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0" r:id="rId3"/>
    <p:sldId id="265" r:id="rId4"/>
    <p:sldId id="257" r:id="rId5"/>
    <p:sldId id="259" r:id="rId6"/>
    <p:sldId id="258" r:id="rId7"/>
    <p:sldId id="261" r:id="rId8"/>
    <p:sldId id="262" r:id="rId9"/>
    <p:sldId id="264" r:id="rId10"/>
    <p:sldId id="263" r:id="rId11"/>
  </p:sldIdLst>
  <p:sldSz cx="12192000" cy="6858000"/>
  <p:notesSz cx="6858000" cy="9144000"/>
  <p:embeddedFontLst>
    <p:embeddedFont>
      <p:font typeface="Source Code Pro" panose="020B0509030403020204" pitchFamily="49" charset="0"/>
      <p:regular r:id="rId12"/>
      <p:bold r:id="rId13"/>
      <p:italic r:id="rId14"/>
      <p:boldItalic r:id="rId15"/>
    </p:embeddedFon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2B50-E0BD-470B-97AD-86960B7B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445F6-A906-4924-8962-D19DE120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C692-B4FC-40AF-9747-A4D24609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0460A-D669-4B5A-B86E-02BAF266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BC273-CC3C-4DA8-BAB5-69058B5B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93FF-8C0C-4598-A0F8-7D6DF6A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23D35-108A-4A7C-8296-6A5BE876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42021-55FD-46F8-B491-3C29F035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EF7C7-BDB3-4E9E-BDFD-B5DD0E96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AB4F0-2D18-4B14-8F90-6E69AD0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ABC4D-97BB-443B-BC3F-7EE3666C9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B13C8-E185-4F63-9FD5-D6E16646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E23D-8851-4C46-AD6C-4BE07A65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2AF93-0BE2-4C46-B6D6-34087347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4AB-0BAB-43D8-BD17-103E1A11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B6CC4-F2E5-46AF-89A0-35F5AFE0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F9D2-2058-4969-BFEA-BEB5BA85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9C3AF-BADE-40F9-9BE5-6850F7B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B462E-66EC-44D5-BF41-C6346B2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76F90-53C9-41D0-8997-4AEBA20E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1BF7-9658-48C8-9491-37F8BF03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EC95C-7BD6-4B90-A406-7F2E68DD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0359D-5CB4-4CDB-B262-30B9F9C0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8CFC1-DE93-4843-B34E-AC9645FA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E9BD8-B2AD-4678-BF08-3A9C7DE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D4729-30D0-48C9-B9DF-4E3C83E5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C604-FC7C-462A-AA2C-D334AAB5E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662CE-11DF-42E2-8D7A-80D0C5F7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EB66-A922-4A4F-BB31-40A6F8DB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5F7AA-2056-4206-B96F-BD37B0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3B92E-0DDF-4C9A-B5AB-4C566BFE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6C03-236B-4588-BFAC-B037FE35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1C892-CD70-467F-84B1-F5BEC9D3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A4343-B197-4B6D-B06A-557ECB79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C7BF87-628E-4250-9EC0-E6E0D0C5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FAA90-DA73-4D2E-B01D-CB094CE54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39495-5469-4C4F-BF81-9898FFBF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450B5-D92C-4544-B091-685C84F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26F71-6BFC-45FC-888B-F016457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EF7A8-1817-4354-9AFB-4B334650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530B-015D-4771-9184-B8D54C27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84A5D-BB83-4025-A083-861F2A14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41682-74A5-4CFC-9DE0-4DA7B1B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3E28E-A8C6-4964-9C64-A21990A5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3F673-A533-4AE6-94CB-7E56E48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4BFE1-8628-424D-A394-266928CE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84F4-73A9-4EA5-BA37-66D1ECA6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CBFB9-B221-4B85-910B-69A1C179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F5FF8-050C-4A8D-920F-F19E00E8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3CF50-5ABF-4184-9466-6AA56E28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ED380-6ED6-4A19-A6A1-5D9F032E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BDDD8-205F-418E-9EA3-A5ABD8CD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CC0B-EF2E-4C42-BFE5-137FC2F4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4DE44-338A-4BF9-8DF1-4ADA94BE8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ADD26-B2B8-4D02-B4C3-EBB9A467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5721A-6EBA-476E-A53B-41C348B8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2D417-165A-4226-84E2-845333F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12892-DA2E-492A-9046-8768C50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BDFCB-5BCC-4D0D-AE0B-2EB09408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3C101-E629-44A1-9532-ADCCBF60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D5F53-4A30-4BB1-BC49-F7EE2CE3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2822E-D35A-41B5-87FA-9358D83BA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75D7-4A6B-4EDF-999B-548C8CA7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5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iyan-wang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iyan-wang.github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E0C0-D749-4964-8C66-69B6CD02C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FECE8-03AF-4D47-883D-926C187AA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Q&amp;A</a:t>
            </a:r>
            <a:endParaRPr lang="zh-CN" altLang="en-US" sz="6000" dirty="0"/>
          </a:p>
        </p:txBody>
      </p:sp>
      <p:pic>
        <p:nvPicPr>
          <p:cNvPr id="1026" name="Picture 2" descr="https://raw.githubusercontent.com/ziyan-wang/ziyan-wang.github.io/master/icons/android-chrome-256x256.png">
            <a:hlinkClick r:id="rId2"/>
            <a:extLst>
              <a:ext uri="{FF2B5EF4-FFF2-40B4-BE49-F238E27FC236}">
                <a16:creationId xmlns:a16="http://schemas.microsoft.com/office/drawing/2014/main" id="{7665BB1F-410C-40C2-84DD-C4FB1728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3110708C-12E5-450F-81E2-A4DE0E39F8E0}"/>
              </a:ext>
            </a:extLst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B31086-2638-4C8E-BC73-887FE9E93518}"/>
              </a:ext>
            </a:extLst>
          </p:cNvPr>
          <p:cNvSpPr txBox="1"/>
          <p:nvPr/>
        </p:nvSpPr>
        <p:spPr>
          <a:xfrm>
            <a:off x="0" y="6604779"/>
            <a:ext cx="1224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chemeClr val="bg1">
                    <a:lumMod val="85000"/>
                  </a:schemeClr>
                </a:solidFill>
              </a:rPr>
              <a:t>Version 2</a:t>
            </a:r>
            <a:endParaRPr lang="zh-CN" altLang="en-US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8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D7A1-448E-4102-9669-5542296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4" name="Picture 2" descr="https://raw.githubusercontent.com/ziyan-wang/ziyan-wang.github.io/master/icons/android-chrome-256x256.png">
            <a:hlinkClick r:id="rId2"/>
            <a:extLst>
              <a:ext uri="{FF2B5EF4-FFF2-40B4-BE49-F238E27FC236}">
                <a16:creationId xmlns:a16="http://schemas.microsoft.com/office/drawing/2014/main" id="{559B30F9-0027-400E-8677-836A8854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94665E27-F962-4B42-B224-51F0AD1F9FEB}"/>
              </a:ext>
            </a:extLst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E668-1775-4BFC-9A57-5DFDF3B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修正一处错误（附录</a:t>
            </a:r>
            <a:r>
              <a:rPr lang="en-US" altLang="zh-CN" dirty="0"/>
              <a:t>B-4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8FEF2-C182-46A2-89A7-1E3A4319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47" y="1825625"/>
            <a:ext cx="5356153" cy="1964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E4DDD4-6FA4-4316-9B12-A33DCA71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06" y="1825625"/>
            <a:ext cx="5050347" cy="2747083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6EF6E86B-0182-4B5D-8205-BCA45030BC06}"/>
              </a:ext>
            </a:extLst>
          </p:cNvPr>
          <p:cNvSpPr/>
          <p:nvPr/>
        </p:nvSpPr>
        <p:spPr>
          <a:xfrm>
            <a:off x="10410737" y="2297870"/>
            <a:ext cx="796955" cy="796955"/>
          </a:xfrm>
          <a:prstGeom prst="mathMultiply">
            <a:avLst>
              <a:gd name="adj1" fmla="val 19309"/>
            </a:avLst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E7231F-5C78-4EC4-88DA-2297230281F2}"/>
              </a:ext>
            </a:extLst>
          </p:cNvPr>
          <p:cNvSpPr txBox="1"/>
          <p:nvPr/>
        </p:nvSpPr>
        <p:spPr>
          <a:xfrm>
            <a:off x="9873841" y="1427951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zero or more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AD9283-2558-4843-9B19-59D7F53220D2}"/>
              </a:ext>
            </a:extLst>
          </p:cNvPr>
          <p:cNvCxnSpPr>
            <a:endCxn id="11" idx="2"/>
          </p:cNvCxnSpPr>
          <p:nvPr/>
        </p:nvCxnSpPr>
        <p:spPr>
          <a:xfrm flipV="1">
            <a:off x="10809213" y="1797283"/>
            <a:ext cx="1" cy="57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AFCFC92-58E0-44C7-A272-868BE9351A62}"/>
              </a:ext>
            </a:extLst>
          </p:cNvPr>
          <p:cNvSpPr txBox="1"/>
          <p:nvPr/>
        </p:nvSpPr>
        <p:spPr>
          <a:xfrm>
            <a:off x="980813" y="4111043"/>
            <a:ext cx="203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foo(bar, </a:t>
            </a:r>
            <a:r>
              <a:rPr lang="en-US" altLang="zh-CN" dirty="0" err="1"/>
              <a:t>baz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foo(bar);</a:t>
            </a:r>
          </a:p>
          <a:p>
            <a:r>
              <a:rPr lang="en-US" altLang="zh-CN" dirty="0"/>
              <a:t>foo();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7C78C6-BDB0-458C-8813-0C801E0A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18" y="1477926"/>
            <a:ext cx="9058260" cy="36630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53E53DB-EF43-436E-9D46-410D3F1AD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修正第二处错误（附录</a:t>
            </a:r>
            <a:r>
              <a:rPr lang="en-US" altLang="zh-CN" dirty="0"/>
              <a:t>B-5</a:t>
            </a:r>
            <a:r>
              <a:rPr lang="zh-CN" altLang="en-US" dirty="0"/>
              <a:t>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62EE70D-BD99-475E-8F81-2510D36A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901" y="4805491"/>
            <a:ext cx="3163596" cy="1832929"/>
          </a:xfrm>
          <a:prstGeom prst="rect">
            <a:avLst/>
          </a:prstGeom>
        </p:spPr>
      </p:pic>
      <p:sp>
        <p:nvSpPr>
          <p:cNvPr id="11" name="乘号 10">
            <a:extLst>
              <a:ext uri="{FF2B5EF4-FFF2-40B4-BE49-F238E27FC236}">
                <a16:creationId xmlns:a16="http://schemas.microsoft.com/office/drawing/2014/main" id="{199B0EC4-1BA1-4AA9-A6D1-26E433571FCB}"/>
              </a:ext>
            </a:extLst>
          </p:cNvPr>
          <p:cNvSpPr/>
          <p:nvPr/>
        </p:nvSpPr>
        <p:spPr>
          <a:xfrm>
            <a:off x="6249799" y="4991358"/>
            <a:ext cx="681574" cy="681574"/>
          </a:xfrm>
          <a:prstGeom prst="mathMultiply">
            <a:avLst>
              <a:gd name="adj1" fmla="val 19309"/>
            </a:avLst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138D27-F801-49D9-8104-08AA633CC404}"/>
              </a:ext>
            </a:extLst>
          </p:cNvPr>
          <p:cNvSpPr/>
          <p:nvPr/>
        </p:nvSpPr>
        <p:spPr>
          <a:xfrm>
            <a:off x="5487326" y="4087412"/>
            <a:ext cx="2264102" cy="1188509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847F747-F685-40D8-B512-DA862798363A}"/>
              </a:ext>
            </a:extLst>
          </p:cNvPr>
          <p:cNvCxnSpPr>
            <a:stCxn id="12" idx="3"/>
          </p:cNvCxnSpPr>
          <p:nvPr/>
        </p:nvCxnSpPr>
        <p:spPr>
          <a:xfrm>
            <a:off x="7751428" y="4681667"/>
            <a:ext cx="734500" cy="513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B4C707D3-A320-4A81-9226-9331580D919B}"/>
              </a:ext>
            </a:extLst>
          </p:cNvPr>
          <p:cNvSpPr/>
          <p:nvPr/>
        </p:nvSpPr>
        <p:spPr>
          <a:xfrm>
            <a:off x="8499211" y="4681666"/>
            <a:ext cx="3295710" cy="2012749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33ED76-4212-420B-8A12-70E5A23ACDA5}"/>
              </a:ext>
            </a:extLst>
          </p:cNvPr>
          <p:cNvSpPr/>
          <p:nvPr/>
        </p:nvSpPr>
        <p:spPr>
          <a:xfrm>
            <a:off x="941418" y="47337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a[1][2][3] = 100;</a:t>
            </a:r>
          </a:p>
          <a:p>
            <a:r>
              <a:rPr lang="zh-CN" altLang="en-US" dirty="0"/>
              <a:t>a[1, 2, 3] = 100;</a:t>
            </a:r>
          </a:p>
        </p:txBody>
      </p:sp>
    </p:spTree>
    <p:extLst>
      <p:ext uri="{BB962C8B-B14F-4D97-AF65-F5344CB8AC3E}">
        <p14:creationId xmlns:p14="http://schemas.microsoft.com/office/powerpoint/2010/main" val="19036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文档没有规定递归的方向，可以写成左递归，也可以写成右递归。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program </a:t>
            </a:r>
            <a:r>
              <a:rPr lang="en-US" altLang="zh-CN" dirty="0" err="1"/>
              <a:t>xyz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class A {}</a:t>
            </a:r>
            <a:br>
              <a:rPr lang="en-US" altLang="zh-CN" dirty="0"/>
            </a:br>
            <a:r>
              <a:rPr lang="en-US" altLang="zh-CN" dirty="0"/>
              <a:t>class B {}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可以自己选择左递归或右递归，</a:t>
            </a:r>
            <a:r>
              <a:rPr lang="zh-CN" altLang="en-US" strike="sngStrike" dirty="0"/>
              <a:t>但整个语法树应保持一致，都用左递归或右递归。</a:t>
            </a:r>
            <a:r>
              <a:rPr lang="zh-CN" altLang="en-US" dirty="0"/>
              <a:t>不需要保持一致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CB370-E825-4A2B-9D32-94A84F57F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4431" y="2833382"/>
            <a:ext cx="3789610" cy="19220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8C9DDB-04A8-4FD9-87F7-C1E512232B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94709" y="2833382"/>
            <a:ext cx="3799517" cy="20741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proj2</a:t>
            </a:r>
            <a:r>
              <a:rPr lang="zh-CN" altLang="en-US" dirty="0"/>
              <a:t>为什么不同人写的语法分析器，输出会不同？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702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如果代码中没有</a:t>
            </a:r>
            <a:r>
              <a:rPr lang="en-US" altLang="zh-CN" dirty="0" err="1"/>
              <a:t>Decls</a:t>
            </a:r>
            <a:r>
              <a:rPr lang="zh-CN" altLang="en-US" dirty="0"/>
              <a:t>，则</a:t>
            </a:r>
            <a:r>
              <a:rPr lang="en-US" altLang="zh-CN" dirty="0" err="1"/>
              <a:t>BodyOp</a:t>
            </a:r>
            <a:r>
              <a:rPr lang="zh-CN" altLang="en-US" dirty="0"/>
              <a:t>的左子树设为</a:t>
            </a:r>
            <a:r>
              <a:rPr lang="en-US" altLang="zh-CN" dirty="0"/>
              <a:t>Dummy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</a:t>
            </a:r>
            <a:r>
              <a:rPr lang="zh-CN" altLang="en-US" dirty="0"/>
              <a:t>如何处理规则中可以跳过的部分？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A00C-72DC-4932-BBC1-F1BED4B2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87" y="1467199"/>
            <a:ext cx="4871210" cy="1829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11C690-0848-4686-91B5-E8E9EEC4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19" y="1510498"/>
            <a:ext cx="3438525" cy="1743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DD95A19-5330-4D6E-B93B-6CDCDCF6EB94}"/>
              </a:ext>
            </a:extLst>
          </p:cNvPr>
          <p:cNvSpPr/>
          <p:nvPr/>
        </p:nvSpPr>
        <p:spPr>
          <a:xfrm rot="742650">
            <a:off x="3209049" y="166564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E506B9-6CBC-4F84-BA74-65061B8F32B8}"/>
              </a:ext>
            </a:extLst>
          </p:cNvPr>
          <p:cNvSpPr/>
          <p:nvPr/>
        </p:nvSpPr>
        <p:spPr>
          <a:xfrm rot="742650">
            <a:off x="8070249" y="281624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8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3A972A-17F8-48BB-A390-7F21FA93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5" y="928065"/>
            <a:ext cx="8800750" cy="250046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表示函数参数的传值类型</a:t>
            </a:r>
            <a:endParaRPr lang="en-US" altLang="zh-CN" dirty="0"/>
          </a:p>
          <a:p>
            <a:r>
              <a:rPr lang="en-US" altLang="zh-CN" dirty="0" err="1"/>
              <a:t>RArgTypeOp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Reference Argument Type</a:t>
            </a:r>
            <a:r>
              <a:rPr lang="zh-CN" altLang="en-US" dirty="0"/>
              <a:t> 引用传递</a:t>
            </a:r>
          </a:p>
          <a:p>
            <a:r>
              <a:rPr lang="en-US" altLang="zh-CN" dirty="0" err="1"/>
              <a:t>VArgTypeOp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 Argument Type</a:t>
            </a:r>
            <a:r>
              <a:rPr lang="zh-CN" altLang="en-US" dirty="0"/>
              <a:t> 值传递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method void main (</a:t>
            </a:r>
            <a:r>
              <a:rPr lang="en-US" altLang="zh-CN" dirty="0" err="1">
                <a:solidFill>
                  <a:schemeClr val="accent2"/>
                </a:solidFill>
              </a:rPr>
              <a:t>val</a:t>
            </a:r>
            <a:r>
              <a:rPr lang="en-US" altLang="zh-CN" dirty="0"/>
              <a:t> int 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; int </a:t>
            </a:r>
            <a:r>
              <a:rPr lang="en-US" altLang="zh-CN" dirty="0">
                <a:solidFill>
                  <a:schemeClr val="accent5"/>
                </a:solidFill>
              </a:rPr>
              <a:t>y</a:t>
            </a:r>
            <a:r>
              <a:rPr lang="en-US" altLang="zh-CN" dirty="0"/>
              <a:t>) {}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</a:t>
            </a:r>
            <a:r>
              <a:rPr lang="zh-CN" altLang="en-US" dirty="0"/>
              <a:t>什么是</a:t>
            </a:r>
            <a:r>
              <a:rPr lang="en-US" altLang="zh-CN" dirty="0"/>
              <a:t>R/</a:t>
            </a:r>
            <a:r>
              <a:rPr lang="en-US" altLang="zh-CN" dirty="0" err="1"/>
              <a:t>VArgTypeOp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9EE851-B058-4CF4-8EF0-A27210F8CDBE}"/>
              </a:ext>
            </a:extLst>
          </p:cNvPr>
          <p:cNvSpPr/>
          <p:nvPr/>
        </p:nvSpPr>
        <p:spPr>
          <a:xfrm>
            <a:off x="7686064" y="1466486"/>
            <a:ext cx="1258349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1EFB6A-3684-4001-A405-68E43C07E8C4}"/>
              </a:ext>
            </a:extLst>
          </p:cNvPr>
          <p:cNvSpPr txBox="1"/>
          <p:nvPr/>
        </p:nvSpPr>
        <p:spPr>
          <a:xfrm>
            <a:off x="6302229" y="5744079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值传递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586B2-BDF5-4B30-B561-C92665C21B04}"/>
              </a:ext>
            </a:extLst>
          </p:cNvPr>
          <p:cNvSpPr txBox="1"/>
          <p:nvPr/>
        </p:nvSpPr>
        <p:spPr>
          <a:xfrm>
            <a:off x="7637479" y="5744079"/>
            <a:ext cx="13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引用传递</a:t>
            </a:r>
          </a:p>
        </p:txBody>
      </p:sp>
    </p:spTree>
    <p:extLst>
      <p:ext uri="{BB962C8B-B14F-4D97-AF65-F5344CB8AC3E}">
        <p14:creationId xmlns:p14="http://schemas.microsoft.com/office/powerpoint/2010/main" val="313727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372419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</a:t>
            </a:r>
            <a:r>
              <a:rPr lang="zh-CN" altLang="en-US" dirty="0"/>
              <a:t>                          这是什么意思？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626FFF-9FB3-4C1B-993C-E404AB2B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0" y="239494"/>
            <a:ext cx="5391150" cy="1200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C48F7B-C638-49DA-BDE6-4368D7C8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1" y="1659109"/>
            <a:ext cx="4171731" cy="2088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B4EBAD-91E9-4BCD-A9E2-72D18D75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91" y="864397"/>
            <a:ext cx="3257998" cy="1592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6F9A5-E94C-4A4F-B7E7-AD3C743A3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061" y="3689249"/>
            <a:ext cx="4171731" cy="17291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5135C7-9137-4707-A8B0-19852AE54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061" y="5418356"/>
            <a:ext cx="4171731" cy="1271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4E3DFB-0C8D-4A27-BF70-810798FED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01" y="4617083"/>
            <a:ext cx="3887089" cy="18899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A34264-484B-42FF-8A56-36380F09AEA7}"/>
              </a:ext>
            </a:extLst>
          </p:cNvPr>
          <p:cNvSpPr/>
          <p:nvPr/>
        </p:nvSpPr>
        <p:spPr>
          <a:xfrm>
            <a:off x="3835926" y="1618150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int[] array = {2, 3, 4, 5};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ECC19B-62B4-4DF6-B387-56FF41D08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6534" y="2488365"/>
            <a:ext cx="3257998" cy="196783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7986B9E-E6F6-4CEC-B742-778946542298}"/>
              </a:ext>
            </a:extLst>
          </p:cNvPr>
          <p:cNvSpPr/>
          <p:nvPr/>
        </p:nvSpPr>
        <p:spPr>
          <a:xfrm>
            <a:off x="10408915" y="51189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2714DD-3A3B-4193-A557-FBCAA9EC9474}"/>
              </a:ext>
            </a:extLst>
          </p:cNvPr>
          <p:cNvCxnSpPr/>
          <p:nvPr/>
        </p:nvCxnSpPr>
        <p:spPr>
          <a:xfrm flipH="1">
            <a:off x="9366191" y="2341548"/>
            <a:ext cx="188007" cy="5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6295B65-2167-4139-9D8E-72F7A59F4627}"/>
              </a:ext>
            </a:extLst>
          </p:cNvPr>
          <p:cNvCxnSpPr>
            <a:cxnSpLocks/>
          </p:cNvCxnSpPr>
          <p:nvPr/>
        </p:nvCxnSpPr>
        <p:spPr>
          <a:xfrm flipH="1">
            <a:off x="10502781" y="4317980"/>
            <a:ext cx="94142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620A00-7B44-454C-B672-4F77CD5BB4B6}"/>
              </a:ext>
            </a:extLst>
          </p:cNvPr>
          <p:cNvCxnSpPr/>
          <p:nvPr/>
        </p:nvCxnSpPr>
        <p:spPr>
          <a:xfrm flipV="1">
            <a:off x="5921792" y="2059536"/>
            <a:ext cx="1820973" cy="880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F7F73FC-3D4A-4A8C-861B-8128F910C5DF}"/>
              </a:ext>
            </a:extLst>
          </p:cNvPr>
          <p:cNvCxnSpPr/>
          <p:nvPr/>
        </p:nvCxnSpPr>
        <p:spPr>
          <a:xfrm flipV="1">
            <a:off x="5923997" y="3761303"/>
            <a:ext cx="1820973" cy="880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B58953-9040-427D-8CC3-413ACB4D3E8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921792" y="5359691"/>
            <a:ext cx="1820973" cy="6946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5E8D742-EAEE-4591-816C-A0C6D2081F04}"/>
              </a:ext>
            </a:extLst>
          </p:cNvPr>
          <p:cNvSpPr/>
          <p:nvPr/>
        </p:nvSpPr>
        <p:spPr>
          <a:xfrm>
            <a:off x="2076627" y="2622120"/>
            <a:ext cx="640935" cy="51929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BA33AB-8FCD-4335-BAE5-C098D4EBFC8C}"/>
              </a:ext>
            </a:extLst>
          </p:cNvPr>
          <p:cNvSpPr/>
          <p:nvPr/>
        </p:nvSpPr>
        <p:spPr>
          <a:xfrm>
            <a:off x="8819447" y="38656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2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372419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</a:t>
            </a:r>
            <a:r>
              <a:rPr lang="zh-CN" altLang="en-US" dirty="0"/>
              <a:t>                          这是什么意思？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626FFF-9FB3-4C1B-993C-E404AB2B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0" y="239494"/>
            <a:ext cx="5391150" cy="12001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A34264-484B-42FF-8A56-36380F09AEA7}"/>
              </a:ext>
            </a:extLst>
          </p:cNvPr>
          <p:cNvSpPr/>
          <p:nvPr/>
        </p:nvSpPr>
        <p:spPr>
          <a:xfrm>
            <a:off x="3835926" y="1618150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int[] array = {2, 3, 4, 5};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2873C38-65AA-495A-BAD5-6EE589A7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91" y="864397"/>
            <a:ext cx="3257998" cy="15923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EC6B93-8A83-4574-89D0-99A622A1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01" y="4617083"/>
            <a:ext cx="3887089" cy="18899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7982F18-8C46-40EA-97FE-CB0AB671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34" y="2488365"/>
            <a:ext cx="3257998" cy="19678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A457CC-B05B-478A-9E57-181C4687D7F5}"/>
              </a:ext>
            </a:extLst>
          </p:cNvPr>
          <p:cNvSpPr/>
          <p:nvPr/>
        </p:nvSpPr>
        <p:spPr>
          <a:xfrm>
            <a:off x="10408915" y="51189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630941-7348-40BE-8B65-7D6369EAB51E}"/>
              </a:ext>
            </a:extLst>
          </p:cNvPr>
          <p:cNvCxnSpPr/>
          <p:nvPr/>
        </p:nvCxnSpPr>
        <p:spPr>
          <a:xfrm flipH="1">
            <a:off x="9366191" y="2341548"/>
            <a:ext cx="188007" cy="5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B0F016-3A6C-4A99-BB16-17E0A7FB1750}"/>
              </a:ext>
            </a:extLst>
          </p:cNvPr>
          <p:cNvCxnSpPr>
            <a:cxnSpLocks/>
          </p:cNvCxnSpPr>
          <p:nvPr/>
        </p:nvCxnSpPr>
        <p:spPr>
          <a:xfrm flipH="1">
            <a:off x="10502781" y="4317980"/>
            <a:ext cx="94142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C6078D9-D57A-4BBC-8059-EB8CFD738E5D}"/>
              </a:ext>
            </a:extLst>
          </p:cNvPr>
          <p:cNvSpPr txBox="1"/>
          <p:nvPr/>
        </p:nvSpPr>
        <p:spPr>
          <a:xfrm>
            <a:off x="1115736" y="2651061"/>
            <a:ext cx="6627030" cy="369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FieldDecl</a:t>
            </a:r>
            <a:r>
              <a:rPr lang="en-US" altLang="zh-CN" dirty="0"/>
              <a:t> : Type {</a:t>
            </a:r>
          </a:p>
          <a:p>
            <a:r>
              <a:rPr lang="en-US" altLang="zh-CN" dirty="0"/>
              <a:t>  </a:t>
            </a:r>
            <a:r>
              <a:rPr lang="en-US" altLang="zh-CN" dirty="0" err="1">
                <a:solidFill>
                  <a:schemeClr val="accent2"/>
                </a:solidFill>
              </a:rPr>
              <a:t>fieldType</a:t>
            </a:r>
            <a:r>
              <a:rPr lang="en-US" altLang="zh-CN" dirty="0"/>
              <a:t> = $1;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FieldDeclSub</a:t>
            </a:r>
            <a:r>
              <a:rPr lang="en-US" altLang="zh-CN" dirty="0"/>
              <a:t> : </a:t>
            </a:r>
          </a:p>
          <a:p>
            <a:r>
              <a:rPr lang="en-US" altLang="zh-CN" dirty="0" err="1"/>
              <a:t>VariableDeclId</a:t>
            </a:r>
            <a:r>
              <a:rPr lang="en-US" altLang="zh-CN" dirty="0"/>
              <a:t> </a:t>
            </a:r>
            <a:r>
              <a:rPr lang="en-US" altLang="zh-CN" dirty="0" err="1"/>
              <a:t>EQUALnum</a:t>
            </a:r>
            <a:r>
              <a:rPr lang="en-US" altLang="zh-CN" dirty="0"/>
              <a:t> </a:t>
            </a:r>
            <a:r>
              <a:rPr lang="en-US" altLang="zh-CN" dirty="0" err="1"/>
              <a:t>VariableInitializer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$$ =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DeclOp</a:t>
            </a:r>
            <a:r>
              <a:rPr lang="en-US" altLang="zh-CN" dirty="0"/>
              <a:t>, </a:t>
            </a:r>
            <a:r>
              <a:rPr lang="en-US" altLang="zh-CN" dirty="0" err="1"/>
              <a:t>NullExp</a:t>
            </a:r>
            <a:r>
              <a:rPr lang="en-US" altLang="zh-CN" dirty="0"/>
              <a:t>(),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CommaOp</a:t>
            </a:r>
            <a:r>
              <a:rPr lang="en-US" altLang="zh-CN" dirty="0"/>
              <a:t>, $1,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CommaOp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fieldType</a:t>
            </a:r>
            <a:r>
              <a:rPr lang="en-US" altLang="zh-CN" dirty="0"/>
              <a:t>, $3)));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087562-1EEE-4551-A7BE-F978AA93EA47}"/>
              </a:ext>
            </a:extLst>
          </p:cNvPr>
          <p:cNvSpPr/>
          <p:nvPr/>
        </p:nvSpPr>
        <p:spPr>
          <a:xfrm>
            <a:off x="8819447" y="38656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0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E2B8-77B5-435A-B506-F2AC756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ACF90-962C-4741-8CA0-3E84B80D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评测环境</a:t>
            </a:r>
            <a:endParaRPr lang="en-US" altLang="zh-CN" dirty="0"/>
          </a:p>
          <a:p>
            <a:pPr lvl="1"/>
            <a:r>
              <a:rPr lang="en-US" altLang="zh-CN" dirty="0"/>
              <a:t>flex 2.6.4</a:t>
            </a:r>
          </a:p>
          <a:p>
            <a:pPr lvl="1"/>
            <a:r>
              <a:rPr lang="en-US" altLang="zh-CN" dirty="0"/>
              <a:t>bison (GNU Bison) 3.5.1</a:t>
            </a:r>
          </a:p>
          <a:p>
            <a:r>
              <a:rPr lang="zh-CN" altLang="en-US" dirty="0"/>
              <a:t>如果你使用的</a:t>
            </a:r>
            <a:r>
              <a:rPr lang="en-US" altLang="zh-CN" dirty="0"/>
              <a:t>flex</a:t>
            </a:r>
            <a:r>
              <a:rPr lang="zh-CN" altLang="en-US" dirty="0"/>
              <a:t>和</a:t>
            </a:r>
            <a:r>
              <a:rPr lang="en-US" altLang="zh-CN" dirty="0"/>
              <a:t>bison</a:t>
            </a:r>
            <a:r>
              <a:rPr lang="zh-CN" altLang="en-US" dirty="0"/>
              <a:t>版本与上述版本不相同，必须在</a:t>
            </a:r>
            <a:r>
              <a:rPr lang="en-US" altLang="zh-CN" dirty="0"/>
              <a:t>Readme</a:t>
            </a:r>
            <a:r>
              <a:rPr lang="zh-CN" altLang="en-US" dirty="0"/>
              <a:t>文件中注明你的版本号</a:t>
            </a:r>
          </a:p>
        </p:txBody>
      </p:sp>
    </p:spTree>
    <p:extLst>
      <p:ext uri="{BB962C8B-B14F-4D97-AF65-F5344CB8AC3E}">
        <p14:creationId xmlns:p14="http://schemas.microsoft.com/office/powerpoint/2010/main" val="400289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代码主题">
      <a:majorFont>
        <a:latin typeface="Source Code Pro"/>
        <a:ea typeface="等线 Light"/>
        <a:cs typeface=""/>
      </a:majorFont>
      <a:minorFont>
        <a:latin typeface="Source Code Pro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349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Source Code Pro</vt:lpstr>
      <vt:lpstr>等线 Light</vt:lpstr>
      <vt:lpstr>Arial</vt:lpstr>
      <vt:lpstr>Office 主题​​</vt:lpstr>
      <vt:lpstr>Project 2</vt:lpstr>
      <vt:lpstr>修正一处错误（附录B-4）</vt:lpstr>
      <vt:lpstr>修正第二处错误（附录B-5）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其他注意事项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111</dc:creator>
  <cp:lastModifiedBy>111</cp:lastModifiedBy>
  <cp:revision>26</cp:revision>
  <dcterms:created xsi:type="dcterms:W3CDTF">2021-04-07T23:54:50Z</dcterms:created>
  <dcterms:modified xsi:type="dcterms:W3CDTF">2021-04-08T09:43:12Z</dcterms:modified>
</cp:coreProperties>
</file>