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1" r:id="rId3"/>
  </p:sldMasterIdLst>
  <p:notesMasterIdLst>
    <p:notesMasterId r:id="rId14"/>
  </p:notesMasterIdLst>
  <p:sldIdLst>
    <p:sldId id="256" r:id="rId4"/>
    <p:sldId id="282" r:id="rId5"/>
    <p:sldId id="283" r:id="rId6"/>
    <p:sldId id="289" r:id="rId7"/>
    <p:sldId id="284" r:id="rId8"/>
    <p:sldId id="296" r:id="rId9"/>
    <p:sldId id="299" r:id="rId10"/>
    <p:sldId id="286" r:id="rId11"/>
    <p:sldId id="287" r:id="rId12"/>
    <p:sldId id="288" r:id="rId1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B512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5878"/>
  </p:normalViewPr>
  <p:slideViewPr>
    <p:cSldViewPr snapToGrid="0" snapToObjects="1">
      <p:cViewPr varScale="1">
        <p:scale>
          <a:sx n="113" d="100"/>
          <a:sy n="113" d="100"/>
        </p:scale>
        <p:origin x="520" y="184"/>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notesMaster" Target="notesMasters/notesMaster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1440A07-CB81-B94E-8486-6299C881C602}"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endParaRPr kumimoji="1" lang="zh-CN" altLang="en-US"/>
          </a:p>
          <a:p>
            <a:pPr lvl="1"/>
            <a:r>
              <a:rPr kumimoji="1" lang="zh-CN" altLang="en-US"/>
              <a:t>二级</a:t>
            </a:r>
            <a:endParaRPr kumimoji="1" lang="zh-CN" altLang="en-US"/>
          </a:p>
          <a:p>
            <a:pPr lvl="2"/>
            <a:r>
              <a:rPr kumimoji="1" lang="zh-CN" altLang="en-US"/>
              <a:t>三级</a:t>
            </a:r>
            <a:endParaRPr kumimoji="1" lang="zh-CN" altLang="en-US"/>
          </a:p>
          <a:p>
            <a:pPr lvl="3"/>
            <a:r>
              <a:rPr kumimoji="1" lang="zh-CN" altLang="en-US"/>
              <a:t>四级</a:t>
            </a:r>
            <a:endParaRPr kumimoji="1" lang="zh-CN" altLang="en-US"/>
          </a:p>
          <a:p>
            <a:pPr lvl="4"/>
            <a:r>
              <a:rPr kumimoji="1" lang="zh-CN" altLang="en-US"/>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9EFDB2-DEE3-F041-A376-A8AE77F3A626}"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46709" y="-1"/>
            <a:ext cx="10210576" cy="928685"/>
          </a:xfrm>
          <a:prstGeom prst="rect">
            <a:avLst/>
          </a:prstGeom>
        </p:spPr>
        <p:txBody>
          <a:bodyPr anchor="ctr" anchorCtr="0"/>
          <a:lstStyle>
            <a:lvl1pPr>
              <a:lnSpc>
                <a:spcPct val="100000"/>
              </a:lnSpc>
              <a:defRPr sz="3600" b="1">
                <a:latin typeface="Microsoft YaHei" panose="020B0503020204020204" pitchFamily="34" charset="-122"/>
                <a:ea typeface="Microsoft YaHei" panose="020B0503020204020204" pitchFamily="34" charset="-122"/>
              </a:defRPr>
            </a:lvl1pPr>
          </a:lstStyle>
          <a:p>
            <a:r>
              <a:rPr kumimoji="1" lang="zh-CN" altLang="en-US" dirty="0"/>
              <a:t>在这里填，求不弄乱样式</a:t>
            </a:r>
            <a:endParaRPr kumimoji="1" lang="zh-CN" altLang="en-US" dirty="0"/>
          </a:p>
        </p:txBody>
      </p:sp>
      <p:sp>
        <p:nvSpPr>
          <p:cNvPr id="3" name="内容占位符 2"/>
          <p:cNvSpPr>
            <a:spLocks noGrp="1"/>
          </p:cNvSpPr>
          <p:nvPr>
            <p:ph idx="1" hasCustomPrompt="1"/>
          </p:nvPr>
        </p:nvSpPr>
        <p:spPr>
          <a:xfrm>
            <a:off x="346709" y="1227147"/>
            <a:ext cx="11199741" cy="523220"/>
          </a:xfrm>
          <a:prstGeom prst="rect">
            <a:avLst/>
          </a:prstGeom>
        </p:spPr>
        <p:txBody>
          <a:bodyPr anchor="ctr" anchorCtr="0">
            <a:spAutoFit/>
          </a:bodyPr>
          <a:lstStyle>
            <a:lvl1pPr marL="360045" indent="-360045">
              <a:lnSpc>
                <a:spcPct val="100000"/>
              </a:lnSpc>
              <a:spcBef>
                <a:spcPts val="0"/>
              </a:spcBef>
              <a:buClr>
                <a:srgbClr val="0B5128"/>
              </a:buClr>
              <a:buFont typeface="Wingdings" panose="05000000000000000000" pitchFamily="2" charset="2"/>
              <a:buChar char="n"/>
              <a:defRPr sz="2800" b="1">
                <a:latin typeface="Microsoft YaHei" panose="020B0503020204020204" pitchFamily="34" charset="-122"/>
                <a:ea typeface="Microsoft YaHei" panose="020B0503020204020204" pitchFamily="34" charset="-122"/>
              </a:defRPr>
            </a:lvl1pPr>
            <a:lvl2pPr marL="685800" indent="-228600">
              <a:lnSpc>
                <a:spcPct val="150000"/>
              </a:lnSpc>
              <a:buClr>
                <a:srgbClr val="0B5128"/>
              </a:buClr>
              <a:buFont typeface="Wingdings" panose="05000000000000000000" pitchFamily="2" charset="2"/>
              <a:buChar char="Ø"/>
              <a:defRPr>
                <a:latin typeface="Microsoft YaHei" panose="020B0503020204020204" pitchFamily="34" charset="-122"/>
                <a:ea typeface="Microsoft YaHei" panose="020B0503020204020204" pitchFamily="34" charset="-122"/>
              </a:defRPr>
            </a:lvl2pPr>
            <a:lvl3pPr>
              <a:lnSpc>
                <a:spcPct val="150000"/>
              </a:lnSpc>
              <a:defRPr>
                <a:latin typeface="Microsoft YaHei" panose="020B0503020204020204" pitchFamily="34" charset="-122"/>
                <a:ea typeface="Microsoft YaHei" panose="020B0503020204020204" pitchFamily="34" charset="-122"/>
              </a:defRPr>
            </a:lvl3pPr>
            <a:lvl4pPr>
              <a:defRPr>
                <a:latin typeface="Microsoft YaHei" panose="020B0503020204020204" pitchFamily="34" charset="-122"/>
                <a:ea typeface="Microsoft YaHei" panose="020B0503020204020204" pitchFamily="34" charset="-122"/>
              </a:defRPr>
            </a:lvl4pPr>
            <a:lvl5pPr>
              <a:defRPr>
                <a:latin typeface="Microsoft YaHei" panose="020B0503020204020204" pitchFamily="34" charset="-122"/>
                <a:ea typeface="Microsoft YaHei" panose="020B0503020204020204" pitchFamily="34" charset="-122"/>
              </a:defRPr>
            </a:lvl5pPr>
          </a:lstStyle>
          <a:p>
            <a:pPr lvl="0"/>
            <a:r>
              <a:rPr kumimoji="1" lang="zh-CN" altLang="en-US" dirty="0"/>
              <a:t>在这里填，求不弄乱样式</a:t>
            </a:r>
            <a:endParaRPr kumimoji="1" lang="zh-CN" altLang="en-US" dirty="0"/>
          </a:p>
        </p:txBody>
      </p:sp>
      <p:sp>
        <p:nvSpPr>
          <p:cNvPr id="6" name="灯片编号占位符 5"/>
          <p:cNvSpPr>
            <a:spLocks noGrp="1"/>
          </p:cNvSpPr>
          <p:nvPr>
            <p:ph type="sldNum" sz="quarter" idx="12"/>
          </p:nvPr>
        </p:nvSpPr>
        <p:spPr>
          <a:xfrm>
            <a:off x="9147811" y="6338999"/>
            <a:ext cx="2743200" cy="365125"/>
          </a:xfrm>
          <a:prstGeom prst="rect">
            <a:avLst/>
          </a:prstGeom>
        </p:spPr>
        <p:txBody>
          <a:bodyPr/>
          <a:lstStyle>
            <a:lvl1pPr algn="r">
              <a:defRPr sz="2000">
                <a:solidFill>
                  <a:srgbClr val="0B5128"/>
                </a:solidFill>
                <a:latin typeface="Microsoft YaHei" panose="020B0503020204020204" pitchFamily="34" charset="-122"/>
                <a:ea typeface="Microsoft YaHei" panose="020B0503020204020204" pitchFamily="34" charset="-122"/>
              </a:defRPr>
            </a:lvl1pPr>
          </a:lstStyle>
          <a:p>
            <a:fld id="{4E334DFF-A8DE-B148-81B1-4F37B46AC470}" type="slidenum">
              <a:rPr kumimoji="1" lang="zh-CN" altLang="en-US" smtClean="0"/>
            </a:fld>
            <a:endParaRPr kumimoji="1" lang="zh-CN" altLang="en-US"/>
          </a:p>
        </p:txBody>
      </p:sp>
      <p:cxnSp>
        <p:nvCxnSpPr>
          <p:cNvPr id="7" name="直接连接符 9"/>
          <p:cNvCxnSpPr/>
          <p:nvPr userDrawn="1"/>
        </p:nvCxnSpPr>
        <p:spPr>
          <a:xfrm>
            <a:off x="0" y="928688"/>
            <a:ext cx="12192000" cy="0"/>
          </a:xfrm>
          <a:prstGeom prst="line">
            <a:avLst/>
          </a:prstGeom>
          <a:ln w="38100">
            <a:solidFill>
              <a:srgbClr val="0B5128"/>
            </a:solidFill>
          </a:ln>
        </p:spPr>
        <p:style>
          <a:lnRef idx="1">
            <a:schemeClr val="accent1"/>
          </a:lnRef>
          <a:fillRef idx="0">
            <a:schemeClr val="accent1"/>
          </a:fillRef>
          <a:effectRef idx="0">
            <a:schemeClr val="accent1"/>
          </a:effectRef>
          <a:fontRef idx="minor">
            <a:schemeClr val="tx1"/>
          </a:fontRef>
        </p:style>
      </p:cxnSp>
      <p:pic>
        <p:nvPicPr>
          <p:cNvPr id="8" name="Picture 4" descr="E:\学校\20121109221446303940.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901845" y="434104"/>
            <a:ext cx="989166" cy="989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00989" y="6206283"/>
            <a:ext cx="1493521" cy="497841"/>
          </a:xfrm>
          <a:prstGeom prst="rect">
            <a:avLst/>
          </a:prstGeom>
        </p:spPr>
      </p:pic>
      <p:sp>
        <p:nvSpPr>
          <p:cNvPr id="15" name="内容占位符 2"/>
          <p:cNvSpPr>
            <a:spLocks noGrp="1"/>
          </p:cNvSpPr>
          <p:nvPr>
            <p:ph idx="13" hasCustomPrompt="1"/>
          </p:nvPr>
        </p:nvSpPr>
        <p:spPr>
          <a:xfrm>
            <a:off x="697230" y="1942078"/>
            <a:ext cx="4354455" cy="581057"/>
          </a:xfrm>
          <a:prstGeom prst="rect">
            <a:avLst/>
          </a:prstGeom>
        </p:spPr>
        <p:txBody>
          <a:bodyPr wrap="square" lIns="90000" anchor="t" anchorCtr="0">
            <a:spAutoFit/>
          </a:bodyPr>
          <a:lstStyle>
            <a:lvl1pPr marL="360045" indent="-360045">
              <a:lnSpc>
                <a:spcPct val="150000"/>
              </a:lnSpc>
              <a:spcBef>
                <a:spcPts val="0"/>
              </a:spcBef>
              <a:buClr>
                <a:srgbClr val="0B5128"/>
              </a:buClr>
              <a:buFont typeface="Wingdings" panose="05000000000000000000" pitchFamily="2" charset="2"/>
              <a:buChar char="Ø"/>
              <a:defRPr sz="2400" b="0">
                <a:latin typeface="Microsoft YaHei" panose="020B0503020204020204" pitchFamily="34" charset="-122"/>
                <a:ea typeface="Microsoft YaHei" panose="020B0503020204020204" pitchFamily="34" charset="-122"/>
              </a:defRPr>
            </a:lvl1pPr>
            <a:lvl2pPr marL="685800" indent="-228600">
              <a:lnSpc>
                <a:spcPct val="150000"/>
              </a:lnSpc>
              <a:buClr>
                <a:srgbClr val="0B5128"/>
              </a:buClr>
              <a:buFont typeface="Wingdings" panose="05000000000000000000" pitchFamily="2" charset="2"/>
              <a:buChar char="Ø"/>
              <a:defRPr>
                <a:latin typeface="Microsoft YaHei" panose="020B0503020204020204" pitchFamily="34" charset="-122"/>
                <a:ea typeface="Microsoft YaHei" panose="020B0503020204020204" pitchFamily="34" charset="-122"/>
              </a:defRPr>
            </a:lvl2pPr>
            <a:lvl3pPr>
              <a:lnSpc>
                <a:spcPct val="150000"/>
              </a:lnSpc>
              <a:defRPr>
                <a:latin typeface="Microsoft YaHei" panose="020B0503020204020204" pitchFamily="34" charset="-122"/>
                <a:ea typeface="Microsoft YaHei" panose="020B0503020204020204" pitchFamily="34" charset="-122"/>
              </a:defRPr>
            </a:lvl3pPr>
            <a:lvl4pPr>
              <a:defRPr>
                <a:latin typeface="Microsoft YaHei" panose="020B0503020204020204" pitchFamily="34" charset="-122"/>
                <a:ea typeface="Microsoft YaHei" panose="020B0503020204020204" pitchFamily="34" charset="-122"/>
              </a:defRPr>
            </a:lvl4pPr>
            <a:lvl5pPr>
              <a:defRPr>
                <a:latin typeface="Microsoft YaHei" panose="020B0503020204020204" pitchFamily="34" charset="-122"/>
                <a:ea typeface="Microsoft YaHei" panose="020B0503020204020204" pitchFamily="34" charset="-122"/>
              </a:defRPr>
            </a:lvl5pPr>
          </a:lstStyle>
          <a:p>
            <a:pPr lvl="0"/>
            <a:r>
              <a:rPr kumimoji="1" lang="zh-CN" altLang="en-US" dirty="0"/>
              <a:t>在这里填，求不弄乱样式</a:t>
            </a:r>
            <a:endParaRPr kumimoji="1" lang="zh-CN" altLang="en-US" dirty="0"/>
          </a:p>
        </p:txBody>
      </p:sp>
      <p:sp>
        <p:nvSpPr>
          <p:cNvPr id="16" name="文本框 15"/>
          <p:cNvSpPr txBox="1"/>
          <p:nvPr userDrawn="1"/>
        </p:nvSpPr>
        <p:spPr>
          <a:xfrm>
            <a:off x="2788920" y="2355211"/>
            <a:ext cx="184731" cy="369332"/>
          </a:xfrm>
          <a:prstGeom prst="rect">
            <a:avLst/>
          </a:prstGeom>
          <a:noFill/>
        </p:spPr>
        <p:txBody>
          <a:bodyPr wrap="none" rtlCol="0">
            <a:spAutoFit/>
          </a:bodyPr>
          <a:lstStyle/>
          <a:p>
            <a:endParaRPr kumimoji="1"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346709" y="-1"/>
            <a:ext cx="10210576" cy="928685"/>
          </a:xfrm>
          <a:prstGeom prst="rect">
            <a:avLst/>
          </a:prstGeom>
        </p:spPr>
        <p:txBody>
          <a:bodyPr anchor="ctr" anchorCtr="0"/>
          <a:lstStyle>
            <a:lvl1pPr>
              <a:lnSpc>
                <a:spcPct val="100000"/>
              </a:lnSpc>
              <a:defRPr sz="3600" b="1">
                <a:latin typeface="Microsoft YaHei" panose="020B0503020204020204" pitchFamily="34" charset="-122"/>
                <a:ea typeface="Microsoft YaHei" panose="020B0503020204020204" pitchFamily="34" charset="-122"/>
              </a:defRPr>
            </a:lvl1pPr>
          </a:lstStyle>
          <a:p>
            <a:r>
              <a:rPr kumimoji="1" lang="zh-CN" altLang="en-US" dirty="0"/>
              <a:t>在这里填，求不弄乱样式</a:t>
            </a:r>
            <a:endParaRPr kumimoji="1" lang="zh-CN" altLang="en-US" dirty="0"/>
          </a:p>
        </p:txBody>
      </p:sp>
      <p:sp>
        <p:nvSpPr>
          <p:cNvPr id="3" name="内容占位符 2"/>
          <p:cNvSpPr>
            <a:spLocks noGrp="1"/>
          </p:cNvSpPr>
          <p:nvPr>
            <p:ph idx="1" hasCustomPrompt="1"/>
          </p:nvPr>
        </p:nvSpPr>
        <p:spPr>
          <a:xfrm>
            <a:off x="346709" y="1227147"/>
            <a:ext cx="11199741" cy="523220"/>
          </a:xfrm>
          <a:prstGeom prst="rect">
            <a:avLst/>
          </a:prstGeom>
        </p:spPr>
        <p:txBody>
          <a:bodyPr anchor="ctr" anchorCtr="0">
            <a:spAutoFit/>
          </a:bodyPr>
          <a:lstStyle>
            <a:lvl1pPr marL="360045" indent="-360045">
              <a:lnSpc>
                <a:spcPct val="100000"/>
              </a:lnSpc>
              <a:spcBef>
                <a:spcPts val="0"/>
              </a:spcBef>
              <a:buClr>
                <a:srgbClr val="0B5128"/>
              </a:buClr>
              <a:buFont typeface="Wingdings" panose="05000000000000000000" pitchFamily="2" charset="2"/>
              <a:buChar char="n"/>
              <a:defRPr sz="2800" b="1">
                <a:latin typeface="Microsoft YaHei" panose="020B0503020204020204" pitchFamily="34" charset="-122"/>
                <a:ea typeface="Microsoft YaHei" panose="020B0503020204020204" pitchFamily="34" charset="-122"/>
              </a:defRPr>
            </a:lvl1pPr>
            <a:lvl2pPr marL="685800" indent="-228600">
              <a:lnSpc>
                <a:spcPct val="150000"/>
              </a:lnSpc>
              <a:buClr>
                <a:srgbClr val="0B5128"/>
              </a:buClr>
              <a:buFont typeface="Wingdings" panose="05000000000000000000" pitchFamily="2" charset="2"/>
              <a:buChar char="Ø"/>
              <a:defRPr>
                <a:latin typeface="Microsoft YaHei" panose="020B0503020204020204" pitchFamily="34" charset="-122"/>
                <a:ea typeface="Microsoft YaHei" panose="020B0503020204020204" pitchFamily="34" charset="-122"/>
              </a:defRPr>
            </a:lvl2pPr>
            <a:lvl3pPr>
              <a:lnSpc>
                <a:spcPct val="150000"/>
              </a:lnSpc>
              <a:defRPr>
                <a:latin typeface="Microsoft YaHei" panose="020B0503020204020204" pitchFamily="34" charset="-122"/>
                <a:ea typeface="Microsoft YaHei" panose="020B0503020204020204" pitchFamily="34" charset="-122"/>
              </a:defRPr>
            </a:lvl3pPr>
            <a:lvl4pPr>
              <a:defRPr>
                <a:latin typeface="Microsoft YaHei" panose="020B0503020204020204" pitchFamily="34" charset="-122"/>
                <a:ea typeface="Microsoft YaHei" panose="020B0503020204020204" pitchFamily="34" charset="-122"/>
              </a:defRPr>
            </a:lvl4pPr>
            <a:lvl5pPr>
              <a:defRPr>
                <a:latin typeface="Microsoft YaHei" panose="020B0503020204020204" pitchFamily="34" charset="-122"/>
                <a:ea typeface="Microsoft YaHei" panose="020B0503020204020204" pitchFamily="34" charset="-122"/>
              </a:defRPr>
            </a:lvl5pPr>
          </a:lstStyle>
          <a:p>
            <a:pPr lvl="0"/>
            <a:r>
              <a:rPr kumimoji="1" lang="zh-CN" altLang="en-US" dirty="0"/>
              <a:t>在这里填，求不弄乱样式</a:t>
            </a:r>
            <a:endParaRPr kumimoji="1" lang="zh-CN" altLang="en-US" dirty="0"/>
          </a:p>
        </p:txBody>
      </p:sp>
      <p:sp>
        <p:nvSpPr>
          <p:cNvPr id="6" name="灯片编号占位符 5"/>
          <p:cNvSpPr>
            <a:spLocks noGrp="1"/>
          </p:cNvSpPr>
          <p:nvPr>
            <p:ph type="sldNum" sz="quarter" idx="12"/>
          </p:nvPr>
        </p:nvSpPr>
        <p:spPr>
          <a:xfrm>
            <a:off x="9147811" y="6338999"/>
            <a:ext cx="2743200" cy="365125"/>
          </a:xfrm>
          <a:prstGeom prst="rect">
            <a:avLst/>
          </a:prstGeom>
        </p:spPr>
        <p:txBody>
          <a:bodyPr/>
          <a:lstStyle>
            <a:lvl1pPr algn="r">
              <a:defRPr sz="2000">
                <a:solidFill>
                  <a:srgbClr val="0B5128"/>
                </a:solidFill>
                <a:latin typeface="Microsoft YaHei" panose="020B0503020204020204" pitchFamily="34" charset="-122"/>
                <a:ea typeface="Microsoft YaHei" panose="020B0503020204020204" pitchFamily="34" charset="-122"/>
              </a:defRPr>
            </a:lvl1pPr>
          </a:lstStyle>
          <a:p>
            <a:fld id="{4E334DFF-A8DE-B148-81B1-4F37B46AC470}" type="slidenum">
              <a:rPr kumimoji="1" lang="zh-CN" altLang="en-US" smtClean="0"/>
            </a:fld>
            <a:endParaRPr kumimoji="1" lang="zh-CN" altLang="en-US"/>
          </a:p>
        </p:txBody>
      </p:sp>
      <p:cxnSp>
        <p:nvCxnSpPr>
          <p:cNvPr id="7" name="直接连接符 9"/>
          <p:cNvCxnSpPr/>
          <p:nvPr userDrawn="1"/>
        </p:nvCxnSpPr>
        <p:spPr>
          <a:xfrm>
            <a:off x="0" y="928688"/>
            <a:ext cx="12192000" cy="0"/>
          </a:xfrm>
          <a:prstGeom prst="line">
            <a:avLst/>
          </a:prstGeom>
          <a:ln w="38100">
            <a:solidFill>
              <a:srgbClr val="0B5128"/>
            </a:solidFill>
          </a:ln>
        </p:spPr>
        <p:style>
          <a:lnRef idx="1">
            <a:schemeClr val="accent1"/>
          </a:lnRef>
          <a:fillRef idx="0">
            <a:schemeClr val="accent1"/>
          </a:fillRef>
          <a:effectRef idx="0">
            <a:schemeClr val="accent1"/>
          </a:effectRef>
          <a:fontRef idx="minor">
            <a:schemeClr val="tx1"/>
          </a:fontRef>
        </p:style>
      </p:cxnSp>
      <p:pic>
        <p:nvPicPr>
          <p:cNvPr id="8" name="Picture 4" descr="E:\学校\20121109221446303940.jp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10901845" y="434104"/>
            <a:ext cx="989166" cy="989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图片 10"/>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300989" y="6206283"/>
            <a:ext cx="1493521" cy="497841"/>
          </a:xfrm>
          <a:prstGeom prst="rect">
            <a:avLst/>
          </a:prstGeom>
        </p:spPr>
      </p:pic>
      <p:sp>
        <p:nvSpPr>
          <p:cNvPr id="15" name="内容占位符 2"/>
          <p:cNvSpPr>
            <a:spLocks noGrp="1"/>
          </p:cNvSpPr>
          <p:nvPr>
            <p:ph idx="13" hasCustomPrompt="1"/>
          </p:nvPr>
        </p:nvSpPr>
        <p:spPr>
          <a:xfrm>
            <a:off x="697230" y="1942078"/>
            <a:ext cx="4354455" cy="581057"/>
          </a:xfrm>
          <a:prstGeom prst="rect">
            <a:avLst/>
          </a:prstGeom>
        </p:spPr>
        <p:txBody>
          <a:bodyPr wrap="square" lIns="90000" anchor="t" anchorCtr="0">
            <a:spAutoFit/>
          </a:bodyPr>
          <a:lstStyle>
            <a:lvl1pPr marL="360045" indent="-360045">
              <a:lnSpc>
                <a:spcPct val="150000"/>
              </a:lnSpc>
              <a:spcBef>
                <a:spcPts val="0"/>
              </a:spcBef>
              <a:buClr>
                <a:srgbClr val="0B5128"/>
              </a:buClr>
              <a:buFont typeface="Wingdings" panose="05000000000000000000" pitchFamily="2" charset="2"/>
              <a:buChar char="Ø"/>
              <a:defRPr sz="2400" b="0">
                <a:latin typeface="Microsoft YaHei" panose="020B0503020204020204" pitchFamily="34" charset="-122"/>
                <a:ea typeface="Microsoft YaHei" panose="020B0503020204020204" pitchFamily="34" charset="-122"/>
              </a:defRPr>
            </a:lvl1pPr>
            <a:lvl2pPr marL="685800" indent="-228600">
              <a:lnSpc>
                <a:spcPct val="150000"/>
              </a:lnSpc>
              <a:buClr>
                <a:srgbClr val="0B5128"/>
              </a:buClr>
              <a:buFont typeface="Wingdings" panose="05000000000000000000" pitchFamily="2" charset="2"/>
              <a:buChar char="Ø"/>
              <a:defRPr>
                <a:latin typeface="Microsoft YaHei" panose="020B0503020204020204" pitchFamily="34" charset="-122"/>
                <a:ea typeface="Microsoft YaHei" panose="020B0503020204020204" pitchFamily="34" charset="-122"/>
              </a:defRPr>
            </a:lvl2pPr>
            <a:lvl3pPr>
              <a:lnSpc>
                <a:spcPct val="150000"/>
              </a:lnSpc>
              <a:defRPr>
                <a:latin typeface="Microsoft YaHei" panose="020B0503020204020204" pitchFamily="34" charset="-122"/>
                <a:ea typeface="Microsoft YaHei" panose="020B0503020204020204" pitchFamily="34" charset="-122"/>
              </a:defRPr>
            </a:lvl3pPr>
            <a:lvl4pPr>
              <a:defRPr>
                <a:latin typeface="Microsoft YaHei" panose="020B0503020204020204" pitchFamily="34" charset="-122"/>
                <a:ea typeface="Microsoft YaHei" panose="020B0503020204020204" pitchFamily="34" charset="-122"/>
              </a:defRPr>
            </a:lvl4pPr>
            <a:lvl5pPr>
              <a:defRPr>
                <a:latin typeface="Microsoft YaHei" panose="020B0503020204020204" pitchFamily="34" charset="-122"/>
                <a:ea typeface="Microsoft YaHei" panose="020B0503020204020204" pitchFamily="34" charset="-122"/>
              </a:defRPr>
            </a:lvl5pPr>
          </a:lstStyle>
          <a:p>
            <a:pPr lvl="0"/>
            <a:r>
              <a:rPr kumimoji="1" lang="zh-CN" altLang="en-US" dirty="0"/>
              <a:t>在这里填，求不弄乱样式</a:t>
            </a:r>
            <a:endParaRPr kumimoji="1" lang="zh-CN" altLang="en-US" dirty="0"/>
          </a:p>
        </p:txBody>
      </p:sp>
      <p:sp>
        <p:nvSpPr>
          <p:cNvPr id="16" name="文本框 15"/>
          <p:cNvSpPr txBox="1"/>
          <p:nvPr userDrawn="1"/>
        </p:nvSpPr>
        <p:spPr>
          <a:xfrm>
            <a:off x="2788920" y="2355211"/>
            <a:ext cx="184731" cy="369332"/>
          </a:xfrm>
          <a:prstGeom prst="rect">
            <a:avLst/>
          </a:prstGeom>
          <a:noFill/>
        </p:spPr>
        <p:txBody>
          <a:bodyPr wrap="none" rtlCol="0">
            <a:spAutoFit/>
          </a:bodyPr>
          <a:lstStyle/>
          <a:p>
            <a:endParaRPr kumimoji="1" lang="zh-CN"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2" r:id="rId1"/>
    <p:sldLayoutId id="2147483653"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5.png"/><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hyperlink" Target="https://ziyan-wang.github.io/index_cn.html"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5.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image" Target="../media/image12.png"/><Relationship Id="rId1" Type="http://schemas.openxmlformats.org/officeDocument/2006/relationships/image" Target="../media/image11.png"/></Relationships>
</file>

<file path=ppt/slides/_rels/slide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4.png"/><Relationship Id="rId2" Type="http://schemas.openxmlformats.org/officeDocument/2006/relationships/image" Target="../media/image10.png"/><Relationship Id="rId1" Type="http://schemas.openxmlformats.org/officeDocument/2006/relationships/image" Target="../media/image1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6.png"/><Relationship Id="rId1"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p:cNvSpPr>
            <a:spLocks noGrp="1"/>
          </p:cNvSpPr>
          <p:nvPr/>
        </p:nvSpPr>
        <p:spPr bwMode="auto">
          <a:xfrm>
            <a:off x="1524000" y="735330"/>
            <a:ext cx="9144000" cy="1899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0488" tIns="44450" rIns="90488" bIns="44450" numCol="1" anchor="b" anchorCtr="0" compatLnSpc="1"/>
          <a:lstStyle>
            <a:lvl1pPr algn="l" rtl="0" eaLnBrk="0" fontAlgn="base" hangingPunct="0">
              <a:lnSpc>
                <a:spcPts val="3600"/>
              </a:lnSpc>
              <a:spcBef>
                <a:spcPct val="0"/>
              </a:spcBef>
              <a:spcAft>
                <a:spcPct val="0"/>
              </a:spcAft>
              <a:defRPr sz="3200" b="1">
                <a:solidFill>
                  <a:schemeClr val="tx1"/>
                </a:solidFill>
                <a:latin typeface="+mj-lt"/>
                <a:ea typeface="+mj-ea"/>
                <a:cs typeface="+mj-cs"/>
              </a:defRPr>
            </a:lvl1pPr>
            <a:lvl2pPr algn="l" rtl="0" eaLnBrk="0" fontAlgn="base" hangingPunct="0">
              <a:lnSpc>
                <a:spcPts val="3600"/>
              </a:lnSpc>
              <a:spcBef>
                <a:spcPct val="0"/>
              </a:spcBef>
              <a:spcAft>
                <a:spcPct val="0"/>
              </a:spcAft>
              <a:defRPr sz="3200" b="1">
                <a:solidFill>
                  <a:schemeClr val="tx1"/>
                </a:solidFill>
                <a:latin typeface="Tahoma" panose="020B0804030504040204" pitchFamily="34" charset="0"/>
              </a:defRPr>
            </a:lvl2pPr>
            <a:lvl3pPr algn="l" rtl="0" eaLnBrk="0" fontAlgn="base" hangingPunct="0">
              <a:lnSpc>
                <a:spcPts val="3600"/>
              </a:lnSpc>
              <a:spcBef>
                <a:spcPct val="0"/>
              </a:spcBef>
              <a:spcAft>
                <a:spcPct val="0"/>
              </a:spcAft>
              <a:defRPr sz="3200" b="1">
                <a:solidFill>
                  <a:schemeClr val="tx1"/>
                </a:solidFill>
                <a:latin typeface="Tahoma" panose="020B0804030504040204" pitchFamily="34" charset="0"/>
              </a:defRPr>
            </a:lvl3pPr>
            <a:lvl4pPr algn="l" rtl="0" eaLnBrk="0" fontAlgn="base" hangingPunct="0">
              <a:lnSpc>
                <a:spcPts val="3600"/>
              </a:lnSpc>
              <a:spcBef>
                <a:spcPct val="0"/>
              </a:spcBef>
              <a:spcAft>
                <a:spcPct val="0"/>
              </a:spcAft>
              <a:defRPr sz="3200" b="1">
                <a:solidFill>
                  <a:schemeClr val="tx1"/>
                </a:solidFill>
                <a:latin typeface="Tahoma" panose="020B0804030504040204" pitchFamily="34" charset="0"/>
              </a:defRPr>
            </a:lvl4pPr>
            <a:lvl5pPr algn="l" rtl="0" eaLnBrk="0" fontAlgn="base" hangingPunct="0">
              <a:lnSpc>
                <a:spcPts val="3600"/>
              </a:lnSpc>
              <a:spcBef>
                <a:spcPct val="0"/>
              </a:spcBef>
              <a:spcAft>
                <a:spcPct val="0"/>
              </a:spcAft>
              <a:defRPr sz="3200" b="1">
                <a:solidFill>
                  <a:schemeClr val="tx1"/>
                </a:solidFill>
                <a:latin typeface="Tahoma" panose="020B0804030504040204" pitchFamily="34" charset="0"/>
              </a:defRPr>
            </a:lvl5pPr>
            <a:lvl6pPr marL="457200" algn="l" rtl="0" eaLnBrk="0" fontAlgn="base" hangingPunct="0">
              <a:lnSpc>
                <a:spcPts val="3600"/>
              </a:lnSpc>
              <a:spcBef>
                <a:spcPct val="0"/>
              </a:spcBef>
              <a:spcAft>
                <a:spcPct val="0"/>
              </a:spcAft>
              <a:defRPr sz="3200" b="1">
                <a:solidFill>
                  <a:schemeClr val="tx1"/>
                </a:solidFill>
                <a:latin typeface="Tahoma" panose="020B0804030504040204" pitchFamily="34" charset="0"/>
              </a:defRPr>
            </a:lvl6pPr>
            <a:lvl7pPr marL="914400" algn="l" rtl="0" eaLnBrk="0" fontAlgn="base" hangingPunct="0">
              <a:lnSpc>
                <a:spcPts val="3600"/>
              </a:lnSpc>
              <a:spcBef>
                <a:spcPct val="0"/>
              </a:spcBef>
              <a:spcAft>
                <a:spcPct val="0"/>
              </a:spcAft>
              <a:defRPr sz="3200" b="1">
                <a:solidFill>
                  <a:schemeClr val="tx1"/>
                </a:solidFill>
                <a:latin typeface="Tahoma" panose="020B0804030504040204" pitchFamily="34" charset="0"/>
              </a:defRPr>
            </a:lvl7pPr>
            <a:lvl8pPr marL="1371600" algn="l" rtl="0" eaLnBrk="0" fontAlgn="base" hangingPunct="0">
              <a:lnSpc>
                <a:spcPts val="3600"/>
              </a:lnSpc>
              <a:spcBef>
                <a:spcPct val="0"/>
              </a:spcBef>
              <a:spcAft>
                <a:spcPct val="0"/>
              </a:spcAft>
              <a:defRPr sz="3200" b="1">
                <a:solidFill>
                  <a:schemeClr val="tx1"/>
                </a:solidFill>
                <a:latin typeface="Tahoma" panose="020B0804030504040204" pitchFamily="34" charset="0"/>
              </a:defRPr>
            </a:lvl8pPr>
            <a:lvl9pPr marL="1828800" algn="l" rtl="0" eaLnBrk="0" fontAlgn="base" hangingPunct="0">
              <a:lnSpc>
                <a:spcPts val="3600"/>
              </a:lnSpc>
              <a:spcBef>
                <a:spcPct val="0"/>
              </a:spcBef>
              <a:spcAft>
                <a:spcPct val="0"/>
              </a:spcAft>
              <a:defRPr sz="3200" b="1">
                <a:solidFill>
                  <a:schemeClr val="tx1"/>
                </a:solidFill>
                <a:latin typeface="Tahoma" panose="020B0804030504040204" pitchFamily="34" charset="0"/>
              </a:defRPr>
            </a:lvl9pPr>
          </a:lstStyle>
          <a:p>
            <a:pPr algn="ctr">
              <a:lnSpc>
                <a:spcPct val="125000"/>
              </a:lnSpc>
            </a:pPr>
            <a:r>
              <a:rPr lang="zh-CN" altLang="en-US" sz="4000" dirty="0">
                <a:solidFill>
                  <a:srgbClr val="0B5128"/>
                </a:solidFill>
                <a:latin typeface="微软雅黑" panose="020B0503020204020204" pitchFamily="34" charset="-122"/>
                <a:ea typeface="微软雅黑" panose="020B0503020204020204" pitchFamily="34" charset="-122"/>
              </a:rPr>
              <a:t>语言特性分析指导的智能合约测试</a:t>
            </a:r>
            <a:endParaRPr lang="zh-CN" altLang="en-US" sz="4000" dirty="0">
              <a:solidFill>
                <a:srgbClr val="0B5128"/>
              </a:solidFill>
              <a:latin typeface="微软雅黑" panose="020B0503020204020204" pitchFamily="34" charset="-122"/>
              <a:ea typeface="微软雅黑" panose="020B0503020204020204" pitchFamily="34" charset="-122"/>
            </a:endParaRPr>
          </a:p>
          <a:p>
            <a:pPr algn="ctr">
              <a:lnSpc>
                <a:spcPct val="125000"/>
              </a:lnSpc>
            </a:pPr>
            <a:r>
              <a:rPr lang="zh-CN" altLang="en-US" sz="4000" dirty="0">
                <a:solidFill>
                  <a:srgbClr val="0B5128"/>
                </a:solidFill>
                <a:latin typeface="微软雅黑" panose="020B0503020204020204" pitchFamily="34" charset="-122"/>
                <a:ea typeface="微软雅黑" panose="020B0503020204020204" pitchFamily="34" charset="-122"/>
              </a:rPr>
              <a:t>科研进展情况</a:t>
            </a:r>
            <a:endParaRPr lang="zh-CN" altLang="en-US" sz="4000" dirty="0">
              <a:solidFill>
                <a:srgbClr val="0B5128"/>
              </a:solidFill>
              <a:latin typeface="微软雅黑" panose="020B0503020204020204" pitchFamily="34" charset="-122"/>
              <a:ea typeface="微软雅黑" panose="020B0503020204020204" pitchFamily="34" charset="-122"/>
            </a:endParaRPr>
          </a:p>
        </p:txBody>
      </p:sp>
      <p:sp>
        <p:nvSpPr>
          <p:cNvPr id="2" name="文本框 1"/>
          <p:cNvSpPr txBox="1"/>
          <p:nvPr/>
        </p:nvSpPr>
        <p:spPr>
          <a:xfrm>
            <a:off x="2458720" y="3479165"/>
            <a:ext cx="3462020" cy="2676525"/>
          </a:xfrm>
          <a:prstGeom prst="rect">
            <a:avLst/>
          </a:prstGeom>
          <a:noFill/>
        </p:spPr>
        <p:txBody>
          <a:bodyPr wrap="square" rtlCol="0">
            <a:spAutoFit/>
          </a:bodyPr>
          <a:p>
            <a:pPr algn="r" fontAlgn="auto">
              <a:lnSpc>
                <a:spcPct val="175000"/>
              </a:lnSpc>
            </a:pPr>
            <a:r>
              <a:rPr lang="zh-CN" altLang="en-US" sz="2400">
                <a:latin typeface="微软雅黑" charset="0"/>
                <a:ea typeface="微软雅黑" charset="0"/>
                <a:cs typeface="微软雅黑" charset="0"/>
              </a:rPr>
              <a:t>王子彦</a:t>
            </a:r>
            <a:endParaRPr lang="zh-CN" altLang="en-US" sz="2400">
              <a:latin typeface="微软雅黑" charset="0"/>
              <a:ea typeface="微软雅黑" charset="0"/>
              <a:cs typeface="微软雅黑" charset="0"/>
            </a:endParaRPr>
          </a:p>
          <a:p>
            <a:pPr algn="r" fontAlgn="auto">
              <a:lnSpc>
                <a:spcPct val="175000"/>
              </a:lnSpc>
            </a:pPr>
            <a:r>
              <a:rPr lang="zh-CN" altLang="en-US" sz="2400">
                <a:latin typeface="微软雅黑" charset="0"/>
                <a:ea typeface="微软雅黑" charset="0"/>
                <a:cs typeface="微软雅黑" charset="0"/>
                <a:hlinkClick r:id="rId1" action="ppaction://hlinkfile"/>
              </a:rPr>
              <a:t>ziyan-wang.github.io</a:t>
            </a:r>
            <a:endParaRPr lang="zh-CN" altLang="en-US" sz="2400">
              <a:latin typeface="微软雅黑" charset="0"/>
              <a:ea typeface="微软雅黑" charset="0"/>
              <a:cs typeface="微软雅黑" charset="0"/>
            </a:endParaRPr>
          </a:p>
          <a:p>
            <a:pPr algn="r" fontAlgn="auto">
              <a:lnSpc>
                <a:spcPct val="175000"/>
              </a:lnSpc>
            </a:pPr>
            <a:r>
              <a:rPr lang="zh-CN" altLang="en-US" sz="2400">
                <a:latin typeface="微软雅黑" charset="0"/>
                <a:ea typeface="微软雅黑" charset="0"/>
                <a:cs typeface="微软雅黑" charset="0"/>
              </a:rPr>
              <a:t>中山大学计算机学院</a:t>
            </a:r>
            <a:endParaRPr lang="zh-CN" altLang="en-US" sz="2400">
              <a:latin typeface="微软雅黑" charset="0"/>
              <a:ea typeface="微软雅黑" charset="0"/>
              <a:cs typeface="微软雅黑" charset="0"/>
            </a:endParaRPr>
          </a:p>
          <a:p>
            <a:pPr algn="r" fontAlgn="auto">
              <a:lnSpc>
                <a:spcPct val="175000"/>
              </a:lnSpc>
            </a:pPr>
            <a:r>
              <a:rPr lang="en-US" altLang="zh-CN" sz="2400">
                <a:latin typeface="微软雅黑" charset="0"/>
                <a:ea typeface="微软雅黑" charset="0"/>
                <a:cs typeface="微软雅黑" charset="0"/>
              </a:rPr>
              <a:t>InPlusLab</a:t>
            </a:r>
            <a:endParaRPr lang="en-US" altLang="zh-CN" sz="2400">
              <a:latin typeface="微软雅黑" charset="0"/>
              <a:ea typeface="微软雅黑" charset="0"/>
              <a:cs typeface="微软雅黑" charset="0"/>
            </a:endParaRPr>
          </a:p>
        </p:txBody>
      </p:sp>
      <p:pic>
        <p:nvPicPr>
          <p:cNvPr id="9"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343650" y="4992370"/>
            <a:ext cx="1438910" cy="43370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 name="图片 14"/>
          <p:cNvPicPr>
            <a:picLocks noChangeAspect="1"/>
          </p:cNvPicPr>
          <p:nvPr/>
        </p:nvPicPr>
        <p:blipFill>
          <a:blip r:embed="rId3"/>
          <a:stretch>
            <a:fillRect/>
          </a:stretch>
        </p:blipFill>
        <p:spPr>
          <a:xfrm>
            <a:off x="6355080" y="5685155"/>
            <a:ext cx="1115695" cy="321945"/>
          </a:xfrm>
          <a:prstGeom prst="rect">
            <a:avLst/>
          </a:prstGeom>
        </p:spPr>
      </p:pic>
      <p:cxnSp>
        <p:nvCxnSpPr>
          <p:cNvPr id="17" name="直接连接符 16"/>
          <p:cNvCxnSpPr/>
          <p:nvPr/>
        </p:nvCxnSpPr>
        <p:spPr>
          <a:xfrm>
            <a:off x="6092190" y="3712845"/>
            <a:ext cx="0" cy="2365375"/>
          </a:xfrm>
          <a:prstGeom prst="line">
            <a:avLst/>
          </a:prstGeom>
        </p:spPr>
        <p:style>
          <a:lnRef idx="3">
            <a:schemeClr val="accent1"/>
          </a:lnRef>
          <a:fillRef idx="0">
            <a:schemeClr val="accent1"/>
          </a:fillRef>
          <a:effectRef idx="2">
            <a:schemeClr val="accent1"/>
          </a:effectRef>
          <a:fontRef idx="minor">
            <a:schemeClr val="tx1"/>
          </a:fontRef>
        </p:style>
      </p:cxnSp>
      <p:sp>
        <p:nvSpPr>
          <p:cNvPr id="19" name="文本框 18"/>
          <p:cNvSpPr txBox="1"/>
          <p:nvPr/>
        </p:nvSpPr>
        <p:spPr>
          <a:xfrm>
            <a:off x="1523365" y="2712085"/>
            <a:ext cx="9144635" cy="398780"/>
          </a:xfrm>
          <a:prstGeom prst="rect">
            <a:avLst/>
          </a:prstGeom>
          <a:noFill/>
        </p:spPr>
        <p:txBody>
          <a:bodyPr wrap="square" rtlCol="0">
            <a:spAutoFit/>
          </a:bodyPr>
          <a:p>
            <a:pPr algn="ctr"/>
            <a:r>
              <a:rPr lang="en-US" altLang="zh-CN" sz="2000">
                <a:latin typeface="微软雅黑" charset="0"/>
                <a:ea typeface="微软雅黑" charset="0"/>
              </a:rPr>
              <a:t>2021/12/18</a:t>
            </a:r>
            <a:endParaRPr lang="en-US" altLang="zh-CN" sz="2000">
              <a:latin typeface="微软雅黑" charset="0"/>
              <a:ea typeface="微软雅黑" charset="0"/>
            </a:endParaRPr>
          </a:p>
        </p:txBody>
      </p:sp>
      <p:sp>
        <p:nvSpPr>
          <p:cNvPr id="5" name="文本框 4"/>
          <p:cNvSpPr txBox="1"/>
          <p:nvPr/>
        </p:nvSpPr>
        <p:spPr>
          <a:xfrm>
            <a:off x="10123805" y="-8255"/>
            <a:ext cx="2068195" cy="306705"/>
          </a:xfrm>
          <a:prstGeom prst="rect">
            <a:avLst/>
          </a:prstGeom>
          <a:noFill/>
        </p:spPr>
        <p:txBody>
          <a:bodyPr wrap="square" rtlCol="0">
            <a:spAutoFit/>
          </a:bodyPr>
          <a:p>
            <a:pPr algn="r"/>
            <a:r>
              <a:rPr lang="zh-CN" altLang="en-US" sz="1400">
                <a:solidFill>
                  <a:schemeClr val="tx1">
                    <a:lumMod val="50000"/>
                    <a:lumOff val="50000"/>
                  </a:schemeClr>
                </a:solidFill>
                <a:latin typeface="微软雅黑" charset="0"/>
                <a:ea typeface="微软雅黑" charset="0"/>
                <a:cs typeface="微软雅黑" charset="0"/>
              </a:rPr>
              <a:t>王子彦  </a:t>
            </a:r>
            <a:r>
              <a:rPr lang="en-US" altLang="zh-CN" sz="1400">
                <a:solidFill>
                  <a:schemeClr val="tx1">
                    <a:lumMod val="50000"/>
                    <a:lumOff val="50000"/>
                  </a:schemeClr>
                </a:solidFill>
                <a:latin typeface="微软雅黑" charset="0"/>
                <a:ea typeface="微软雅黑" charset="0"/>
                <a:cs typeface="微软雅黑" charset="0"/>
              </a:rPr>
              <a:t>20215133</a:t>
            </a:r>
            <a:endParaRPr lang="en-US" altLang="zh-CN" sz="1400">
              <a:solidFill>
                <a:schemeClr val="tx1">
                  <a:lumMod val="50000"/>
                  <a:lumOff val="50000"/>
                </a:schemeClr>
              </a:solidFill>
              <a:latin typeface="微软雅黑" charset="0"/>
              <a:ea typeface="微软雅黑" charset="0"/>
              <a:cs typeface="微软雅黑" charset="0"/>
            </a:endParaRPr>
          </a:p>
        </p:txBody>
      </p:sp>
      <p:pic>
        <p:nvPicPr>
          <p:cNvPr id="12" name="图片 11" descr="qr-code-ziyan-wang-github-io-cn-error-tolerance-15"/>
          <p:cNvPicPr>
            <a:picLocks noChangeAspect="1"/>
          </p:cNvPicPr>
          <p:nvPr/>
        </p:nvPicPr>
        <p:blipFill>
          <a:blip r:embed="rId4"/>
          <a:stretch>
            <a:fillRect/>
          </a:stretch>
        </p:blipFill>
        <p:spPr>
          <a:xfrm>
            <a:off x="6300470" y="3656330"/>
            <a:ext cx="1151255" cy="1151255"/>
          </a:xfrm>
          <a:prstGeom prst="rect">
            <a:avLst/>
          </a:prstGeom>
        </p:spPr>
      </p:pic>
      <p:sp>
        <p:nvSpPr>
          <p:cNvPr id="13" name="文本框 12"/>
          <p:cNvSpPr txBox="1"/>
          <p:nvPr/>
        </p:nvSpPr>
        <p:spPr>
          <a:xfrm>
            <a:off x="9236075" y="6628130"/>
            <a:ext cx="2955925" cy="229870"/>
          </a:xfrm>
          <a:prstGeom prst="rect">
            <a:avLst/>
          </a:prstGeom>
          <a:noFill/>
        </p:spPr>
        <p:txBody>
          <a:bodyPr wrap="square" rtlCol="0">
            <a:spAutoFit/>
          </a:bodyPr>
          <a:p>
            <a:pPr algn="r"/>
            <a:r>
              <a:rPr lang="en-US" sz="900">
                <a:solidFill>
                  <a:schemeClr val="bg1">
                    <a:lumMod val="85000"/>
                  </a:schemeClr>
                </a:solidFill>
                <a:latin typeface="微软雅黑" charset="0"/>
                <a:ea typeface="微软雅黑" charset="0"/>
                <a:cs typeface="微软雅黑" charset="0"/>
              </a:rPr>
              <a:t>Version 4 Build 2021.12.17</a:t>
            </a:r>
            <a:endParaRPr lang="en-US" sz="900">
              <a:solidFill>
                <a:schemeClr val="bg1">
                  <a:lumMod val="85000"/>
                </a:schemeClr>
              </a:solidFill>
              <a:latin typeface="微软雅黑" charset="0"/>
              <a:ea typeface="微软雅黑" charset="0"/>
              <a:cs typeface="微软雅黑"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参考文献</a:t>
            </a:r>
            <a:endParaRPr lang="zh-CN" altLang="en-US"/>
          </a:p>
        </p:txBody>
      </p:sp>
      <p:sp>
        <p:nvSpPr>
          <p:cNvPr id="4" name="内容占位符 3"/>
          <p:cNvSpPr>
            <a:spLocks noGrp="1"/>
          </p:cNvSpPr>
          <p:nvPr>
            <p:ph idx="13"/>
          </p:nvPr>
        </p:nvSpPr>
        <p:spPr>
          <a:xfrm>
            <a:off x="671195" y="1306195"/>
            <a:ext cx="10849610" cy="4246245"/>
          </a:xfrm>
        </p:spPr>
        <p:txBody>
          <a:bodyPr wrap="square"/>
          <a:p>
            <a:r>
              <a:rPr lang="en-US" altLang="zh-CN" sz="2000"/>
              <a:t>[1] </a:t>
            </a:r>
            <a:r>
              <a:rPr lang="zh-CN" altLang="en-US" sz="2000"/>
              <a:t>Z. Zheng, S. Xie, H. Dai, W. Chen, X. Chen, J. Weng, and M. Imran, “An overview on smart contracts: Challenges, advances and platforms,” Future Gener. Comput. Syst., vol. 105, pp. 475–491, 2020.</a:t>
            </a:r>
            <a:endParaRPr lang="zh-CN" altLang="en-US" sz="2000"/>
          </a:p>
          <a:p>
            <a:r>
              <a:rPr lang="en-US" altLang="zh-CN" sz="2000"/>
              <a:t>[2] </a:t>
            </a:r>
            <a:r>
              <a:rPr lang="zh-CN" altLang="en-US" sz="2000"/>
              <a:t>G. Wood, “Ethereum: A secure decentralised generalised transaction ledger,” Ethereum project yellow paper, vol. 151, pp. 1–32, 2014.</a:t>
            </a:r>
            <a:endParaRPr lang="zh-CN" altLang="en-US" sz="2000"/>
          </a:p>
          <a:p>
            <a:r>
              <a:rPr lang="en-US" altLang="zh-CN" sz="2000"/>
              <a:t>[3] </a:t>
            </a:r>
            <a:r>
              <a:rPr lang="zh-CN" altLang="en-US" sz="2000"/>
              <a:t>L. Luu, D.-H. Chu, H. Olickel, P. Saxena, and A. Hobor,“Making smart contracts smarter,” in Proceedings of the 2016 ACM SIGSAC Conference on Computer and Communications Security, CCS ’16, (New York, NY, USA), p. 254–269, Association for Computing Machinery, 2016.</a:t>
            </a:r>
            <a:endParaRPr lang="zh-CN" altLang="en-US" sz="2000"/>
          </a:p>
        </p:txBody>
      </p:sp>
      <p:sp>
        <p:nvSpPr>
          <p:cNvPr id="3" name="文本框 2"/>
          <p:cNvSpPr txBox="1"/>
          <p:nvPr/>
        </p:nvSpPr>
        <p:spPr>
          <a:xfrm>
            <a:off x="10123805" y="-8255"/>
            <a:ext cx="2068195" cy="306705"/>
          </a:xfrm>
          <a:prstGeom prst="rect">
            <a:avLst/>
          </a:prstGeom>
          <a:noFill/>
        </p:spPr>
        <p:txBody>
          <a:bodyPr wrap="square" rtlCol="0">
            <a:spAutoFit/>
          </a:bodyPr>
          <a:p>
            <a:pPr algn="r"/>
            <a:r>
              <a:rPr lang="zh-CN" altLang="en-US" sz="1400">
                <a:solidFill>
                  <a:schemeClr val="tx1">
                    <a:lumMod val="50000"/>
                    <a:lumOff val="50000"/>
                  </a:schemeClr>
                </a:solidFill>
                <a:latin typeface="微软雅黑" charset="0"/>
                <a:ea typeface="微软雅黑" charset="0"/>
                <a:cs typeface="微软雅黑" charset="0"/>
              </a:rPr>
              <a:t>王子彦  </a:t>
            </a:r>
            <a:r>
              <a:rPr lang="en-US" altLang="zh-CN" sz="1400">
                <a:solidFill>
                  <a:schemeClr val="tx1">
                    <a:lumMod val="50000"/>
                    <a:lumOff val="50000"/>
                  </a:schemeClr>
                </a:solidFill>
                <a:latin typeface="微软雅黑" charset="0"/>
                <a:ea typeface="微软雅黑" charset="0"/>
                <a:cs typeface="微软雅黑" charset="0"/>
              </a:rPr>
              <a:t>20215133</a:t>
            </a:r>
            <a:endParaRPr lang="en-US" altLang="zh-CN" sz="1400">
              <a:solidFill>
                <a:schemeClr val="tx1">
                  <a:lumMod val="50000"/>
                  <a:lumOff val="50000"/>
                </a:schemeClr>
              </a:solidFill>
              <a:latin typeface="微软雅黑" charset="0"/>
              <a:ea typeface="微软雅黑" charset="0"/>
              <a:cs typeface="微软雅黑"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内容占位符 5"/>
          <p:cNvSpPr>
            <a:spLocks noGrp="1"/>
          </p:cNvSpPr>
          <p:nvPr>
            <p:ph idx="1"/>
          </p:nvPr>
        </p:nvSpPr>
        <p:spPr>
          <a:xfrm>
            <a:off x="346709" y="1227772"/>
            <a:ext cx="11199741" cy="521970"/>
          </a:xfrm>
        </p:spPr>
        <p:txBody>
          <a:bodyPr/>
          <a:lstStyle/>
          <a:p>
            <a:r>
              <a:rPr lang="zh-CN" altLang="en-US"/>
              <a:t>智能合约测试</a:t>
            </a:r>
            <a:endParaRPr lang="zh-CN" altLang="en-US"/>
          </a:p>
        </p:txBody>
      </p:sp>
      <p:sp>
        <p:nvSpPr>
          <p:cNvPr id="8" name="内容占位符 7"/>
          <p:cNvSpPr>
            <a:spLocks noGrp="1"/>
          </p:cNvSpPr>
          <p:nvPr>
            <p:ph idx="13"/>
          </p:nvPr>
        </p:nvSpPr>
        <p:spPr>
          <a:xfrm>
            <a:off x="697230" y="1749425"/>
            <a:ext cx="10848975" cy="1938020"/>
          </a:xfrm>
        </p:spPr>
        <p:txBody>
          <a:bodyPr wrap="square"/>
          <a:lstStyle/>
          <a:p>
            <a:r>
              <a:rPr lang="zh-CN" altLang="en-US" sz="2000"/>
              <a:t>以太坊是一个支持编写图灵完备智能合约的区块链平台，开发者主要使用</a:t>
            </a:r>
            <a:r>
              <a:rPr lang="en-US" altLang="zh-CN" sz="2000"/>
              <a:t>Solidity</a:t>
            </a:r>
            <a:r>
              <a:rPr lang="zh-CN" altLang="en-US" sz="2000"/>
              <a:t>编程语言</a:t>
            </a:r>
            <a:endParaRPr lang="zh-CN" altLang="en-US" sz="2000"/>
          </a:p>
          <a:p>
            <a:r>
              <a:rPr lang="zh-CN" altLang="en-US" sz="2000"/>
              <a:t>智能合约测试困难，因为其运行环境较复杂，难以在测试环境复现线上的环境</a:t>
            </a:r>
            <a:endParaRPr lang="zh-CN" altLang="en-US" sz="2000"/>
          </a:p>
          <a:p>
            <a:r>
              <a:rPr lang="zh-CN" altLang="en-US" sz="2000"/>
              <a:t>如果需要复现线上的环境，则需要依次重放公链上的所有交易，因此有必要设计一个</a:t>
            </a:r>
            <a:r>
              <a:rPr lang="zh-CN" altLang="en-US" sz="2000">
                <a:solidFill>
                  <a:srgbClr val="0B5128"/>
                </a:solidFill>
              </a:rPr>
              <a:t>交易重放方法</a:t>
            </a:r>
            <a:r>
              <a:rPr lang="zh-CN" altLang="en-US" sz="2000"/>
              <a:t>来辅助测试</a:t>
            </a:r>
            <a:endParaRPr lang="zh-CN" altLang="en-US" sz="2000"/>
          </a:p>
        </p:txBody>
      </p:sp>
      <p:sp>
        <p:nvSpPr>
          <p:cNvPr id="10" name="标题 9"/>
          <p:cNvSpPr>
            <a:spLocks noGrp="1"/>
          </p:cNvSpPr>
          <p:nvPr>
            <p:ph type="title"/>
          </p:nvPr>
        </p:nvSpPr>
        <p:spPr/>
        <p:txBody>
          <a:bodyPr/>
          <a:lstStyle/>
          <a:p>
            <a:r>
              <a:rPr lang="zh-CN" altLang="en-US"/>
              <a:t>一、研究问题背景与难点</a:t>
            </a:r>
            <a:endParaRPr lang="zh-CN" altLang="en-US"/>
          </a:p>
        </p:txBody>
      </p:sp>
      <p:sp>
        <p:nvSpPr>
          <p:cNvPr id="5" name="圆角矩形 4"/>
          <p:cNvSpPr/>
          <p:nvPr/>
        </p:nvSpPr>
        <p:spPr>
          <a:xfrm>
            <a:off x="697230" y="4011295"/>
            <a:ext cx="1717675" cy="42862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p>
            <a:pPr algn="ctr"/>
            <a:r>
              <a:rPr lang="zh-CN" altLang="en-US"/>
              <a:t>软件工程</a:t>
            </a:r>
            <a:endParaRPr lang="zh-CN" altLang="en-US"/>
          </a:p>
        </p:txBody>
      </p:sp>
      <p:cxnSp>
        <p:nvCxnSpPr>
          <p:cNvPr id="11" name="肘形连接符 10"/>
          <p:cNvCxnSpPr>
            <a:stCxn id="5" idx="2"/>
            <a:endCxn id="43" idx="1"/>
          </p:cNvCxnSpPr>
          <p:nvPr/>
        </p:nvCxnSpPr>
        <p:spPr>
          <a:xfrm rot="5400000" flipV="1">
            <a:off x="1592580" y="4403725"/>
            <a:ext cx="333375" cy="405765"/>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2" name="肘形连接符 11"/>
          <p:cNvCxnSpPr>
            <a:stCxn id="43" idx="2"/>
            <a:endCxn id="45" idx="1"/>
          </p:cNvCxnSpPr>
          <p:nvPr/>
        </p:nvCxnSpPr>
        <p:spPr>
          <a:xfrm rot="5400000" flipV="1">
            <a:off x="2873693" y="4934903"/>
            <a:ext cx="365760" cy="470535"/>
          </a:xfrm>
          <a:prstGeom prst="bentConnector2">
            <a:avLst/>
          </a:prstGeom>
        </p:spPr>
        <p:style>
          <a:lnRef idx="1">
            <a:schemeClr val="accent1"/>
          </a:lnRef>
          <a:fillRef idx="0">
            <a:schemeClr val="accent1"/>
          </a:fillRef>
          <a:effectRef idx="0">
            <a:schemeClr val="accent1"/>
          </a:effectRef>
          <a:fontRef idx="minor">
            <a:schemeClr val="tx1"/>
          </a:fontRef>
        </p:style>
      </p:cxnSp>
      <p:pic>
        <p:nvPicPr>
          <p:cNvPr id="27" name="图片 26"/>
          <p:cNvPicPr>
            <a:picLocks noChangeAspect="1"/>
          </p:cNvPicPr>
          <p:nvPr/>
        </p:nvPicPr>
        <p:blipFill>
          <a:blip r:embed="rId1"/>
          <a:stretch>
            <a:fillRect/>
          </a:stretch>
        </p:blipFill>
        <p:spPr>
          <a:xfrm>
            <a:off x="7348220" y="3512185"/>
            <a:ext cx="2068195" cy="1163955"/>
          </a:xfrm>
          <a:prstGeom prst="rect">
            <a:avLst/>
          </a:prstGeom>
        </p:spPr>
      </p:pic>
      <p:sp>
        <p:nvSpPr>
          <p:cNvPr id="28" name="文本框 27"/>
          <p:cNvSpPr txBox="1"/>
          <p:nvPr/>
        </p:nvSpPr>
        <p:spPr>
          <a:xfrm>
            <a:off x="7358380" y="4676140"/>
            <a:ext cx="2101850" cy="306705"/>
          </a:xfrm>
          <a:prstGeom prst="rect">
            <a:avLst/>
          </a:prstGeom>
          <a:noFill/>
        </p:spPr>
        <p:txBody>
          <a:bodyPr wrap="square" rtlCol="0">
            <a:spAutoFit/>
          </a:bodyPr>
          <a:p>
            <a:pPr algn="ctr"/>
            <a:r>
              <a:rPr lang="zh-CN" altLang="en-US" sz="1400"/>
              <a:t>区块链网络</a:t>
            </a:r>
            <a:endParaRPr lang="zh-CN" altLang="en-US" sz="1400"/>
          </a:p>
        </p:txBody>
      </p:sp>
      <p:sp>
        <p:nvSpPr>
          <p:cNvPr id="29" name="文本框 28"/>
          <p:cNvSpPr txBox="1"/>
          <p:nvPr/>
        </p:nvSpPr>
        <p:spPr>
          <a:xfrm>
            <a:off x="7331710" y="6357620"/>
            <a:ext cx="2101850" cy="306705"/>
          </a:xfrm>
          <a:prstGeom prst="rect">
            <a:avLst/>
          </a:prstGeom>
          <a:noFill/>
        </p:spPr>
        <p:txBody>
          <a:bodyPr wrap="square" rtlCol="0">
            <a:spAutoFit/>
          </a:bodyPr>
          <a:p>
            <a:pPr algn="ctr"/>
            <a:r>
              <a:rPr lang="zh-CN" altLang="en-US" sz="1400" dirty="0"/>
              <a:t>智能合约</a:t>
            </a:r>
            <a:endParaRPr lang="zh-CN" altLang="en-US" sz="1400" dirty="0"/>
          </a:p>
        </p:txBody>
      </p:sp>
      <p:pic>
        <p:nvPicPr>
          <p:cNvPr id="30" name="图片 29"/>
          <p:cNvPicPr>
            <a:picLocks noChangeAspect="1"/>
          </p:cNvPicPr>
          <p:nvPr/>
        </p:nvPicPr>
        <p:blipFill>
          <a:blip r:embed="rId2"/>
          <a:stretch>
            <a:fillRect/>
          </a:stretch>
        </p:blipFill>
        <p:spPr>
          <a:xfrm>
            <a:off x="5793740" y="5649595"/>
            <a:ext cx="721995" cy="721995"/>
          </a:xfrm>
          <a:prstGeom prst="rect">
            <a:avLst/>
          </a:prstGeom>
        </p:spPr>
      </p:pic>
      <p:sp>
        <p:nvSpPr>
          <p:cNvPr id="31" name="文本框 30"/>
          <p:cNvSpPr txBox="1"/>
          <p:nvPr/>
        </p:nvSpPr>
        <p:spPr>
          <a:xfrm>
            <a:off x="5104130" y="6371590"/>
            <a:ext cx="2101850" cy="306705"/>
          </a:xfrm>
          <a:prstGeom prst="rect">
            <a:avLst/>
          </a:prstGeom>
          <a:noFill/>
        </p:spPr>
        <p:txBody>
          <a:bodyPr wrap="square" rtlCol="0">
            <a:spAutoFit/>
          </a:bodyPr>
          <a:p>
            <a:pPr algn="ctr"/>
            <a:r>
              <a:rPr lang="zh-CN" altLang="en-US" sz="1400"/>
              <a:t>程序员</a:t>
            </a:r>
            <a:endParaRPr lang="zh-CN" altLang="en-US" sz="1400"/>
          </a:p>
        </p:txBody>
      </p:sp>
      <p:cxnSp>
        <p:nvCxnSpPr>
          <p:cNvPr id="32" name="直接箭头连接符 31"/>
          <p:cNvCxnSpPr>
            <a:stCxn id="30" idx="3"/>
          </p:cNvCxnSpPr>
          <p:nvPr/>
        </p:nvCxnSpPr>
        <p:spPr>
          <a:xfrm>
            <a:off x="6515735" y="6010910"/>
            <a:ext cx="1602105"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6266180" y="5699125"/>
            <a:ext cx="2101850" cy="306705"/>
          </a:xfrm>
          <a:prstGeom prst="rect">
            <a:avLst/>
          </a:prstGeom>
          <a:noFill/>
        </p:spPr>
        <p:txBody>
          <a:bodyPr wrap="square" rtlCol="0">
            <a:spAutoFit/>
          </a:bodyPr>
          <a:p>
            <a:pPr algn="ctr"/>
            <a:r>
              <a:rPr lang="zh-CN" altLang="en-US" sz="1400"/>
              <a:t>编写</a:t>
            </a:r>
            <a:endParaRPr lang="zh-CN" altLang="en-US" sz="1400"/>
          </a:p>
        </p:txBody>
      </p:sp>
      <p:pic>
        <p:nvPicPr>
          <p:cNvPr id="34" name="图片 33"/>
          <p:cNvPicPr>
            <a:picLocks noChangeAspect="1"/>
          </p:cNvPicPr>
          <p:nvPr/>
        </p:nvPicPr>
        <p:blipFill>
          <a:blip r:embed="rId2"/>
          <a:stretch>
            <a:fillRect/>
          </a:stretch>
        </p:blipFill>
        <p:spPr>
          <a:xfrm>
            <a:off x="10240010" y="5650230"/>
            <a:ext cx="721995" cy="721995"/>
          </a:xfrm>
          <a:prstGeom prst="rect">
            <a:avLst/>
          </a:prstGeom>
        </p:spPr>
      </p:pic>
      <p:sp>
        <p:nvSpPr>
          <p:cNvPr id="35" name="文本框 34"/>
          <p:cNvSpPr txBox="1"/>
          <p:nvPr/>
        </p:nvSpPr>
        <p:spPr>
          <a:xfrm>
            <a:off x="9550400" y="6372225"/>
            <a:ext cx="2101850" cy="306705"/>
          </a:xfrm>
          <a:prstGeom prst="rect">
            <a:avLst/>
          </a:prstGeom>
          <a:noFill/>
        </p:spPr>
        <p:txBody>
          <a:bodyPr wrap="square" rtlCol="0">
            <a:spAutoFit/>
          </a:bodyPr>
          <a:p>
            <a:pPr algn="ctr"/>
            <a:r>
              <a:rPr lang="zh-CN" altLang="en-US" sz="1400"/>
              <a:t>终端用户</a:t>
            </a:r>
            <a:endParaRPr lang="zh-CN" altLang="en-US" sz="1400"/>
          </a:p>
        </p:txBody>
      </p:sp>
      <p:cxnSp>
        <p:nvCxnSpPr>
          <p:cNvPr id="36" name="直接箭头连接符 35"/>
          <p:cNvCxnSpPr>
            <a:stCxn id="34" idx="1"/>
          </p:cNvCxnSpPr>
          <p:nvPr/>
        </p:nvCxnSpPr>
        <p:spPr>
          <a:xfrm flipH="1" flipV="1">
            <a:off x="8647430" y="6010910"/>
            <a:ext cx="1592580" cy="6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7" name="文本框 36"/>
          <p:cNvSpPr txBox="1"/>
          <p:nvPr/>
        </p:nvSpPr>
        <p:spPr>
          <a:xfrm>
            <a:off x="8392795" y="5704840"/>
            <a:ext cx="2101850" cy="306705"/>
          </a:xfrm>
          <a:prstGeom prst="rect">
            <a:avLst/>
          </a:prstGeom>
          <a:noFill/>
        </p:spPr>
        <p:txBody>
          <a:bodyPr wrap="square" rtlCol="0">
            <a:spAutoFit/>
          </a:bodyPr>
          <a:p>
            <a:pPr algn="ctr"/>
            <a:r>
              <a:rPr lang="zh-CN" altLang="en-US" sz="1400"/>
              <a:t>使用</a:t>
            </a:r>
            <a:endParaRPr lang="zh-CN" altLang="en-US" sz="1400"/>
          </a:p>
        </p:txBody>
      </p:sp>
      <p:cxnSp>
        <p:nvCxnSpPr>
          <p:cNvPr id="38" name="直接箭头连接符 37"/>
          <p:cNvCxnSpPr/>
          <p:nvPr/>
        </p:nvCxnSpPr>
        <p:spPr>
          <a:xfrm flipV="1">
            <a:off x="8239125" y="4966335"/>
            <a:ext cx="0" cy="65151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39" name="直接箭头连接符 38"/>
          <p:cNvCxnSpPr/>
          <p:nvPr/>
        </p:nvCxnSpPr>
        <p:spPr>
          <a:xfrm>
            <a:off x="8564880" y="4993640"/>
            <a:ext cx="0" cy="61023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40" name="文本框 39"/>
          <p:cNvSpPr txBox="1"/>
          <p:nvPr/>
        </p:nvSpPr>
        <p:spPr>
          <a:xfrm>
            <a:off x="7207885" y="5138420"/>
            <a:ext cx="1031240" cy="306705"/>
          </a:xfrm>
          <a:prstGeom prst="rect">
            <a:avLst/>
          </a:prstGeom>
          <a:noFill/>
        </p:spPr>
        <p:txBody>
          <a:bodyPr wrap="square" rtlCol="0">
            <a:spAutoFit/>
          </a:bodyPr>
          <a:p>
            <a:pPr algn="r"/>
            <a:r>
              <a:rPr lang="zh-CN" altLang="en-US" sz="1400"/>
              <a:t>存储数据</a:t>
            </a:r>
            <a:endParaRPr lang="zh-CN" altLang="en-US" sz="1400"/>
          </a:p>
        </p:txBody>
      </p:sp>
      <p:sp>
        <p:nvSpPr>
          <p:cNvPr id="41" name="文本框 40"/>
          <p:cNvSpPr txBox="1"/>
          <p:nvPr/>
        </p:nvSpPr>
        <p:spPr>
          <a:xfrm>
            <a:off x="8564880" y="5138420"/>
            <a:ext cx="1031240" cy="306705"/>
          </a:xfrm>
          <a:prstGeom prst="rect">
            <a:avLst/>
          </a:prstGeom>
          <a:noFill/>
        </p:spPr>
        <p:txBody>
          <a:bodyPr wrap="square" rtlCol="0">
            <a:spAutoFit/>
          </a:bodyPr>
          <a:p>
            <a:pPr algn="l"/>
            <a:r>
              <a:rPr lang="zh-CN" altLang="en-US" sz="1400"/>
              <a:t>执行</a:t>
            </a:r>
            <a:endParaRPr lang="zh-CN" altLang="en-US" sz="1400"/>
          </a:p>
        </p:txBody>
      </p:sp>
      <p:pic>
        <p:nvPicPr>
          <p:cNvPr id="42" name="Picture 2" descr="Code file - Free signs icon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075464" y="5690722"/>
            <a:ext cx="613705" cy="613705"/>
          </a:xfrm>
          <a:prstGeom prst="rect">
            <a:avLst/>
          </a:prstGeom>
          <a:noFill/>
          <a:extLst>
            <a:ext uri="{909E8E84-426E-40DD-AFC4-6F175D3DCCD1}">
              <a14:hiddenFill xmlns:a14="http://schemas.microsoft.com/office/drawing/2010/main">
                <a:solidFill>
                  <a:srgbClr val="FFFFFF"/>
                </a:solidFill>
              </a14:hiddenFill>
            </a:ext>
          </a:extLst>
        </p:spPr>
      </p:pic>
      <p:sp>
        <p:nvSpPr>
          <p:cNvPr id="43" name="圆角矩形 42"/>
          <p:cNvSpPr/>
          <p:nvPr/>
        </p:nvSpPr>
        <p:spPr>
          <a:xfrm>
            <a:off x="1962150" y="4558665"/>
            <a:ext cx="1717675" cy="42862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p>
            <a:pPr algn="ctr"/>
            <a:r>
              <a:rPr lang="zh-CN" altLang="en-US"/>
              <a:t>软件测试</a:t>
            </a:r>
            <a:endParaRPr lang="zh-CN" altLang="en-US"/>
          </a:p>
        </p:txBody>
      </p:sp>
      <p:sp>
        <p:nvSpPr>
          <p:cNvPr id="45" name="圆角矩形 44"/>
          <p:cNvSpPr/>
          <p:nvPr/>
        </p:nvSpPr>
        <p:spPr>
          <a:xfrm>
            <a:off x="3291840" y="5138420"/>
            <a:ext cx="1717675" cy="42862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p>
            <a:pPr algn="ctr"/>
            <a:r>
              <a:rPr lang="zh-CN" altLang="en-US"/>
              <a:t>智能合约测试</a:t>
            </a:r>
            <a:endParaRPr lang="zh-CN" altLang="en-US"/>
          </a:p>
        </p:txBody>
      </p:sp>
      <p:sp>
        <p:nvSpPr>
          <p:cNvPr id="46" name="文本框 45"/>
          <p:cNvSpPr txBox="1"/>
          <p:nvPr/>
        </p:nvSpPr>
        <p:spPr>
          <a:xfrm>
            <a:off x="687705" y="5718175"/>
            <a:ext cx="4416425" cy="368300"/>
          </a:xfrm>
          <a:prstGeom prst="rect">
            <a:avLst/>
          </a:prstGeom>
          <a:noFill/>
        </p:spPr>
        <p:txBody>
          <a:bodyPr wrap="square" rtlCol="0">
            <a:spAutoFit/>
          </a:bodyPr>
          <a:p>
            <a:pPr algn="ctr"/>
            <a:r>
              <a:rPr lang="zh-CN" altLang="en-US"/>
              <a:t>研究领域</a:t>
            </a:r>
            <a:endParaRPr lang="zh-CN" altLang="en-US"/>
          </a:p>
        </p:txBody>
      </p:sp>
      <p:sp>
        <p:nvSpPr>
          <p:cNvPr id="2" name="文本框 1"/>
          <p:cNvSpPr txBox="1"/>
          <p:nvPr/>
        </p:nvSpPr>
        <p:spPr>
          <a:xfrm>
            <a:off x="10123805" y="-8255"/>
            <a:ext cx="2068195" cy="306705"/>
          </a:xfrm>
          <a:prstGeom prst="rect">
            <a:avLst/>
          </a:prstGeom>
          <a:noFill/>
        </p:spPr>
        <p:txBody>
          <a:bodyPr wrap="square" rtlCol="0">
            <a:spAutoFit/>
          </a:bodyPr>
          <a:p>
            <a:pPr algn="r"/>
            <a:r>
              <a:rPr lang="zh-CN" altLang="en-US" sz="1400">
                <a:solidFill>
                  <a:schemeClr val="tx1">
                    <a:lumMod val="50000"/>
                    <a:lumOff val="50000"/>
                  </a:schemeClr>
                </a:solidFill>
                <a:latin typeface="微软雅黑" charset="0"/>
                <a:ea typeface="微软雅黑" charset="0"/>
                <a:cs typeface="微软雅黑" charset="0"/>
              </a:rPr>
              <a:t>王子彦  </a:t>
            </a:r>
            <a:r>
              <a:rPr lang="en-US" altLang="zh-CN" sz="1400">
                <a:solidFill>
                  <a:schemeClr val="tx1">
                    <a:lumMod val="50000"/>
                    <a:lumOff val="50000"/>
                  </a:schemeClr>
                </a:solidFill>
                <a:latin typeface="微软雅黑" charset="0"/>
                <a:ea typeface="微软雅黑" charset="0"/>
                <a:cs typeface="微软雅黑" charset="0"/>
              </a:rPr>
              <a:t>20215133</a:t>
            </a:r>
            <a:endParaRPr lang="en-US" altLang="zh-CN" sz="1400">
              <a:solidFill>
                <a:schemeClr val="tx1">
                  <a:lumMod val="50000"/>
                  <a:lumOff val="50000"/>
                </a:schemeClr>
              </a:solidFill>
              <a:latin typeface="微软雅黑" charset="0"/>
              <a:ea typeface="微软雅黑" charset="0"/>
              <a:cs typeface="微软雅黑" charset="0"/>
            </a:endParaRPr>
          </a:p>
        </p:txBody>
      </p:sp>
      <p:pic>
        <p:nvPicPr>
          <p:cNvPr id="3" name="图片 2" descr="qr-code-ziyan-wang-github-io-cn-error-tolerance-15"/>
          <p:cNvPicPr>
            <a:picLocks noChangeAspect="1"/>
          </p:cNvPicPr>
          <p:nvPr/>
        </p:nvPicPr>
        <p:blipFill>
          <a:blip r:embed="rId4"/>
          <a:stretch>
            <a:fillRect/>
          </a:stretch>
        </p:blipFill>
        <p:spPr>
          <a:xfrm>
            <a:off x="8977630" y="-8255"/>
            <a:ext cx="1517015" cy="151701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二、国内外研究现状</a:t>
            </a:r>
            <a:endParaRPr lang="zh-CN" altLang="en-US"/>
          </a:p>
        </p:txBody>
      </p:sp>
      <p:sp>
        <p:nvSpPr>
          <p:cNvPr id="4" name="内容占位符 3"/>
          <p:cNvSpPr>
            <a:spLocks noGrp="1"/>
          </p:cNvSpPr>
          <p:nvPr>
            <p:ph idx="13"/>
          </p:nvPr>
        </p:nvSpPr>
        <p:spPr>
          <a:xfrm>
            <a:off x="671195" y="1275080"/>
            <a:ext cx="10849610" cy="2861310"/>
          </a:xfrm>
        </p:spPr>
        <p:txBody>
          <a:bodyPr wrap="square"/>
          <a:p>
            <a:r>
              <a:rPr lang="en-US" altLang="zh-CN" sz="2000"/>
              <a:t>2019</a:t>
            </a:r>
            <a:r>
              <a:rPr lang="zh-CN" altLang="en-US" sz="2000"/>
              <a:t>年，Hartel等人</a:t>
            </a:r>
            <a:r>
              <a:rPr lang="en-US" altLang="zh-CN" sz="2000" baseline="30000"/>
              <a:t>1</a:t>
            </a:r>
            <a:r>
              <a:rPr lang="zh-CN" altLang="en-US" sz="2000"/>
              <a:t>提出了一个基于</a:t>
            </a:r>
            <a:r>
              <a:rPr lang="en-US" altLang="zh-CN" sz="2000"/>
              <a:t>Truffle</a:t>
            </a:r>
            <a:r>
              <a:rPr lang="zh-CN" altLang="en-US" sz="2000"/>
              <a:t>的智能合约历史交易重放脚本生成方法，但该方法不能保证测试环境和线上环境一致</a:t>
            </a:r>
            <a:endParaRPr lang="zh-CN" altLang="en-US" sz="2000"/>
          </a:p>
          <a:p>
            <a:r>
              <a:rPr lang="en-US" altLang="zh-CN" sz="2000">
                <a:sym typeface="+mn-ea"/>
              </a:rPr>
              <a:t>2021</a:t>
            </a:r>
            <a:r>
              <a:rPr lang="zh-CN" altLang="en-US" sz="2000">
                <a:sym typeface="+mn-ea"/>
              </a:rPr>
              <a:t>年，Kim等人</a:t>
            </a:r>
            <a:r>
              <a:rPr lang="en-US" altLang="zh-CN" sz="2000" baseline="30000">
                <a:sym typeface="+mn-ea"/>
              </a:rPr>
              <a:t>2</a:t>
            </a:r>
            <a:r>
              <a:rPr lang="zh-CN" altLang="en-US" sz="2000">
                <a:sym typeface="+mn-ea"/>
              </a:rPr>
              <a:t>设计了一个离线、高效的智能合约执行环境，用于合约测试和性能评估，</a:t>
            </a:r>
            <a:r>
              <a:rPr lang="zh-CN" altLang="en-US" sz="2000"/>
              <a:t>可保证测试环境和线上一致</a:t>
            </a:r>
            <a:endParaRPr lang="zh-CN" altLang="en-US" sz="2000"/>
          </a:p>
          <a:p>
            <a:r>
              <a:rPr lang="zh-CN" altLang="en-US" sz="2000"/>
              <a:t>虽然现有的智能合约交易重放方法可以用于测试环境的构建，但</a:t>
            </a:r>
            <a:r>
              <a:rPr lang="zh-CN" altLang="en-US" sz="2000">
                <a:sym typeface="+mn-ea"/>
              </a:rPr>
              <a:t>尚无方法能适用于智能合约合约</a:t>
            </a:r>
            <a:r>
              <a:rPr lang="en-US" altLang="zh-CN" sz="2000">
                <a:sym typeface="+mn-ea"/>
              </a:rPr>
              <a:t>Gas</a:t>
            </a:r>
            <a:r>
              <a:rPr lang="zh-CN" altLang="en-US" sz="2000">
                <a:sym typeface="+mn-ea"/>
              </a:rPr>
              <a:t>优化的测试场景</a:t>
            </a:r>
            <a:endParaRPr lang="zh-CN" altLang="en-US" sz="2000">
              <a:sym typeface="+mn-ea"/>
            </a:endParaRPr>
          </a:p>
        </p:txBody>
      </p:sp>
      <p:sp>
        <p:nvSpPr>
          <p:cNvPr id="6" name="内容占位符 3"/>
          <p:cNvSpPr>
            <a:spLocks noGrp="1"/>
          </p:cNvSpPr>
          <p:nvPr/>
        </p:nvSpPr>
        <p:spPr>
          <a:xfrm>
            <a:off x="809625" y="5075555"/>
            <a:ext cx="10849610" cy="922020"/>
          </a:xfrm>
          <a:prstGeom prst="rect">
            <a:avLst/>
          </a:prstGeom>
        </p:spPr>
        <p:txBody>
          <a:bodyPr wrap="square" lIns="90000" anchor="t" anchorCtr="0">
            <a:spAutoFit/>
          </a:bodyPr>
          <a:lstStyle>
            <a:lvl1pPr marL="360045" indent="-360045" algn="l" defTabSz="914400" rtl="0" eaLnBrk="1" latinLnBrk="0" hangingPunct="1">
              <a:lnSpc>
                <a:spcPct val="150000"/>
              </a:lnSpc>
              <a:spcBef>
                <a:spcPts val="0"/>
              </a:spcBef>
              <a:buClr>
                <a:srgbClr val="0B5128"/>
              </a:buClr>
              <a:buFont typeface="Wingdings" panose="05000000000000000000" pitchFamily="2" charset="2"/>
              <a:buChar char="Ø"/>
              <a:defRPr sz="2400" b="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Clr>
                <a:srgbClr val="0B5128"/>
              </a:buClr>
              <a:buFont typeface="Wingdings" panose="05000000000000000000" pitchFamily="2" charset="2"/>
              <a:buChar char="Ø"/>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9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None/>
            </a:pPr>
            <a:r>
              <a:rPr lang="en-US" altLang="zh-CN" sz="1200" baseline="30000">
                <a:sym typeface="+mn-ea"/>
              </a:rPr>
              <a:t>1</a:t>
            </a:r>
            <a:r>
              <a:rPr lang="en-US" altLang="zh-CN" sz="1200">
                <a:sym typeface="+mn-ea"/>
              </a:rPr>
              <a:t> </a:t>
            </a:r>
            <a:r>
              <a:rPr lang="zh-CN" altLang="en-US" sz="1200">
                <a:sym typeface="+mn-ea"/>
              </a:rPr>
              <a:t>Pieter Hartel, &amp; Mark van Staalduinen. (2019). Truffle tests for free – Replaying Ethereum smart contracts for transparency.</a:t>
            </a:r>
            <a:endParaRPr lang="zh-CN" altLang="en-US" sz="1200">
              <a:sym typeface="+mn-ea"/>
            </a:endParaRPr>
          </a:p>
          <a:p>
            <a:pPr marL="0" indent="0">
              <a:buNone/>
            </a:pPr>
            <a:r>
              <a:rPr lang="en-US" altLang="zh-CN" sz="1200" baseline="30000">
                <a:sym typeface="+mn-ea"/>
              </a:rPr>
              <a:t>2</a:t>
            </a:r>
            <a:r>
              <a:rPr lang="en-US" altLang="zh-CN" sz="1200">
                <a:sym typeface="+mn-ea"/>
              </a:rPr>
              <a:t> </a:t>
            </a:r>
            <a:r>
              <a:rPr lang="zh-CN" altLang="en-US" sz="1200">
                <a:sym typeface="+mn-ea"/>
              </a:rPr>
              <a:t>Yeonsoo Kim, Seongho Jeong, Kamil Jezek, Bernd Burgstaller, &amp; Bernhard Scholz (2021). An Off-The-Chain Execution Environment for Scalable Testing and Profiling of Smart Contracts. In 2021 USENIX Annual Technical Conference (USENIX ATC 21) (pp. 565–579). USENIX Association.</a:t>
            </a:r>
            <a:endParaRPr lang="zh-CN" altLang="en-US" sz="1200">
              <a:sym typeface="+mn-ea"/>
            </a:endParaRPr>
          </a:p>
        </p:txBody>
      </p:sp>
      <p:cxnSp>
        <p:nvCxnSpPr>
          <p:cNvPr id="7" name="直接连接符 6"/>
          <p:cNvCxnSpPr/>
          <p:nvPr/>
        </p:nvCxnSpPr>
        <p:spPr>
          <a:xfrm>
            <a:off x="671195" y="5018405"/>
            <a:ext cx="10963275" cy="0"/>
          </a:xfrm>
          <a:prstGeom prst="line">
            <a:avLst/>
          </a:prstGeom>
          <a:ln>
            <a:solidFill>
              <a:schemeClr val="tx1">
                <a:lumMod val="50000"/>
                <a:lumOff val="50000"/>
              </a:schemeClr>
            </a:solidFill>
          </a:ln>
        </p:spPr>
        <p:style>
          <a:lnRef idx="1">
            <a:schemeClr val="dk1"/>
          </a:lnRef>
          <a:fillRef idx="0">
            <a:schemeClr val="dk1"/>
          </a:fillRef>
          <a:effectRef idx="0">
            <a:schemeClr val="dk1"/>
          </a:effectRef>
          <a:fontRef idx="minor">
            <a:schemeClr val="tx1"/>
          </a:fontRef>
        </p:style>
      </p:cxnSp>
      <p:sp>
        <p:nvSpPr>
          <p:cNvPr id="3" name="文本框 2"/>
          <p:cNvSpPr txBox="1"/>
          <p:nvPr/>
        </p:nvSpPr>
        <p:spPr>
          <a:xfrm>
            <a:off x="10123805" y="-8255"/>
            <a:ext cx="2068195" cy="306705"/>
          </a:xfrm>
          <a:prstGeom prst="rect">
            <a:avLst/>
          </a:prstGeom>
          <a:noFill/>
        </p:spPr>
        <p:txBody>
          <a:bodyPr wrap="square" rtlCol="0">
            <a:spAutoFit/>
          </a:bodyPr>
          <a:p>
            <a:pPr algn="r"/>
            <a:r>
              <a:rPr lang="zh-CN" altLang="en-US" sz="1400">
                <a:solidFill>
                  <a:schemeClr val="tx1">
                    <a:lumMod val="50000"/>
                    <a:lumOff val="50000"/>
                  </a:schemeClr>
                </a:solidFill>
                <a:latin typeface="微软雅黑" charset="0"/>
                <a:ea typeface="微软雅黑" charset="0"/>
                <a:cs typeface="微软雅黑" charset="0"/>
              </a:rPr>
              <a:t>王子彦  </a:t>
            </a:r>
            <a:r>
              <a:rPr lang="en-US" altLang="zh-CN" sz="1400">
                <a:solidFill>
                  <a:schemeClr val="tx1">
                    <a:lumMod val="50000"/>
                    <a:lumOff val="50000"/>
                  </a:schemeClr>
                </a:solidFill>
                <a:latin typeface="微软雅黑" charset="0"/>
                <a:ea typeface="微软雅黑" charset="0"/>
                <a:cs typeface="微软雅黑" charset="0"/>
              </a:rPr>
              <a:t>20215133</a:t>
            </a:r>
            <a:endParaRPr lang="en-US" altLang="zh-CN" sz="1400">
              <a:solidFill>
                <a:schemeClr val="tx1">
                  <a:lumMod val="50000"/>
                  <a:lumOff val="50000"/>
                </a:schemeClr>
              </a:solidFill>
              <a:latin typeface="微软雅黑" charset="0"/>
              <a:ea typeface="微软雅黑" charset="0"/>
              <a:cs typeface="微软雅黑"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圆角矩形 6"/>
          <p:cNvSpPr/>
          <p:nvPr/>
        </p:nvSpPr>
        <p:spPr>
          <a:xfrm>
            <a:off x="4293235" y="2480310"/>
            <a:ext cx="3601085" cy="771525"/>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p>
            <a:pPr algn="ctr"/>
            <a:r>
              <a:rPr lang="zh-CN" altLang="en-US" b="1"/>
              <a:t>语言特性实证研究</a:t>
            </a:r>
            <a:endParaRPr lang="zh-CN" altLang="en-US" b="1"/>
          </a:p>
        </p:txBody>
      </p:sp>
      <p:sp>
        <p:nvSpPr>
          <p:cNvPr id="2" name="标题 1"/>
          <p:cNvSpPr>
            <a:spLocks noGrp="1"/>
          </p:cNvSpPr>
          <p:nvPr>
            <p:ph type="title"/>
          </p:nvPr>
        </p:nvSpPr>
        <p:spPr/>
        <p:txBody>
          <a:bodyPr/>
          <a:p>
            <a:r>
              <a:rPr lang="zh-CN" altLang="en-US"/>
              <a:t>三、创新点和个人主要工作</a:t>
            </a:r>
            <a:endParaRPr lang="zh-CN" altLang="en-US"/>
          </a:p>
        </p:txBody>
      </p:sp>
      <p:sp>
        <p:nvSpPr>
          <p:cNvPr id="4" name="圆角矩形 3"/>
          <p:cNvSpPr/>
          <p:nvPr/>
        </p:nvSpPr>
        <p:spPr>
          <a:xfrm>
            <a:off x="4293870" y="3894455"/>
            <a:ext cx="3601085" cy="772160"/>
          </a:xfrm>
          <a:prstGeom prst="roundRect">
            <a:avLst/>
          </a:prstGeom>
          <a:ln w="28575"/>
        </p:spPr>
        <p:style>
          <a:lnRef idx="2">
            <a:schemeClr val="accent1"/>
          </a:lnRef>
          <a:fillRef idx="1">
            <a:schemeClr val="lt1"/>
          </a:fillRef>
          <a:effectRef idx="0">
            <a:schemeClr val="accent1"/>
          </a:effectRef>
          <a:fontRef idx="minor">
            <a:schemeClr val="dk1"/>
          </a:fontRef>
        </p:style>
        <p:txBody>
          <a:bodyPr rtlCol="0" anchor="ctr"/>
          <a:p>
            <a:pPr algn="ctr"/>
            <a:r>
              <a:rPr lang="zh-CN" altLang="en-US" b="1"/>
              <a:t>智能合约交易重放</a:t>
            </a:r>
            <a:endParaRPr lang="zh-CN" altLang="en-US" b="1"/>
          </a:p>
        </p:txBody>
      </p:sp>
      <p:cxnSp>
        <p:nvCxnSpPr>
          <p:cNvPr id="10" name="直接箭头连接符 9"/>
          <p:cNvCxnSpPr>
            <a:stCxn id="7" idx="2"/>
            <a:endCxn id="4" idx="0"/>
          </p:cNvCxnSpPr>
          <p:nvPr/>
        </p:nvCxnSpPr>
        <p:spPr>
          <a:xfrm>
            <a:off x="6094095" y="3251835"/>
            <a:ext cx="635" cy="64262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6094095" y="3388995"/>
            <a:ext cx="866140" cy="368300"/>
          </a:xfrm>
          <a:prstGeom prst="rect">
            <a:avLst/>
          </a:prstGeom>
          <a:noFill/>
        </p:spPr>
        <p:txBody>
          <a:bodyPr wrap="square" rtlCol="0">
            <a:spAutoFit/>
          </a:bodyPr>
          <a:p>
            <a:r>
              <a:rPr lang="zh-CN" altLang="en-US"/>
              <a:t>指导</a:t>
            </a:r>
            <a:endParaRPr lang="zh-CN" altLang="en-US"/>
          </a:p>
        </p:txBody>
      </p:sp>
      <p:sp>
        <p:nvSpPr>
          <p:cNvPr id="16" name="平行四边形 15"/>
          <p:cNvSpPr/>
          <p:nvPr/>
        </p:nvSpPr>
        <p:spPr>
          <a:xfrm>
            <a:off x="1214755" y="3750310"/>
            <a:ext cx="2451100" cy="427355"/>
          </a:xfrm>
          <a:prstGeom prst="parallelogram">
            <a:avLst/>
          </a:prstGeom>
        </p:spPr>
        <p:style>
          <a:lnRef idx="2">
            <a:schemeClr val="accent1"/>
          </a:lnRef>
          <a:fillRef idx="1">
            <a:schemeClr val="lt1"/>
          </a:fillRef>
          <a:effectRef idx="0">
            <a:schemeClr val="accent1"/>
          </a:effectRef>
          <a:fontRef idx="minor">
            <a:schemeClr val="dk1"/>
          </a:fontRef>
        </p:style>
        <p:txBody>
          <a:bodyPr rtlCol="0" anchor="ctr"/>
          <a:p>
            <a:pPr algn="ctr"/>
            <a:r>
              <a:rPr lang="zh-CN" altLang="en-US">
                <a:sym typeface="+mn-ea"/>
              </a:rPr>
              <a:t>以太坊公链区块</a:t>
            </a:r>
            <a:endParaRPr lang="zh-CN" altLang="en-US"/>
          </a:p>
        </p:txBody>
      </p:sp>
      <p:sp>
        <p:nvSpPr>
          <p:cNvPr id="17" name="平行四边形 16"/>
          <p:cNvSpPr/>
          <p:nvPr/>
        </p:nvSpPr>
        <p:spPr>
          <a:xfrm>
            <a:off x="1214755" y="4280535"/>
            <a:ext cx="2451100" cy="429260"/>
          </a:xfrm>
          <a:prstGeom prst="parallelogram">
            <a:avLst/>
          </a:prstGeom>
        </p:spPr>
        <p:style>
          <a:lnRef idx="2">
            <a:schemeClr val="accent1"/>
          </a:lnRef>
          <a:fillRef idx="1">
            <a:schemeClr val="lt1"/>
          </a:fillRef>
          <a:effectRef idx="0">
            <a:schemeClr val="accent1"/>
          </a:effectRef>
          <a:fontRef idx="minor">
            <a:schemeClr val="dk1"/>
          </a:fontRef>
        </p:style>
        <p:txBody>
          <a:bodyPr rtlCol="0" anchor="ctr"/>
          <a:p>
            <a:pPr algn="ctr"/>
            <a:r>
              <a:rPr lang="zh-CN" altLang="en-US">
                <a:sym typeface="+mn-ea"/>
              </a:rPr>
              <a:t>智能合约字节码</a:t>
            </a:r>
            <a:endParaRPr lang="zh-CN" altLang="en-US"/>
          </a:p>
        </p:txBody>
      </p:sp>
      <p:sp>
        <p:nvSpPr>
          <p:cNvPr id="18" name="平行四边形 17"/>
          <p:cNvSpPr/>
          <p:nvPr/>
        </p:nvSpPr>
        <p:spPr>
          <a:xfrm>
            <a:off x="8817610" y="4065905"/>
            <a:ext cx="1739900" cy="429260"/>
          </a:xfrm>
          <a:prstGeom prst="parallelogram">
            <a:avLst/>
          </a:prstGeom>
        </p:spPr>
        <p:style>
          <a:lnRef idx="2">
            <a:schemeClr val="accent1"/>
          </a:lnRef>
          <a:fillRef idx="1">
            <a:schemeClr val="lt1"/>
          </a:fillRef>
          <a:effectRef idx="0">
            <a:schemeClr val="accent1"/>
          </a:effectRef>
          <a:fontRef idx="minor">
            <a:schemeClr val="dk1"/>
          </a:fontRef>
        </p:style>
        <p:txBody>
          <a:bodyPr rtlCol="0" anchor="ctr"/>
          <a:p>
            <a:pPr algn="ctr"/>
            <a:r>
              <a:rPr lang="zh-CN" altLang="en-US">
                <a:sym typeface="+mn-ea"/>
              </a:rPr>
              <a:t>测试结果</a:t>
            </a:r>
            <a:endParaRPr lang="zh-CN" altLang="en-US">
              <a:sym typeface="+mn-ea"/>
            </a:endParaRPr>
          </a:p>
        </p:txBody>
      </p:sp>
      <p:cxnSp>
        <p:nvCxnSpPr>
          <p:cNvPr id="19" name="直接箭头连接符 18"/>
          <p:cNvCxnSpPr>
            <a:stCxn id="16" idx="2"/>
            <a:endCxn id="4" idx="1"/>
          </p:cNvCxnSpPr>
          <p:nvPr/>
        </p:nvCxnSpPr>
        <p:spPr>
          <a:xfrm>
            <a:off x="3612515" y="3964305"/>
            <a:ext cx="681355" cy="3162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0" name="直接箭头连接符 19"/>
          <p:cNvCxnSpPr>
            <a:stCxn id="17" idx="2"/>
            <a:endCxn id="4" idx="1"/>
          </p:cNvCxnSpPr>
          <p:nvPr/>
        </p:nvCxnSpPr>
        <p:spPr>
          <a:xfrm flipV="1">
            <a:off x="3612515" y="4280535"/>
            <a:ext cx="681355" cy="21463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1" name="直接箭头连接符 20"/>
          <p:cNvCxnSpPr>
            <a:stCxn id="4" idx="3"/>
            <a:endCxn id="18" idx="5"/>
          </p:cNvCxnSpPr>
          <p:nvPr/>
        </p:nvCxnSpPr>
        <p:spPr>
          <a:xfrm>
            <a:off x="7894955" y="4280535"/>
            <a:ext cx="976630"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3612515" y="3582035"/>
            <a:ext cx="866140" cy="368300"/>
          </a:xfrm>
          <a:prstGeom prst="rect">
            <a:avLst/>
          </a:prstGeom>
          <a:noFill/>
        </p:spPr>
        <p:txBody>
          <a:bodyPr wrap="square" rtlCol="0">
            <a:spAutoFit/>
          </a:bodyPr>
          <a:p>
            <a:pPr algn="ctr"/>
            <a:r>
              <a:rPr lang="zh-CN" altLang="en-US"/>
              <a:t>输入</a:t>
            </a:r>
            <a:endParaRPr lang="zh-CN" altLang="en-US"/>
          </a:p>
        </p:txBody>
      </p:sp>
      <p:sp>
        <p:nvSpPr>
          <p:cNvPr id="24" name="文本框 23"/>
          <p:cNvSpPr txBox="1"/>
          <p:nvPr/>
        </p:nvSpPr>
        <p:spPr>
          <a:xfrm>
            <a:off x="7951470" y="3894455"/>
            <a:ext cx="866140" cy="368300"/>
          </a:xfrm>
          <a:prstGeom prst="rect">
            <a:avLst/>
          </a:prstGeom>
          <a:noFill/>
        </p:spPr>
        <p:txBody>
          <a:bodyPr wrap="square" rtlCol="0">
            <a:spAutoFit/>
          </a:bodyPr>
          <a:p>
            <a:pPr algn="ctr"/>
            <a:r>
              <a:rPr lang="zh-CN" altLang="en-US"/>
              <a:t>输出</a:t>
            </a:r>
            <a:endParaRPr lang="zh-CN" altLang="en-US"/>
          </a:p>
        </p:txBody>
      </p:sp>
      <p:sp>
        <p:nvSpPr>
          <p:cNvPr id="3" name="文本框 2"/>
          <p:cNvSpPr txBox="1"/>
          <p:nvPr/>
        </p:nvSpPr>
        <p:spPr>
          <a:xfrm>
            <a:off x="10123805" y="-8255"/>
            <a:ext cx="2068195" cy="306705"/>
          </a:xfrm>
          <a:prstGeom prst="rect">
            <a:avLst/>
          </a:prstGeom>
          <a:noFill/>
        </p:spPr>
        <p:txBody>
          <a:bodyPr wrap="square" rtlCol="0">
            <a:spAutoFit/>
          </a:bodyPr>
          <a:p>
            <a:pPr algn="r"/>
            <a:r>
              <a:rPr lang="zh-CN" altLang="en-US" sz="1400">
                <a:solidFill>
                  <a:schemeClr val="tx1">
                    <a:lumMod val="50000"/>
                    <a:lumOff val="50000"/>
                  </a:schemeClr>
                </a:solidFill>
                <a:latin typeface="微软雅黑" charset="0"/>
                <a:ea typeface="微软雅黑" charset="0"/>
                <a:cs typeface="微软雅黑" charset="0"/>
              </a:rPr>
              <a:t>王子彦  </a:t>
            </a:r>
            <a:r>
              <a:rPr lang="en-US" altLang="zh-CN" sz="1400">
                <a:solidFill>
                  <a:schemeClr val="tx1">
                    <a:lumMod val="50000"/>
                    <a:lumOff val="50000"/>
                  </a:schemeClr>
                </a:solidFill>
                <a:latin typeface="微软雅黑" charset="0"/>
                <a:ea typeface="微软雅黑" charset="0"/>
                <a:cs typeface="微软雅黑" charset="0"/>
              </a:rPr>
              <a:t>20215133</a:t>
            </a:r>
            <a:endParaRPr lang="en-US" altLang="zh-CN" sz="1400">
              <a:solidFill>
                <a:schemeClr val="tx1">
                  <a:lumMod val="50000"/>
                  <a:lumOff val="50000"/>
                </a:schemeClr>
              </a:solidFill>
              <a:latin typeface="微软雅黑" charset="0"/>
              <a:ea typeface="微软雅黑" charset="0"/>
              <a:cs typeface="微软雅黑"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三、创新点和个人主要工作</a:t>
            </a:r>
            <a:endParaRPr lang="zh-CN" altLang="en-US"/>
          </a:p>
        </p:txBody>
      </p:sp>
      <p:sp>
        <p:nvSpPr>
          <p:cNvPr id="6" name="内容占位符 5"/>
          <p:cNvSpPr>
            <a:spLocks noGrp="1"/>
          </p:cNvSpPr>
          <p:nvPr>
            <p:ph idx="1"/>
          </p:nvPr>
        </p:nvSpPr>
        <p:spPr>
          <a:xfrm>
            <a:off x="346709" y="1227772"/>
            <a:ext cx="11199741" cy="521970"/>
          </a:xfrm>
        </p:spPr>
        <p:txBody>
          <a:bodyPr/>
          <a:p>
            <a:r>
              <a:rPr lang="en-US" altLang="zh-CN">
                <a:latin typeface="Microsoft YaHei" charset="0"/>
                <a:cs typeface="Microsoft YaHei" charset="0"/>
                <a:sym typeface="+mn-ea"/>
              </a:rPr>
              <a:t>Solidity</a:t>
            </a:r>
            <a:r>
              <a:rPr lang="zh-CN" altLang="en-US">
                <a:latin typeface="Microsoft YaHei" charset="0"/>
                <a:cs typeface="Microsoft YaHei" charset="0"/>
                <a:sym typeface="+mn-ea"/>
              </a:rPr>
              <a:t>语言特性实证研究</a:t>
            </a:r>
            <a:endParaRPr lang="zh-CN" altLang="en-US"/>
          </a:p>
        </p:txBody>
      </p:sp>
      <p:sp>
        <p:nvSpPr>
          <p:cNvPr id="5" name="内容占位符 5"/>
          <p:cNvSpPr>
            <a:spLocks noGrp="1"/>
          </p:cNvSpPr>
          <p:nvPr/>
        </p:nvSpPr>
        <p:spPr>
          <a:xfrm>
            <a:off x="346709" y="3298507"/>
            <a:ext cx="11199741" cy="521970"/>
          </a:xfrm>
          <a:prstGeom prst="rect">
            <a:avLst/>
          </a:prstGeom>
        </p:spPr>
        <p:txBody>
          <a:bodyPr anchor="ctr" anchorCtr="0">
            <a:spAutoFit/>
          </a:bodyPr>
          <a:lstStyle>
            <a:lvl1pPr marL="360045" indent="-360045" algn="l" defTabSz="914400" rtl="0" eaLnBrk="1" latinLnBrk="0" hangingPunct="1">
              <a:lnSpc>
                <a:spcPct val="100000"/>
              </a:lnSpc>
              <a:spcBef>
                <a:spcPts val="0"/>
              </a:spcBef>
              <a:buClr>
                <a:srgbClr val="0B5128"/>
              </a:buClr>
              <a:buFont typeface="Wingdings" panose="05000000000000000000" pitchFamily="2" charset="2"/>
              <a:buChar char="n"/>
              <a:defRPr sz="2800" b="1"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Clr>
                <a:srgbClr val="0B5128"/>
              </a:buClr>
              <a:buFont typeface="Wingdings" panose="05000000000000000000" pitchFamily="2" charset="2"/>
              <a:buChar char="Ø"/>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9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zh-CN" altLang="en-US">
                <a:sym typeface="+mn-ea"/>
              </a:rPr>
              <a:t>智能合约交易重放方法</a:t>
            </a:r>
            <a:endParaRPr lang="zh-CN" altLang="en-US">
              <a:sym typeface="+mn-ea"/>
            </a:endParaRPr>
          </a:p>
        </p:txBody>
      </p:sp>
      <p:sp>
        <p:nvSpPr>
          <p:cNvPr id="8" name="内容占位符 3"/>
          <p:cNvSpPr>
            <a:spLocks noGrp="1"/>
          </p:cNvSpPr>
          <p:nvPr/>
        </p:nvSpPr>
        <p:spPr>
          <a:xfrm>
            <a:off x="521970" y="1749425"/>
            <a:ext cx="10848975" cy="1337945"/>
          </a:xfrm>
          <a:prstGeom prst="rect">
            <a:avLst/>
          </a:prstGeom>
        </p:spPr>
        <p:txBody>
          <a:bodyPr wrap="square" lIns="90000" anchor="t" anchorCtr="0">
            <a:spAutoFit/>
          </a:bodyPr>
          <a:lstStyle>
            <a:lvl1pPr marL="360045" indent="-360045" algn="l" defTabSz="914400" rtl="0" eaLnBrk="1" latinLnBrk="0" hangingPunct="1">
              <a:lnSpc>
                <a:spcPct val="150000"/>
              </a:lnSpc>
              <a:spcBef>
                <a:spcPts val="0"/>
              </a:spcBef>
              <a:buClr>
                <a:srgbClr val="0B5128"/>
              </a:buClr>
              <a:buFont typeface="Wingdings" panose="05000000000000000000" pitchFamily="2" charset="2"/>
              <a:buChar char="Ø"/>
              <a:defRPr sz="2400" b="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Clr>
                <a:srgbClr val="0B5128"/>
              </a:buClr>
              <a:buFont typeface="Wingdings" panose="05000000000000000000" pitchFamily="2" charset="2"/>
              <a:buChar char="Ø"/>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9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zh-CN" altLang="en-US" sz="1800"/>
              <a:t>编程语言方面，开展了</a:t>
            </a:r>
            <a:r>
              <a:rPr lang="zh-CN" altLang="en-US" sz="1800">
                <a:solidFill>
                  <a:srgbClr val="0B5128"/>
                </a:solidFill>
              </a:rPr>
              <a:t>第一个Solidity语言特性的实证研究</a:t>
            </a:r>
            <a:r>
              <a:rPr lang="zh-CN" altLang="en-US" sz="1800"/>
              <a:t>，总结了</a:t>
            </a:r>
            <a:r>
              <a:rPr lang="en-US" altLang="zh-CN" sz="1800"/>
              <a:t>6</a:t>
            </a:r>
            <a:r>
              <a:rPr lang="zh-CN" altLang="en-US" sz="1800"/>
              <a:t>大类</a:t>
            </a:r>
            <a:r>
              <a:rPr lang="en-US" altLang="zh-CN" sz="1800"/>
              <a:t>41</a:t>
            </a:r>
            <a:r>
              <a:rPr lang="zh-CN" altLang="en-US" sz="1800"/>
              <a:t>种特性，并设计了一个可扩展的静态特性分析工具，自动、高效地分析</a:t>
            </a:r>
            <a:r>
              <a:rPr lang="en-US" altLang="zh-CN" sz="1800"/>
              <a:t>41</a:t>
            </a:r>
            <a:r>
              <a:rPr lang="zh-CN" altLang="en-US" sz="1800"/>
              <a:t>种特性在</a:t>
            </a:r>
            <a:r>
              <a:rPr lang="en-US" altLang="zh-CN" sz="1800"/>
              <a:t>&gt;17</a:t>
            </a:r>
            <a:r>
              <a:rPr lang="zh-CN" altLang="en-US" sz="1800"/>
              <a:t>万个开源合约中的分布，然后人工找出特性的使用模式和这些模式造成的</a:t>
            </a:r>
            <a:r>
              <a:rPr lang="en-US" altLang="zh-CN" sz="1800"/>
              <a:t>bug</a:t>
            </a:r>
            <a:r>
              <a:rPr lang="zh-CN" altLang="en-US" sz="1800"/>
              <a:t>，并给Solidity社区中的不同群体提供针对性的建议</a:t>
            </a:r>
            <a:endParaRPr lang="zh-CN" altLang="en-US" sz="1800">
              <a:solidFill>
                <a:schemeClr val="tx1"/>
              </a:solidFill>
              <a:sym typeface="+mn-ea"/>
            </a:endParaRPr>
          </a:p>
        </p:txBody>
      </p:sp>
      <p:sp>
        <p:nvSpPr>
          <p:cNvPr id="9" name="内容占位符 3"/>
          <p:cNvSpPr>
            <a:spLocks noGrp="1"/>
          </p:cNvSpPr>
          <p:nvPr/>
        </p:nvSpPr>
        <p:spPr>
          <a:xfrm>
            <a:off x="521970" y="3820160"/>
            <a:ext cx="10848975" cy="1753235"/>
          </a:xfrm>
          <a:prstGeom prst="rect">
            <a:avLst/>
          </a:prstGeom>
        </p:spPr>
        <p:txBody>
          <a:bodyPr wrap="square" lIns="90000" anchor="t" anchorCtr="0">
            <a:spAutoFit/>
          </a:bodyPr>
          <a:lstStyle>
            <a:lvl1pPr marL="360045" indent="-360045" algn="l" defTabSz="914400" rtl="0" eaLnBrk="1" latinLnBrk="0" hangingPunct="1">
              <a:lnSpc>
                <a:spcPct val="150000"/>
              </a:lnSpc>
              <a:spcBef>
                <a:spcPts val="0"/>
              </a:spcBef>
              <a:buClr>
                <a:srgbClr val="0B5128"/>
              </a:buClr>
              <a:buFont typeface="Wingdings" panose="05000000000000000000" pitchFamily="2" charset="2"/>
              <a:buChar char="Ø"/>
              <a:defRPr sz="2400" b="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Clr>
                <a:srgbClr val="0B5128"/>
              </a:buClr>
              <a:buFont typeface="Wingdings" panose="05000000000000000000" pitchFamily="2" charset="2"/>
              <a:buChar char="Ø"/>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9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zh-CN" altLang="en-US" sz="1800"/>
              <a:t>运行环境方面，设计了一个智能合约交易重放方法，通过动态替换智能合约的字节码、并监测环境信息来测试合约的正确性，用于多种测试场景，包括</a:t>
            </a:r>
            <a:r>
              <a:rPr lang="en-US" altLang="zh-CN" sz="1800"/>
              <a:t>Gas</a:t>
            </a:r>
            <a:r>
              <a:rPr lang="zh-CN" altLang="en-US" sz="1800"/>
              <a:t>优化效果评估、</a:t>
            </a:r>
            <a:r>
              <a:rPr lang="en-US" altLang="zh-CN" sz="1800"/>
              <a:t>ERC20</a:t>
            </a:r>
            <a:r>
              <a:rPr lang="zh-CN" altLang="en-US" sz="1800"/>
              <a:t>合约测试等，是</a:t>
            </a:r>
            <a:r>
              <a:rPr lang="zh-CN" altLang="en-US" sz="1800">
                <a:solidFill>
                  <a:srgbClr val="0B5128"/>
                </a:solidFill>
              </a:rPr>
              <a:t>第一个</a:t>
            </a:r>
            <a:r>
              <a:rPr lang="zh-CN" altLang="en-US" sz="1800">
                <a:solidFill>
                  <a:srgbClr val="0B5128"/>
                </a:solidFill>
                <a:sym typeface="+mn-ea"/>
              </a:rPr>
              <a:t>支持</a:t>
            </a:r>
            <a:r>
              <a:rPr lang="en-US" altLang="zh-CN" sz="1800">
                <a:solidFill>
                  <a:srgbClr val="0B5128"/>
                </a:solidFill>
                <a:sym typeface="+mn-ea"/>
              </a:rPr>
              <a:t>Gas</a:t>
            </a:r>
            <a:r>
              <a:rPr lang="zh-CN" altLang="en-US" sz="1800">
                <a:solidFill>
                  <a:srgbClr val="0B5128"/>
                </a:solidFill>
                <a:sym typeface="+mn-ea"/>
              </a:rPr>
              <a:t>优化测试场景的方法</a:t>
            </a:r>
            <a:endParaRPr lang="zh-CN" altLang="en-US" sz="1800">
              <a:solidFill>
                <a:srgbClr val="0B5128"/>
              </a:solidFill>
              <a:sym typeface="+mn-ea"/>
            </a:endParaRPr>
          </a:p>
          <a:p>
            <a:r>
              <a:rPr lang="zh-CN" altLang="en-US" sz="1800">
                <a:sym typeface="+mn-ea"/>
              </a:rPr>
              <a:t>对于实证研究中发现的容易导致</a:t>
            </a:r>
            <a:r>
              <a:rPr lang="en-US" altLang="zh-CN" sz="1800">
                <a:sym typeface="+mn-ea"/>
              </a:rPr>
              <a:t>bug</a:t>
            </a:r>
            <a:r>
              <a:rPr lang="zh-CN" altLang="en-US" sz="1800">
                <a:sym typeface="+mn-ea"/>
              </a:rPr>
              <a:t>的语言特性，使用了这些特性的合约，可使用此方法进行测试</a:t>
            </a:r>
            <a:endParaRPr lang="zh-CN" altLang="en-US" sz="1800">
              <a:solidFill>
                <a:schemeClr val="tx1"/>
              </a:solidFill>
              <a:sym typeface="+mn-ea"/>
            </a:endParaRPr>
          </a:p>
        </p:txBody>
      </p:sp>
      <p:pic>
        <p:nvPicPr>
          <p:cNvPr id="13" name="图片 12"/>
          <p:cNvPicPr>
            <a:picLocks noChangeAspect="1"/>
          </p:cNvPicPr>
          <p:nvPr/>
        </p:nvPicPr>
        <p:blipFill>
          <a:blip r:embed="rId1"/>
          <a:stretch>
            <a:fillRect/>
          </a:stretch>
        </p:blipFill>
        <p:spPr>
          <a:xfrm>
            <a:off x="5045075" y="1190625"/>
            <a:ext cx="1224915" cy="558800"/>
          </a:xfrm>
          <a:prstGeom prst="rect">
            <a:avLst/>
          </a:prstGeom>
        </p:spPr>
      </p:pic>
      <p:sp>
        <p:nvSpPr>
          <p:cNvPr id="3" name="文本框 2"/>
          <p:cNvSpPr txBox="1"/>
          <p:nvPr/>
        </p:nvSpPr>
        <p:spPr>
          <a:xfrm>
            <a:off x="10123805" y="-8255"/>
            <a:ext cx="2068195" cy="306705"/>
          </a:xfrm>
          <a:prstGeom prst="rect">
            <a:avLst/>
          </a:prstGeom>
          <a:noFill/>
        </p:spPr>
        <p:txBody>
          <a:bodyPr wrap="square" rtlCol="0">
            <a:spAutoFit/>
          </a:bodyPr>
          <a:p>
            <a:pPr algn="r"/>
            <a:r>
              <a:rPr lang="zh-CN" altLang="en-US" sz="1400">
                <a:solidFill>
                  <a:schemeClr val="tx1">
                    <a:lumMod val="50000"/>
                    <a:lumOff val="50000"/>
                  </a:schemeClr>
                </a:solidFill>
                <a:latin typeface="微软雅黑" charset="0"/>
                <a:ea typeface="微软雅黑" charset="0"/>
                <a:cs typeface="微软雅黑" charset="0"/>
              </a:rPr>
              <a:t>王子彦  </a:t>
            </a:r>
            <a:r>
              <a:rPr lang="en-US" altLang="zh-CN" sz="1400">
                <a:solidFill>
                  <a:schemeClr val="tx1">
                    <a:lumMod val="50000"/>
                    <a:lumOff val="50000"/>
                  </a:schemeClr>
                </a:solidFill>
                <a:latin typeface="微软雅黑" charset="0"/>
                <a:ea typeface="微软雅黑" charset="0"/>
                <a:cs typeface="微软雅黑" charset="0"/>
              </a:rPr>
              <a:t>20215133</a:t>
            </a:r>
            <a:endParaRPr lang="en-US" altLang="zh-CN" sz="1400">
              <a:solidFill>
                <a:schemeClr val="tx1">
                  <a:lumMod val="50000"/>
                  <a:lumOff val="50000"/>
                </a:schemeClr>
              </a:solidFill>
              <a:latin typeface="微软雅黑" charset="0"/>
              <a:ea typeface="微软雅黑" charset="0"/>
              <a:cs typeface="微软雅黑" charset="0"/>
            </a:endParaRPr>
          </a:p>
        </p:txBody>
      </p:sp>
      <p:pic>
        <p:nvPicPr>
          <p:cNvPr id="10" name="图片 9" descr="ethreplayer-logo"/>
          <p:cNvPicPr>
            <a:picLocks noChangeAspect="1"/>
          </p:cNvPicPr>
          <p:nvPr/>
        </p:nvPicPr>
        <p:blipFill>
          <a:blip r:embed="rId2"/>
          <a:stretch>
            <a:fillRect/>
          </a:stretch>
        </p:blipFill>
        <p:spPr>
          <a:xfrm>
            <a:off x="4528185" y="3197225"/>
            <a:ext cx="1543685" cy="65532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nvPicPr>
        <p:blipFill>
          <a:blip r:embed="rId1"/>
          <a:stretch>
            <a:fillRect/>
          </a:stretch>
        </p:blipFill>
        <p:spPr>
          <a:xfrm>
            <a:off x="3996690" y="2816225"/>
            <a:ext cx="4198620" cy="2988945"/>
          </a:xfrm>
          <a:prstGeom prst="rect">
            <a:avLst/>
          </a:prstGeom>
        </p:spPr>
      </p:pic>
      <p:sp>
        <p:nvSpPr>
          <p:cNvPr id="2" name="标题 1"/>
          <p:cNvSpPr>
            <a:spLocks noGrp="1"/>
          </p:cNvSpPr>
          <p:nvPr>
            <p:ph type="title"/>
          </p:nvPr>
        </p:nvSpPr>
        <p:spPr>
          <a:xfrm>
            <a:off x="346709" y="-1"/>
            <a:ext cx="10210576" cy="928685"/>
          </a:xfrm>
        </p:spPr>
        <p:txBody>
          <a:bodyPr/>
          <a:p>
            <a:r>
              <a:rPr lang="zh-CN" altLang="en-US"/>
              <a:t>四、部分实验结果</a:t>
            </a:r>
            <a:endParaRPr lang="zh-CN" altLang="en-US"/>
          </a:p>
        </p:txBody>
      </p:sp>
      <p:pic>
        <p:nvPicPr>
          <p:cNvPr id="6" name="图片 5"/>
          <p:cNvPicPr>
            <a:picLocks noChangeAspect="1"/>
          </p:cNvPicPr>
          <p:nvPr/>
        </p:nvPicPr>
        <p:blipFill>
          <a:blip r:embed="rId2"/>
          <a:stretch>
            <a:fillRect/>
          </a:stretch>
        </p:blipFill>
        <p:spPr>
          <a:xfrm>
            <a:off x="168910" y="974090"/>
            <a:ext cx="3655060" cy="5674995"/>
          </a:xfrm>
          <a:prstGeom prst="rect">
            <a:avLst/>
          </a:prstGeom>
        </p:spPr>
      </p:pic>
      <p:sp>
        <p:nvSpPr>
          <p:cNvPr id="8" name="文本框 7"/>
          <p:cNvSpPr txBox="1"/>
          <p:nvPr/>
        </p:nvSpPr>
        <p:spPr>
          <a:xfrm>
            <a:off x="168910" y="6582410"/>
            <a:ext cx="3655060" cy="275590"/>
          </a:xfrm>
          <a:prstGeom prst="rect">
            <a:avLst/>
          </a:prstGeom>
          <a:noFill/>
        </p:spPr>
        <p:txBody>
          <a:bodyPr wrap="square" rtlCol="0">
            <a:spAutoFit/>
          </a:bodyPr>
          <a:p>
            <a:pPr algn="ctr"/>
            <a:r>
              <a:rPr lang="zh-CN" altLang="en-US" sz="1200">
                <a:latin typeface="Microsoft YaHei" charset="0"/>
                <a:cs typeface="Microsoft YaHei" charset="0"/>
              </a:rPr>
              <a:t>特性使用情况分布</a:t>
            </a:r>
            <a:endParaRPr lang="zh-CN" altLang="en-US" sz="1200">
              <a:latin typeface="Microsoft YaHei" charset="0"/>
              <a:cs typeface="Microsoft YaHei" charset="0"/>
            </a:endParaRPr>
          </a:p>
        </p:txBody>
      </p:sp>
      <p:sp>
        <p:nvSpPr>
          <p:cNvPr id="3" name="文本框 2"/>
          <p:cNvSpPr txBox="1"/>
          <p:nvPr/>
        </p:nvSpPr>
        <p:spPr>
          <a:xfrm>
            <a:off x="10123805" y="-8255"/>
            <a:ext cx="2068195" cy="306705"/>
          </a:xfrm>
          <a:prstGeom prst="rect">
            <a:avLst/>
          </a:prstGeom>
          <a:noFill/>
        </p:spPr>
        <p:txBody>
          <a:bodyPr wrap="square" rtlCol="0">
            <a:spAutoFit/>
          </a:bodyPr>
          <a:p>
            <a:pPr algn="r"/>
            <a:r>
              <a:rPr lang="zh-CN" altLang="en-US" sz="1400">
                <a:solidFill>
                  <a:schemeClr val="tx1">
                    <a:lumMod val="50000"/>
                    <a:lumOff val="50000"/>
                  </a:schemeClr>
                </a:solidFill>
                <a:latin typeface="微软雅黑" charset="0"/>
                <a:ea typeface="微软雅黑" charset="0"/>
                <a:cs typeface="微软雅黑" charset="0"/>
              </a:rPr>
              <a:t>王子彦  </a:t>
            </a:r>
            <a:r>
              <a:rPr lang="en-US" altLang="zh-CN" sz="1400">
                <a:solidFill>
                  <a:schemeClr val="tx1">
                    <a:lumMod val="50000"/>
                    <a:lumOff val="50000"/>
                  </a:schemeClr>
                </a:solidFill>
                <a:latin typeface="微软雅黑" charset="0"/>
                <a:ea typeface="微软雅黑" charset="0"/>
                <a:cs typeface="微软雅黑" charset="0"/>
              </a:rPr>
              <a:t>20215133</a:t>
            </a:r>
            <a:endParaRPr lang="en-US" altLang="zh-CN" sz="1400">
              <a:solidFill>
                <a:schemeClr val="tx1">
                  <a:lumMod val="50000"/>
                  <a:lumOff val="50000"/>
                </a:schemeClr>
              </a:solidFill>
              <a:latin typeface="微软雅黑" charset="0"/>
              <a:ea typeface="微软雅黑" charset="0"/>
              <a:cs typeface="微软雅黑" charset="0"/>
            </a:endParaRPr>
          </a:p>
        </p:txBody>
      </p:sp>
      <p:sp>
        <p:nvSpPr>
          <p:cNvPr id="4" name="内容占位符 3"/>
          <p:cNvSpPr>
            <a:spLocks noGrp="1"/>
          </p:cNvSpPr>
          <p:nvPr>
            <p:ph idx="1"/>
          </p:nvPr>
        </p:nvSpPr>
        <p:spPr>
          <a:xfrm>
            <a:off x="3948430" y="1212850"/>
            <a:ext cx="6176645" cy="521970"/>
          </a:xfrm>
        </p:spPr>
        <p:txBody>
          <a:bodyPr wrap="square"/>
          <a:p>
            <a:r>
              <a:rPr lang="en-US" altLang="zh-CN">
                <a:latin typeface="Microsoft YaHei" charset="0"/>
                <a:cs typeface="Microsoft YaHei" charset="0"/>
                <a:sym typeface="+mn-ea"/>
              </a:rPr>
              <a:t>Solidity</a:t>
            </a:r>
            <a:r>
              <a:rPr lang="zh-CN" altLang="en-US">
                <a:latin typeface="Microsoft YaHei" charset="0"/>
                <a:cs typeface="Microsoft YaHei" charset="0"/>
                <a:sym typeface="+mn-ea"/>
              </a:rPr>
              <a:t>语言特性实证研究</a:t>
            </a:r>
            <a:endParaRPr lang="zh-CN" altLang="en-US"/>
          </a:p>
        </p:txBody>
      </p:sp>
      <p:pic>
        <p:nvPicPr>
          <p:cNvPr id="13" name="图片 12"/>
          <p:cNvPicPr>
            <a:picLocks noChangeAspect="1"/>
          </p:cNvPicPr>
          <p:nvPr/>
        </p:nvPicPr>
        <p:blipFill>
          <a:blip r:embed="rId3"/>
          <a:stretch>
            <a:fillRect/>
          </a:stretch>
        </p:blipFill>
        <p:spPr>
          <a:xfrm>
            <a:off x="8646795" y="1176020"/>
            <a:ext cx="1224915" cy="558800"/>
          </a:xfrm>
          <a:prstGeom prst="rect">
            <a:avLst/>
          </a:prstGeom>
        </p:spPr>
      </p:pic>
      <p:sp>
        <p:nvSpPr>
          <p:cNvPr id="10" name="内容占位符 3"/>
          <p:cNvSpPr>
            <a:spLocks noGrp="1"/>
          </p:cNvSpPr>
          <p:nvPr/>
        </p:nvSpPr>
        <p:spPr>
          <a:xfrm>
            <a:off x="4123690" y="1734820"/>
            <a:ext cx="7747635" cy="922020"/>
          </a:xfrm>
          <a:prstGeom prst="rect">
            <a:avLst/>
          </a:prstGeom>
        </p:spPr>
        <p:txBody>
          <a:bodyPr wrap="square" lIns="90000" anchor="t" anchorCtr="0">
            <a:spAutoFit/>
          </a:bodyPr>
          <a:lstStyle>
            <a:lvl1pPr marL="360045" indent="-360045" algn="l" defTabSz="914400" rtl="0" eaLnBrk="1" latinLnBrk="0" hangingPunct="1">
              <a:lnSpc>
                <a:spcPct val="150000"/>
              </a:lnSpc>
              <a:spcBef>
                <a:spcPts val="0"/>
              </a:spcBef>
              <a:buClr>
                <a:srgbClr val="0B5128"/>
              </a:buClr>
              <a:buFont typeface="Wingdings" panose="05000000000000000000" pitchFamily="2" charset="2"/>
              <a:buChar char="Ø"/>
              <a:defRPr sz="2400" b="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Clr>
                <a:srgbClr val="0B5128"/>
              </a:buClr>
              <a:buFont typeface="Wingdings" panose="05000000000000000000" pitchFamily="2" charset="2"/>
              <a:buChar char="Ø"/>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9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zh-CN" sz="1800"/>
              <a:t>设计静态特性分析工具自动分析源代码，获得</a:t>
            </a:r>
            <a:r>
              <a:rPr lang="en-US" altLang="zh-CN" sz="1800"/>
              <a:t>41</a:t>
            </a:r>
            <a:r>
              <a:rPr lang="zh-CN" altLang="en-US" sz="1800"/>
              <a:t>种</a:t>
            </a:r>
            <a:r>
              <a:rPr lang="zh-CN" sz="1800"/>
              <a:t>特性的使用情况分布数据，并总结出</a:t>
            </a:r>
            <a:r>
              <a:rPr lang="en-US" altLang="zh-CN" sz="1800"/>
              <a:t>5</a:t>
            </a:r>
            <a:r>
              <a:rPr lang="zh-CN" altLang="en-US" sz="1800"/>
              <a:t>个研究结论</a:t>
            </a:r>
            <a:endParaRPr lang="zh-CN" altLang="en-US" sz="1800"/>
          </a:p>
        </p:txBody>
      </p:sp>
      <p:sp>
        <p:nvSpPr>
          <p:cNvPr id="9" name="内容占位符 3"/>
          <p:cNvSpPr>
            <a:spLocks noGrp="1"/>
          </p:cNvSpPr>
          <p:nvPr/>
        </p:nvSpPr>
        <p:spPr>
          <a:xfrm>
            <a:off x="8322310" y="2649220"/>
            <a:ext cx="3786505" cy="3692525"/>
          </a:xfrm>
          <a:prstGeom prst="rect">
            <a:avLst/>
          </a:prstGeom>
        </p:spPr>
        <p:txBody>
          <a:bodyPr wrap="square" lIns="90000" anchor="t" anchorCtr="0">
            <a:spAutoFit/>
          </a:bodyPr>
          <a:lstStyle>
            <a:lvl1pPr marL="360045" indent="-360045" algn="l" defTabSz="914400" rtl="0" eaLnBrk="1" latinLnBrk="0" hangingPunct="1">
              <a:lnSpc>
                <a:spcPct val="150000"/>
              </a:lnSpc>
              <a:spcBef>
                <a:spcPts val="0"/>
              </a:spcBef>
              <a:buClr>
                <a:srgbClr val="0B5128"/>
              </a:buClr>
              <a:buFont typeface="Wingdings" panose="05000000000000000000" pitchFamily="2" charset="2"/>
              <a:buChar char="Ø"/>
              <a:defRPr sz="2400" b="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Clr>
                <a:srgbClr val="0B5128"/>
              </a:buClr>
              <a:buFont typeface="Wingdings" panose="05000000000000000000" pitchFamily="2" charset="2"/>
              <a:buChar char="Ø"/>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9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sz="1200"/>
              <a:t>结论1：高级跨合约函数调用、可见性、断言、事件和NatSpec文档是最受欢迎的特性，而SMT检查器、Unicode</a:t>
            </a:r>
            <a:r>
              <a:rPr lang="zh-CN" sz="1200"/>
              <a:t>字符串</a:t>
            </a:r>
            <a:r>
              <a:rPr sz="1200"/>
              <a:t>、自由函数和函数修饰符覆盖是最不受欢迎的特性</a:t>
            </a:r>
            <a:endParaRPr sz="1200"/>
          </a:p>
          <a:p>
            <a:r>
              <a:rPr sz="1200"/>
              <a:t>结论2：随着时间的推移，开发人员倾向于使用构建大型复杂合约所需的特性，例如接口和库，并避免fallback函数等容易出错的特性</a:t>
            </a:r>
            <a:endParaRPr sz="1200"/>
          </a:p>
          <a:p>
            <a:r>
              <a:rPr sz="1200"/>
              <a:t>结论3：可见性、事件和断言等特性提供了智能合约的基本功能，几乎被所有合约使用</a:t>
            </a:r>
            <a:endParaRPr sz="1200"/>
          </a:p>
          <a:p>
            <a:r>
              <a:rPr sz="1200"/>
              <a:t>结论4：编写开源智能合约的开发人员愿意使用NatSpec格式在他们的代码中编写文档</a:t>
            </a:r>
            <a:endParaRPr sz="1200"/>
          </a:p>
          <a:p>
            <a:r>
              <a:rPr sz="1200"/>
              <a:t>结论5：低级函数调用和多重继承等不安全和复杂的特性不如安全和易于使用的特性受欢迎</a:t>
            </a:r>
            <a:endParaRPr sz="1200"/>
          </a:p>
        </p:txBody>
      </p:sp>
      <p:sp>
        <p:nvSpPr>
          <p:cNvPr id="11" name="文本框 10"/>
          <p:cNvSpPr txBox="1"/>
          <p:nvPr/>
        </p:nvSpPr>
        <p:spPr>
          <a:xfrm>
            <a:off x="3948430" y="5805170"/>
            <a:ext cx="4373880" cy="275590"/>
          </a:xfrm>
          <a:prstGeom prst="rect">
            <a:avLst/>
          </a:prstGeom>
          <a:noFill/>
        </p:spPr>
        <p:txBody>
          <a:bodyPr wrap="square" rtlCol="0">
            <a:spAutoFit/>
          </a:bodyPr>
          <a:p>
            <a:pPr algn="ctr"/>
            <a:r>
              <a:rPr lang="zh-CN" altLang="en-US" sz="1200">
                <a:latin typeface="Microsoft YaHei" charset="0"/>
                <a:cs typeface="Microsoft YaHei" charset="0"/>
              </a:rPr>
              <a:t>静态特性分析工具架构图</a:t>
            </a:r>
            <a:endParaRPr lang="zh-CN" altLang="en-US" sz="1200">
              <a:latin typeface="Microsoft YaHei" charset="0"/>
              <a:cs typeface="Microsoft YaHei"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6" name="矩形 15"/>
          <p:cNvSpPr/>
          <p:nvPr/>
        </p:nvSpPr>
        <p:spPr>
          <a:xfrm>
            <a:off x="0" y="5924550"/>
            <a:ext cx="2084705" cy="933450"/>
          </a:xfrm>
          <a:prstGeom prst="rect">
            <a:avLst/>
          </a:prstGeom>
          <a:ln>
            <a:solidFill>
              <a:schemeClr val="bg1"/>
            </a:solidFill>
          </a:ln>
        </p:spPr>
        <p:style>
          <a:lnRef idx="2">
            <a:schemeClr val="dk1"/>
          </a:lnRef>
          <a:fillRef idx="1">
            <a:schemeClr val="lt1"/>
          </a:fillRef>
          <a:effectRef idx="0">
            <a:schemeClr val="dk1"/>
          </a:effectRef>
          <a:fontRef idx="minor">
            <a:schemeClr val="dk1"/>
          </a:fontRef>
        </p:style>
        <p:txBody>
          <a:bodyPr rtlCol="0" anchor="ctr"/>
          <a:p>
            <a:pPr algn="ctr"/>
            <a:endParaRPr lang="zh-CN" altLang="en-US"/>
          </a:p>
        </p:txBody>
      </p:sp>
      <p:sp>
        <p:nvSpPr>
          <p:cNvPr id="2" name="标题 1"/>
          <p:cNvSpPr>
            <a:spLocks noGrp="1"/>
          </p:cNvSpPr>
          <p:nvPr>
            <p:ph type="title"/>
          </p:nvPr>
        </p:nvSpPr>
        <p:spPr>
          <a:xfrm>
            <a:off x="346709" y="-1"/>
            <a:ext cx="10210576" cy="928685"/>
          </a:xfrm>
        </p:spPr>
        <p:txBody>
          <a:bodyPr/>
          <a:p>
            <a:r>
              <a:rPr lang="zh-CN" altLang="en-US"/>
              <a:t>四、部分实验结果</a:t>
            </a:r>
            <a:endParaRPr lang="zh-CN" altLang="en-US"/>
          </a:p>
        </p:txBody>
      </p:sp>
      <p:sp>
        <p:nvSpPr>
          <p:cNvPr id="3" name="文本框 2"/>
          <p:cNvSpPr txBox="1"/>
          <p:nvPr/>
        </p:nvSpPr>
        <p:spPr>
          <a:xfrm>
            <a:off x="10123805" y="-8255"/>
            <a:ext cx="2068195" cy="306705"/>
          </a:xfrm>
          <a:prstGeom prst="rect">
            <a:avLst/>
          </a:prstGeom>
          <a:noFill/>
        </p:spPr>
        <p:txBody>
          <a:bodyPr wrap="square" rtlCol="0">
            <a:spAutoFit/>
          </a:bodyPr>
          <a:p>
            <a:pPr algn="r"/>
            <a:r>
              <a:rPr lang="zh-CN" altLang="en-US" sz="1400">
                <a:solidFill>
                  <a:schemeClr val="tx1">
                    <a:lumMod val="50000"/>
                    <a:lumOff val="50000"/>
                  </a:schemeClr>
                </a:solidFill>
                <a:latin typeface="微软雅黑" charset="0"/>
                <a:ea typeface="微软雅黑" charset="0"/>
                <a:cs typeface="微软雅黑" charset="0"/>
              </a:rPr>
              <a:t>王子彦  </a:t>
            </a:r>
            <a:r>
              <a:rPr lang="en-US" altLang="zh-CN" sz="1400">
                <a:solidFill>
                  <a:schemeClr val="tx1">
                    <a:lumMod val="50000"/>
                    <a:lumOff val="50000"/>
                  </a:schemeClr>
                </a:solidFill>
                <a:latin typeface="微软雅黑" charset="0"/>
                <a:ea typeface="微软雅黑" charset="0"/>
                <a:cs typeface="微软雅黑" charset="0"/>
              </a:rPr>
              <a:t>20215133</a:t>
            </a:r>
            <a:endParaRPr lang="en-US" altLang="zh-CN" sz="1400">
              <a:solidFill>
                <a:schemeClr val="tx1">
                  <a:lumMod val="50000"/>
                  <a:lumOff val="50000"/>
                </a:schemeClr>
              </a:solidFill>
              <a:latin typeface="微软雅黑" charset="0"/>
              <a:ea typeface="微软雅黑" charset="0"/>
              <a:cs typeface="微软雅黑" charset="0"/>
            </a:endParaRPr>
          </a:p>
        </p:txBody>
      </p:sp>
      <p:pic>
        <p:nvPicPr>
          <p:cNvPr id="12" name="图片 11"/>
          <p:cNvPicPr>
            <a:picLocks noChangeAspect="1"/>
          </p:cNvPicPr>
          <p:nvPr/>
        </p:nvPicPr>
        <p:blipFill>
          <a:blip r:embed="rId1"/>
          <a:stretch>
            <a:fillRect/>
          </a:stretch>
        </p:blipFill>
        <p:spPr>
          <a:xfrm>
            <a:off x="939800" y="4318635"/>
            <a:ext cx="4609465" cy="2263775"/>
          </a:xfrm>
          <a:prstGeom prst="rect">
            <a:avLst/>
          </a:prstGeom>
        </p:spPr>
      </p:pic>
      <p:sp>
        <p:nvSpPr>
          <p:cNvPr id="13" name="文本框 12"/>
          <p:cNvSpPr txBox="1"/>
          <p:nvPr/>
        </p:nvSpPr>
        <p:spPr>
          <a:xfrm>
            <a:off x="939800" y="6582410"/>
            <a:ext cx="4609465" cy="275590"/>
          </a:xfrm>
          <a:prstGeom prst="rect">
            <a:avLst/>
          </a:prstGeom>
          <a:noFill/>
        </p:spPr>
        <p:txBody>
          <a:bodyPr wrap="square" rtlCol="0">
            <a:spAutoFit/>
          </a:bodyPr>
          <a:p>
            <a:pPr algn="ctr"/>
            <a:r>
              <a:rPr lang="en-US" altLang="zh-CN" sz="1200">
                <a:sym typeface="+mn-ea"/>
              </a:rPr>
              <a:t>Gas</a:t>
            </a:r>
            <a:r>
              <a:rPr lang="zh-CN" altLang="en-US" sz="1200">
                <a:sym typeface="+mn-ea"/>
              </a:rPr>
              <a:t>优化效果评估实验结果</a:t>
            </a:r>
            <a:endParaRPr lang="zh-CN" altLang="en-US" sz="1200">
              <a:sym typeface="+mn-ea"/>
            </a:endParaRPr>
          </a:p>
        </p:txBody>
      </p:sp>
      <p:sp>
        <p:nvSpPr>
          <p:cNvPr id="5" name="内容占位符 5"/>
          <p:cNvSpPr>
            <a:spLocks noGrp="1"/>
          </p:cNvSpPr>
          <p:nvPr/>
        </p:nvSpPr>
        <p:spPr>
          <a:xfrm>
            <a:off x="346709" y="1153477"/>
            <a:ext cx="11199741" cy="521970"/>
          </a:xfrm>
          <a:prstGeom prst="rect">
            <a:avLst/>
          </a:prstGeom>
        </p:spPr>
        <p:txBody>
          <a:bodyPr anchor="ctr" anchorCtr="0">
            <a:spAutoFit/>
          </a:bodyPr>
          <a:lstStyle>
            <a:lvl1pPr marL="360045" indent="-360045" algn="l" defTabSz="914400" rtl="0" eaLnBrk="1" latinLnBrk="0" hangingPunct="1">
              <a:lnSpc>
                <a:spcPct val="100000"/>
              </a:lnSpc>
              <a:spcBef>
                <a:spcPts val="0"/>
              </a:spcBef>
              <a:buClr>
                <a:srgbClr val="0B5128"/>
              </a:buClr>
              <a:buFont typeface="Wingdings" panose="05000000000000000000" pitchFamily="2" charset="2"/>
              <a:buChar char="n"/>
              <a:defRPr sz="2800" b="1"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Clr>
                <a:srgbClr val="0B5128"/>
              </a:buClr>
              <a:buFont typeface="Wingdings" panose="05000000000000000000" pitchFamily="2" charset="2"/>
              <a:buChar char="Ø"/>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9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zh-CN" altLang="en-US">
                <a:sym typeface="+mn-ea"/>
              </a:rPr>
              <a:t>智能合约交易重放方法</a:t>
            </a:r>
            <a:endParaRPr lang="zh-CN" altLang="en-US">
              <a:sym typeface="+mn-ea"/>
            </a:endParaRPr>
          </a:p>
        </p:txBody>
      </p:sp>
      <p:pic>
        <p:nvPicPr>
          <p:cNvPr id="10" name="图片 9" descr="ethreplayer-logo"/>
          <p:cNvPicPr>
            <a:picLocks noChangeAspect="1"/>
          </p:cNvPicPr>
          <p:nvPr/>
        </p:nvPicPr>
        <p:blipFill>
          <a:blip r:embed="rId2"/>
          <a:stretch>
            <a:fillRect/>
          </a:stretch>
        </p:blipFill>
        <p:spPr>
          <a:xfrm>
            <a:off x="4528185" y="1052195"/>
            <a:ext cx="1543685" cy="655320"/>
          </a:xfrm>
          <a:prstGeom prst="rect">
            <a:avLst/>
          </a:prstGeom>
        </p:spPr>
      </p:pic>
      <p:sp>
        <p:nvSpPr>
          <p:cNvPr id="6" name="内容占位符 3"/>
          <p:cNvSpPr>
            <a:spLocks noGrp="1"/>
          </p:cNvSpPr>
          <p:nvPr/>
        </p:nvSpPr>
        <p:spPr>
          <a:xfrm>
            <a:off x="521970" y="1675130"/>
            <a:ext cx="10848975" cy="2425065"/>
          </a:xfrm>
          <a:prstGeom prst="rect">
            <a:avLst/>
          </a:prstGeom>
        </p:spPr>
        <p:txBody>
          <a:bodyPr wrap="square" lIns="90000" anchor="t" anchorCtr="0">
            <a:spAutoFit/>
          </a:bodyPr>
          <a:lstStyle>
            <a:lvl1pPr marL="360045" indent="-360045" algn="l" defTabSz="914400" rtl="0" eaLnBrk="1" latinLnBrk="0" hangingPunct="1">
              <a:lnSpc>
                <a:spcPct val="150000"/>
              </a:lnSpc>
              <a:spcBef>
                <a:spcPts val="0"/>
              </a:spcBef>
              <a:buClr>
                <a:srgbClr val="0B5128"/>
              </a:buClr>
              <a:buFont typeface="Wingdings" panose="05000000000000000000" pitchFamily="2" charset="2"/>
              <a:buChar char="Ø"/>
              <a:defRPr sz="2400" b="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Clr>
                <a:srgbClr val="0B5128"/>
              </a:buClr>
              <a:buFont typeface="Wingdings" panose="05000000000000000000" pitchFamily="2" charset="2"/>
              <a:buChar char="Ø"/>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9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zh-CN" altLang="en-US" sz="1800">
                <a:sym typeface="+mn-ea"/>
              </a:rPr>
              <a:t>系统主要模块</a:t>
            </a:r>
            <a:endParaRPr lang="zh-CN" altLang="en-US" sz="1800">
              <a:solidFill>
                <a:schemeClr val="tx1"/>
              </a:solidFill>
              <a:sym typeface="+mn-ea"/>
            </a:endParaRPr>
          </a:p>
          <a:p>
            <a:pPr lvl="1"/>
            <a:r>
              <a:rPr lang="zh-CN" altLang="en-US" sz="1800">
                <a:sym typeface="+mn-ea"/>
              </a:rPr>
              <a:t>以太坊虚拟机（</a:t>
            </a:r>
            <a:r>
              <a:rPr lang="en-US" altLang="zh-CN" sz="1800">
                <a:sym typeface="+mn-ea"/>
              </a:rPr>
              <a:t>2</a:t>
            </a:r>
            <a:r>
              <a:rPr lang="zh-CN" altLang="en-US" sz="1800">
                <a:sym typeface="+mn-ea"/>
              </a:rPr>
              <a:t>个）</a:t>
            </a:r>
            <a:endParaRPr lang="zh-CN" altLang="en-US" sz="1800">
              <a:solidFill>
                <a:schemeClr val="tx1"/>
              </a:solidFill>
              <a:sym typeface="+mn-ea"/>
            </a:endParaRPr>
          </a:p>
          <a:p>
            <a:pPr lvl="1"/>
            <a:r>
              <a:rPr lang="zh-CN" altLang="en-US" sz="1800">
                <a:sym typeface="+mn-ea"/>
              </a:rPr>
              <a:t>字节码替换器</a:t>
            </a:r>
            <a:endParaRPr lang="zh-CN" altLang="en-US" sz="1800">
              <a:solidFill>
                <a:schemeClr val="tx1"/>
              </a:solidFill>
              <a:sym typeface="+mn-ea"/>
            </a:endParaRPr>
          </a:p>
          <a:p>
            <a:pPr lvl="1"/>
            <a:r>
              <a:rPr lang="zh-CN" altLang="en-US" sz="1800">
                <a:sym typeface="+mn-ea"/>
              </a:rPr>
              <a:t>虚拟环境信息提供器</a:t>
            </a:r>
            <a:endParaRPr lang="zh-CN" altLang="en-US" sz="1800">
              <a:solidFill>
                <a:schemeClr val="tx1"/>
              </a:solidFill>
              <a:sym typeface="+mn-ea"/>
            </a:endParaRPr>
          </a:p>
          <a:p>
            <a:pPr lvl="1"/>
            <a:r>
              <a:rPr lang="zh-CN" altLang="en-US" sz="1800">
                <a:sym typeface="+mn-ea"/>
              </a:rPr>
              <a:t>结果一致性验证器</a:t>
            </a:r>
            <a:endParaRPr lang="zh-CN" altLang="en-US" sz="1800">
              <a:solidFill>
                <a:schemeClr val="tx1"/>
              </a:solidFill>
              <a:sym typeface="+mn-ea"/>
            </a:endParaRPr>
          </a:p>
        </p:txBody>
      </p:sp>
      <p:pic>
        <p:nvPicPr>
          <p:cNvPr id="8" name="图片 7"/>
          <p:cNvPicPr>
            <a:picLocks noChangeAspect="1"/>
          </p:cNvPicPr>
          <p:nvPr/>
        </p:nvPicPr>
        <p:blipFill>
          <a:blip r:embed="rId3"/>
          <a:stretch>
            <a:fillRect/>
          </a:stretch>
        </p:blipFill>
        <p:spPr>
          <a:xfrm>
            <a:off x="6294120" y="1413510"/>
            <a:ext cx="5342255" cy="5168900"/>
          </a:xfrm>
          <a:prstGeom prst="rect">
            <a:avLst/>
          </a:prstGeom>
        </p:spPr>
      </p:pic>
      <p:sp>
        <p:nvSpPr>
          <p:cNvPr id="11" name="文本框 10"/>
          <p:cNvSpPr txBox="1"/>
          <p:nvPr/>
        </p:nvSpPr>
        <p:spPr>
          <a:xfrm>
            <a:off x="6294120" y="6582410"/>
            <a:ext cx="5342255" cy="275590"/>
          </a:xfrm>
          <a:prstGeom prst="rect">
            <a:avLst/>
          </a:prstGeom>
          <a:noFill/>
        </p:spPr>
        <p:txBody>
          <a:bodyPr wrap="square" rtlCol="0">
            <a:spAutoFit/>
          </a:bodyPr>
          <a:p>
            <a:pPr algn="ctr"/>
            <a:r>
              <a:rPr lang="zh-CN" altLang="en-US" sz="1200">
                <a:sym typeface="+mn-ea"/>
              </a:rPr>
              <a:t>系统架构图</a:t>
            </a:r>
            <a:endParaRPr lang="zh-CN" altLang="en-US" sz="120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五、学位论文工作计划安排</a:t>
            </a:r>
            <a:endParaRPr lang="zh-CN" altLang="en-US"/>
          </a:p>
        </p:txBody>
      </p:sp>
      <p:sp>
        <p:nvSpPr>
          <p:cNvPr id="4" name="内容占位符 3"/>
          <p:cNvSpPr>
            <a:spLocks noGrp="1"/>
          </p:cNvSpPr>
          <p:nvPr>
            <p:ph idx="13"/>
          </p:nvPr>
        </p:nvSpPr>
        <p:spPr>
          <a:xfrm>
            <a:off x="671195" y="1352550"/>
            <a:ext cx="10849610" cy="1938020"/>
          </a:xfrm>
        </p:spPr>
        <p:txBody>
          <a:bodyPr wrap="square"/>
          <a:p>
            <a:r>
              <a:rPr lang="en-US" altLang="zh-CN" sz="2000"/>
              <a:t>12/01</a:t>
            </a:r>
            <a:r>
              <a:rPr lang="zh-CN" altLang="en-US" sz="2000"/>
              <a:t>-12</a:t>
            </a:r>
            <a:r>
              <a:rPr lang="en-US" altLang="zh-CN" sz="2000"/>
              <a:t>/</a:t>
            </a:r>
            <a:r>
              <a:rPr lang="zh-CN" altLang="en-US" sz="2000"/>
              <a:t>20</a:t>
            </a:r>
            <a:r>
              <a:rPr lang="en-US" altLang="zh-CN" sz="2000"/>
              <a:t>	</a:t>
            </a:r>
            <a:r>
              <a:rPr lang="zh-CN" altLang="en-US" sz="2000"/>
              <a:t>开题</a:t>
            </a:r>
            <a:endParaRPr lang="zh-CN" altLang="en-US" sz="2000"/>
          </a:p>
          <a:p>
            <a:r>
              <a:rPr lang="zh-CN" altLang="en-US" sz="2000"/>
              <a:t>12</a:t>
            </a:r>
            <a:r>
              <a:rPr lang="en-US" altLang="zh-CN" sz="2000"/>
              <a:t>/</a:t>
            </a:r>
            <a:r>
              <a:rPr lang="zh-CN" altLang="en-US" sz="2000"/>
              <a:t>20-</a:t>
            </a:r>
            <a:r>
              <a:rPr lang="en-US" altLang="zh-CN" sz="2000"/>
              <a:t>0</a:t>
            </a:r>
            <a:r>
              <a:rPr lang="zh-CN" altLang="en-US" sz="2000"/>
              <a:t>1</a:t>
            </a:r>
            <a:r>
              <a:rPr lang="en-US" altLang="zh-CN" sz="2000"/>
              <a:t>/31	</a:t>
            </a:r>
            <a:r>
              <a:rPr lang="zh-CN" altLang="en-US" sz="2000"/>
              <a:t>完成</a:t>
            </a:r>
            <a:r>
              <a:rPr lang="en-US" altLang="zh-CN" sz="2000">
                <a:latin typeface="Microsoft YaHei" charset="0"/>
                <a:cs typeface="Microsoft YaHei" charset="0"/>
                <a:sym typeface="+mn-ea"/>
              </a:rPr>
              <a:t>Solidity</a:t>
            </a:r>
            <a:r>
              <a:rPr lang="zh-CN" altLang="en-US" sz="2000">
                <a:latin typeface="Microsoft YaHei" charset="0"/>
                <a:cs typeface="Microsoft YaHei" charset="0"/>
                <a:sym typeface="+mn-ea"/>
              </a:rPr>
              <a:t>语言特性实证研究</a:t>
            </a:r>
            <a:r>
              <a:rPr lang="zh-CN" altLang="en-US" sz="2000"/>
              <a:t>的写作</a:t>
            </a:r>
            <a:endParaRPr lang="zh-CN" altLang="en-US" sz="2000"/>
          </a:p>
          <a:p>
            <a:r>
              <a:rPr lang="en-US" altLang="zh-CN" sz="2000"/>
              <a:t>02/01</a:t>
            </a:r>
            <a:r>
              <a:rPr lang="zh-CN" altLang="en-US" sz="2000"/>
              <a:t>-</a:t>
            </a:r>
            <a:r>
              <a:rPr lang="en-US" altLang="zh-CN" sz="2000"/>
              <a:t>0</a:t>
            </a:r>
            <a:r>
              <a:rPr lang="zh-CN" altLang="en-US" sz="2000"/>
              <a:t>2</a:t>
            </a:r>
            <a:r>
              <a:rPr lang="en-US" altLang="zh-CN" sz="2000"/>
              <a:t>/</a:t>
            </a:r>
            <a:r>
              <a:rPr lang="zh-CN" altLang="en-US" sz="2000"/>
              <a:t>2</a:t>
            </a:r>
            <a:r>
              <a:rPr lang="en-US" altLang="zh-CN" sz="2000"/>
              <a:t>8	完成</a:t>
            </a:r>
            <a:r>
              <a:rPr lang="zh-CN" altLang="en-US" sz="2000">
                <a:sym typeface="+mn-ea"/>
              </a:rPr>
              <a:t>智能合约交易重放方法的代码开发和实验</a:t>
            </a:r>
            <a:endParaRPr lang="zh-CN" altLang="en-US" sz="2000">
              <a:sym typeface="+mn-ea"/>
            </a:endParaRPr>
          </a:p>
          <a:p>
            <a:r>
              <a:rPr lang="en-US" altLang="zh-CN" sz="2000">
                <a:sym typeface="+mn-ea"/>
              </a:rPr>
              <a:t>03/01-03/31	完成</a:t>
            </a:r>
            <a:r>
              <a:rPr lang="zh-CN" altLang="en-US" sz="2000">
                <a:sym typeface="+mn-ea"/>
              </a:rPr>
              <a:t>智能合约交易重放方法</a:t>
            </a:r>
            <a:r>
              <a:rPr lang="zh-CN" altLang="en-US" sz="2000"/>
              <a:t>的写作</a:t>
            </a:r>
            <a:endParaRPr lang="zh-CN" altLang="en-US" sz="2000"/>
          </a:p>
        </p:txBody>
      </p:sp>
      <p:sp>
        <p:nvSpPr>
          <p:cNvPr id="3" name="文本框 2"/>
          <p:cNvSpPr txBox="1"/>
          <p:nvPr/>
        </p:nvSpPr>
        <p:spPr>
          <a:xfrm>
            <a:off x="10123805" y="-8255"/>
            <a:ext cx="2068195" cy="306705"/>
          </a:xfrm>
          <a:prstGeom prst="rect">
            <a:avLst/>
          </a:prstGeom>
          <a:noFill/>
        </p:spPr>
        <p:txBody>
          <a:bodyPr wrap="square" rtlCol="0">
            <a:spAutoFit/>
          </a:bodyPr>
          <a:p>
            <a:pPr algn="r"/>
            <a:r>
              <a:rPr lang="zh-CN" altLang="en-US" sz="1400">
                <a:solidFill>
                  <a:schemeClr val="tx1">
                    <a:lumMod val="50000"/>
                    <a:lumOff val="50000"/>
                  </a:schemeClr>
                </a:solidFill>
                <a:latin typeface="微软雅黑" charset="0"/>
                <a:ea typeface="微软雅黑" charset="0"/>
                <a:cs typeface="微软雅黑" charset="0"/>
              </a:rPr>
              <a:t>王子彦  </a:t>
            </a:r>
            <a:r>
              <a:rPr lang="en-US" altLang="zh-CN" sz="1400">
                <a:solidFill>
                  <a:schemeClr val="tx1">
                    <a:lumMod val="50000"/>
                    <a:lumOff val="50000"/>
                  </a:schemeClr>
                </a:solidFill>
                <a:latin typeface="微软雅黑" charset="0"/>
                <a:ea typeface="微软雅黑" charset="0"/>
                <a:cs typeface="微软雅黑" charset="0"/>
              </a:rPr>
              <a:t>20215133</a:t>
            </a:r>
            <a:endParaRPr lang="en-US" altLang="zh-CN" sz="1400">
              <a:solidFill>
                <a:schemeClr val="tx1">
                  <a:lumMod val="50000"/>
                  <a:lumOff val="50000"/>
                </a:schemeClr>
              </a:solidFill>
              <a:latin typeface="微软雅黑" charset="0"/>
              <a:ea typeface="微软雅黑" charset="0"/>
              <a:cs typeface="微软雅黑"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六、目前论文和专利成果</a:t>
            </a:r>
            <a:endParaRPr lang="zh-CN" altLang="en-US"/>
          </a:p>
        </p:txBody>
      </p:sp>
      <p:sp>
        <p:nvSpPr>
          <p:cNvPr id="3" name="内容占位符 2"/>
          <p:cNvSpPr>
            <a:spLocks noGrp="1"/>
          </p:cNvSpPr>
          <p:nvPr>
            <p:ph idx="1"/>
          </p:nvPr>
        </p:nvSpPr>
        <p:spPr>
          <a:xfrm>
            <a:off x="346709" y="1227772"/>
            <a:ext cx="11199741" cy="521970"/>
          </a:xfrm>
        </p:spPr>
        <p:txBody>
          <a:bodyPr/>
          <a:p>
            <a:r>
              <a:rPr lang="zh-CN" altLang="en-US"/>
              <a:t>已发表的论文</a:t>
            </a:r>
            <a:endParaRPr lang="zh-CN" altLang="en-US"/>
          </a:p>
        </p:txBody>
      </p:sp>
      <p:sp>
        <p:nvSpPr>
          <p:cNvPr id="4" name="内容占位符 3"/>
          <p:cNvSpPr>
            <a:spLocks noGrp="1"/>
          </p:cNvSpPr>
          <p:nvPr>
            <p:ph idx="13"/>
          </p:nvPr>
        </p:nvSpPr>
        <p:spPr>
          <a:xfrm>
            <a:off x="696595" y="1749425"/>
            <a:ext cx="10849610" cy="2584450"/>
          </a:xfrm>
        </p:spPr>
        <p:txBody>
          <a:bodyPr wrap="square"/>
          <a:p>
            <a:r>
              <a:rPr lang="en-US" altLang="zh-CN" sz="1800">
                <a:solidFill>
                  <a:srgbClr val="0B5128"/>
                </a:solidFill>
              </a:rPr>
              <a:t>Ziyan Wang</a:t>
            </a:r>
            <a:r>
              <a:rPr lang="en-US" altLang="zh-CN" sz="1800"/>
              <a:t> et al., </a:t>
            </a:r>
            <a:r>
              <a:rPr lang="zh-CN" altLang="en-US" sz="1800"/>
              <a:t>An Empirical Study of Solidity Language Features</a:t>
            </a:r>
            <a:r>
              <a:rPr lang="en-US" altLang="zh-CN" sz="1800"/>
              <a:t>, The 21st IEEE International Conference on Software Quality, Reliability, and Security Workshop (</a:t>
            </a:r>
            <a:r>
              <a:rPr lang="en-US" altLang="zh-CN" sz="1800">
                <a:solidFill>
                  <a:srgbClr val="0B5128"/>
                </a:solidFill>
              </a:rPr>
              <a:t>EI</a:t>
            </a:r>
            <a:r>
              <a:rPr lang="en-US" altLang="zh-CN" sz="1800"/>
              <a:t>, </a:t>
            </a:r>
            <a:r>
              <a:rPr lang="zh-CN" altLang="en-US" sz="1800">
                <a:solidFill>
                  <a:srgbClr val="0B5128"/>
                </a:solidFill>
              </a:rPr>
              <a:t>第一作者</a:t>
            </a:r>
            <a:r>
              <a:rPr lang="en-US" altLang="zh-CN" sz="1800"/>
              <a:t>, </a:t>
            </a:r>
            <a:r>
              <a:rPr lang="zh-CN" altLang="en-US" sz="1800"/>
              <a:t>与语言特性实证研究相关</a:t>
            </a:r>
            <a:r>
              <a:rPr lang="en-US" altLang="zh-CN" sz="1800"/>
              <a:t>)</a:t>
            </a:r>
            <a:endParaRPr lang="zh-CN" altLang="en-US" sz="1800"/>
          </a:p>
          <a:p>
            <a:r>
              <a:rPr lang="en-US" altLang="zh-CN" sz="1800"/>
              <a:t>Queping Kong, </a:t>
            </a:r>
            <a:r>
              <a:rPr lang="en-US" altLang="zh-CN" sz="1800">
                <a:solidFill>
                  <a:srgbClr val="0B5128"/>
                </a:solidFill>
              </a:rPr>
              <a:t>Ziyan Wang</a:t>
            </a:r>
            <a:r>
              <a:rPr lang="en-US" altLang="zh-CN" sz="1800"/>
              <a:t> et al., Characterizing and Detecting Gas-Inefficient Patterns in Smart Contracts, Journal of Computer Science and Technology (</a:t>
            </a:r>
            <a:r>
              <a:rPr lang="en-US" altLang="zh-CN" sz="1800">
                <a:solidFill>
                  <a:srgbClr val="0B5128"/>
                </a:solidFill>
              </a:rPr>
              <a:t>CCF-B</a:t>
            </a:r>
            <a:r>
              <a:rPr lang="en-US" altLang="zh-CN" sz="1800"/>
              <a:t>, </a:t>
            </a:r>
            <a:r>
              <a:rPr lang="zh-CN" altLang="en-US" sz="1800">
                <a:solidFill>
                  <a:srgbClr val="0B5128"/>
                </a:solidFill>
              </a:rPr>
              <a:t>第二作者</a:t>
            </a:r>
            <a:r>
              <a:rPr lang="en-US" altLang="zh-CN" sz="1800"/>
              <a:t>, </a:t>
            </a:r>
            <a:r>
              <a:rPr lang="zh-CN" altLang="en-US" sz="1800"/>
              <a:t>与交易重放方法相关</a:t>
            </a:r>
            <a:r>
              <a:rPr lang="en-US" altLang="zh-CN" sz="1800"/>
              <a:t>)</a:t>
            </a:r>
            <a:endParaRPr lang="en-US" altLang="zh-CN" sz="1800"/>
          </a:p>
        </p:txBody>
      </p:sp>
      <p:sp>
        <p:nvSpPr>
          <p:cNvPr id="5" name="内容占位符 2"/>
          <p:cNvSpPr>
            <a:spLocks noGrp="1"/>
          </p:cNvSpPr>
          <p:nvPr/>
        </p:nvSpPr>
        <p:spPr>
          <a:xfrm>
            <a:off x="346709" y="4393247"/>
            <a:ext cx="11199741" cy="521970"/>
          </a:xfrm>
          <a:prstGeom prst="rect">
            <a:avLst/>
          </a:prstGeom>
        </p:spPr>
        <p:txBody>
          <a:bodyPr anchor="ctr" anchorCtr="0">
            <a:spAutoFit/>
          </a:bodyPr>
          <a:lstStyle>
            <a:lvl1pPr marL="360045" indent="-360045" algn="l" defTabSz="914400" rtl="0" eaLnBrk="1" latinLnBrk="0" hangingPunct="1">
              <a:lnSpc>
                <a:spcPct val="100000"/>
              </a:lnSpc>
              <a:spcBef>
                <a:spcPts val="0"/>
              </a:spcBef>
              <a:buClr>
                <a:srgbClr val="0B5128"/>
              </a:buClr>
              <a:buFont typeface="Wingdings" panose="05000000000000000000" pitchFamily="2" charset="2"/>
              <a:buChar char="n"/>
              <a:defRPr sz="2800" b="1"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Clr>
                <a:srgbClr val="0B5128"/>
              </a:buClr>
              <a:buFont typeface="Wingdings" panose="05000000000000000000" pitchFamily="2" charset="2"/>
              <a:buChar char="Ø"/>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9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zh-CN" altLang="en-US"/>
              <a:t>已公开的专利</a:t>
            </a:r>
            <a:endParaRPr lang="zh-CN" altLang="en-US"/>
          </a:p>
        </p:txBody>
      </p:sp>
      <p:sp>
        <p:nvSpPr>
          <p:cNvPr id="6" name="内容占位符 3"/>
          <p:cNvSpPr>
            <a:spLocks noGrp="1"/>
          </p:cNvSpPr>
          <p:nvPr/>
        </p:nvSpPr>
        <p:spPr>
          <a:xfrm>
            <a:off x="696595" y="4914900"/>
            <a:ext cx="10849610" cy="922020"/>
          </a:xfrm>
          <a:prstGeom prst="rect">
            <a:avLst/>
          </a:prstGeom>
        </p:spPr>
        <p:txBody>
          <a:bodyPr wrap="square" lIns="90000" anchor="t" anchorCtr="0">
            <a:spAutoFit/>
          </a:bodyPr>
          <a:lstStyle>
            <a:lvl1pPr marL="360045" indent="-360045" algn="l" defTabSz="914400" rtl="0" eaLnBrk="1" latinLnBrk="0" hangingPunct="1">
              <a:lnSpc>
                <a:spcPct val="150000"/>
              </a:lnSpc>
              <a:spcBef>
                <a:spcPts val="0"/>
              </a:spcBef>
              <a:buClr>
                <a:srgbClr val="0B5128"/>
              </a:buClr>
              <a:buFont typeface="Wingdings" panose="05000000000000000000" pitchFamily="2" charset="2"/>
              <a:buChar char="Ø"/>
              <a:defRPr sz="2400" b="0" kern="1200">
                <a:solidFill>
                  <a:schemeClr val="tx1"/>
                </a:solidFill>
                <a:latin typeface="Microsoft YaHei" panose="020B0503020204020204" pitchFamily="34" charset="-122"/>
                <a:ea typeface="Microsoft YaHei" panose="020B0503020204020204" pitchFamily="34" charset="-122"/>
                <a:cs typeface="+mn-cs"/>
              </a:defRPr>
            </a:lvl1pPr>
            <a:lvl2pPr marL="685800" indent="-228600" algn="l" defTabSz="914400" rtl="0" eaLnBrk="1" latinLnBrk="0" hangingPunct="1">
              <a:lnSpc>
                <a:spcPct val="150000"/>
              </a:lnSpc>
              <a:spcBef>
                <a:spcPts val="500"/>
              </a:spcBef>
              <a:buClr>
                <a:srgbClr val="0B5128"/>
              </a:buClr>
              <a:buFont typeface="Wingdings" panose="05000000000000000000" pitchFamily="2" charset="2"/>
              <a:buChar char="Ø"/>
              <a:defRPr sz="2400" kern="1200">
                <a:solidFill>
                  <a:schemeClr val="tx1"/>
                </a:solidFill>
                <a:latin typeface="Microsoft YaHei" panose="020B0503020204020204" pitchFamily="34" charset="-122"/>
                <a:ea typeface="Microsoft YaHei" panose="020B0503020204020204" pitchFamily="34" charset="-122"/>
                <a:cs typeface="+mn-cs"/>
              </a:defRPr>
            </a:lvl2pPr>
            <a:lvl3pPr marL="1143000" indent="-228600" algn="l" defTabSz="914400" rtl="0" eaLnBrk="1" latinLnBrk="0" hangingPunct="1">
              <a:lnSpc>
                <a:spcPct val="150000"/>
              </a:lnSpc>
              <a:spcBef>
                <a:spcPts val="500"/>
              </a:spcBef>
              <a:buFont typeface="Arial" panose="020B0604020202090204" pitchFamily="34" charset="0"/>
              <a:buChar char="•"/>
              <a:defRPr sz="2000" kern="1200">
                <a:solidFill>
                  <a:schemeClr val="tx1"/>
                </a:solidFill>
                <a:latin typeface="Microsoft YaHei" panose="020B0503020204020204" pitchFamily="34" charset="-122"/>
                <a:ea typeface="Microsoft YaHei" panose="020B0503020204020204" pitchFamily="34" charset="-122"/>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icrosoft YaHei" panose="020B0503020204020204" pitchFamily="34" charset="-122"/>
                <a:ea typeface="Microsoft YaHei" panose="020B0503020204020204" pitchFamily="34" charset="-122"/>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zh-CN" altLang="en-US" sz="1800"/>
              <a:t>陈湘萍</a:t>
            </a:r>
            <a:r>
              <a:rPr lang="en-US" altLang="zh-CN" sz="1800"/>
              <a:t>(</a:t>
            </a:r>
            <a:r>
              <a:rPr lang="zh-CN" altLang="en-US" sz="1800"/>
              <a:t>老师</a:t>
            </a:r>
            <a:r>
              <a:rPr lang="en-US" altLang="zh-CN" sz="1800"/>
              <a:t>)</a:t>
            </a:r>
            <a:r>
              <a:rPr lang="zh-CN" altLang="en-US" sz="1800"/>
              <a:t>，</a:t>
            </a:r>
            <a:r>
              <a:rPr lang="zh-CN" altLang="en-US" sz="1800">
                <a:solidFill>
                  <a:srgbClr val="0B5128"/>
                </a:solidFill>
              </a:rPr>
              <a:t>王子彦</a:t>
            </a:r>
            <a:r>
              <a:rPr lang="zh-CN" altLang="en-US" sz="1800"/>
              <a:t>等：</a:t>
            </a:r>
            <a:r>
              <a:rPr lang="en-US" altLang="zh-CN" sz="1800"/>
              <a:t>一种基于源代码的智能合约优化方法及装置，申请号：202110013879.3 (</a:t>
            </a:r>
            <a:r>
              <a:rPr lang="zh-CN" altLang="en-US" sz="1800">
                <a:solidFill>
                  <a:srgbClr val="0B5128"/>
                </a:solidFill>
              </a:rPr>
              <a:t>第二发明人</a:t>
            </a:r>
            <a:r>
              <a:rPr lang="en-US" altLang="zh-CN" sz="1800"/>
              <a:t>, </a:t>
            </a:r>
            <a:r>
              <a:rPr lang="zh-CN" altLang="en-US" sz="1800"/>
              <a:t>与交易重放方法相关</a:t>
            </a:r>
            <a:r>
              <a:rPr lang="en-US" altLang="zh-CN" sz="1800"/>
              <a:t>)</a:t>
            </a:r>
            <a:endParaRPr lang="en-US" altLang="zh-CN" sz="1800"/>
          </a:p>
        </p:txBody>
      </p:sp>
      <p:sp>
        <p:nvSpPr>
          <p:cNvPr id="7" name="文本框 6"/>
          <p:cNvSpPr txBox="1"/>
          <p:nvPr/>
        </p:nvSpPr>
        <p:spPr>
          <a:xfrm>
            <a:off x="10123805" y="-8255"/>
            <a:ext cx="2068195" cy="306705"/>
          </a:xfrm>
          <a:prstGeom prst="rect">
            <a:avLst/>
          </a:prstGeom>
          <a:noFill/>
        </p:spPr>
        <p:txBody>
          <a:bodyPr wrap="square" rtlCol="0">
            <a:spAutoFit/>
          </a:bodyPr>
          <a:p>
            <a:pPr algn="r"/>
            <a:r>
              <a:rPr lang="zh-CN" altLang="en-US" sz="1400">
                <a:solidFill>
                  <a:schemeClr val="tx1">
                    <a:lumMod val="50000"/>
                    <a:lumOff val="50000"/>
                  </a:schemeClr>
                </a:solidFill>
                <a:latin typeface="微软雅黑" charset="0"/>
                <a:ea typeface="微软雅黑" charset="0"/>
                <a:cs typeface="微软雅黑" charset="0"/>
              </a:rPr>
              <a:t>王子彦  </a:t>
            </a:r>
            <a:r>
              <a:rPr lang="en-US" altLang="zh-CN" sz="1400">
                <a:solidFill>
                  <a:schemeClr val="tx1">
                    <a:lumMod val="50000"/>
                    <a:lumOff val="50000"/>
                  </a:schemeClr>
                </a:solidFill>
                <a:latin typeface="微软雅黑" charset="0"/>
                <a:ea typeface="微软雅黑" charset="0"/>
                <a:cs typeface="微软雅黑" charset="0"/>
              </a:rPr>
              <a:t>20215133</a:t>
            </a:r>
            <a:endParaRPr lang="en-US" altLang="zh-CN" sz="1400">
              <a:solidFill>
                <a:schemeClr val="tx1">
                  <a:lumMod val="50000"/>
                  <a:lumOff val="50000"/>
                </a:schemeClr>
              </a:solidFill>
              <a:latin typeface="微软雅黑" charset="0"/>
              <a:ea typeface="微软雅黑" charset="0"/>
              <a:cs typeface="微软雅黑" charset="0"/>
            </a:endParaRPr>
          </a:p>
        </p:txBody>
      </p:sp>
      <p:pic>
        <p:nvPicPr>
          <p:cNvPr id="12" name="图片 11"/>
          <p:cNvPicPr>
            <a:picLocks noChangeAspect="1"/>
          </p:cNvPicPr>
          <p:nvPr/>
        </p:nvPicPr>
        <p:blipFill>
          <a:blip r:embed="rId1"/>
          <a:stretch>
            <a:fillRect/>
          </a:stretch>
        </p:blipFill>
        <p:spPr>
          <a:xfrm>
            <a:off x="8176895" y="1161415"/>
            <a:ext cx="3251200" cy="588010"/>
          </a:xfrm>
          <a:prstGeom prst="rect">
            <a:avLst/>
          </a:prstGeom>
        </p:spPr>
      </p:pic>
      <p:pic>
        <p:nvPicPr>
          <p:cNvPr id="13" name="图片 12"/>
          <p:cNvPicPr>
            <a:picLocks noChangeAspect="1"/>
          </p:cNvPicPr>
          <p:nvPr/>
        </p:nvPicPr>
        <p:blipFill>
          <a:blip r:embed="rId2"/>
          <a:stretch>
            <a:fillRect/>
          </a:stretch>
        </p:blipFill>
        <p:spPr>
          <a:xfrm>
            <a:off x="3112135" y="1156335"/>
            <a:ext cx="4856480" cy="587375"/>
          </a:xfrm>
          <a:prstGeom prst="rect">
            <a:avLst/>
          </a:prstGeom>
        </p:spPr>
      </p:pic>
      <p:sp>
        <p:nvSpPr>
          <p:cNvPr id="8" name="矩形 7"/>
          <p:cNvSpPr/>
          <p:nvPr/>
        </p:nvSpPr>
        <p:spPr>
          <a:xfrm>
            <a:off x="1136650" y="5075555"/>
            <a:ext cx="699135" cy="306070"/>
          </a:xfrm>
          <a:prstGeom prst="rect">
            <a:avLst/>
          </a:prstGeom>
          <a:pattFill prst="lgCheck">
            <a:fgClr>
              <a:srgbClr val="0B5128"/>
            </a:fgClr>
            <a:bgClr>
              <a:srgbClr val="FFFFFF"/>
            </a:bgClr>
          </a:pattFill>
          <a:ln>
            <a:noFill/>
          </a:ln>
        </p:spPr>
        <p:style>
          <a:lnRef idx="2">
            <a:schemeClr val="dk1">
              <a:shade val="50000"/>
            </a:schemeClr>
          </a:lnRef>
          <a:fillRef idx="1">
            <a:schemeClr val="dk1"/>
          </a:fillRef>
          <a:effectRef idx="0">
            <a:schemeClr val="dk1"/>
          </a:effectRef>
          <a:fontRef idx="minor">
            <a:schemeClr val="lt1"/>
          </a:fontRef>
        </p:style>
        <p:txBody>
          <a:bodyPr rtlCol="0" anchor="ctr"/>
          <a:p>
            <a:pPr algn="ctr"/>
            <a:endParaRPr lang="zh-CN" altLang="en-US"/>
          </a:p>
        </p:txBody>
      </p:sp>
    </p:spTree>
  </p:cSld>
  <p:clrMapOvr>
    <a:masterClrMapping/>
  </p:clrMapOvr>
</p:sld>
</file>

<file path=ppt/theme/theme1.xml><?xml version="1.0" encoding="utf-8"?>
<a:theme xmlns:a="http://schemas.openxmlformats.org/drawingml/2006/main" name="2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2983</Words>
  <Application>WPS 演示</Application>
  <PresentationFormat>宽屏</PresentationFormat>
  <Paragraphs>156</Paragraphs>
  <Slides>10</Slides>
  <Notes>0</Notes>
  <HiddenSlides>0</HiddenSlides>
  <MMClips>0</MMClips>
  <ScaleCrop>false</ScaleCrop>
  <HeadingPairs>
    <vt:vector size="6" baseType="variant">
      <vt:variant>
        <vt:lpstr>已用的字体</vt:lpstr>
      </vt:variant>
      <vt:variant>
        <vt:i4>15</vt:i4>
      </vt:variant>
      <vt:variant>
        <vt:lpstr>主题</vt:lpstr>
      </vt:variant>
      <vt:variant>
        <vt:i4>2</vt:i4>
      </vt:variant>
      <vt:variant>
        <vt:lpstr>幻灯片标题</vt:lpstr>
      </vt:variant>
      <vt:variant>
        <vt:i4>10</vt:i4>
      </vt:variant>
    </vt:vector>
  </HeadingPairs>
  <TitlesOfParts>
    <vt:vector size="27" baseType="lpstr">
      <vt:lpstr>Arial</vt:lpstr>
      <vt:lpstr>方正书宋_GBK</vt:lpstr>
      <vt:lpstr>Wingdings</vt:lpstr>
      <vt:lpstr>Microsoft YaHei</vt:lpstr>
      <vt:lpstr>汉仪旗黑</vt:lpstr>
      <vt:lpstr>Tahoma</vt:lpstr>
      <vt:lpstr>微软雅黑</vt:lpstr>
      <vt:lpstr>微软雅黑</vt:lpstr>
      <vt:lpstr>Microsoft YaHei</vt:lpstr>
      <vt:lpstr>宋体</vt:lpstr>
      <vt:lpstr>Arial Unicode MS</vt:lpstr>
      <vt:lpstr>等线</vt:lpstr>
      <vt:lpstr>汉仪中等线KW</vt:lpstr>
      <vt:lpstr>等线 Light</vt:lpstr>
      <vt:lpstr>汉仪书宋二KW</vt:lpstr>
      <vt:lpstr>2_自定义设计方案</vt:lpstr>
      <vt:lpstr>1_自定义设计方案</vt:lpstr>
      <vt:lpstr>PowerPoint 演示文稿</vt:lpstr>
      <vt:lpstr>一、研究问题背景与难点</vt:lpstr>
      <vt:lpstr>二、国内外研究现状</vt:lpstr>
      <vt:lpstr>三、创新点和个人主要工作</vt:lpstr>
      <vt:lpstr>三、创新点和个人主要工作</vt:lpstr>
      <vt:lpstr>四、部分实验结果</vt:lpstr>
      <vt:lpstr>四、部分实验结果</vt:lpstr>
      <vt:lpstr>五、学位论文工作计划安排</vt:lpstr>
      <vt:lpstr>六、目前论文和专利成果</vt:lpstr>
      <vt:lpstr>参考文献</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郑 沛霖</dc:creator>
  <cp:lastModifiedBy>lonelyenvoy</cp:lastModifiedBy>
  <cp:revision>295</cp:revision>
  <dcterms:created xsi:type="dcterms:W3CDTF">2021-12-17T06:33:56Z</dcterms:created>
  <dcterms:modified xsi:type="dcterms:W3CDTF">2021-12-17T06:33:56Z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2052-3.9.3.6359</vt:lpwstr>
  </property>
</Properties>
</file>