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4"/>
  </p:notesMasterIdLst>
  <p:sldIdLst>
    <p:sldId id="258" r:id="rId3"/>
    <p:sldId id="259" r:id="rId4"/>
    <p:sldId id="303" r:id="rId5"/>
    <p:sldId id="304" r:id="rId6"/>
    <p:sldId id="305" r:id="rId7"/>
    <p:sldId id="306" r:id="rId8"/>
    <p:sldId id="333"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snapToGrid="0">
      <p:cViewPr varScale="1">
        <p:scale>
          <a:sx n="70" d="100"/>
          <a:sy n="70"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7A93C-3455-4E4C-9121-582B06BBAA09}" type="datetimeFigureOut">
              <a:rPr lang="zh-CN" altLang="en-US" smtClean="0"/>
              <a:t>2021/9/22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C87A8-CFBF-41D3-B6D1-EF07153A4B4B}" type="slidenum">
              <a:rPr lang="zh-CN" altLang="en-US" smtClean="0"/>
              <a:t>‹#›</a:t>
            </a:fld>
            <a:endParaRPr lang="zh-CN" altLang="en-US"/>
          </a:p>
        </p:txBody>
      </p:sp>
    </p:spTree>
    <p:extLst>
      <p:ext uri="{BB962C8B-B14F-4D97-AF65-F5344CB8AC3E}">
        <p14:creationId xmlns:p14="http://schemas.microsoft.com/office/powerpoint/2010/main" val="292806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9C87A8-CFBF-41D3-B6D1-EF07153A4B4B}" type="slidenum">
              <a:rPr lang="zh-CN" altLang="en-US" smtClean="0"/>
              <a:t>1</a:t>
            </a:fld>
            <a:endParaRPr lang="zh-CN" altLang="en-US"/>
          </a:p>
        </p:txBody>
      </p:sp>
    </p:spTree>
    <p:extLst>
      <p:ext uri="{BB962C8B-B14F-4D97-AF65-F5344CB8AC3E}">
        <p14:creationId xmlns:p14="http://schemas.microsoft.com/office/powerpoint/2010/main" val="2652606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EF26347-D297-4CC2-BB80-4979A5A3FD92}" type="datetime3">
              <a:rPr lang="zh-CN" altLang="en-US" smtClean="0">
                <a:solidFill>
                  <a:srgbClr val="000000"/>
                </a:solidFill>
              </a:rPr>
              <a:t>2021年9月22日星期三</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EF69E08B-41E4-42FF-B216-A0BA4194A96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2502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F8D92B6-847C-404D-96FA-D82178555B9D}" type="datetime3">
              <a:rPr lang="zh-CN" altLang="en-US" smtClean="0">
                <a:solidFill>
                  <a:srgbClr val="000000"/>
                </a:solidFill>
              </a:rPr>
              <a:t>2021年9月22日星期三</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280C0A82-4982-4DA8-BF14-BC0CDCACEA0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1122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145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304800"/>
            <a:ext cx="619125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8BC4B31-90DE-4023-AB1D-CF006F4B909A}" type="datetime3">
              <a:rPr lang="zh-CN" altLang="en-US" smtClean="0">
                <a:solidFill>
                  <a:srgbClr val="000000"/>
                </a:solidFill>
              </a:rPr>
              <a:t>2021年9月22日星期三</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580CD8C8-3F49-4017-97DB-A35E4F4544F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972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744485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3807250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2264563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1" y="1193800"/>
            <a:ext cx="3765550" cy="492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1" y="1193800"/>
            <a:ext cx="3765550" cy="492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3917625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11696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2532895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43363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738F50D-2DF5-441E-B595-31B65413CA0A}" type="datetime3">
              <a:rPr lang="zh-CN" altLang="en-US" smtClean="0">
                <a:solidFill>
                  <a:srgbClr val="000000"/>
                </a:solidFill>
              </a:rPr>
              <a:t>2021年9月22日星期三</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E58E32E0-4F7A-4C51-A07F-A32EBD8C5A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1483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CAA3DD5-5396-4006-AB4C-87CAFA69FA87}" type="datetime3">
              <a:rPr lang="zh-CN" altLang="en-US" smtClean="0">
                <a:solidFill>
                  <a:srgbClr val="000000"/>
                </a:solidFill>
              </a:rPr>
              <a:t>2021年9月22日星期三</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106881CA-77E4-47A2-BDBA-2EE13C56C49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6661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447800"/>
            <a:ext cx="4152900"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447800"/>
            <a:ext cx="4152900"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DFC347D7-27DA-48B4-BE3E-3783A93D922F}" type="datetime3">
              <a:rPr lang="zh-CN" altLang="en-US" smtClean="0">
                <a:solidFill>
                  <a:srgbClr val="000000"/>
                </a:solidFill>
              </a:rPr>
              <a:t>2021年9月22日星期三</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3DE13F82-F088-4D86-B756-41253263ACA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0001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B2AF618B-5690-4DCC-8755-C8992E9508AA}" type="datetime3">
              <a:rPr lang="zh-CN" altLang="en-US" smtClean="0">
                <a:solidFill>
                  <a:srgbClr val="000000"/>
                </a:solidFill>
              </a:rPr>
              <a:t>2021年9月22日星期三</a:t>
            </a:fld>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9" name="Rectangle 6"/>
          <p:cNvSpPr>
            <a:spLocks noGrp="1" noChangeArrowheads="1"/>
          </p:cNvSpPr>
          <p:nvPr>
            <p:ph type="sldNum" sz="quarter" idx="12"/>
          </p:nvPr>
        </p:nvSpPr>
        <p:spPr>
          <a:ln/>
        </p:spPr>
        <p:txBody>
          <a:bodyPr/>
          <a:lstStyle>
            <a:lvl1pPr>
              <a:defRPr/>
            </a:lvl1pPr>
          </a:lstStyle>
          <a:p>
            <a:fld id="{F7948D50-6558-47A0-9E43-173458B88CE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7966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7BF4E106-FB49-469E-ADBB-1CC2E09D2FC0}" type="datetime3">
              <a:rPr lang="zh-CN" altLang="en-US" smtClean="0">
                <a:solidFill>
                  <a:srgbClr val="000000"/>
                </a:solidFill>
              </a:rPr>
              <a:t>2021年9月22日星期三</a:t>
            </a:fld>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5" name="Rectangle 6"/>
          <p:cNvSpPr>
            <a:spLocks noGrp="1" noChangeArrowheads="1"/>
          </p:cNvSpPr>
          <p:nvPr>
            <p:ph type="sldNum" sz="quarter" idx="12"/>
          </p:nvPr>
        </p:nvSpPr>
        <p:spPr>
          <a:ln/>
        </p:spPr>
        <p:txBody>
          <a:bodyPr/>
          <a:lstStyle>
            <a:lvl1pPr>
              <a:defRPr/>
            </a:lvl1pPr>
          </a:lstStyle>
          <a:p>
            <a:fld id="{A59AC56E-9F38-4A2A-A655-530BFCF9D27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986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ED3B698-C342-4256-AF38-7F62A2A9D2D5}" type="datetime3">
              <a:rPr lang="zh-CN" altLang="en-US" smtClean="0">
                <a:solidFill>
                  <a:srgbClr val="000000"/>
                </a:solidFill>
              </a:rPr>
              <a:t>2021年9月22日星期三</a:t>
            </a:fld>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4" name="Rectangle 6"/>
          <p:cNvSpPr>
            <a:spLocks noGrp="1" noChangeArrowheads="1"/>
          </p:cNvSpPr>
          <p:nvPr>
            <p:ph type="sldNum" sz="quarter" idx="12"/>
          </p:nvPr>
        </p:nvSpPr>
        <p:spPr>
          <a:ln/>
        </p:spPr>
        <p:txBody>
          <a:bodyPr/>
          <a:lstStyle>
            <a:lvl1pPr>
              <a:defRPr/>
            </a:lvl1pPr>
          </a:lstStyle>
          <a:p>
            <a:fld id="{4BC1F71B-101D-4B1E-8276-752D3DFB6DA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8662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02955F0-967F-4F95-8E53-8E00A8AD813A}" type="datetime3">
              <a:rPr lang="zh-CN" altLang="en-US" smtClean="0">
                <a:solidFill>
                  <a:srgbClr val="000000"/>
                </a:solidFill>
              </a:rPr>
              <a:t>2021年9月22日星期三</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B5A35CD9-00FA-42F6-ADAB-D35EB55F2D9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5867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27153BF-35EB-4C2A-8FE5-138F9E90B205}" type="datetime3">
              <a:rPr lang="zh-CN" altLang="en-US" smtClean="0">
                <a:solidFill>
                  <a:srgbClr val="000000"/>
                </a:solidFill>
              </a:rPr>
              <a:t>2021年9月22日星期三</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19A6B5B8-3781-4543-A153-270FB8735D9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1693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2D2F4"/>
            </a:gs>
            <a:gs pos="5000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3731" name="Rectangle 3"/>
          <p:cNvSpPr>
            <a:spLocks noGrp="1" noChangeArrowheads="1"/>
          </p:cNvSpPr>
          <p:nvPr>
            <p:ph type="body" idx="1"/>
          </p:nvPr>
        </p:nvSpPr>
        <p:spPr bwMode="auto">
          <a:xfrm>
            <a:off x="381000" y="14478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381000" y="6477000"/>
            <a:ext cx="19050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50"/>
            </a:lvl1pPr>
          </a:lstStyle>
          <a:p>
            <a:pPr fontAlgn="base">
              <a:spcBef>
                <a:spcPct val="0"/>
              </a:spcBef>
              <a:spcAft>
                <a:spcPct val="0"/>
              </a:spcAft>
              <a:defRPr/>
            </a:pPr>
            <a:fld id="{FA244B10-186D-4C4E-AA9F-7F34D9AD7760}" type="datetime3">
              <a:rPr kumimoji="1" lang="zh-CN" altLang="en-US" smtClean="0">
                <a:solidFill>
                  <a:srgbClr val="000000"/>
                </a:solidFill>
              </a:rPr>
              <a:t>2021年9月22日星期三</a:t>
            </a:fld>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2514600" y="6477000"/>
            <a:ext cx="4038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50"/>
            </a:lvl1pPr>
          </a:lstStyle>
          <a:p>
            <a:pPr fontAlgn="base">
              <a:spcBef>
                <a:spcPct val="0"/>
              </a:spcBef>
              <a:spcAft>
                <a:spcPct val="0"/>
              </a:spcAft>
              <a:defRPr/>
            </a:pPr>
            <a:r>
              <a:rPr kumimoji="1" lang="en-US" altLang="zh-CN">
                <a:solidFill>
                  <a:srgbClr val="000000"/>
                </a:solidFill>
              </a:rPr>
              <a:t>计算机系统结构      第五章  标量处理机</a:t>
            </a:r>
          </a:p>
        </p:txBody>
      </p:sp>
      <p:sp>
        <p:nvSpPr>
          <p:cNvPr id="1030" name="Rectangle 6"/>
          <p:cNvSpPr>
            <a:spLocks noGrp="1" noChangeArrowheads="1"/>
          </p:cNvSpPr>
          <p:nvPr>
            <p:ph type="sldNum" sz="quarter" idx="4"/>
          </p:nvPr>
        </p:nvSpPr>
        <p:spPr bwMode="auto">
          <a:xfrm>
            <a:off x="6705600" y="6477000"/>
            <a:ext cx="19050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50"/>
            </a:lvl1pPr>
          </a:lstStyle>
          <a:p>
            <a:pPr fontAlgn="base">
              <a:spcBef>
                <a:spcPct val="0"/>
              </a:spcBef>
              <a:spcAft>
                <a:spcPct val="0"/>
              </a:spcAft>
            </a:pPr>
            <a:fld id="{146109F8-6206-420F-ADE8-3F4B086AE4E7}" type="slidenum">
              <a:rPr kumimoji="1" lang="en-US" altLang="zh-CN" smtClean="0">
                <a:solidFill>
                  <a:srgbClr val="000000"/>
                </a:solidFill>
              </a:rPr>
              <a:pPr fontAlgn="base">
                <a:spcBef>
                  <a:spcPct val="0"/>
                </a:spcBef>
                <a:spcAft>
                  <a:spcPct val="0"/>
                </a:spcAft>
              </a:pPr>
              <a:t>‹#›</a:t>
            </a:fld>
            <a:endParaRPr kumimoji="1" lang="en-US" altLang="zh-CN" smtClean="0">
              <a:solidFill>
                <a:srgbClr val="000000"/>
              </a:solidFill>
            </a:endParaRPr>
          </a:p>
        </p:txBody>
      </p:sp>
    </p:spTree>
    <p:extLst>
      <p:ext uri="{BB962C8B-B14F-4D97-AF65-F5344CB8AC3E}">
        <p14:creationId xmlns:p14="http://schemas.microsoft.com/office/powerpoint/2010/main" val="2235908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p:titleStyle>
    <p:bodyStyle>
      <a:lvl1pPr marL="257175" indent="-257175" algn="l" rtl="0" eaLnBrk="0" fontAlgn="base" hangingPunct="0">
        <a:spcBef>
          <a:spcPct val="20000"/>
        </a:spcBef>
        <a:spcAft>
          <a:spcPct val="0"/>
        </a:spcAft>
        <a:buChar char="•"/>
        <a:defRPr kumimoji="1"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kumimoji="1" sz="2100">
          <a:solidFill>
            <a:schemeClr val="tx1"/>
          </a:solidFill>
          <a:latin typeface="+mn-lt"/>
          <a:ea typeface="+mn-ea"/>
        </a:defRPr>
      </a:lvl2pPr>
      <a:lvl3pPr marL="857250" indent="-171450" algn="l" rtl="0" eaLnBrk="0" fontAlgn="base" hangingPunct="0">
        <a:spcBef>
          <a:spcPct val="20000"/>
        </a:spcBef>
        <a:spcAft>
          <a:spcPct val="0"/>
        </a:spcAft>
        <a:buChar char="•"/>
        <a:defRPr kumimoji="1" sz="1800">
          <a:solidFill>
            <a:schemeClr val="tx1"/>
          </a:solidFill>
          <a:latin typeface="+mn-lt"/>
          <a:ea typeface="+mn-ea"/>
        </a:defRPr>
      </a:lvl3pPr>
      <a:lvl4pPr marL="1200150" indent="-171450" algn="l" rtl="0" eaLnBrk="0" fontAlgn="base" hangingPunct="0">
        <a:spcBef>
          <a:spcPct val="20000"/>
        </a:spcBef>
        <a:spcAft>
          <a:spcPct val="0"/>
        </a:spcAft>
        <a:buChar char="–"/>
        <a:defRPr kumimoji="1" sz="1500">
          <a:solidFill>
            <a:schemeClr val="tx1"/>
          </a:solidFill>
          <a:latin typeface="+mn-lt"/>
          <a:ea typeface="+mn-ea"/>
        </a:defRPr>
      </a:lvl4pPr>
      <a:lvl5pPr marL="1543050" indent="-171450" algn="l" rtl="0" eaLnBrk="0" fontAlgn="base" hangingPunct="0">
        <a:spcBef>
          <a:spcPct val="20000"/>
        </a:spcBef>
        <a:spcAft>
          <a:spcPct val="0"/>
        </a:spcAft>
        <a:buChar char="»"/>
        <a:defRPr kumimoji="1" sz="1500">
          <a:solidFill>
            <a:schemeClr val="tx1"/>
          </a:solidFill>
          <a:latin typeface="+mn-lt"/>
          <a:ea typeface="+mn-ea"/>
        </a:defRPr>
      </a:lvl5pPr>
      <a:lvl6pPr marL="1885950" indent="-171450" algn="l" rtl="0" fontAlgn="base">
        <a:spcBef>
          <a:spcPct val="20000"/>
        </a:spcBef>
        <a:spcAft>
          <a:spcPct val="0"/>
        </a:spcAft>
        <a:buChar char="»"/>
        <a:defRPr kumimoji="1" sz="1500">
          <a:solidFill>
            <a:schemeClr val="tx1"/>
          </a:solidFill>
          <a:latin typeface="+mn-lt"/>
          <a:ea typeface="+mn-ea"/>
        </a:defRPr>
      </a:lvl6pPr>
      <a:lvl7pPr marL="2228850" indent="-171450" algn="l" rtl="0" fontAlgn="base">
        <a:spcBef>
          <a:spcPct val="20000"/>
        </a:spcBef>
        <a:spcAft>
          <a:spcPct val="0"/>
        </a:spcAft>
        <a:buChar char="»"/>
        <a:defRPr kumimoji="1" sz="1500">
          <a:solidFill>
            <a:schemeClr val="tx1"/>
          </a:solidFill>
          <a:latin typeface="+mn-lt"/>
          <a:ea typeface="+mn-ea"/>
        </a:defRPr>
      </a:lvl7pPr>
      <a:lvl8pPr marL="2571750" indent="-171450" algn="l" rtl="0" fontAlgn="base">
        <a:spcBef>
          <a:spcPct val="20000"/>
        </a:spcBef>
        <a:spcAft>
          <a:spcPct val="0"/>
        </a:spcAft>
        <a:buChar char="»"/>
        <a:defRPr kumimoji="1" sz="1500">
          <a:solidFill>
            <a:schemeClr val="tx1"/>
          </a:solidFill>
          <a:latin typeface="+mn-lt"/>
          <a:ea typeface="+mn-ea"/>
        </a:defRPr>
      </a:lvl8pPr>
      <a:lvl9pPr marL="2914650" indent="-171450" algn="l" rtl="0" fontAlgn="base">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4770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800" b="1">
                <a:solidFill>
                  <a:srgbClr val="000000"/>
                </a:solidFill>
                <a:latin typeface="Calibri"/>
                <a:cs typeface="Calibri"/>
              </a:defRPr>
            </a:lvl1pPr>
          </a:lstStyle>
          <a:p>
            <a:pPr eaLnBrk="0" fontAlgn="base" hangingPunct="0">
              <a:spcAft>
                <a:spcPct val="0"/>
              </a:spcAft>
              <a:defRPr/>
            </a:pPr>
            <a:fld id="{F543C2CE-5AF7-8143-8A0A-0153F98C0316}" type="slidenum">
              <a:rPr lang="en-US" smtClean="0"/>
              <a:pPr eaLnBrk="0" fontAlgn="base" hangingPunct="0">
                <a:spcAft>
                  <a:spcPct val="0"/>
                </a:spcAft>
                <a:defRPr/>
              </a:pPr>
              <a:t>‹#›</a:t>
            </a:fld>
            <a:endParaRPr lang="en-US" dirty="0"/>
          </a:p>
        </p:txBody>
      </p:sp>
      <p:sp>
        <p:nvSpPr>
          <p:cNvPr id="1029" name="Rectangle 5"/>
          <p:cNvSpPr>
            <a:spLocks noGrp="1" noChangeArrowheads="1"/>
          </p:cNvSpPr>
          <p:nvPr>
            <p:ph type="title"/>
          </p:nvPr>
        </p:nvSpPr>
        <p:spPr bwMode="auto">
          <a:xfrm>
            <a:off x="838201"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4642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lvl1pPr algn="ctr" rtl="0" eaLnBrk="0" fontAlgn="base" hangingPunct="0">
        <a:lnSpc>
          <a:spcPct val="90000"/>
        </a:lnSpc>
        <a:spcBef>
          <a:spcPct val="0"/>
        </a:spcBef>
        <a:spcAft>
          <a:spcPct val="0"/>
        </a:spcAft>
        <a:defRPr sz="24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5pPr>
      <a:lvl6pPr marL="342900" algn="l" rtl="0" eaLnBrk="0" fontAlgn="base" hangingPunct="0">
        <a:lnSpc>
          <a:spcPct val="90000"/>
        </a:lnSpc>
        <a:spcBef>
          <a:spcPct val="0"/>
        </a:spcBef>
        <a:spcAft>
          <a:spcPct val="0"/>
        </a:spcAft>
        <a:defRPr sz="2400" b="1">
          <a:solidFill>
            <a:srgbClr val="0332B7"/>
          </a:solidFill>
          <a:latin typeface="Arial" charset="0"/>
        </a:defRPr>
      </a:lvl6pPr>
      <a:lvl7pPr marL="685800" algn="l" rtl="0" eaLnBrk="0" fontAlgn="base" hangingPunct="0">
        <a:lnSpc>
          <a:spcPct val="90000"/>
        </a:lnSpc>
        <a:spcBef>
          <a:spcPct val="0"/>
        </a:spcBef>
        <a:spcAft>
          <a:spcPct val="0"/>
        </a:spcAft>
        <a:defRPr sz="2400" b="1">
          <a:solidFill>
            <a:srgbClr val="0332B7"/>
          </a:solidFill>
          <a:latin typeface="Arial" charset="0"/>
        </a:defRPr>
      </a:lvl7pPr>
      <a:lvl8pPr marL="1028700" algn="l" rtl="0" eaLnBrk="0" fontAlgn="base" hangingPunct="0">
        <a:lnSpc>
          <a:spcPct val="90000"/>
        </a:lnSpc>
        <a:spcBef>
          <a:spcPct val="0"/>
        </a:spcBef>
        <a:spcAft>
          <a:spcPct val="0"/>
        </a:spcAft>
        <a:defRPr sz="2400" b="1">
          <a:solidFill>
            <a:srgbClr val="0332B7"/>
          </a:solidFill>
          <a:latin typeface="Arial" charset="0"/>
        </a:defRPr>
      </a:lvl8pPr>
      <a:lvl9pPr marL="1371600" algn="l" rtl="0" eaLnBrk="0" fontAlgn="base" hangingPunct="0">
        <a:lnSpc>
          <a:spcPct val="90000"/>
        </a:lnSpc>
        <a:spcBef>
          <a:spcPct val="0"/>
        </a:spcBef>
        <a:spcAft>
          <a:spcPct val="0"/>
        </a:spcAft>
        <a:defRPr sz="2400" b="1">
          <a:solidFill>
            <a:srgbClr val="0332B7"/>
          </a:solidFill>
          <a:latin typeface="Arial" charset="0"/>
        </a:defRPr>
      </a:lvl9pPr>
    </p:titleStyle>
    <p:bodyStyle>
      <a:lvl1pPr marL="172641" indent="-172641" algn="l" rtl="0" eaLnBrk="0" fontAlgn="base" hangingPunct="0">
        <a:lnSpc>
          <a:spcPct val="90000"/>
        </a:lnSpc>
        <a:spcBef>
          <a:spcPct val="30000"/>
        </a:spcBef>
        <a:spcAft>
          <a:spcPct val="0"/>
        </a:spcAft>
        <a:buSzPct val="100000"/>
        <a:buFont typeface="Wingdings" charset="2"/>
        <a:buChar char="§"/>
        <a:defRPr sz="1800">
          <a:solidFill>
            <a:schemeClr val="tx1"/>
          </a:solidFill>
          <a:latin typeface="Calibri"/>
          <a:ea typeface="ＭＳ Ｐゴシック" charset="-128"/>
          <a:cs typeface="Calibri"/>
        </a:defRPr>
      </a:lvl1pPr>
      <a:lvl2pPr marL="514350" indent="-17145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857250" indent="-17145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157288" indent="-128588" algn="l" rtl="0" eaLnBrk="0" fontAlgn="base" hangingPunct="0">
        <a:lnSpc>
          <a:spcPct val="80000"/>
        </a:lnSpc>
        <a:spcBef>
          <a:spcPct val="30000"/>
        </a:spcBef>
        <a:spcAft>
          <a:spcPct val="0"/>
        </a:spcAft>
        <a:buSzPct val="100000"/>
        <a:buFont typeface="Wingdings" charset="2"/>
        <a:buChar char="§"/>
        <a:defRPr sz="1200">
          <a:solidFill>
            <a:schemeClr val="tx1"/>
          </a:solidFill>
          <a:latin typeface="Calibri"/>
          <a:ea typeface="ＭＳ Ｐゴシック" charset="-128"/>
          <a:cs typeface="Calibri"/>
        </a:defRPr>
      </a:lvl4pPr>
      <a:lvl5pPr marL="1500188" indent="-128588" algn="l" rtl="0" eaLnBrk="0" fontAlgn="base" hangingPunct="0">
        <a:lnSpc>
          <a:spcPct val="80000"/>
        </a:lnSpc>
        <a:spcBef>
          <a:spcPct val="30000"/>
        </a:spcBef>
        <a:spcAft>
          <a:spcPct val="0"/>
        </a:spcAft>
        <a:buSzPct val="100000"/>
        <a:buChar char="–"/>
        <a:defRPr sz="1200">
          <a:solidFill>
            <a:schemeClr val="tx1"/>
          </a:solidFill>
          <a:latin typeface="Calibri"/>
          <a:ea typeface="ＭＳ Ｐゴシック" charset="-128"/>
          <a:cs typeface="Calibri"/>
        </a:defRPr>
      </a:lvl5pPr>
      <a:lvl6pPr marL="18430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6pPr>
      <a:lvl7pPr marL="21859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7pPr>
      <a:lvl8pPr marL="25288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8pPr>
      <a:lvl9pPr marL="28717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3"/>
          <p:cNvSpPr>
            <a:spLocks noGrp="1" noChangeArrowheads="1"/>
          </p:cNvSpPr>
          <p:nvPr>
            <p:ph type="ctrTitle"/>
          </p:nvPr>
        </p:nvSpPr>
        <p:spPr>
          <a:xfrm>
            <a:off x="1504665" y="733568"/>
            <a:ext cx="6670344" cy="685799"/>
          </a:xfrm>
          <a:noFill/>
          <a:ln cap="flat">
            <a:solidFill>
              <a:srgbClr val="800000"/>
            </a:solidFill>
            <a:miter lim="800000"/>
            <a:headEnd/>
            <a:tailEnd/>
          </a:ln>
        </p:spPr>
        <p:txBody>
          <a:bodyPr/>
          <a:lstStyle/>
          <a:p>
            <a:pPr eaLnBrk="1" hangingPunct="1"/>
            <a:r>
              <a:rPr lang="zh-CN" altLang="en-US" sz="4000" b="1" dirty="0" smtClean="0">
                <a:solidFill>
                  <a:srgbClr val="800000"/>
                </a:solidFill>
                <a:latin typeface="Arial" panose="020B0604020202020204" pitchFamily="34" charset="0"/>
                <a:ea typeface="黑体" panose="02010609060101010101" pitchFamily="49" charset="-122"/>
              </a:rPr>
              <a:t>第</a:t>
            </a:r>
            <a:r>
              <a:rPr lang="en-US" altLang="zh-CN" sz="4000" b="1" dirty="0">
                <a:solidFill>
                  <a:srgbClr val="800000"/>
                </a:solidFill>
                <a:latin typeface="Arial" panose="020B0604020202020204" pitchFamily="34" charset="0"/>
                <a:ea typeface="黑体" panose="02010609060101010101" pitchFamily="49" charset="-122"/>
              </a:rPr>
              <a:t>2</a:t>
            </a:r>
            <a:r>
              <a:rPr lang="zh-CN" altLang="en-US" sz="4000" b="1" dirty="0" smtClean="0">
                <a:solidFill>
                  <a:srgbClr val="800000"/>
                </a:solidFill>
                <a:latin typeface="Arial" panose="020B0604020202020204" pitchFamily="34" charset="0"/>
                <a:ea typeface="黑体" panose="02010609060101010101" pitchFamily="49" charset="-122"/>
              </a:rPr>
              <a:t>章 流水线</a:t>
            </a:r>
            <a:endParaRPr lang="zh-CN" altLang="en-US" sz="4000" b="1" dirty="0">
              <a:solidFill>
                <a:srgbClr val="800000"/>
              </a:solidFill>
              <a:latin typeface="Arial" panose="020B0604020202020204" pitchFamily="34" charset="0"/>
              <a:ea typeface="黑体" panose="02010609060101010101" pitchFamily="49" charset="-122"/>
            </a:endParaRPr>
          </a:p>
        </p:txBody>
      </p:sp>
      <p:sp>
        <p:nvSpPr>
          <p:cNvPr id="74755" name="Rectangle 4"/>
          <p:cNvSpPr>
            <a:spLocks noChangeArrowheads="1"/>
          </p:cNvSpPr>
          <p:nvPr/>
        </p:nvSpPr>
        <p:spPr bwMode="auto">
          <a:xfrm>
            <a:off x="1504665" y="1918363"/>
            <a:ext cx="6670344"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en-US" altLang="zh-CN" sz="2800" dirty="0" smtClean="0">
                <a:latin typeface="+mn-lt"/>
                <a:ea typeface="楷体_GB2312" pitchFamily="49" charset="-122"/>
              </a:rPr>
              <a:t>2.1 </a:t>
            </a:r>
            <a:r>
              <a:rPr lang="zh-CN" altLang="en-US" sz="2800" dirty="0" smtClean="0">
                <a:latin typeface="+mn-lt"/>
                <a:ea typeface="楷体_GB2312" pitchFamily="49" charset="-122"/>
              </a:rPr>
              <a:t>典型</a:t>
            </a:r>
            <a:r>
              <a:rPr lang="en-US" altLang="zh-CN" sz="2800" dirty="0" smtClean="0">
                <a:latin typeface="+mn-lt"/>
                <a:ea typeface="楷体_GB2312" pitchFamily="49" charset="-122"/>
              </a:rPr>
              <a:t>RISC5</a:t>
            </a:r>
            <a:r>
              <a:rPr lang="zh-CN" altLang="en-US" sz="2800" dirty="0" smtClean="0">
                <a:latin typeface="+mn-lt"/>
                <a:ea typeface="楷体_GB2312" pitchFamily="49" charset="-122"/>
              </a:rPr>
              <a:t>段</a:t>
            </a:r>
            <a:r>
              <a:rPr lang="zh-CN" altLang="en-US" sz="2800" dirty="0" smtClean="0">
                <a:latin typeface="+mn-ea"/>
                <a:ea typeface="+mn-ea"/>
              </a:rPr>
              <a:t>流水线</a:t>
            </a:r>
            <a:endParaRPr lang="en-US" altLang="zh-CN" sz="2800" dirty="0" smtClean="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2.2 </a:t>
            </a:r>
            <a:r>
              <a:rPr lang="zh-CN" altLang="en-US" sz="2800" dirty="0" smtClean="0">
                <a:latin typeface="+mn-lt"/>
                <a:ea typeface="楷体_GB2312" pitchFamily="49" charset="-122"/>
              </a:rPr>
              <a:t>结构</a:t>
            </a:r>
            <a:r>
              <a:rPr lang="zh-CN" altLang="en-US" sz="2800" dirty="0" smtClean="0">
                <a:latin typeface="+mn-ea"/>
                <a:ea typeface="+mn-ea"/>
              </a:rPr>
              <a:t>冒险、数据冒险</a:t>
            </a:r>
            <a:endParaRPr lang="zh-CN" altLang="en-US" sz="2800" dirty="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2.3 </a:t>
            </a:r>
            <a:r>
              <a:rPr lang="zh-CN" altLang="en-US" sz="2800" dirty="0" smtClean="0">
                <a:latin typeface="+mn-ea"/>
                <a:ea typeface="+mn-ea"/>
              </a:rPr>
              <a:t>条件指令冒险、分支预测</a:t>
            </a:r>
            <a:endParaRPr lang="zh-CN" altLang="en-US" sz="2800" dirty="0">
              <a:latin typeface="+mn-ea"/>
              <a:ea typeface="+mn-ea"/>
            </a:endParaRPr>
          </a:p>
          <a:p>
            <a:pPr eaLnBrk="1" fontAlgn="base" hangingPunct="1">
              <a:spcBef>
                <a:spcPct val="10000"/>
              </a:spcBef>
              <a:spcAft>
                <a:spcPct val="0"/>
              </a:spcAft>
            </a:pPr>
            <a:r>
              <a:rPr lang="en-US" altLang="zh-CN" sz="2800" dirty="0">
                <a:latin typeface="+mn-lt"/>
                <a:ea typeface="楷体_GB2312" pitchFamily="49" charset="-122"/>
              </a:rPr>
              <a:t>2</a:t>
            </a:r>
            <a:r>
              <a:rPr lang="en-US" altLang="zh-CN" sz="2800" dirty="0" smtClean="0">
                <a:latin typeface="+mn-lt"/>
                <a:ea typeface="楷体_GB2312" pitchFamily="49" charset="-122"/>
              </a:rPr>
              <a:t>.4 </a:t>
            </a:r>
            <a:r>
              <a:rPr lang="zh-CN" altLang="en-US" sz="2800" dirty="0" smtClean="0">
                <a:latin typeface="+mn-ea"/>
                <a:ea typeface="+mn-ea"/>
              </a:rPr>
              <a:t>多周期指令</a:t>
            </a:r>
            <a:r>
              <a:rPr lang="en-US" altLang="zh-CN" sz="2800" dirty="0" smtClean="0">
                <a:latin typeface="+mn-ea"/>
                <a:ea typeface="+mn-ea"/>
              </a:rPr>
              <a:t>/</a:t>
            </a:r>
            <a:r>
              <a:rPr lang="zh-CN" altLang="en-US" sz="2800" dirty="0">
                <a:latin typeface="+mn-ea"/>
                <a:ea typeface="+mn-ea"/>
              </a:rPr>
              <a:t>操作</a:t>
            </a:r>
            <a:endParaRPr lang="en-US" altLang="zh-CN" sz="2800" dirty="0">
              <a:latin typeface="+mn-ea"/>
              <a:ea typeface="+mn-ea"/>
            </a:endParaRPr>
          </a:p>
          <a:p>
            <a:pPr eaLnBrk="1" fontAlgn="base" hangingPunct="1">
              <a:spcBef>
                <a:spcPct val="10000"/>
              </a:spcBef>
              <a:spcAft>
                <a:spcPct val="0"/>
              </a:spcAft>
            </a:pPr>
            <a:r>
              <a:rPr lang="en-US" altLang="zh-CN" sz="2800" dirty="0">
                <a:latin typeface="+mn-lt"/>
                <a:ea typeface="楷体_GB2312" pitchFamily="49" charset="-122"/>
              </a:rPr>
              <a:t>2</a:t>
            </a:r>
            <a:r>
              <a:rPr lang="en-US" altLang="zh-CN" sz="2800" dirty="0" smtClean="0">
                <a:latin typeface="+mn-lt"/>
                <a:ea typeface="楷体_GB2312" pitchFamily="49" charset="-122"/>
              </a:rPr>
              <a:t>.5 </a:t>
            </a:r>
            <a:r>
              <a:rPr lang="zh-CN" altLang="en-US" sz="2800" dirty="0" smtClean="0">
                <a:latin typeface="+mn-ea"/>
                <a:ea typeface="+mn-ea"/>
              </a:rPr>
              <a:t>动态调度</a:t>
            </a:r>
            <a:r>
              <a:rPr lang="en-US" altLang="zh-CN" sz="2800" dirty="0" smtClean="0">
                <a:latin typeface="+mn-lt"/>
                <a:ea typeface="+mn-ea"/>
              </a:rPr>
              <a:t>——Scoreboard</a:t>
            </a:r>
            <a:r>
              <a:rPr lang="zh-CN" altLang="en-US" sz="2800" dirty="0">
                <a:latin typeface="+mn-ea"/>
                <a:ea typeface="+mn-ea"/>
              </a:rPr>
              <a:t>记分牌</a:t>
            </a:r>
          </a:p>
        </p:txBody>
      </p:sp>
      <p:sp>
        <p:nvSpPr>
          <p:cNvPr id="4" name="文本框 3"/>
          <p:cNvSpPr txBox="1"/>
          <p:nvPr/>
        </p:nvSpPr>
        <p:spPr>
          <a:xfrm>
            <a:off x="717452" y="6318913"/>
            <a:ext cx="6991643" cy="369332"/>
          </a:xfrm>
          <a:prstGeom prst="rect">
            <a:avLst/>
          </a:prstGeom>
          <a:noFill/>
        </p:spPr>
        <p:txBody>
          <a:bodyPr wrap="square" rtlCol="0">
            <a:spAutoFit/>
          </a:bodyPr>
          <a:lstStyle/>
          <a:p>
            <a:r>
              <a:rPr lang="en-US" altLang="zh-CN" dirty="0" smtClean="0">
                <a:solidFill>
                  <a:prstClr val="black"/>
                </a:solidFill>
                <a:cs typeface="Times New Roman" panose="02020603050405020304" pitchFamily="18" charset="0"/>
              </a:rPr>
              <a:t>Readings:  Appendix C   page c1-c30  c43-48  c51-60  c70-c80 </a:t>
            </a:r>
            <a:endParaRPr lang="zh-CN" altLang="en-US" dirty="0">
              <a:solidFill>
                <a:prstClr val="black"/>
              </a:solidFill>
              <a:cs typeface="Times New Roman" panose="02020603050405020304" pitchFamily="18" charset="0"/>
            </a:endParaRPr>
          </a:p>
        </p:txBody>
      </p:sp>
    </p:spTree>
    <p:extLst>
      <p:ext uri="{BB962C8B-B14F-4D97-AF65-F5344CB8AC3E}">
        <p14:creationId xmlns:p14="http://schemas.microsoft.com/office/powerpoint/2010/main" val="2810994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1194" y="968991"/>
            <a:ext cx="8557146" cy="538609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不同的功能部件使用在指令执行过程的不同阶段，因而，不同指令的重叠执行仅仅造成少量的冲突</a:t>
            </a:r>
            <a:endParaRPr lang="en-US" altLang="zh-CN" sz="2800" dirty="0" smtClean="0"/>
          </a:p>
          <a:p>
            <a:endParaRPr lang="en-US" altLang="zh-CN" sz="2800" dirty="0" smtClean="0"/>
          </a:p>
          <a:p>
            <a:pPr marL="342900" indent="-342900">
              <a:buFont typeface="Wingdings" panose="05000000000000000000" pitchFamily="2" charset="2"/>
              <a:buChar char="Ø"/>
            </a:pPr>
            <a:r>
              <a:rPr lang="zh-CN" altLang="en-US" sz="2400" dirty="0" smtClean="0"/>
              <a:t>指令存储器与数据存储器分开：可以消除取指令与存储器访问</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取数据</a:t>
            </a:r>
            <a:r>
              <a:rPr lang="en-US" altLang="zh-CN" sz="2400" dirty="0" smtClean="0">
                <a:latin typeface="宋体" panose="02010600030101010101" pitchFamily="2" charset="-122"/>
                <a:ea typeface="宋体" panose="02010600030101010101" pitchFamily="2" charset="-122"/>
              </a:rPr>
              <a:t>)</a:t>
            </a:r>
            <a:r>
              <a:rPr lang="zh-CN" altLang="en-US" sz="2400" dirty="0" smtClean="0"/>
              <a:t>造成的冲突。</a:t>
            </a:r>
            <a:endParaRPr lang="en-US" altLang="zh-CN" sz="2400" dirty="0" smtClean="0"/>
          </a:p>
          <a:p>
            <a:endParaRPr lang="en-US" altLang="zh-CN" sz="2000" dirty="0" smtClean="0"/>
          </a:p>
          <a:p>
            <a:pPr marL="342900" indent="-342900">
              <a:buFont typeface="Wingdings" panose="05000000000000000000" pitchFamily="2" charset="2"/>
              <a:buChar char="Ø"/>
            </a:pPr>
            <a:r>
              <a:rPr lang="zh-CN" altLang="en-US" sz="2400" dirty="0" smtClean="0"/>
              <a:t>寄存器堆在两个阶段要用到：指令译码阶段读取操作数、写回阶段将结果写回寄存器堆</a:t>
            </a:r>
            <a:endParaRPr lang="en-US" altLang="zh-CN" sz="2400" dirty="0" smtClean="0"/>
          </a:p>
          <a:p>
            <a:r>
              <a:rPr lang="en-US" altLang="zh-CN" sz="2400" dirty="0" smtClean="0"/>
              <a:t>     ——</a:t>
            </a:r>
            <a:r>
              <a:rPr lang="zh-CN" altLang="en-US" sz="2400" dirty="0" smtClean="0"/>
              <a:t>在时钟周期的前半部分进行写操作，在时钟周期的后半</a:t>
            </a:r>
            <a:endParaRPr lang="en-US" altLang="zh-CN" sz="2400" dirty="0" smtClean="0"/>
          </a:p>
          <a:p>
            <a:r>
              <a:rPr lang="en-US" altLang="zh-CN" sz="2400" dirty="0"/>
              <a:t> </a:t>
            </a:r>
            <a:r>
              <a:rPr lang="en-US" altLang="zh-CN" sz="2400" dirty="0" smtClean="0"/>
              <a:t>    </a:t>
            </a:r>
            <a:r>
              <a:rPr lang="zh-CN" altLang="en-US" sz="2400" dirty="0" smtClean="0"/>
              <a:t>部分进行读操作</a:t>
            </a:r>
            <a:endParaRPr lang="en-US" altLang="zh-CN" sz="2400" dirty="0" smtClean="0"/>
          </a:p>
          <a:p>
            <a:endParaRPr lang="en-US" altLang="zh-CN" sz="2400" dirty="0" smtClean="0"/>
          </a:p>
          <a:p>
            <a:pPr marL="342900" indent="-342900">
              <a:buFont typeface="Wingdings" panose="05000000000000000000" pitchFamily="2" charset="2"/>
              <a:buChar char="Ø"/>
            </a:pPr>
            <a:r>
              <a:rPr lang="zh-CN" altLang="en-US" sz="2400" dirty="0" smtClean="0"/>
              <a:t>在不同执行阶段的指令不互相干扰</a:t>
            </a:r>
            <a:endParaRPr lang="en-US" altLang="zh-CN" sz="2400" dirty="0" smtClean="0"/>
          </a:p>
          <a:p>
            <a:r>
              <a:rPr lang="en-US" altLang="zh-CN" sz="2400" dirty="0" smtClean="0"/>
              <a:t>      ——</a:t>
            </a:r>
            <a:r>
              <a:rPr lang="zh-CN" altLang="en-US" sz="2400" dirty="0" smtClean="0"/>
              <a:t>在流水线相邻流水段之间加入共享寄存器</a:t>
            </a:r>
            <a:endParaRPr lang="en-US" altLang="zh-CN" sz="2400" dirty="0"/>
          </a:p>
          <a:p>
            <a:endParaRPr lang="zh-CN" altLang="en-US" sz="2400" dirty="0"/>
          </a:p>
        </p:txBody>
      </p:sp>
    </p:spTree>
    <p:extLst>
      <p:ext uri="{BB962C8B-B14F-4D97-AF65-F5344CB8AC3E}">
        <p14:creationId xmlns:p14="http://schemas.microsoft.com/office/powerpoint/2010/main" val="1941489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流水线数据路径移动</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 y="1119118"/>
            <a:ext cx="9140772" cy="5835036"/>
          </a:xfrm>
          <a:prstGeom prst="rect">
            <a:avLst/>
          </a:prstGeom>
        </p:spPr>
      </p:pic>
    </p:spTree>
    <p:extLst>
      <p:ext uri="{BB962C8B-B14F-4D97-AF65-F5344CB8AC3E}">
        <p14:creationId xmlns:p14="http://schemas.microsoft.com/office/powerpoint/2010/main" val="2143902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29"/>
          <p:cNvGraphicFramePr>
            <a:graphicFrameLocks/>
          </p:cNvGraphicFramePr>
          <p:nvPr>
            <p:extLst>
              <p:ext uri="{D42A27DB-BD31-4B8C-83A1-F6EECF244321}">
                <p14:modId xmlns:p14="http://schemas.microsoft.com/office/powerpoint/2010/main" val="1797655598"/>
              </p:ext>
            </p:extLst>
          </p:nvPr>
        </p:nvGraphicFramePr>
        <p:xfrm>
          <a:off x="1359657" y="487907"/>
          <a:ext cx="6096000" cy="1737360"/>
        </p:xfrm>
        <a:graphic>
          <a:graphicData uri="http://schemas.openxmlformats.org/drawingml/2006/table">
            <a:tbl>
              <a:tblPr/>
              <a:tblGrid>
                <a:gridCol w="3403600">
                  <a:extLst>
                    <a:ext uri="{9D8B030D-6E8A-4147-A177-3AD203B41FA5}">
                      <a16:colId xmlns:a16="http://schemas.microsoft.com/office/drawing/2014/main" xmlns="" val="20000"/>
                    </a:ext>
                  </a:extLst>
                </a:gridCol>
                <a:gridCol w="920750">
                  <a:extLst>
                    <a:ext uri="{9D8B030D-6E8A-4147-A177-3AD203B41FA5}">
                      <a16:colId xmlns:a16="http://schemas.microsoft.com/office/drawing/2014/main" xmlns="" val="20001"/>
                    </a:ext>
                  </a:extLst>
                </a:gridCol>
                <a:gridCol w="1771650">
                  <a:extLst>
                    <a:ext uri="{9D8B030D-6E8A-4147-A177-3AD203B41FA5}">
                      <a16:colId xmlns:a16="http://schemas.microsoft.com/office/drawing/2014/main" xmlns="" val="20002"/>
                    </a:ext>
                  </a:extLst>
                </a:gridCol>
              </a:tblGrid>
              <a:tr h="13716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rgbClr val="000000"/>
                          </a:solidFill>
                          <a:effectLst/>
                          <a:latin typeface="Calibri"/>
                          <a:cs typeface="Calibri"/>
                        </a:rPr>
                        <a:t>Microarchitecture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rgbClr val="000000"/>
                          </a:solidFill>
                          <a:effectLst/>
                          <a:latin typeface="Calibri"/>
                          <a:cs typeface="Calibri"/>
                        </a:rPr>
                        <a:t>CPI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rgbClr val="000000"/>
                          </a:solidFill>
                          <a:effectLst/>
                          <a:latin typeface="Calibri"/>
                          <a:cs typeface="Calibri"/>
                        </a:rPr>
                        <a:t>cycle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032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err="1" smtClean="0">
                          <a:ln>
                            <a:noFill/>
                          </a:ln>
                          <a:solidFill>
                            <a:srgbClr val="000000"/>
                          </a:solidFill>
                          <a:effectLst/>
                          <a:latin typeface="Calibri"/>
                          <a:cs typeface="Calibri"/>
                        </a:rPr>
                        <a:t>Microcoded</a:t>
                      </a:r>
                      <a:r>
                        <a:rPr kumimoji="0" lang="en-US" sz="2000" b="0" i="0" u="none" strike="noStrike" cap="none" normalizeH="0" baseline="0" dirty="0" smtClean="0">
                          <a:ln>
                            <a:noFill/>
                          </a:ln>
                          <a:solidFill>
                            <a:srgbClr val="000000"/>
                          </a:solidFill>
                          <a:effectLst/>
                          <a:latin typeface="Calibri"/>
                          <a:cs typeface="Calibri"/>
                        </a:rPr>
                        <a:t> </a:t>
                      </a:r>
                      <a:r>
                        <a:rPr kumimoji="0" lang="zh-CN" altLang="en-US" sz="2000" b="0" i="0" u="none" strike="noStrike" cap="none" normalizeH="0" baseline="0" dirty="0" smtClean="0">
                          <a:ln>
                            <a:noFill/>
                          </a:ln>
                          <a:solidFill>
                            <a:srgbClr val="000000"/>
                          </a:solidFill>
                          <a:effectLst/>
                          <a:latin typeface="Calibri"/>
                          <a:cs typeface="Calibri"/>
                        </a:rPr>
                        <a:t>微程序</a:t>
                      </a:r>
                      <a:endParaRPr kumimoji="0" lang="en-US" sz="2000" b="0" i="0" u="none" strike="noStrike" cap="none" normalizeH="0" baseline="0" dirty="0">
                        <a:ln>
                          <a:noFill/>
                        </a:ln>
                        <a:solidFill>
                          <a:srgbClr val="000000"/>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rgbClr val="000000"/>
                          </a:solidFill>
                          <a:effectLst/>
                          <a:latin typeface="Calibri"/>
                          <a:cs typeface="Calibri"/>
                        </a:rPr>
                        <a:t>&gt;1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rgbClr val="000000"/>
                          </a:solidFill>
                          <a:effectLst/>
                          <a:latin typeface="Calibri"/>
                          <a:cs typeface="Calibri"/>
                        </a:rPr>
                        <a:t>short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016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rgbClr val="000000"/>
                          </a:solidFill>
                          <a:effectLst/>
                          <a:latin typeface="Calibri"/>
                          <a:cs typeface="Calibri"/>
                        </a:rPr>
                        <a:t>Single-cycle </a:t>
                      </a:r>
                      <a:r>
                        <a:rPr kumimoji="0" lang="en-US" sz="2000" b="0" i="0" u="none" strike="noStrike" cap="none" normalizeH="0" baseline="0" dirty="0" err="1" smtClean="0">
                          <a:ln>
                            <a:noFill/>
                          </a:ln>
                          <a:solidFill>
                            <a:srgbClr val="000000"/>
                          </a:solidFill>
                          <a:effectLst/>
                          <a:latin typeface="Calibri"/>
                          <a:cs typeface="Calibri"/>
                        </a:rPr>
                        <a:t>unpipelined</a:t>
                      </a:r>
                      <a:r>
                        <a:rPr kumimoji="0" lang="en-US" sz="2000" b="0" i="0" u="none" strike="noStrike" cap="none" normalizeH="0" baseline="0" dirty="0" smtClean="0">
                          <a:ln>
                            <a:noFill/>
                          </a:ln>
                          <a:solidFill>
                            <a:srgbClr val="000000"/>
                          </a:solidFill>
                          <a:effectLst/>
                          <a:latin typeface="Calibri"/>
                          <a:cs typeface="Calibri"/>
                        </a:rPr>
                        <a:t> </a:t>
                      </a:r>
                      <a:r>
                        <a:rPr kumimoji="0" lang="zh-CN" altLang="en-US" sz="2000" b="0" i="0" u="none" strike="noStrike" cap="none" normalizeH="0" baseline="0" dirty="0" smtClean="0">
                          <a:ln>
                            <a:noFill/>
                          </a:ln>
                          <a:solidFill>
                            <a:srgbClr val="000000"/>
                          </a:solidFill>
                          <a:effectLst/>
                          <a:latin typeface="Calibri"/>
                          <a:cs typeface="Calibri"/>
                        </a:rPr>
                        <a:t>非流水线</a:t>
                      </a:r>
                      <a:endParaRPr kumimoji="0" lang="en-US" sz="2000" b="0" i="0" u="none" strike="noStrike" cap="none" normalizeH="0" baseline="0" dirty="0">
                        <a:ln>
                          <a:noFill/>
                        </a:ln>
                        <a:solidFill>
                          <a:srgbClr val="000000"/>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rgbClr val="000000"/>
                          </a:solidFill>
                          <a:effectLst/>
                          <a:latin typeface="Calibri"/>
                          <a:cs typeface="Calibri"/>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rgbClr val="000000"/>
                          </a:solidFill>
                          <a:effectLst/>
                          <a:latin typeface="Calibri"/>
                          <a:cs typeface="Calibri"/>
                        </a:rPr>
                        <a:t>long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32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Calibri"/>
                          <a:cs typeface="Calibri"/>
                        </a:rPr>
                        <a:t>Pipelined </a:t>
                      </a:r>
                      <a:r>
                        <a:rPr kumimoji="0" lang="zh-CN" altLang="en-US" sz="2000" b="0" i="0" u="none" strike="noStrike" cap="none" normalizeH="0" baseline="0" dirty="0" smtClean="0">
                          <a:ln>
                            <a:noFill/>
                          </a:ln>
                          <a:solidFill>
                            <a:srgbClr val="000000"/>
                          </a:solidFill>
                          <a:effectLst/>
                          <a:latin typeface="Calibri"/>
                          <a:cs typeface="Calibri"/>
                        </a:rPr>
                        <a:t>流水线</a:t>
                      </a:r>
                      <a:endParaRPr kumimoji="0" lang="en-US" sz="2000" b="0" i="0" u="none" strike="noStrike" cap="none" normalizeH="0" baseline="0" dirty="0">
                        <a:ln>
                          <a:noFill/>
                        </a:ln>
                        <a:solidFill>
                          <a:srgbClr val="000000"/>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rgbClr val="000000"/>
                          </a:solidFill>
                          <a:effectLst/>
                          <a:latin typeface="Calibri"/>
                          <a:cs typeface="Calibri"/>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rgbClr val="000000"/>
                          </a:solidFill>
                          <a:effectLst/>
                          <a:latin typeface="Calibri"/>
                          <a:cs typeface="Calibri"/>
                        </a:rPr>
                        <a:t>short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4" name="文本框 3"/>
          <p:cNvSpPr txBox="1"/>
          <p:nvPr/>
        </p:nvSpPr>
        <p:spPr>
          <a:xfrm>
            <a:off x="367918" y="2456795"/>
            <a:ext cx="8407021" cy="440120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微程序机器</a:t>
            </a:r>
            <a:r>
              <a:rPr lang="en-US" altLang="zh-CN" sz="2800" dirty="0" smtClean="0"/>
              <a:t>CPI</a:t>
            </a:r>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smtClean="0"/>
          </a:p>
          <a:p>
            <a:endParaRPr lang="en-US" altLang="zh-CN" dirty="0"/>
          </a:p>
          <a:p>
            <a:pPr marL="742950" lvl="1" indent="-285750">
              <a:buFont typeface="Wingdings" panose="05000000000000000000" pitchFamily="2" charset="2"/>
              <a:buChar char="l"/>
            </a:pPr>
            <a:r>
              <a:rPr lang="zh-CN" altLang="en-US" sz="2400" dirty="0" smtClean="0"/>
              <a:t>总共时钟周期数量</a:t>
            </a:r>
            <a:r>
              <a:rPr lang="en-US" altLang="zh-CN" sz="2400" dirty="0" smtClean="0"/>
              <a:t>=7+5+10=22</a:t>
            </a:r>
            <a:r>
              <a:rPr lang="zh-CN" altLang="en-US" sz="2400" dirty="0" smtClean="0"/>
              <a:t>，总的指令条数</a:t>
            </a:r>
            <a:r>
              <a:rPr lang="en-US" altLang="zh-CN" sz="2400" dirty="0" smtClean="0"/>
              <a:t>=3</a:t>
            </a:r>
          </a:p>
          <a:p>
            <a:r>
              <a:rPr lang="en-US" altLang="zh-CN" sz="2400" dirty="0" smtClean="0"/>
              <a:t>            CPI=22/3=7.33</a:t>
            </a:r>
          </a:p>
          <a:p>
            <a:endParaRPr lang="en-US" altLang="zh-CN" dirty="0" smtClean="0"/>
          </a:p>
          <a:p>
            <a:endParaRPr lang="en-US" altLang="zh-CN" dirty="0"/>
          </a:p>
          <a:p>
            <a:pPr marL="800100" lvl="1" indent="-342900">
              <a:buFont typeface="Wingdings" panose="05000000000000000000" pitchFamily="2" charset="2"/>
              <a:buChar char="l"/>
            </a:pPr>
            <a:r>
              <a:rPr lang="en-US" altLang="zh-CN" sz="2400" dirty="0" smtClean="0"/>
              <a:t>CPI</a:t>
            </a:r>
            <a:r>
              <a:rPr lang="zh-CN" altLang="en-US" sz="2400" dirty="0" smtClean="0"/>
              <a:t>一般是大量指令所花费时钟周期数的平均值</a:t>
            </a:r>
            <a:endParaRPr lang="zh-CN" altLang="en-US" sz="2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225" y="3127335"/>
            <a:ext cx="7038406" cy="1802820"/>
          </a:xfrm>
          <a:prstGeom prst="rect">
            <a:avLst/>
          </a:prstGeom>
        </p:spPr>
      </p:pic>
    </p:spTree>
    <p:extLst>
      <p:ext uri="{BB962C8B-B14F-4D97-AF65-F5344CB8AC3E}">
        <p14:creationId xmlns:p14="http://schemas.microsoft.com/office/powerpoint/2010/main" val="2113524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4"/>
          <p:cNvGrpSpPr/>
          <p:nvPr/>
        </p:nvGrpSpPr>
        <p:grpSpPr>
          <a:xfrm>
            <a:off x="210403" y="1205553"/>
            <a:ext cx="8610600" cy="1715068"/>
            <a:chOff x="228600" y="3048000"/>
            <a:chExt cx="8610600" cy="1528465"/>
          </a:xfrm>
        </p:grpSpPr>
        <p:sp>
          <p:nvSpPr>
            <p:cNvPr id="4" name="Rectangle 43"/>
            <p:cNvSpPr/>
            <p:nvPr/>
          </p:nvSpPr>
          <p:spPr bwMode="auto">
            <a:xfrm>
              <a:off x="381000" y="3640723"/>
              <a:ext cx="28194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ea typeface="ＭＳ Ｐゴシック"/>
                <a:cs typeface="ＭＳ Ｐゴシック"/>
              </a:endParaRPr>
            </a:p>
          </p:txBody>
        </p:sp>
        <p:sp>
          <p:nvSpPr>
            <p:cNvPr id="5" name="Rectangle 44"/>
            <p:cNvSpPr/>
            <p:nvPr/>
          </p:nvSpPr>
          <p:spPr bwMode="auto">
            <a:xfrm>
              <a:off x="3200400" y="3640723"/>
              <a:ext cx="28194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ea typeface="ＭＳ Ｐゴシック"/>
                <a:cs typeface="ＭＳ Ｐゴシック"/>
              </a:endParaRPr>
            </a:p>
          </p:txBody>
        </p:sp>
        <p:sp>
          <p:nvSpPr>
            <p:cNvPr id="6" name="Rectangle 45"/>
            <p:cNvSpPr/>
            <p:nvPr/>
          </p:nvSpPr>
          <p:spPr bwMode="auto">
            <a:xfrm>
              <a:off x="6019800" y="3640723"/>
              <a:ext cx="28194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ea typeface="ＭＳ Ｐゴシック"/>
                <a:cs typeface="ＭＳ Ｐゴシック"/>
              </a:endParaRPr>
            </a:p>
          </p:txBody>
        </p:sp>
        <p:sp>
          <p:nvSpPr>
            <p:cNvPr id="7" name="TextBox 46"/>
            <p:cNvSpPr txBox="1"/>
            <p:nvPr/>
          </p:nvSpPr>
          <p:spPr>
            <a:xfrm>
              <a:off x="228600" y="3048000"/>
              <a:ext cx="2031325" cy="461665"/>
            </a:xfrm>
            <a:prstGeom prst="rect">
              <a:avLst/>
            </a:prstGeom>
            <a:noFill/>
          </p:spPr>
          <p:txBody>
            <a:bodyPr wrap="none" rtlCol="0">
              <a:spAutoFit/>
            </a:bodyPr>
            <a:lstStyle/>
            <a:p>
              <a:pPr fontAlgn="base">
                <a:spcBef>
                  <a:spcPct val="0"/>
                </a:spcBef>
                <a:spcAft>
                  <a:spcPct val="0"/>
                </a:spcAft>
              </a:pPr>
              <a:r>
                <a:rPr lang="zh-CN" altLang="en-US" sz="2400" u="sng" dirty="0" smtClean="0">
                  <a:solidFill>
                    <a:prstClr val="black"/>
                  </a:solidFill>
                  <a:latin typeface="+mn-ea"/>
                  <a:cs typeface="Calibri"/>
                </a:rPr>
                <a:t>非流水线机器</a:t>
              </a:r>
              <a:endParaRPr lang="en-US" sz="2400" u="sng" dirty="0">
                <a:solidFill>
                  <a:prstClr val="black"/>
                </a:solidFill>
                <a:latin typeface="+mn-ea"/>
                <a:cs typeface="Calibri"/>
              </a:endParaRPr>
            </a:p>
          </p:txBody>
        </p:sp>
        <p:sp>
          <p:nvSpPr>
            <p:cNvPr id="8" name="TextBox 47"/>
            <p:cNvSpPr txBox="1"/>
            <p:nvPr/>
          </p:nvSpPr>
          <p:spPr>
            <a:xfrm>
              <a:off x="3505200" y="4114800"/>
              <a:ext cx="4439036" cy="461665"/>
            </a:xfrm>
            <a:prstGeom prst="rect">
              <a:avLst/>
            </a:prstGeom>
            <a:noFill/>
          </p:spPr>
          <p:txBody>
            <a:bodyPr wrap="none" rtlCol="0">
              <a:spAutoFit/>
            </a:bodyPr>
            <a:lstStyle/>
            <a:p>
              <a:pPr fontAlgn="base">
                <a:spcBef>
                  <a:spcPct val="0"/>
                </a:spcBef>
                <a:spcAft>
                  <a:spcPct val="0"/>
                </a:spcAft>
              </a:pPr>
              <a:r>
                <a:rPr lang="en-US" sz="2400" dirty="0">
                  <a:solidFill>
                    <a:prstClr val="black"/>
                  </a:solidFill>
                  <a:ea typeface="ＭＳ Ｐゴシック"/>
                  <a:cs typeface="Calibri"/>
                </a:rPr>
                <a:t>3 </a:t>
              </a:r>
              <a:r>
                <a:rPr lang="zh-CN" altLang="en-US" sz="2400" dirty="0" smtClean="0">
                  <a:solidFill>
                    <a:prstClr val="black"/>
                  </a:solidFill>
                  <a:latin typeface="+mn-ea"/>
                  <a:cs typeface="Calibri"/>
                </a:rPr>
                <a:t>条指令</a:t>
              </a:r>
              <a:r>
                <a:rPr lang="en-US" sz="2400" dirty="0" smtClean="0">
                  <a:solidFill>
                    <a:prstClr val="black"/>
                  </a:solidFill>
                  <a:latin typeface="+mn-ea"/>
                  <a:cs typeface="Calibri"/>
                </a:rPr>
                <a:t>, </a:t>
              </a:r>
              <a:r>
                <a:rPr lang="en-US" sz="2400" dirty="0">
                  <a:solidFill>
                    <a:prstClr val="black"/>
                  </a:solidFill>
                  <a:cs typeface="Calibri"/>
                </a:rPr>
                <a:t>3 </a:t>
              </a:r>
              <a:r>
                <a:rPr lang="zh-CN" altLang="en-US" sz="2400" dirty="0" smtClean="0">
                  <a:solidFill>
                    <a:prstClr val="black"/>
                  </a:solidFill>
                  <a:latin typeface="+mn-ea"/>
                  <a:cs typeface="Calibri"/>
                </a:rPr>
                <a:t>个时钟周期</a:t>
              </a:r>
              <a:r>
                <a:rPr lang="en-US" sz="2400" dirty="0" smtClean="0">
                  <a:solidFill>
                    <a:prstClr val="black"/>
                  </a:solidFill>
                  <a:latin typeface="Calibri"/>
                  <a:ea typeface="ＭＳ Ｐゴシック"/>
                  <a:cs typeface="Calibri"/>
                </a:rPr>
                <a:t>, </a:t>
              </a:r>
              <a:r>
                <a:rPr lang="en-US" sz="2400" dirty="0">
                  <a:solidFill>
                    <a:prstClr val="black"/>
                  </a:solidFill>
                  <a:ea typeface="ＭＳ Ｐゴシック"/>
                  <a:cs typeface="Calibri"/>
                </a:rPr>
                <a:t>CPI=1</a:t>
              </a:r>
            </a:p>
          </p:txBody>
        </p:sp>
        <p:sp>
          <p:nvSpPr>
            <p:cNvPr id="9" name="TextBox 48"/>
            <p:cNvSpPr txBox="1"/>
            <p:nvPr/>
          </p:nvSpPr>
          <p:spPr>
            <a:xfrm>
              <a:off x="1371600" y="3581400"/>
              <a:ext cx="872955" cy="461665"/>
            </a:xfrm>
            <a:prstGeom prst="rect">
              <a:avLst/>
            </a:prstGeom>
            <a:noFill/>
          </p:spPr>
          <p:txBody>
            <a:bodyPr wrap="none" rtlCol="0">
              <a:spAutoFit/>
            </a:bodyPr>
            <a:lstStyle/>
            <a:p>
              <a:pPr fontAlgn="base">
                <a:spcBef>
                  <a:spcPct val="0"/>
                </a:spcBef>
                <a:spcAft>
                  <a:spcPct val="0"/>
                </a:spcAft>
              </a:pPr>
              <a:r>
                <a:rPr lang="en-US" sz="2400" dirty="0">
                  <a:solidFill>
                    <a:srgbClr val="000000"/>
                  </a:solidFill>
                  <a:latin typeface="Calibri"/>
                  <a:ea typeface="ＭＳ Ｐゴシック"/>
                  <a:cs typeface="Calibri"/>
                </a:rPr>
                <a:t>Inst 1</a:t>
              </a:r>
            </a:p>
          </p:txBody>
        </p:sp>
        <p:sp>
          <p:nvSpPr>
            <p:cNvPr id="10" name="TextBox 49"/>
            <p:cNvSpPr txBox="1"/>
            <p:nvPr/>
          </p:nvSpPr>
          <p:spPr>
            <a:xfrm>
              <a:off x="4191000" y="3581400"/>
              <a:ext cx="872955" cy="461665"/>
            </a:xfrm>
            <a:prstGeom prst="rect">
              <a:avLst/>
            </a:prstGeom>
            <a:noFill/>
          </p:spPr>
          <p:txBody>
            <a:bodyPr wrap="none" rtlCol="0">
              <a:spAutoFit/>
            </a:bodyPr>
            <a:lstStyle/>
            <a:p>
              <a:pPr fontAlgn="base">
                <a:spcBef>
                  <a:spcPct val="0"/>
                </a:spcBef>
                <a:spcAft>
                  <a:spcPct val="0"/>
                </a:spcAft>
              </a:pPr>
              <a:r>
                <a:rPr lang="en-US" sz="2400" dirty="0">
                  <a:solidFill>
                    <a:srgbClr val="000000"/>
                  </a:solidFill>
                  <a:latin typeface="Calibri"/>
                  <a:ea typeface="ＭＳ Ｐゴシック"/>
                  <a:cs typeface="Calibri"/>
                </a:rPr>
                <a:t>Inst 2</a:t>
              </a:r>
            </a:p>
          </p:txBody>
        </p:sp>
        <p:sp>
          <p:nvSpPr>
            <p:cNvPr id="11" name="TextBox 50"/>
            <p:cNvSpPr txBox="1"/>
            <p:nvPr/>
          </p:nvSpPr>
          <p:spPr>
            <a:xfrm>
              <a:off x="7010400" y="3581400"/>
              <a:ext cx="872955" cy="461665"/>
            </a:xfrm>
            <a:prstGeom prst="rect">
              <a:avLst/>
            </a:prstGeom>
            <a:noFill/>
          </p:spPr>
          <p:txBody>
            <a:bodyPr wrap="none" rtlCol="0">
              <a:spAutoFit/>
            </a:bodyPr>
            <a:lstStyle/>
            <a:p>
              <a:pPr fontAlgn="base">
                <a:spcBef>
                  <a:spcPct val="0"/>
                </a:spcBef>
                <a:spcAft>
                  <a:spcPct val="0"/>
                </a:spcAft>
              </a:pPr>
              <a:r>
                <a:rPr lang="en-US" sz="2400" dirty="0">
                  <a:solidFill>
                    <a:srgbClr val="000000"/>
                  </a:solidFill>
                  <a:latin typeface="Calibri"/>
                  <a:ea typeface="ＭＳ Ｐゴシック"/>
                  <a:cs typeface="Calibri"/>
                </a:rPr>
                <a:t>Inst 3</a:t>
              </a:r>
            </a:p>
          </p:txBody>
        </p:sp>
      </p:grpSp>
      <p:grpSp>
        <p:nvGrpSpPr>
          <p:cNvPr id="12" name="Group 95"/>
          <p:cNvGrpSpPr/>
          <p:nvPr/>
        </p:nvGrpSpPr>
        <p:grpSpPr>
          <a:xfrm>
            <a:off x="0" y="4244455"/>
            <a:ext cx="5581934" cy="1757065"/>
            <a:chOff x="228600" y="4572000"/>
            <a:chExt cx="4419600" cy="1757065"/>
          </a:xfrm>
        </p:grpSpPr>
        <p:sp>
          <p:nvSpPr>
            <p:cNvPr id="13" name="TextBox 51"/>
            <p:cNvSpPr txBox="1"/>
            <p:nvPr/>
          </p:nvSpPr>
          <p:spPr>
            <a:xfrm>
              <a:off x="228600" y="4572000"/>
              <a:ext cx="1723549" cy="461665"/>
            </a:xfrm>
            <a:prstGeom prst="rect">
              <a:avLst/>
            </a:prstGeom>
            <a:noFill/>
          </p:spPr>
          <p:txBody>
            <a:bodyPr wrap="none" rtlCol="0">
              <a:spAutoFit/>
            </a:bodyPr>
            <a:lstStyle/>
            <a:p>
              <a:pPr fontAlgn="base">
                <a:spcBef>
                  <a:spcPct val="0"/>
                </a:spcBef>
                <a:spcAft>
                  <a:spcPct val="0"/>
                </a:spcAft>
              </a:pPr>
              <a:r>
                <a:rPr lang="zh-CN" altLang="en-US" sz="2400" u="sng" dirty="0" smtClean="0">
                  <a:solidFill>
                    <a:prstClr val="black"/>
                  </a:solidFill>
                  <a:latin typeface="+mn-ea"/>
                  <a:cs typeface="Calibri"/>
                </a:rPr>
                <a:t>流水线机器</a:t>
              </a:r>
              <a:endParaRPr lang="en-US" sz="2400" u="sng" dirty="0">
                <a:solidFill>
                  <a:prstClr val="black"/>
                </a:solidFill>
                <a:latin typeface="+mn-ea"/>
                <a:cs typeface="Calibri"/>
              </a:endParaRPr>
            </a:p>
          </p:txBody>
        </p:sp>
        <p:grpSp>
          <p:nvGrpSpPr>
            <p:cNvPr id="14" name="Group 64"/>
            <p:cNvGrpSpPr/>
            <p:nvPr/>
          </p:nvGrpSpPr>
          <p:grpSpPr>
            <a:xfrm>
              <a:off x="990600" y="5164723"/>
              <a:ext cx="3048000" cy="338554"/>
              <a:chOff x="1295400" y="5393323"/>
              <a:chExt cx="3048000" cy="338554"/>
            </a:xfrm>
          </p:grpSpPr>
          <p:sp>
            <p:nvSpPr>
              <p:cNvPr id="43" name="Rectangle 53"/>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44" name="Rectangle 54"/>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45" name="Rectangle 55"/>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46" name="Rectangle 56"/>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47" name="Rectangle 57"/>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48" name="Rectangle 58"/>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49" name="Rectangle 59"/>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50" name="Rectangle 60"/>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51" name="Rectangle 61"/>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52" name="Rectangle 62"/>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53" name="Rectangle 63"/>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grpSp>
        <p:grpSp>
          <p:nvGrpSpPr>
            <p:cNvPr id="15" name="Group 65"/>
            <p:cNvGrpSpPr/>
            <p:nvPr/>
          </p:nvGrpSpPr>
          <p:grpSpPr>
            <a:xfrm>
              <a:off x="1295400" y="5545723"/>
              <a:ext cx="3048000" cy="338554"/>
              <a:chOff x="1295400" y="5393323"/>
              <a:chExt cx="3048000" cy="338554"/>
            </a:xfrm>
          </p:grpSpPr>
          <p:sp>
            <p:nvSpPr>
              <p:cNvPr id="32" name="Rectangle 66"/>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33" name="Rectangle 67"/>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34" name="Rectangle 68"/>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35" name="Rectangle 69"/>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36" name="Rectangle 70"/>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37" name="Rectangle 71"/>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38" name="Rectangle 72"/>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39" name="Rectangle 73"/>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40" name="Rectangle 74"/>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41" name="Rectangle 75"/>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42" name="Rectangle 76"/>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grpSp>
        <p:grpSp>
          <p:nvGrpSpPr>
            <p:cNvPr id="16" name="Group 77"/>
            <p:cNvGrpSpPr/>
            <p:nvPr/>
          </p:nvGrpSpPr>
          <p:grpSpPr>
            <a:xfrm>
              <a:off x="1600200" y="5926723"/>
              <a:ext cx="3048000" cy="338554"/>
              <a:chOff x="1295400" y="5393323"/>
              <a:chExt cx="3048000" cy="338554"/>
            </a:xfrm>
          </p:grpSpPr>
          <p:sp>
            <p:nvSpPr>
              <p:cNvPr id="21" name="Rectangle 78"/>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22" name="Rectangle 79"/>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23" name="Rectangle 80"/>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24" name="Rectangle 81"/>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25" name="Rectangle 82"/>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26" name="Rectangle 83"/>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27" name="Rectangle 84"/>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28" name="Rectangle 85"/>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29" name="Rectangle 86"/>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30" name="Rectangle 87"/>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sp>
            <p:nvSpPr>
              <p:cNvPr id="31" name="Rectangle 88"/>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50000"/>
                  </a:spcBef>
                  <a:spcAft>
                    <a:spcPct val="0"/>
                  </a:spcAft>
                </a:pPr>
                <a:endParaRPr lang="en-US" sz="1600">
                  <a:solidFill>
                    <a:srgbClr val="7030A0"/>
                  </a:solidFill>
                  <a:latin typeface="Calibri"/>
                  <a:ea typeface="ＭＳ Ｐゴシック"/>
                  <a:cs typeface="Calibri"/>
                </a:endParaRPr>
              </a:p>
            </p:txBody>
          </p:sp>
        </p:grpSp>
        <p:sp>
          <p:nvSpPr>
            <p:cNvPr id="18" name="TextBox 90"/>
            <p:cNvSpPr txBox="1"/>
            <p:nvPr/>
          </p:nvSpPr>
          <p:spPr>
            <a:xfrm>
              <a:off x="1905000" y="5105400"/>
              <a:ext cx="872955" cy="461665"/>
            </a:xfrm>
            <a:prstGeom prst="rect">
              <a:avLst/>
            </a:prstGeom>
            <a:noFill/>
          </p:spPr>
          <p:txBody>
            <a:bodyPr wrap="none" rtlCol="0">
              <a:spAutoFit/>
            </a:bodyPr>
            <a:lstStyle/>
            <a:p>
              <a:pPr fontAlgn="base">
                <a:spcBef>
                  <a:spcPct val="0"/>
                </a:spcBef>
                <a:spcAft>
                  <a:spcPct val="0"/>
                </a:spcAft>
              </a:pPr>
              <a:r>
                <a:rPr lang="en-US" sz="2400" dirty="0">
                  <a:solidFill>
                    <a:srgbClr val="000000"/>
                  </a:solidFill>
                  <a:latin typeface="Calibri"/>
                  <a:ea typeface="ＭＳ Ｐゴシック"/>
                  <a:cs typeface="Calibri"/>
                </a:rPr>
                <a:t>Inst 1</a:t>
              </a:r>
            </a:p>
          </p:txBody>
        </p:sp>
        <p:sp>
          <p:nvSpPr>
            <p:cNvPr id="19" name="TextBox 91"/>
            <p:cNvSpPr txBox="1"/>
            <p:nvPr/>
          </p:nvSpPr>
          <p:spPr>
            <a:xfrm>
              <a:off x="2286000" y="5486400"/>
              <a:ext cx="872955" cy="461665"/>
            </a:xfrm>
            <a:prstGeom prst="rect">
              <a:avLst/>
            </a:prstGeom>
            <a:noFill/>
          </p:spPr>
          <p:txBody>
            <a:bodyPr wrap="none" rtlCol="0">
              <a:spAutoFit/>
            </a:bodyPr>
            <a:lstStyle/>
            <a:p>
              <a:pPr fontAlgn="base">
                <a:spcBef>
                  <a:spcPct val="0"/>
                </a:spcBef>
                <a:spcAft>
                  <a:spcPct val="0"/>
                </a:spcAft>
              </a:pPr>
              <a:r>
                <a:rPr lang="en-US" sz="2400" dirty="0">
                  <a:solidFill>
                    <a:srgbClr val="000000"/>
                  </a:solidFill>
                  <a:latin typeface="Calibri"/>
                  <a:ea typeface="ＭＳ Ｐゴシック"/>
                  <a:cs typeface="Calibri"/>
                </a:rPr>
                <a:t>Inst 2</a:t>
              </a:r>
            </a:p>
          </p:txBody>
        </p:sp>
        <p:sp>
          <p:nvSpPr>
            <p:cNvPr id="20" name="TextBox 92"/>
            <p:cNvSpPr txBox="1"/>
            <p:nvPr/>
          </p:nvSpPr>
          <p:spPr>
            <a:xfrm>
              <a:off x="2667000" y="5867400"/>
              <a:ext cx="872955" cy="461665"/>
            </a:xfrm>
            <a:prstGeom prst="rect">
              <a:avLst/>
            </a:prstGeom>
            <a:noFill/>
          </p:spPr>
          <p:txBody>
            <a:bodyPr wrap="none" rtlCol="0">
              <a:spAutoFit/>
            </a:bodyPr>
            <a:lstStyle/>
            <a:p>
              <a:pPr fontAlgn="base">
                <a:spcBef>
                  <a:spcPct val="0"/>
                </a:spcBef>
                <a:spcAft>
                  <a:spcPct val="0"/>
                </a:spcAft>
              </a:pPr>
              <a:r>
                <a:rPr lang="en-US" sz="2400" dirty="0">
                  <a:solidFill>
                    <a:srgbClr val="000000"/>
                  </a:solidFill>
                  <a:latin typeface="Calibri"/>
                  <a:ea typeface="ＭＳ Ｐゴシック"/>
                  <a:cs typeface="Calibri"/>
                </a:rPr>
                <a:t>Inst 3</a:t>
              </a:r>
            </a:p>
          </p:txBody>
        </p:sp>
      </p:grpSp>
      <p:sp>
        <p:nvSpPr>
          <p:cNvPr id="54" name="TextBox 47"/>
          <p:cNvSpPr txBox="1"/>
          <p:nvPr/>
        </p:nvSpPr>
        <p:spPr>
          <a:xfrm>
            <a:off x="5747590" y="5106735"/>
            <a:ext cx="3133400" cy="830997"/>
          </a:xfrm>
          <a:prstGeom prst="rect">
            <a:avLst/>
          </a:prstGeom>
          <a:noFill/>
        </p:spPr>
        <p:txBody>
          <a:bodyPr wrap="square" rtlCol="0">
            <a:spAutoFit/>
          </a:bodyPr>
          <a:lstStyle/>
          <a:p>
            <a:pPr fontAlgn="base">
              <a:spcBef>
                <a:spcPct val="0"/>
              </a:spcBef>
              <a:spcAft>
                <a:spcPct val="0"/>
              </a:spcAft>
            </a:pPr>
            <a:r>
              <a:rPr lang="en-US" sz="2400" dirty="0">
                <a:solidFill>
                  <a:prstClr val="black"/>
                </a:solidFill>
                <a:ea typeface="ＭＳ Ｐゴシック"/>
                <a:cs typeface="Calibri"/>
              </a:rPr>
              <a:t>3 </a:t>
            </a:r>
            <a:r>
              <a:rPr lang="zh-CN" altLang="en-US" sz="2400" dirty="0" smtClean="0">
                <a:solidFill>
                  <a:prstClr val="black"/>
                </a:solidFill>
                <a:latin typeface="+mn-ea"/>
                <a:cs typeface="Calibri"/>
              </a:rPr>
              <a:t>条指令</a:t>
            </a:r>
            <a:r>
              <a:rPr lang="en-US" sz="2400" dirty="0" smtClean="0">
                <a:solidFill>
                  <a:prstClr val="black"/>
                </a:solidFill>
                <a:latin typeface="+mn-ea"/>
                <a:cs typeface="Calibri"/>
              </a:rPr>
              <a:t>, </a:t>
            </a:r>
            <a:r>
              <a:rPr lang="en-US" sz="2400" dirty="0">
                <a:solidFill>
                  <a:prstClr val="black"/>
                </a:solidFill>
                <a:cs typeface="Calibri"/>
              </a:rPr>
              <a:t>3 </a:t>
            </a:r>
            <a:r>
              <a:rPr lang="zh-CN" altLang="en-US" sz="2400" dirty="0" smtClean="0">
                <a:solidFill>
                  <a:prstClr val="black"/>
                </a:solidFill>
                <a:latin typeface="+mn-ea"/>
                <a:cs typeface="Calibri"/>
              </a:rPr>
              <a:t>个时钟周期</a:t>
            </a:r>
            <a:r>
              <a:rPr lang="en-US" sz="2400" dirty="0" smtClean="0">
                <a:solidFill>
                  <a:prstClr val="black"/>
                </a:solidFill>
                <a:latin typeface="Calibri"/>
                <a:ea typeface="ＭＳ Ｐゴシック"/>
                <a:cs typeface="Calibri"/>
              </a:rPr>
              <a:t>, </a:t>
            </a:r>
            <a:r>
              <a:rPr lang="en-US" sz="2400" dirty="0">
                <a:solidFill>
                  <a:prstClr val="black"/>
                </a:solidFill>
                <a:ea typeface="ＭＳ Ｐゴシック"/>
                <a:cs typeface="Calibri"/>
              </a:rPr>
              <a:t>CPI=1</a:t>
            </a:r>
          </a:p>
        </p:txBody>
      </p:sp>
    </p:spTree>
    <p:extLst>
      <p:ext uri="{BB962C8B-B14F-4D97-AF65-F5344CB8AC3E}">
        <p14:creationId xmlns:p14="http://schemas.microsoft.com/office/powerpoint/2010/main" val="4018964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流水线中指令相互作用</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69241"/>
            <a:ext cx="9143999" cy="5693866"/>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solidFill>
                  <a:srgbClr val="0070C0"/>
                </a:solidFill>
              </a:rPr>
              <a:t>冒险</a:t>
            </a:r>
            <a:r>
              <a:rPr lang="en-US" altLang="zh-CN" sz="2800" dirty="0" smtClean="0">
                <a:solidFill>
                  <a:srgbClr val="0070C0"/>
                </a:solidFill>
                <a:ea typeface="宋体" panose="02010600030101010101" pitchFamily="2" charset="-122"/>
              </a:rPr>
              <a:t>(hazard)</a:t>
            </a:r>
            <a:r>
              <a:rPr lang="zh-CN" altLang="en-US" sz="2800" dirty="0" smtClean="0">
                <a:solidFill>
                  <a:srgbClr val="0070C0"/>
                </a:solidFill>
              </a:rPr>
              <a:t>：</a:t>
            </a:r>
            <a:r>
              <a:rPr lang="zh-CN" altLang="en-US" sz="2800" dirty="0" smtClean="0"/>
              <a:t>阻碍指令流中下一条即将执行指令</a:t>
            </a:r>
            <a:r>
              <a:rPr lang="en-US" altLang="zh-CN" sz="2800" dirty="0" smtClean="0">
                <a:latin typeface="宋体" panose="02010600030101010101" pitchFamily="2" charset="-122"/>
                <a:ea typeface="宋体" panose="02010600030101010101" pitchFamily="2" charset="-122"/>
              </a:rPr>
              <a:t>(PC</a:t>
            </a:r>
            <a:r>
              <a:rPr lang="zh-CN" altLang="en-US" sz="2800" dirty="0" smtClean="0">
                <a:latin typeface="宋体" panose="02010600030101010101" pitchFamily="2" charset="-122"/>
                <a:ea typeface="宋体" panose="02010600030101010101" pitchFamily="2" charset="-122"/>
              </a:rPr>
              <a:t>程序计数器所指向的指令</a:t>
            </a:r>
            <a:r>
              <a:rPr lang="en-US" altLang="zh-CN" sz="2800" dirty="0" smtClean="0">
                <a:latin typeface="宋体" panose="02010600030101010101" pitchFamily="2" charset="-122"/>
                <a:ea typeface="宋体" panose="02010600030101010101" pitchFamily="2" charset="-122"/>
              </a:rPr>
              <a:t>)</a:t>
            </a:r>
            <a:r>
              <a:rPr lang="zh-CN" altLang="en-US" sz="2800" dirty="0" smtClean="0"/>
              <a:t>的执行</a:t>
            </a:r>
            <a:endParaRPr lang="en-US" altLang="zh-CN" sz="2800" dirty="0" smtClean="0"/>
          </a:p>
          <a:p>
            <a:endParaRPr lang="en-US" altLang="zh-CN" sz="2800" dirty="0"/>
          </a:p>
          <a:p>
            <a:pPr marL="457200" indent="-457200">
              <a:buFont typeface="Wingdings" panose="05000000000000000000" pitchFamily="2" charset="2"/>
              <a:buChar char="l"/>
            </a:pPr>
            <a:r>
              <a:rPr lang="zh-CN" altLang="en-US" sz="2800" dirty="0" smtClean="0"/>
              <a:t>流水线中某条指令可能会需要被其他条指令占用的资源，这会导致</a:t>
            </a:r>
            <a:r>
              <a:rPr lang="zh-CN" altLang="en-US" sz="2800" dirty="0" smtClean="0">
                <a:solidFill>
                  <a:srgbClr val="0070C0"/>
                </a:solidFill>
              </a:rPr>
              <a:t>结构冒险</a:t>
            </a:r>
            <a:r>
              <a:rPr lang="en-US" altLang="zh-CN" sz="2800" dirty="0" smtClean="0">
                <a:solidFill>
                  <a:srgbClr val="0070C0"/>
                </a:solidFill>
                <a:ea typeface="宋体" panose="02010600030101010101" pitchFamily="2" charset="-122"/>
              </a:rPr>
              <a:t>(structural hazard)</a:t>
            </a:r>
          </a:p>
          <a:p>
            <a:endParaRPr lang="en-US" altLang="zh-CN" sz="2800" dirty="0" smtClean="0"/>
          </a:p>
          <a:p>
            <a:pPr marL="457200" indent="-457200">
              <a:buFont typeface="Wingdings" panose="05000000000000000000" pitchFamily="2" charset="2"/>
              <a:buChar char="l"/>
            </a:pPr>
            <a:r>
              <a:rPr lang="zh-CN" altLang="en-US" sz="2800" dirty="0" smtClean="0"/>
              <a:t>某条指令可能会依赖前面指令的执行结果</a:t>
            </a:r>
            <a:endParaRPr lang="en-US" altLang="zh-CN" sz="2800" dirty="0" smtClean="0"/>
          </a:p>
          <a:p>
            <a:pPr marL="457200" indent="-457200">
              <a:buFont typeface="Wingdings" panose="05000000000000000000" pitchFamily="2" charset="2"/>
              <a:buChar char="Ø"/>
            </a:pPr>
            <a:r>
              <a:rPr lang="zh-CN" altLang="en-US" sz="2800" dirty="0" smtClean="0"/>
              <a:t>这种依赖可以是数据</a:t>
            </a:r>
            <a:r>
              <a:rPr lang="en-US" altLang="zh-CN" sz="2800" dirty="0" smtClean="0">
                <a:sym typeface="Wingdings" panose="05000000000000000000" pitchFamily="2" charset="2"/>
              </a:rPr>
              <a:t></a:t>
            </a:r>
            <a:r>
              <a:rPr lang="zh-CN" altLang="en-US" sz="2800" dirty="0" smtClean="0">
                <a:solidFill>
                  <a:srgbClr val="0070C0"/>
                </a:solidFill>
                <a:sym typeface="Wingdings" panose="05000000000000000000" pitchFamily="2" charset="2"/>
              </a:rPr>
              <a:t>数据冒险</a:t>
            </a:r>
            <a:r>
              <a:rPr lang="en-US" altLang="zh-CN" sz="2800" dirty="0" smtClean="0">
                <a:solidFill>
                  <a:srgbClr val="0070C0"/>
                </a:solidFill>
                <a:latin typeface="宋体" panose="02010600030101010101" pitchFamily="2" charset="-122"/>
                <a:ea typeface="宋体" panose="02010600030101010101" pitchFamily="2" charset="-122"/>
                <a:sym typeface="Wingdings" panose="05000000000000000000" pitchFamily="2" charset="2"/>
              </a:rPr>
              <a:t>(</a:t>
            </a:r>
            <a:r>
              <a:rPr lang="en-US" altLang="zh-CN" sz="2800" dirty="0" smtClean="0">
                <a:solidFill>
                  <a:srgbClr val="0070C0"/>
                </a:solidFill>
                <a:sym typeface="Wingdings" panose="05000000000000000000" pitchFamily="2" charset="2"/>
              </a:rPr>
              <a:t>data hazard</a:t>
            </a:r>
            <a:r>
              <a:rPr lang="en-US" altLang="zh-CN" sz="2800" dirty="0" smtClean="0">
                <a:solidFill>
                  <a:srgbClr val="0070C0"/>
                </a:solidFill>
                <a:latin typeface="宋体" panose="02010600030101010101" pitchFamily="2" charset="-122"/>
                <a:ea typeface="宋体" panose="02010600030101010101" pitchFamily="2" charset="-122"/>
                <a:sym typeface="Wingdings" panose="05000000000000000000" pitchFamily="2" charset="2"/>
              </a:rPr>
              <a:t>)</a:t>
            </a:r>
            <a:endParaRPr lang="en-US" altLang="zh-CN" sz="2800" dirty="0" smtClean="0">
              <a:solidFill>
                <a:srgbClr val="0070C0"/>
              </a:solidFill>
              <a:sym typeface="Wingdings" panose="05000000000000000000" pitchFamily="2" charset="2"/>
            </a:endParaRPr>
          </a:p>
          <a:p>
            <a:pPr marL="457200" indent="-457200">
              <a:buFont typeface="Wingdings" panose="05000000000000000000" pitchFamily="2" charset="2"/>
              <a:buChar char="Ø"/>
            </a:pPr>
            <a:r>
              <a:rPr lang="zh-CN" altLang="en-US" sz="2800" dirty="0" smtClean="0">
                <a:sym typeface="Wingdings" panose="05000000000000000000" pitchFamily="2" charset="2"/>
              </a:rPr>
              <a:t>这种依赖也可以是下一条将要执行指令的地址</a:t>
            </a:r>
            <a:endParaRPr lang="en-US" altLang="zh-CN" sz="2800" dirty="0" smtClean="0">
              <a:sym typeface="Wingdings" panose="05000000000000000000" pitchFamily="2" charset="2"/>
            </a:endParaRPr>
          </a:p>
          <a:p>
            <a:r>
              <a:rPr lang="en-US" altLang="zh-CN" sz="2800" dirty="0">
                <a:sym typeface="Wingdings" panose="05000000000000000000" pitchFamily="2" charset="2"/>
              </a:rPr>
              <a:t> </a:t>
            </a:r>
            <a:r>
              <a:rPr lang="en-US" altLang="zh-CN" sz="2800" dirty="0" smtClean="0">
                <a:sym typeface="Wingdings" panose="05000000000000000000" pitchFamily="2" charset="2"/>
              </a:rPr>
              <a:t>     </a:t>
            </a:r>
            <a:r>
              <a:rPr lang="zh-CN" altLang="en-US" sz="2800" dirty="0" smtClean="0">
                <a:solidFill>
                  <a:srgbClr val="0070C0"/>
                </a:solidFill>
                <a:sym typeface="Wingdings" panose="05000000000000000000" pitchFamily="2" charset="2"/>
              </a:rPr>
              <a:t>控制冒险</a:t>
            </a:r>
            <a:r>
              <a:rPr lang="en-US" altLang="zh-CN" sz="2800" dirty="0" smtClean="0">
                <a:solidFill>
                  <a:srgbClr val="0070C0"/>
                </a:solidFill>
                <a:latin typeface="宋体" panose="02010600030101010101" pitchFamily="2" charset="-122"/>
                <a:ea typeface="宋体" panose="02010600030101010101" pitchFamily="2" charset="-122"/>
                <a:sym typeface="Wingdings" panose="05000000000000000000" pitchFamily="2" charset="2"/>
              </a:rPr>
              <a:t>(</a:t>
            </a:r>
            <a:r>
              <a:rPr lang="en-US" altLang="zh-CN" sz="2800" dirty="0" smtClean="0">
                <a:solidFill>
                  <a:srgbClr val="0070C0"/>
                </a:solidFill>
                <a:sym typeface="Wingdings" panose="05000000000000000000" pitchFamily="2" charset="2"/>
              </a:rPr>
              <a:t>control hazard </a:t>
            </a:r>
            <a:r>
              <a:rPr lang="en-US" altLang="zh-CN" sz="2800" dirty="0" smtClean="0">
                <a:solidFill>
                  <a:srgbClr val="0070C0"/>
                </a:solidFill>
                <a:latin typeface="宋体" panose="02010600030101010101" pitchFamily="2" charset="-122"/>
                <a:ea typeface="宋体" panose="02010600030101010101" pitchFamily="2" charset="-122"/>
                <a:sym typeface="Wingdings" panose="05000000000000000000" pitchFamily="2" charset="2"/>
              </a:rPr>
              <a:t>)</a:t>
            </a:r>
            <a:r>
              <a:rPr lang="zh-CN" altLang="en-US" sz="2800" dirty="0" smtClean="0">
                <a:latin typeface="宋体" panose="02010600030101010101" pitchFamily="2" charset="-122"/>
                <a:ea typeface="宋体" panose="02010600030101010101" pitchFamily="2" charset="-122"/>
                <a:sym typeface="Wingdings" panose="05000000000000000000" pitchFamily="2" charset="2"/>
              </a:rPr>
              <a:t>，比如条件指令</a:t>
            </a:r>
            <a:r>
              <a:rPr lang="en-US" altLang="zh-CN" sz="2800" dirty="0" smtClean="0">
                <a:latin typeface="宋体" panose="02010600030101010101" pitchFamily="2" charset="-122"/>
                <a:ea typeface="宋体" panose="02010600030101010101" pitchFamily="2" charset="-122"/>
                <a:sym typeface="Wingdings" panose="05000000000000000000" pitchFamily="2" charset="2"/>
              </a:rPr>
              <a:t>(</a:t>
            </a:r>
            <a:r>
              <a:rPr lang="en-US" altLang="zh-CN" sz="2800" dirty="0" smtClean="0">
                <a:sym typeface="Wingdings" panose="05000000000000000000" pitchFamily="2" charset="2"/>
              </a:rPr>
              <a:t>branches</a:t>
            </a:r>
            <a:r>
              <a:rPr lang="en-US" altLang="zh-CN" sz="2800" dirty="0" smtClean="0">
                <a:latin typeface="宋体" panose="02010600030101010101" pitchFamily="2" charset="-122"/>
                <a:ea typeface="宋体" panose="02010600030101010101" pitchFamily="2" charset="-122"/>
                <a:sym typeface="Wingdings" panose="05000000000000000000" pitchFamily="2" charset="2"/>
              </a:rPr>
              <a:t>)</a:t>
            </a:r>
            <a:r>
              <a:rPr lang="en-US" altLang="zh-CN" sz="2800" dirty="0" smtClean="0">
                <a:sym typeface="Wingdings" panose="05000000000000000000" pitchFamily="2" charset="2"/>
              </a:rPr>
              <a:t>,</a:t>
            </a:r>
          </a:p>
          <a:p>
            <a:r>
              <a:rPr lang="en-US" altLang="zh-CN" sz="2800" dirty="0">
                <a:sym typeface="Wingdings" panose="05000000000000000000" pitchFamily="2" charset="2"/>
              </a:rPr>
              <a:t> </a:t>
            </a:r>
            <a:r>
              <a:rPr lang="en-US" altLang="zh-CN" sz="2800" dirty="0" smtClean="0">
                <a:sym typeface="Wingdings" panose="05000000000000000000" pitchFamily="2" charset="2"/>
              </a:rPr>
              <a:t>         </a:t>
            </a:r>
            <a:r>
              <a:rPr lang="zh-CN" altLang="en-US" sz="2800" dirty="0" smtClean="0">
                <a:sym typeface="Wingdings" panose="05000000000000000000" pitchFamily="2" charset="2"/>
              </a:rPr>
              <a:t>异常</a:t>
            </a:r>
            <a:r>
              <a:rPr lang="en-US" altLang="zh-CN" sz="2800" dirty="0" smtClean="0">
                <a:latin typeface="宋体" panose="02010600030101010101" pitchFamily="2" charset="-122"/>
                <a:ea typeface="宋体" panose="02010600030101010101" pitchFamily="2" charset="-122"/>
                <a:sym typeface="Wingdings" panose="05000000000000000000" pitchFamily="2" charset="2"/>
              </a:rPr>
              <a:t>(</a:t>
            </a:r>
            <a:r>
              <a:rPr lang="en-US" altLang="zh-CN" sz="2800" dirty="0" smtClean="0">
                <a:sym typeface="Wingdings" panose="05000000000000000000" pitchFamily="2" charset="2"/>
              </a:rPr>
              <a:t>exceptions </a:t>
            </a:r>
            <a:r>
              <a:rPr lang="en-US" altLang="zh-CN" sz="2800" dirty="0" smtClean="0">
                <a:latin typeface="宋体" panose="02010600030101010101" pitchFamily="2" charset="-122"/>
                <a:ea typeface="宋体" panose="02010600030101010101" pitchFamily="2" charset="-122"/>
                <a:sym typeface="Wingdings" panose="05000000000000000000" pitchFamily="2" charset="2"/>
              </a:rPr>
              <a:t>)</a:t>
            </a:r>
          </a:p>
          <a:p>
            <a:pPr marL="457200" indent="-457200">
              <a:buFont typeface="Wingdings" panose="05000000000000000000" pitchFamily="2" charset="2"/>
              <a:buChar char="l"/>
            </a:pPr>
            <a:r>
              <a:rPr lang="zh-CN" altLang="en-US" sz="2800" dirty="0" smtClean="0">
                <a:latin typeface="宋体" panose="02010600030101010101" pitchFamily="2" charset="-122"/>
                <a:ea typeface="宋体" panose="02010600030101010101" pitchFamily="2" charset="-122"/>
                <a:sym typeface="Wingdings" panose="05000000000000000000" pitchFamily="2" charset="2"/>
              </a:rPr>
              <a:t>解决冒险经常要在流水线中加入</a:t>
            </a:r>
            <a:r>
              <a:rPr lang="zh-CN" altLang="en-US" sz="2800" dirty="0">
                <a:solidFill>
                  <a:srgbClr val="0070C0"/>
                </a:solidFill>
                <a:latin typeface="宋体" panose="02010600030101010101" pitchFamily="2" charset="-122"/>
                <a:ea typeface="宋体" panose="02010600030101010101" pitchFamily="2" charset="-122"/>
                <a:sym typeface="Wingdings" panose="05000000000000000000" pitchFamily="2" charset="2"/>
              </a:rPr>
              <a:t>停顿</a:t>
            </a:r>
            <a:r>
              <a:rPr lang="en-US" altLang="zh-CN" sz="2800" dirty="0" smtClean="0">
                <a:solidFill>
                  <a:srgbClr val="0070C0"/>
                </a:solidFill>
                <a:latin typeface="宋体" panose="02010600030101010101" pitchFamily="2" charset="-122"/>
                <a:ea typeface="宋体" panose="02010600030101010101" pitchFamily="2" charset="-122"/>
                <a:sym typeface="Wingdings" panose="05000000000000000000" pitchFamily="2" charset="2"/>
              </a:rPr>
              <a:t>(stall/ bubble)</a:t>
            </a:r>
            <a:r>
              <a:rPr lang="en-US" altLang="zh-CN" sz="2800" dirty="0" smtClean="0">
                <a:latin typeface="宋体" panose="02010600030101010101" pitchFamily="2" charset="-122"/>
                <a:ea typeface="宋体" panose="02010600030101010101" pitchFamily="2" charset="-122"/>
                <a:sym typeface="Wingdings" panose="05000000000000000000" pitchFamily="2" charset="2"/>
              </a:rPr>
              <a:t>,</a:t>
            </a:r>
            <a:r>
              <a:rPr lang="zh-CN" altLang="en-US" sz="2800" dirty="0" smtClean="0">
                <a:latin typeface="宋体" panose="02010600030101010101" pitchFamily="2" charset="-122"/>
                <a:ea typeface="宋体" panose="02010600030101010101" pitchFamily="2" charset="-122"/>
                <a:sym typeface="Wingdings" panose="05000000000000000000" pitchFamily="2" charset="2"/>
              </a:rPr>
              <a:t>导致</a:t>
            </a:r>
            <a:r>
              <a:rPr lang="en-US" altLang="zh-CN" sz="2800" dirty="0" smtClean="0">
                <a:latin typeface="宋体" panose="02010600030101010101" pitchFamily="2" charset="-122"/>
                <a:ea typeface="宋体" panose="02010600030101010101" pitchFamily="2" charset="-122"/>
                <a:sym typeface="Wingdings" panose="05000000000000000000" pitchFamily="2" charset="2"/>
              </a:rPr>
              <a:t>CPI&gt;1</a:t>
            </a:r>
            <a:endParaRPr lang="en-US" altLang="zh-CN" sz="2800" dirty="0" smtClean="0"/>
          </a:p>
        </p:txBody>
      </p:sp>
    </p:spTree>
    <p:extLst>
      <p:ext uri="{BB962C8B-B14F-4D97-AF65-F5344CB8AC3E}">
        <p14:creationId xmlns:p14="http://schemas.microsoft.com/office/powerpoint/2010/main" val="1878760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结构冒险解决办法</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746914"/>
            <a:ext cx="9144000" cy="440120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当两条指令在同一个时间需要使用同一个硬件资源时，会发生结构冒险</a:t>
            </a:r>
            <a:endParaRPr lang="en-US" altLang="zh-CN" sz="2800" dirty="0" smtClean="0"/>
          </a:p>
          <a:p>
            <a:pPr algn="just"/>
            <a:r>
              <a:rPr lang="en-US" altLang="zh-CN" sz="2800" dirty="0" smtClean="0"/>
              <a:t>      ——</a:t>
            </a:r>
            <a:r>
              <a:rPr lang="zh-CN" altLang="en-US" sz="2800" dirty="0"/>
              <a:t>解决</a:t>
            </a:r>
            <a:r>
              <a:rPr lang="zh-CN" altLang="en-US" sz="2800" dirty="0" smtClean="0"/>
              <a:t>办法</a:t>
            </a:r>
            <a:r>
              <a:rPr lang="en-US" altLang="zh-CN" sz="2800" dirty="0" smtClean="0"/>
              <a:t>1</a:t>
            </a:r>
            <a:r>
              <a:rPr lang="zh-CN" altLang="en-US" sz="2800" dirty="0" smtClean="0"/>
              <a:t>：让硬件阻止新指令执行</a:t>
            </a:r>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引入停顿</a:t>
            </a:r>
            <a:endParaRPr lang="en-US" altLang="zh-CN" sz="2800" dirty="0" smtClean="0">
              <a:latin typeface="宋体" panose="02010600030101010101" pitchFamily="2" charset="-122"/>
              <a:ea typeface="宋体" panose="02010600030101010101" pitchFamily="2" charset="-122"/>
            </a:endParaRPr>
          </a:p>
          <a:p>
            <a:pPr algn="just"/>
            <a:r>
              <a:rPr lang="en-US" altLang="zh-CN" sz="2800" dirty="0">
                <a:latin typeface="宋体" panose="02010600030101010101" pitchFamily="2" charset="-122"/>
                <a:ea typeface="宋体" panose="02010600030101010101" pitchFamily="2" charset="-122"/>
              </a:rPr>
              <a:t> </a:t>
            </a:r>
            <a:r>
              <a:rPr lang="en-US" altLang="zh-CN" sz="2800" dirty="0" smtClean="0">
                <a:latin typeface="宋体" panose="02010600030101010101" pitchFamily="2" charset="-122"/>
                <a:ea typeface="宋体" panose="02010600030101010101" pitchFamily="2" charset="-122"/>
              </a:rPr>
              <a:t>  stall</a:t>
            </a:r>
            <a:r>
              <a:rPr lang="zh-CN" altLang="en-US" sz="2800" dirty="0" smtClean="0">
                <a:latin typeface="宋体" panose="02010600030101010101" pitchFamily="2" charset="-122"/>
                <a:ea typeface="宋体" panose="02010600030101010101" pitchFamily="2" charset="-122"/>
              </a:rPr>
              <a:t>周期</a:t>
            </a:r>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，一直到旧指令使用完冲突资源并释放。</a:t>
            </a:r>
            <a:endParaRPr lang="en-US" altLang="zh-CN" sz="2800" dirty="0"/>
          </a:p>
          <a:p>
            <a:endParaRPr lang="en-US" altLang="zh-CN" sz="2800" dirty="0" smtClean="0"/>
          </a:p>
          <a:p>
            <a:endParaRPr lang="en-US" altLang="zh-CN" sz="2800" dirty="0" smtClean="0"/>
          </a:p>
          <a:p>
            <a:endParaRPr lang="en-US" altLang="zh-CN" sz="2800" dirty="0" smtClean="0"/>
          </a:p>
          <a:p>
            <a:pPr marL="457200" indent="-457200">
              <a:buFont typeface="Wingdings" panose="05000000000000000000" pitchFamily="2" charset="2"/>
              <a:buChar char="l"/>
            </a:pPr>
            <a:r>
              <a:rPr lang="zh-CN" altLang="en-US" sz="2800" dirty="0" smtClean="0"/>
              <a:t>结构冒险也可以通过增加硬件资源来解决</a:t>
            </a:r>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解决办法</a:t>
            </a:r>
            <a:r>
              <a:rPr lang="en-US" altLang="zh-CN" sz="2800" dirty="0" smtClean="0">
                <a:latin typeface="宋体" panose="02010600030101010101" pitchFamily="2" charset="-122"/>
                <a:ea typeface="宋体" panose="02010600030101010101" pitchFamily="2" charset="-122"/>
              </a:rPr>
              <a:t>2)</a:t>
            </a:r>
          </a:p>
          <a:p>
            <a:r>
              <a:rPr lang="en-US" altLang="zh-CN" sz="2800" dirty="0" smtClean="0"/>
              <a:t>      ——</a:t>
            </a:r>
            <a:r>
              <a:rPr lang="zh-CN" altLang="en-US" sz="2800" dirty="0" smtClean="0"/>
              <a:t>比如，如果两条指令同时需要访问一个存储器端</a:t>
            </a:r>
            <a:endParaRPr lang="en-US" altLang="zh-CN" sz="2800" dirty="0" smtClean="0"/>
          </a:p>
          <a:p>
            <a:r>
              <a:rPr lang="en-US" altLang="zh-CN" sz="2800" dirty="0"/>
              <a:t> </a:t>
            </a:r>
            <a:r>
              <a:rPr lang="en-US" altLang="zh-CN" sz="2800" dirty="0" smtClean="0"/>
              <a:t>     </a:t>
            </a:r>
            <a:r>
              <a:rPr lang="zh-CN" altLang="en-US" sz="2800" dirty="0" smtClean="0"/>
              <a:t>口，可以通过增加第二个存储器端口来解决结构冒险</a:t>
            </a:r>
            <a:endParaRPr lang="en-US" altLang="zh-CN" sz="28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17304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45659" y="1032283"/>
            <a:ext cx="8543499" cy="2914820"/>
          </a:xfrm>
          <a:prstGeom prst="rect">
            <a:avLst/>
          </a:prstGeom>
        </p:spPr>
      </p:pic>
      <p:sp>
        <p:nvSpPr>
          <p:cNvPr id="4" name="文本框 3"/>
          <p:cNvSpPr txBox="1"/>
          <p:nvPr/>
        </p:nvSpPr>
        <p:spPr>
          <a:xfrm>
            <a:off x="109182" y="5036024"/>
            <a:ext cx="8816454" cy="830997"/>
          </a:xfrm>
          <a:prstGeom prst="rect">
            <a:avLst/>
          </a:prstGeom>
          <a:noFill/>
        </p:spPr>
        <p:txBody>
          <a:bodyPr wrap="square" rtlCol="0">
            <a:spAutoFit/>
          </a:bodyPr>
          <a:lstStyle/>
          <a:p>
            <a:r>
              <a:rPr lang="zh-CN" altLang="en-US" sz="2400" dirty="0" smtClean="0"/>
              <a:t>流水线出现因结构冒险出现停顿</a:t>
            </a:r>
            <a:r>
              <a:rPr lang="en-US" altLang="zh-CN" sz="2400" dirty="0" smtClean="0">
                <a:latin typeface="宋体" panose="02010600030101010101" pitchFamily="2" charset="-122"/>
                <a:ea typeface="宋体" panose="02010600030101010101" pitchFamily="2" charset="-122"/>
              </a:rPr>
              <a:t>(stall)---</a:t>
            </a:r>
            <a:r>
              <a:rPr lang="zh-CN" altLang="en-US" sz="2400" dirty="0" smtClean="0">
                <a:latin typeface="宋体" panose="02010600030101010101" pitchFamily="2" charset="-122"/>
                <a:ea typeface="宋体" panose="02010600030101010101" pitchFamily="2" charset="-122"/>
              </a:rPr>
              <a:t>存储器只有一个访问端口导致第</a:t>
            </a:r>
            <a:r>
              <a:rPr lang="en-US" altLang="zh-CN" sz="2400" dirty="0" smtClean="0">
                <a:latin typeface="宋体" panose="02010600030101010101" pitchFamily="2" charset="-122"/>
                <a:ea typeface="宋体" panose="02010600030101010101" pitchFamily="2" charset="-122"/>
              </a:rPr>
              <a:t>i+3</a:t>
            </a:r>
            <a:r>
              <a:rPr lang="zh-CN" altLang="en-US" sz="2400" dirty="0" smtClean="0">
                <a:latin typeface="宋体" panose="02010600030101010101" pitchFamily="2" charset="-122"/>
                <a:ea typeface="宋体" panose="02010600030101010101" pitchFamily="2" charset="-122"/>
              </a:rPr>
              <a:t>条指令被停顿</a:t>
            </a:r>
            <a:endParaRPr lang="zh-CN" altLang="en-US" sz="2400" dirty="0"/>
          </a:p>
        </p:txBody>
      </p:sp>
    </p:spTree>
    <p:extLst>
      <p:ext uri="{BB962C8B-B14F-4D97-AF65-F5344CB8AC3E}">
        <p14:creationId xmlns:p14="http://schemas.microsoft.com/office/powerpoint/2010/main" val="322205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数据冒险</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1" y="1164134"/>
            <a:ext cx="9144000" cy="5693866"/>
          </a:xfrm>
          <a:prstGeom prst="rect">
            <a:avLst/>
          </a:prstGeom>
          <a:noFill/>
        </p:spPr>
        <p:txBody>
          <a:bodyPr wrap="square" rtlCol="0">
            <a:spAutoFit/>
          </a:bodyPr>
          <a:lstStyle/>
          <a:p>
            <a:r>
              <a:rPr lang="zh-CN" altLang="en-US" sz="2800" dirty="0" smtClean="0"/>
              <a:t>当流水线改变操作数的正常读写访问顺序时，也就是实际的访问顺序与指令序列中的顺序不一致时，会发生</a:t>
            </a:r>
            <a:r>
              <a:rPr lang="zh-CN" altLang="en-US" sz="2800" dirty="0" smtClean="0">
                <a:solidFill>
                  <a:srgbClr val="0070C0"/>
                </a:solidFill>
              </a:rPr>
              <a:t>数据冒险</a:t>
            </a:r>
            <a:endParaRPr lang="en-US" altLang="zh-CN" sz="2800" dirty="0" smtClean="0">
              <a:solidFill>
                <a:srgbClr val="0070C0"/>
              </a:solidFill>
            </a:endParaRPr>
          </a:p>
          <a:p>
            <a:endParaRPr lang="en-US" altLang="zh-CN" sz="2800" dirty="0">
              <a:solidFill>
                <a:srgbClr val="0070C0"/>
              </a:solidFill>
            </a:endParaRPr>
          </a:p>
          <a:p>
            <a:r>
              <a:rPr lang="zh-CN" altLang="en-US" sz="2800" dirty="0" smtClean="0">
                <a:solidFill>
                  <a:srgbClr val="0070C0"/>
                </a:solidFill>
              </a:rPr>
              <a:t>数据冒险</a:t>
            </a:r>
            <a:r>
              <a:rPr lang="zh-CN" altLang="en-US" sz="2800" dirty="0" smtClean="0"/>
              <a:t>会导致指令的执行结果出现错误，得不到预期的结果。</a:t>
            </a:r>
            <a:endParaRPr lang="en-US" altLang="zh-CN" sz="2800" dirty="0" smtClean="0"/>
          </a:p>
          <a:p>
            <a:endParaRPr lang="en-US" altLang="zh-CN" sz="2800" dirty="0">
              <a:solidFill>
                <a:srgbClr val="0070C0"/>
              </a:solidFill>
            </a:endParaRPr>
          </a:p>
          <a:p>
            <a:endParaRPr lang="en-US" altLang="zh-CN" sz="2800" dirty="0" smtClean="0">
              <a:solidFill>
                <a:srgbClr val="0070C0"/>
              </a:solidFill>
            </a:endParaRPr>
          </a:p>
          <a:p>
            <a:endParaRPr lang="en-US" altLang="zh-CN" sz="2800" dirty="0">
              <a:solidFill>
                <a:srgbClr val="0070C0"/>
              </a:solidFill>
            </a:endParaRPr>
          </a:p>
          <a:p>
            <a:endParaRPr lang="en-US" altLang="zh-CN" sz="2800" dirty="0" smtClean="0">
              <a:solidFill>
                <a:srgbClr val="0070C0"/>
              </a:solidFill>
            </a:endParaRPr>
          </a:p>
          <a:p>
            <a:endParaRPr lang="en-US" altLang="zh-CN" sz="2800" dirty="0">
              <a:solidFill>
                <a:srgbClr val="0070C0"/>
              </a:solidFill>
            </a:endParaRPr>
          </a:p>
          <a:p>
            <a:r>
              <a:rPr lang="en-US" altLang="zh-CN" sz="2800" dirty="0" smtClean="0"/>
              <a:t>DADD</a:t>
            </a:r>
            <a:r>
              <a:rPr lang="zh-CN" altLang="en-US" sz="2800" dirty="0" smtClean="0"/>
              <a:t>指令执行结果被紧跟的</a:t>
            </a:r>
            <a:r>
              <a:rPr lang="en-US" altLang="zh-CN" sz="2800" dirty="0" smtClean="0"/>
              <a:t>4</a:t>
            </a:r>
            <a:r>
              <a:rPr lang="zh-CN" altLang="en-US" sz="2800" dirty="0" smtClean="0"/>
              <a:t>条指令使用，这会导致数据冒险</a:t>
            </a:r>
            <a:endParaRPr lang="zh-CN" altLang="en-US" sz="2800" dirty="0"/>
          </a:p>
        </p:txBody>
      </p:sp>
      <p:pic>
        <p:nvPicPr>
          <p:cNvPr id="4" name="图片 3"/>
          <p:cNvPicPr>
            <a:picLocks noChangeAspect="1"/>
          </p:cNvPicPr>
          <p:nvPr/>
        </p:nvPicPr>
        <p:blipFill>
          <a:blip r:embed="rId2"/>
          <a:stretch>
            <a:fillRect/>
          </a:stretch>
        </p:blipFill>
        <p:spPr>
          <a:xfrm>
            <a:off x="2624160" y="3754456"/>
            <a:ext cx="3895682" cy="2024047"/>
          </a:xfrm>
          <a:prstGeom prst="rect">
            <a:avLst/>
          </a:prstGeom>
        </p:spPr>
      </p:pic>
    </p:spTree>
    <p:extLst>
      <p:ext uri="{BB962C8B-B14F-4D97-AF65-F5344CB8AC3E}">
        <p14:creationId xmlns:p14="http://schemas.microsoft.com/office/powerpoint/2010/main" val="1431574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610225"/>
          </a:xfrm>
          <a:prstGeom prst="rect">
            <a:avLst/>
          </a:prstGeom>
        </p:spPr>
      </p:pic>
      <p:sp>
        <p:nvSpPr>
          <p:cNvPr id="4" name="文本框 3"/>
          <p:cNvSpPr txBox="1"/>
          <p:nvPr/>
        </p:nvSpPr>
        <p:spPr>
          <a:xfrm>
            <a:off x="0" y="5868537"/>
            <a:ext cx="9144000" cy="1015663"/>
          </a:xfrm>
          <a:prstGeom prst="rect">
            <a:avLst/>
          </a:prstGeom>
          <a:noFill/>
        </p:spPr>
        <p:txBody>
          <a:bodyPr wrap="square" rtlCol="0">
            <a:spAutoFit/>
          </a:bodyPr>
          <a:lstStyle/>
          <a:p>
            <a:r>
              <a:rPr lang="en-US" altLang="zh-CN" sz="2000" dirty="0" smtClean="0"/>
              <a:t>DSUB</a:t>
            </a:r>
            <a:r>
              <a:rPr lang="zh-CN" altLang="en-US" sz="2000" dirty="0" smtClean="0"/>
              <a:t>和</a:t>
            </a:r>
            <a:r>
              <a:rPr lang="en-US" altLang="zh-CN" sz="2000" dirty="0" smtClean="0"/>
              <a:t>AND</a:t>
            </a:r>
            <a:r>
              <a:rPr lang="zh-CN" altLang="en-US" sz="2000" dirty="0" smtClean="0"/>
              <a:t>指令受数据冒险影响，结果会出错。</a:t>
            </a:r>
            <a:r>
              <a:rPr lang="en-US" altLang="zh-CN" sz="2000" dirty="0" smtClean="0"/>
              <a:t>XOR</a:t>
            </a:r>
            <a:r>
              <a:rPr lang="zh-CN" altLang="en-US" sz="2000" dirty="0" smtClean="0"/>
              <a:t>指令能够正确执行。</a:t>
            </a:r>
            <a:r>
              <a:rPr lang="en-US" altLang="zh-CN" sz="2000" dirty="0" smtClean="0"/>
              <a:t>OR</a:t>
            </a:r>
            <a:r>
              <a:rPr lang="zh-CN" altLang="en-US" sz="2000" dirty="0" smtClean="0"/>
              <a:t>指令在</a:t>
            </a:r>
            <a:r>
              <a:rPr lang="en-US" altLang="zh-CN" sz="2000" dirty="0" smtClean="0"/>
              <a:t>CC5</a:t>
            </a:r>
            <a:r>
              <a:rPr lang="zh-CN" altLang="en-US" sz="2000" dirty="0" smtClean="0"/>
              <a:t>后半个周期读</a:t>
            </a:r>
            <a:r>
              <a:rPr lang="en-US" altLang="zh-CN" sz="2000" dirty="0" smtClean="0"/>
              <a:t>R1</a:t>
            </a:r>
            <a:r>
              <a:rPr lang="zh-CN" altLang="en-US" sz="2000" dirty="0" smtClean="0"/>
              <a:t>，</a:t>
            </a:r>
            <a:r>
              <a:rPr lang="en-US" altLang="zh-CN" sz="2000" dirty="0" smtClean="0"/>
              <a:t>DADD</a:t>
            </a:r>
            <a:r>
              <a:rPr lang="zh-CN" altLang="en-US" sz="2000" dirty="0" smtClean="0"/>
              <a:t>在</a:t>
            </a:r>
            <a:r>
              <a:rPr lang="en-US" altLang="zh-CN" sz="2000" dirty="0" smtClean="0"/>
              <a:t>CC5</a:t>
            </a:r>
            <a:r>
              <a:rPr lang="zh-CN" altLang="en-US" sz="2000" dirty="0" smtClean="0"/>
              <a:t>的前半个周期写</a:t>
            </a:r>
            <a:r>
              <a:rPr lang="en-US" altLang="zh-CN" sz="2000" dirty="0" smtClean="0"/>
              <a:t>R1</a:t>
            </a:r>
            <a:r>
              <a:rPr lang="zh-CN" altLang="en-US" sz="2000" dirty="0" smtClean="0"/>
              <a:t>，</a:t>
            </a:r>
            <a:r>
              <a:rPr lang="en-US" altLang="zh-CN" sz="2000" dirty="0" smtClean="0"/>
              <a:t>OR</a:t>
            </a:r>
            <a:r>
              <a:rPr lang="zh-CN" altLang="en-US" sz="2000" dirty="0" smtClean="0"/>
              <a:t>指令也可以正确执行。</a:t>
            </a:r>
            <a:endParaRPr lang="zh-CN" altLang="en-US" sz="2000" dirty="0"/>
          </a:p>
        </p:txBody>
      </p:sp>
    </p:spTree>
    <p:extLst>
      <p:ext uri="{BB962C8B-B14F-4D97-AF65-F5344CB8AC3E}">
        <p14:creationId xmlns:p14="http://schemas.microsoft.com/office/powerpoint/2010/main" val="2730836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数据冒险的种类</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00701"/>
            <a:ext cx="9143999" cy="954107"/>
          </a:xfrm>
          <a:prstGeom prst="rect">
            <a:avLst/>
          </a:prstGeom>
          <a:noFill/>
        </p:spPr>
        <p:txBody>
          <a:bodyPr wrap="square" rtlCol="0">
            <a:spAutoFit/>
          </a:bodyPr>
          <a:lstStyle/>
          <a:p>
            <a:r>
              <a:rPr lang="zh-CN" altLang="en-US" sz="2400" dirty="0" smtClean="0"/>
              <a:t>假设执行一组寄存器</a:t>
            </a:r>
            <a:r>
              <a:rPr lang="en-US" altLang="zh-CN" sz="2400" dirty="0" smtClean="0"/>
              <a:t>—</a:t>
            </a:r>
            <a:r>
              <a:rPr lang="zh-CN" altLang="en-US" sz="2400" dirty="0" smtClean="0"/>
              <a:t>寄存器型指令系列</a:t>
            </a:r>
            <a:endParaRPr lang="en-US" altLang="zh-CN" sz="2400" dirty="0" smtClean="0"/>
          </a:p>
          <a:p>
            <a:r>
              <a:rPr lang="en-US" altLang="zh-CN" dirty="0" smtClean="0">
                <a:solidFill>
                  <a:srgbClr val="56127A"/>
                </a:solidFill>
                <a:ea typeface="ＭＳ Ｐゴシック" panose="020B0600070205080204" pitchFamily="34" charset="-128"/>
                <a:cs typeface="Calibri" panose="020F0502020204030204" pitchFamily="34" charset="0"/>
              </a:rPr>
              <a:t>                                                    </a:t>
            </a:r>
            <a:r>
              <a:rPr lang="en-US" altLang="zh-CN" sz="2800" dirty="0" err="1" smtClean="0">
                <a:solidFill>
                  <a:srgbClr val="56127A"/>
                </a:solidFill>
                <a:ea typeface="ＭＳ Ｐゴシック" panose="020B0600070205080204" pitchFamily="34" charset="-128"/>
                <a:cs typeface="Calibri" panose="020F0502020204030204" pitchFamily="34" charset="0"/>
              </a:rPr>
              <a:t>r</a:t>
            </a:r>
            <a:r>
              <a:rPr lang="en-US" altLang="zh-CN" sz="3200" baseline="-25000" dirty="0" err="1" smtClean="0">
                <a:solidFill>
                  <a:srgbClr val="56127A"/>
                </a:solidFill>
                <a:ea typeface="ＭＳ Ｐゴシック" panose="020B0600070205080204" pitchFamily="34" charset="-128"/>
                <a:cs typeface="Calibri" panose="020F0502020204030204" pitchFamily="34" charset="0"/>
              </a:rPr>
              <a:t>k</a:t>
            </a:r>
            <a:r>
              <a:rPr lang="en-US" altLang="zh-CN" sz="2800" dirty="0" smtClean="0">
                <a:solidFill>
                  <a:srgbClr val="56127A"/>
                </a:solidFill>
                <a:ea typeface="ＭＳ Ｐゴシック" panose="020B0600070205080204" pitchFamily="34" charset="-128"/>
                <a:cs typeface="Calibri" panose="020F0502020204030204" pitchFamily="34" charset="0"/>
              </a:rPr>
              <a:t>  </a:t>
            </a:r>
            <a:r>
              <a:rPr lang="en-US" altLang="zh-CN" sz="2800" dirty="0">
                <a:solidFill>
                  <a:srgbClr val="56127A"/>
                </a:solidFill>
                <a:ea typeface="ＭＳ Ｐゴシック" panose="020B0600070205080204" pitchFamily="34" charset="-128"/>
                <a:cs typeface="Calibri" panose="020F0502020204030204" pitchFamily="34" charset="0"/>
              </a:rPr>
              <a:t>← </a:t>
            </a:r>
            <a:r>
              <a:rPr lang="en-US" altLang="zh-CN" sz="2800" dirty="0" err="1">
                <a:solidFill>
                  <a:srgbClr val="56127A"/>
                </a:solidFill>
                <a:ea typeface="ＭＳ Ｐゴシック" panose="020B0600070205080204" pitchFamily="34" charset="-128"/>
                <a:cs typeface="Calibri" panose="020F0502020204030204" pitchFamily="34" charset="0"/>
              </a:rPr>
              <a:t>r</a:t>
            </a:r>
            <a:r>
              <a:rPr lang="en-US" altLang="zh-CN" sz="3200" baseline="-25000" dirty="0" err="1">
                <a:solidFill>
                  <a:srgbClr val="56127A"/>
                </a:solidFill>
                <a:ea typeface="ＭＳ Ｐゴシック" panose="020B0600070205080204" pitchFamily="34" charset="-128"/>
                <a:cs typeface="Calibri" panose="020F0502020204030204" pitchFamily="34" charset="0"/>
              </a:rPr>
              <a:t>i</a:t>
            </a:r>
            <a:r>
              <a:rPr lang="en-US" altLang="zh-CN" sz="2800" dirty="0">
                <a:solidFill>
                  <a:srgbClr val="56127A"/>
                </a:solidFill>
                <a:ea typeface="ＭＳ Ｐゴシック" panose="020B0600070205080204" pitchFamily="34" charset="-128"/>
                <a:cs typeface="Calibri" panose="020F0502020204030204" pitchFamily="34" charset="0"/>
              </a:rPr>
              <a:t>  op  </a:t>
            </a:r>
            <a:r>
              <a:rPr lang="en-US" altLang="zh-CN" sz="2800" dirty="0" err="1">
                <a:solidFill>
                  <a:srgbClr val="56127A"/>
                </a:solidFill>
                <a:ea typeface="ＭＳ Ｐゴシック" panose="020B0600070205080204" pitchFamily="34" charset="-128"/>
                <a:cs typeface="Calibri" panose="020F0502020204030204" pitchFamily="34" charset="0"/>
              </a:rPr>
              <a:t>r</a:t>
            </a:r>
            <a:r>
              <a:rPr lang="en-US" altLang="zh-CN" sz="3200" baseline="-25000" dirty="0" err="1">
                <a:solidFill>
                  <a:srgbClr val="56127A"/>
                </a:solidFill>
                <a:ea typeface="ＭＳ Ｐゴシック" panose="020B0600070205080204" pitchFamily="34" charset="-128"/>
                <a:cs typeface="Calibri" panose="020F0502020204030204" pitchFamily="34" charset="0"/>
              </a:rPr>
              <a:t>j</a:t>
            </a:r>
            <a:endParaRPr lang="zh-CN" altLang="en-US" sz="2800" dirty="0"/>
          </a:p>
        </p:txBody>
      </p:sp>
      <p:sp>
        <p:nvSpPr>
          <p:cNvPr id="4" name="文本框 3"/>
          <p:cNvSpPr txBox="1"/>
          <p:nvPr/>
        </p:nvSpPr>
        <p:spPr>
          <a:xfrm>
            <a:off x="0" y="2415653"/>
            <a:ext cx="9143999" cy="1200329"/>
          </a:xfrm>
          <a:prstGeom prst="rect">
            <a:avLst/>
          </a:prstGeom>
          <a:noFill/>
        </p:spPr>
        <p:txBody>
          <a:bodyPr wrap="square" rtlCol="0">
            <a:spAutoFit/>
          </a:bodyPr>
          <a:lstStyle/>
          <a:p>
            <a:r>
              <a:rPr lang="zh-CN" altLang="en-US" sz="2400" dirty="0" smtClean="0"/>
              <a:t>数据相关</a:t>
            </a:r>
            <a:r>
              <a:rPr lang="en-US" altLang="zh-CN" sz="2400" dirty="0" smtClean="0">
                <a:latin typeface="宋体" panose="02010600030101010101" pitchFamily="2" charset="-122"/>
                <a:ea typeface="宋体" panose="02010600030101010101" pitchFamily="2" charset="-122"/>
              </a:rPr>
              <a:t>(</a:t>
            </a:r>
            <a:r>
              <a:rPr lang="en-US" altLang="zh-CN" sz="2400" dirty="0" smtClean="0">
                <a:ea typeface="宋体" panose="02010600030101010101" pitchFamily="2" charset="-122"/>
              </a:rPr>
              <a:t>Data-dependence</a:t>
            </a:r>
            <a:r>
              <a:rPr lang="en-US" altLang="zh-CN" sz="2400" dirty="0" smtClean="0">
                <a:latin typeface="宋体" panose="02010600030101010101" pitchFamily="2" charset="-122"/>
                <a:ea typeface="宋体" panose="02010600030101010101" pitchFamily="2" charset="-122"/>
              </a:rPr>
              <a:t>): </a:t>
            </a:r>
            <a:r>
              <a:rPr lang="en-US" altLang="zh-CN" sz="2400" dirty="0" smtClean="0">
                <a:ea typeface="宋体" panose="02010600030101010101" pitchFamily="2" charset="-122"/>
              </a:rPr>
              <a:t>RAW</a:t>
            </a:r>
            <a:r>
              <a:rPr lang="en-US" altLang="zh-CN" sz="2400" dirty="0" smtClean="0">
                <a:latin typeface="宋体" panose="02010600030101010101" pitchFamily="2" charset="-122"/>
                <a:ea typeface="宋体" panose="02010600030101010101" pitchFamily="2" charset="-122"/>
              </a:rPr>
              <a:t>(</a:t>
            </a:r>
            <a:r>
              <a:rPr lang="en-US" altLang="zh-CN" sz="2400" dirty="0" smtClean="0">
                <a:ea typeface="宋体" panose="02010600030101010101" pitchFamily="2" charset="-122"/>
              </a:rPr>
              <a:t> Read-after-Write</a:t>
            </a:r>
            <a:r>
              <a:rPr lang="en-US" altLang="zh-CN" sz="2400" dirty="0" smtClean="0">
                <a:latin typeface="宋体" panose="02010600030101010101" pitchFamily="2" charset="-122"/>
                <a:ea typeface="宋体" panose="02010600030101010101" pitchFamily="2" charset="-122"/>
              </a:rPr>
              <a:t>)</a:t>
            </a:r>
            <a:r>
              <a:rPr lang="en-US" altLang="zh-CN" sz="2400" dirty="0" smtClean="0">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写后读冒险</a:t>
            </a:r>
            <a:endParaRPr lang="en-US" altLang="zh-CN" sz="2400" dirty="0" smtClean="0">
              <a:latin typeface="宋体" panose="02010600030101010101" pitchFamily="2" charset="-122"/>
              <a:ea typeface="宋体" panose="02010600030101010101" pitchFamily="2" charset="-122"/>
            </a:endParaRPr>
          </a:p>
          <a:p>
            <a:pPr lvl="3"/>
            <a:r>
              <a:rPr lang="en-US" altLang="zh-CN" sz="2400" dirty="0" smtClean="0">
                <a:solidFill>
                  <a:srgbClr val="56127A"/>
                </a:solidFill>
                <a:ea typeface="ＭＳ Ｐゴシック" panose="020B0600070205080204" pitchFamily="34" charset="-128"/>
                <a:cs typeface="Calibri" panose="020F0502020204030204" pitchFamily="34" charset="0"/>
              </a:rPr>
              <a:t>       r</a:t>
            </a:r>
            <a:r>
              <a:rPr lang="en-US" altLang="zh-CN" sz="2400" baseline="-25000" dirty="0" smtClean="0">
                <a:solidFill>
                  <a:srgbClr val="56127A"/>
                </a:solidFill>
                <a:ea typeface="ＭＳ Ｐゴシック" panose="020B0600070205080204" pitchFamily="34" charset="-128"/>
                <a:cs typeface="Calibri" panose="020F0502020204030204" pitchFamily="34" charset="0"/>
              </a:rPr>
              <a:t>3</a:t>
            </a:r>
            <a:r>
              <a:rPr lang="en-US" altLang="zh-CN" sz="2400" dirty="0" smtClean="0">
                <a:solidFill>
                  <a:srgbClr val="56127A"/>
                </a:solidFill>
                <a:ea typeface="ＭＳ Ｐゴシック" panose="020B0600070205080204" pitchFamily="34" charset="-128"/>
                <a:cs typeface="Calibri" panose="020F0502020204030204" pitchFamily="34" charset="0"/>
              </a:rPr>
              <a:t> </a:t>
            </a:r>
            <a:r>
              <a:rPr lang="en-US" altLang="zh-CN" sz="2400" dirty="0">
                <a:solidFill>
                  <a:srgbClr val="56127A"/>
                </a:solidFill>
                <a:ea typeface="ＭＳ Ｐゴシック" panose="020B0600070205080204" pitchFamily="34" charset="-128"/>
                <a:cs typeface="Calibri" panose="020F0502020204030204" pitchFamily="34" charset="0"/>
              </a:rPr>
              <a:t>←  r</a:t>
            </a:r>
            <a:r>
              <a:rPr lang="en-US" altLang="zh-CN" sz="2400" baseline="-25000" dirty="0">
                <a:solidFill>
                  <a:srgbClr val="56127A"/>
                </a:solidFill>
                <a:ea typeface="ＭＳ Ｐゴシック" panose="020B0600070205080204" pitchFamily="34" charset="-128"/>
                <a:cs typeface="Calibri" panose="020F0502020204030204" pitchFamily="34" charset="0"/>
              </a:rPr>
              <a:t>1</a:t>
            </a:r>
            <a:r>
              <a:rPr lang="en-US" altLang="zh-CN" sz="2400" dirty="0">
                <a:solidFill>
                  <a:srgbClr val="56127A"/>
                </a:solidFill>
                <a:ea typeface="ＭＳ Ｐゴシック" panose="020B0600070205080204" pitchFamily="34" charset="-128"/>
                <a:cs typeface="Calibri" panose="020F0502020204030204" pitchFamily="34" charset="0"/>
              </a:rPr>
              <a:t> op r</a:t>
            </a:r>
            <a:r>
              <a:rPr lang="en-US" altLang="zh-CN" sz="2400" baseline="-25000" dirty="0">
                <a:solidFill>
                  <a:srgbClr val="56127A"/>
                </a:solidFill>
                <a:ea typeface="ＭＳ Ｐゴシック" panose="020B0600070205080204" pitchFamily="34" charset="-128"/>
                <a:cs typeface="Calibri" panose="020F0502020204030204" pitchFamily="34" charset="0"/>
              </a:rPr>
              <a:t>2</a:t>
            </a:r>
            <a:r>
              <a:rPr lang="en-US" altLang="zh-CN" sz="2400" dirty="0">
                <a:solidFill>
                  <a:srgbClr val="56127A"/>
                </a:solidFill>
                <a:ea typeface="ＭＳ Ｐゴシック" panose="020B0600070205080204" pitchFamily="34" charset="-128"/>
                <a:cs typeface="Calibri" panose="020F0502020204030204" pitchFamily="34" charset="0"/>
              </a:rPr>
              <a:t> 	</a:t>
            </a:r>
            <a:r>
              <a:rPr lang="en-US" altLang="zh-CN" sz="2400" dirty="0" smtClean="0">
                <a:solidFill>
                  <a:srgbClr val="56127A"/>
                </a:solidFill>
                <a:ea typeface="ＭＳ Ｐゴシック" panose="020B0600070205080204" pitchFamily="34" charset="-128"/>
                <a:cs typeface="Calibri" panose="020F0502020204030204" pitchFamily="34" charset="0"/>
              </a:rPr>
              <a:t>           Read-after-Write  </a:t>
            </a:r>
            <a:endParaRPr lang="en-US" altLang="zh-CN" sz="2400" dirty="0">
              <a:solidFill>
                <a:srgbClr val="56127A"/>
              </a:solidFill>
              <a:ea typeface="ＭＳ Ｐゴシック" panose="020B0600070205080204" pitchFamily="34" charset="-128"/>
              <a:cs typeface="Calibri" panose="020F0502020204030204" pitchFamily="34" charset="0"/>
            </a:endParaRPr>
          </a:p>
          <a:p>
            <a:pPr lvl="3"/>
            <a:r>
              <a:rPr lang="en-US" altLang="zh-CN" sz="2400" dirty="0" smtClean="0">
                <a:solidFill>
                  <a:srgbClr val="56127A"/>
                </a:solidFill>
                <a:ea typeface="ＭＳ Ｐゴシック" panose="020B0600070205080204" pitchFamily="34" charset="-128"/>
                <a:cs typeface="Calibri" panose="020F0502020204030204" pitchFamily="34" charset="0"/>
              </a:rPr>
              <a:t>       r</a:t>
            </a:r>
            <a:r>
              <a:rPr lang="en-US" altLang="zh-CN" sz="2400" baseline="-25000" dirty="0" smtClean="0">
                <a:solidFill>
                  <a:srgbClr val="56127A"/>
                </a:solidFill>
                <a:ea typeface="ＭＳ Ｐゴシック" panose="020B0600070205080204" pitchFamily="34" charset="-128"/>
                <a:cs typeface="Calibri" panose="020F0502020204030204" pitchFamily="34" charset="0"/>
              </a:rPr>
              <a:t>5</a:t>
            </a:r>
            <a:r>
              <a:rPr lang="en-US" altLang="zh-CN" sz="2400" dirty="0" smtClean="0">
                <a:solidFill>
                  <a:srgbClr val="56127A"/>
                </a:solidFill>
                <a:ea typeface="ＭＳ Ｐゴシック" panose="020B0600070205080204" pitchFamily="34" charset="-128"/>
                <a:cs typeface="Calibri" panose="020F0502020204030204" pitchFamily="34" charset="0"/>
              </a:rPr>
              <a:t> </a:t>
            </a:r>
            <a:r>
              <a:rPr lang="en-US" altLang="zh-CN" sz="2400" dirty="0">
                <a:solidFill>
                  <a:srgbClr val="56127A"/>
                </a:solidFill>
                <a:ea typeface="ＭＳ Ｐゴシック" panose="020B0600070205080204" pitchFamily="34" charset="-128"/>
                <a:cs typeface="Calibri" panose="020F0502020204030204" pitchFamily="34" charset="0"/>
              </a:rPr>
              <a:t>←  r</a:t>
            </a:r>
            <a:r>
              <a:rPr lang="en-US" altLang="zh-CN" sz="2400" baseline="-25000" dirty="0">
                <a:solidFill>
                  <a:srgbClr val="56127A"/>
                </a:solidFill>
                <a:ea typeface="ＭＳ Ｐゴシック" panose="020B0600070205080204" pitchFamily="34" charset="-128"/>
                <a:cs typeface="Calibri" panose="020F0502020204030204" pitchFamily="34" charset="0"/>
              </a:rPr>
              <a:t>3</a:t>
            </a:r>
            <a:r>
              <a:rPr lang="en-US" altLang="zh-CN" sz="2400" dirty="0">
                <a:solidFill>
                  <a:srgbClr val="56127A"/>
                </a:solidFill>
                <a:ea typeface="ＭＳ Ｐゴシック" panose="020B0600070205080204" pitchFamily="34" charset="-128"/>
                <a:cs typeface="Calibri" panose="020F0502020204030204" pitchFamily="34" charset="0"/>
              </a:rPr>
              <a:t> op r</a:t>
            </a:r>
            <a:r>
              <a:rPr lang="en-US" altLang="zh-CN" sz="2400" baseline="-25000" dirty="0">
                <a:solidFill>
                  <a:srgbClr val="56127A"/>
                </a:solidFill>
                <a:ea typeface="ＭＳ Ｐゴシック" panose="020B0600070205080204" pitchFamily="34" charset="-128"/>
                <a:cs typeface="Calibri" panose="020F0502020204030204" pitchFamily="34" charset="0"/>
              </a:rPr>
              <a:t>4	</a:t>
            </a:r>
            <a:r>
              <a:rPr lang="en-US" altLang="zh-CN" sz="2400" baseline="-25000" dirty="0" smtClean="0">
                <a:solidFill>
                  <a:srgbClr val="56127A"/>
                </a:solidFill>
                <a:ea typeface="ＭＳ Ｐゴシック" panose="020B0600070205080204" pitchFamily="34" charset="-128"/>
                <a:cs typeface="Calibri" panose="020F0502020204030204" pitchFamily="34" charset="0"/>
              </a:rPr>
              <a:t>                 </a:t>
            </a:r>
            <a:r>
              <a:rPr lang="en-US" altLang="zh-CN" sz="2400" dirty="0" smtClean="0">
                <a:solidFill>
                  <a:srgbClr val="56127A"/>
                </a:solidFill>
                <a:ea typeface="ＭＳ Ｐゴシック" panose="020B0600070205080204" pitchFamily="34" charset="-128"/>
                <a:cs typeface="Calibri" panose="020F0502020204030204" pitchFamily="34" charset="0"/>
              </a:rPr>
              <a:t>(</a:t>
            </a:r>
            <a:r>
              <a:rPr lang="en-US" altLang="zh-CN" sz="2400" dirty="0">
                <a:solidFill>
                  <a:srgbClr val="56127A"/>
                </a:solidFill>
                <a:ea typeface="ＭＳ Ｐゴシック" panose="020B0600070205080204" pitchFamily="34" charset="-128"/>
                <a:cs typeface="Calibri" panose="020F0502020204030204" pitchFamily="34" charset="0"/>
              </a:rPr>
              <a:t>RAW) </a:t>
            </a:r>
            <a:r>
              <a:rPr lang="en-US" altLang="zh-CN" sz="2400" dirty="0" smtClean="0">
                <a:solidFill>
                  <a:srgbClr val="56127A"/>
                </a:solidFill>
                <a:ea typeface="ＭＳ Ｐゴシック" panose="020B0600070205080204" pitchFamily="34" charset="-128"/>
                <a:cs typeface="Calibri" panose="020F0502020204030204" pitchFamily="34" charset="0"/>
              </a:rPr>
              <a:t>hazard</a:t>
            </a:r>
            <a:endParaRPr lang="en-US" altLang="zh-CN" sz="2400" dirty="0">
              <a:solidFill>
                <a:srgbClr val="56127A"/>
              </a:solidFill>
              <a:ea typeface="ＭＳ Ｐゴシック" panose="020B0600070205080204" pitchFamily="34" charset="-128"/>
              <a:cs typeface="Calibri" panose="020F0502020204030204" pitchFamily="34" charset="0"/>
            </a:endParaRPr>
          </a:p>
        </p:txBody>
      </p:sp>
      <p:sp>
        <p:nvSpPr>
          <p:cNvPr id="5" name="Rectangle 10"/>
          <p:cNvSpPr>
            <a:spLocks noChangeArrowheads="1"/>
          </p:cNvSpPr>
          <p:nvPr/>
        </p:nvSpPr>
        <p:spPr bwMode="auto">
          <a:xfrm>
            <a:off x="-1" y="3841281"/>
            <a:ext cx="9143999"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400" dirty="0" smtClean="0">
                <a:solidFill>
                  <a:srgbClr val="000000"/>
                </a:solidFill>
                <a:latin typeface="宋体" panose="02010600030101010101" pitchFamily="2" charset="-122"/>
                <a:cs typeface="Calibri" panose="020F0502020204030204" pitchFamily="34" charset="0"/>
              </a:rPr>
              <a:t>反相关</a:t>
            </a:r>
            <a:r>
              <a:rPr lang="en-US" altLang="zh-CN" sz="2400" dirty="0" smtClean="0">
                <a:solidFill>
                  <a:srgbClr val="000000"/>
                </a:solidFill>
                <a:latin typeface="宋体" panose="02010600030101010101" pitchFamily="2" charset="-122"/>
                <a:cs typeface="Calibri" panose="020F0502020204030204" pitchFamily="34" charset="0"/>
              </a:rPr>
              <a:t>(</a:t>
            </a:r>
            <a:r>
              <a:rPr lang="en-US" altLang="zh-CN" sz="2400" dirty="0" smtClean="0">
                <a:solidFill>
                  <a:srgbClr val="000000"/>
                </a:solidFill>
                <a:latin typeface="+mn-lt"/>
                <a:ea typeface="ＭＳ Ｐゴシック" panose="020B0600070205080204" pitchFamily="34" charset="-128"/>
                <a:cs typeface="Calibri" panose="020F0502020204030204" pitchFamily="34" charset="0"/>
              </a:rPr>
              <a:t>Anti-dependence</a:t>
            </a:r>
            <a:r>
              <a:rPr lang="en-US" altLang="zh-CN" sz="2400" dirty="0" smtClean="0">
                <a:solidFill>
                  <a:srgbClr val="000000"/>
                </a:solidFill>
                <a:latin typeface="宋体" panose="02010600030101010101" pitchFamily="2" charset="-122"/>
                <a:cs typeface="Calibri" panose="020F0502020204030204" pitchFamily="34" charset="0"/>
              </a:rPr>
              <a:t>)</a:t>
            </a:r>
            <a:r>
              <a:rPr lang="zh-CN" altLang="en-US" sz="2400" dirty="0" smtClean="0">
                <a:solidFill>
                  <a:srgbClr val="000000"/>
                </a:solidFill>
                <a:latin typeface="宋体" panose="02010600030101010101" pitchFamily="2" charset="-122"/>
                <a:cs typeface="Calibri" panose="020F0502020204030204" pitchFamily="34" charset="0"/>
              </a:rPr>
              <a:t>：</a:t>
            </a:r>
            <a:r>
              <a:rPr lang="en-US" altLang="zh-CN" sz="2400" dirty="0" smtClean="0">
                <a:solidFill>
                  <a:srgbClr val="000000"/>
                </a:solidFill>
                <a:latin typeface="+mn-lt"/>
                <a:cs typeface="Calibri" panose="020F0502020204030204" pitchFamily="34" charset="0"/>
              </a:rPr>
              <a:t>WAR</a:t>
            </a:r>
            <a:r>
              <a:rPr lang="en-US" altLang="zh-CN" sz="2400" dirty="0" smtClean="0">
                <a:solidFill>
                  <a:srgbClr val="000000"/>
                </a:solidFill>
                <a:latin typeface="宋体" panose="02010600030101010101" pitchFamily="2" charset="-122"/>
                <a:cs typeface="Calibri" panose="020F0502020204030204" pitchFamily="34" charset="0"/>
              </a:rPr>
              <a:t> </a:t>
            </a:r>
            <a:r>
              <a:rPr lang="zh-CN" altLang="en-US" sz="2400" dirty="0" smtClean="0">
                <a:solidFill>
                  <a:srgbClr val="000000"/>
                </a:solidFill>
                <a:latin typeface="宋体" panose="02010600030101010101" pitchFamily="2" charset="-122"/>
                <a:cs typeface="Calibri" panose="020F0502020204030204" pitchFamily="34" charset="0"/>
              </a:rPr>
              <a:t>读后写冒险</a:t>
            </a:r>
            <a:endParaRPr lang="en-US" altLang="zh-CN" sz="2400" dirty="0" smtClean="0">
              <a:solidFill>
                <a:srgbClr val="000000"/>
              </a:solidFill>
              <a:latin typeface="+mn-lt"/>
              <a:ea typeface="ＭＳ Ｐゴシック" panose="020B0600070205080204" pitchFamily="34" charset="-128"/>
              <a:cs typeface="Calibri" panose="020F0502020204030204" pitchFamily="34" charset="0"/>
            </a:endParaRPr>
          </a:p>
          <a:p>
            <a:pPr lvl="3" fontAlgn="base">
              <a:spcBef>
                <a:spcPct val="0"/>
              </a:spcBef>
              <a:spcAft>
                <a:spcPct val="0"/>
              </a:spcAft>
            </a:pPr>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r</a:t>
            </a:r>
            <a:r>
              <a:rPr lang="en-US" altLang="zh-CN" sz="2400" baseline="-25000" dirty="0" smtClean="0">
                <a:solidFill>
                  <a:srgbClr val="56127A"/>
                </a:solidFill>
                <a:latin typeface="+mn-lt"/>
                <a:ea typeface="ＭＳ Ｐゴシック" panose="020B0600070205080204" pitchFamily="34" charset="-128"/>
                <a:cs typeface="Calibri" panose="020F0502020204030204" pitchFamily="34" charset="0"/>
              </a:rPr>
              <a:t>3</a:t>
            </a:r>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  r</a:t>
            </a:r>
            <a:r>
              <a:rPr lang="en-US" altLang="zh-CN" sz="2400" baseline="-25000" dirty="0" smtClean="0">
                <a:solidFill>
                  <a:srgbClr val="56127A"/>
                </a:solidFill>
                <a:latin typeface="+mn-lt"/>
                <a:ea typeface="ＭＳ Ｐゴシック" panose="020B0600070205080204" pitchFamily="34" charset="-128"/>
                <a:cs typeface="Calibri" panose="020F0502020204030204" pitchFamily="34" charset="0"/>
              </a:rPr>
              <a:t>1</a:t>
            </a:r>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op r</a:t>
            </a:r>
            <a:r>
              <a:rPr lang="en-US" altLang="zh-CN" sz="2400" baseline="-25000" dirty="0" smtClean="0">
                <a:solidFill>
                  <a:srgbClr val="56127A"/>
                </a:solidFill>
                <a:latin typeface="+mn-lt"/>
                <a:ea typeface="ＭＳ Ｐゴシック" panose="020B0600070205080204" pitchFamily="34" charset="-128"/>
                <a:cs typeface="Calibri" panose="020F0502020204030204" pitchFamily="34" charset="0"/>
              </a:rPr>
              <a:t>2</a:t>
            </a:r>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Write-after-Read </a:t>
            </a:r>
          </a:p>
          <a:p>
            <a:pPr lvl="3" fontAlgn="base">
              <a:spcBef>
                <a:spcPct val="0"/>
              </a:spcBef>
              <a:spcAft>
                <a:spcPct val="0"/>
              </a:spcAft>
            </a:pPr>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r</a:t>
            </a:r>
            <a:r>
              <a:rPr lang="en-US" altLang="zh-CN" sz="2400" baseline="-25000" dirty="0" smtClean="0">
                <a:solidFill>
                  <a:srgbClr val="56127A"/>
                </a:solidFill>
                <a:latin typeface="+mn-lt"/>
                <a:ea typeface="ＭＳ Ｐゴシック" panose="020B0600070205080204" pitchFamily="34" charset="-128"/>
                <a:cs typeface="Calibri" panose="020F0502020204030204" pitchFamily="34" charset="0"/>
              </a:rPr>
              <a:t>1</a:t>
            </a:r>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  r</a:t>
            </a:r>
            <a:r>
              <a:rPr lang="en-US" altLang="zh-CN" sz="2400" baseline="-25000" dirty="0" smtClean="0">
                <a:solidFill>
                  <a:srgbClr val="56127A"/>
                </a:solidFill>
                <a:latin typeface="+mn-lt"/>
                <a:ea typeface="ＭＳ Ｐゴシック" panose="020B0600070205080204" pitchFamily="34" charset="-128"/>
                <a:cs typeface="Calibri" panose="020F0502020204030204" pitchFamily="34" charset="0"/>
              </a:rPr>
              <a:t>4</a:t>
            </a:r>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op r</a:t>
            </a:r>
            <a:r>
              <a:rPr lang="en-US" altLang="zh-CN" sz="2400" baseline="-25000" dirty="0" smtClean="0">
                <a:solidFill>
                  <a:srgbClr val="56127A"/>
                </a:solidFill>
                <a:latin typeface="+mn-lt"/>
                <a:ea typeface="ＭＳ Ｐゴシック" panose="020B0600070205080204" pitchFamily="34" charset="-128"/>
                <a:cs typeface="Calibri" panose="020F0502020204030204" pitchFamily="34" charset="0"/>
              </a:rPr>
              <a:t>5	                  </a:t>
            </a:r>
            <a:r>
              <a:rPr lang="en-US" altLang="zh-CN" sz="2400" dirty="0" smtClean="0">
                <a:solidFill>
                  <a:srgbClr val="56127A"/>
                </a:solidFill>
                <a:latin typeface="+mn-lt"/>
                <a:ea typeface="ＭＳ Ｐゴシック" panose="020B0600070205080204" pitchFamily="34" charset="-128"/>
                <a:cs typeface="Calibri" panose="020F0502020204030204" pitchFamily="34" charset="0"/>
              </a:rPr>
              <a:t>(WAR) hazard</a:t>
            </a:r>
          </a:p>
        </p:txBody>
      </p:sp>
      <p:sp>
        <p:nvSpPr>
          <p:cNvPr id="6" name="Rectangle 12"/>
          <p:cNvSpPr>
            <a:spLocks noChangeArrowheads="1"/>
          </p:cNvSpPr>
          <p:nvPr/>
        </p:nvSpPr>
        <p:spPr bwMode="auto">
          <a:xfrm>
            <a:off x="0" y="5298846"/>
            <a:ext cx="9144000"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smtClean="0">
                <a:solidFill>
                  <a:srgbClr val="000000"/>
                </a:solidFill>
                <a:latin typeface="宋体" panose="02010600030101010101" pitchFamily="2" charset="-122"/>
                <a:cs typeface="Calibri" panose="020F0502020204030204" pitchFamily="34" charset="0"/>
              </a:rPr>
              <a:t>输出相关</a:t>
            </a:r>
            <a:r>
              <a:rPr lang="en-US" altLang="zh-CN" sz="2400" dirty="0" smtClean="0">
                <a:solidFill>
                  <a:srgbClr val="000000"/>
                </a:solidFill>
                <a:latin typeface="宋体" panose="02010600030101010101" pitchFamily="2" charset="-122"/>
                <a:cs typeface="Calibri" panose="020F0502020204030204" pitchFamily="34" charset="0"/>
              </a:rPr>
              <a:t>(</a:t>
            </a:r>
            <a:r>
              <a:rPr lang="en-US" altLang="zh-CN" sz="2400" dirty="0" smtClean="0">
                <a:solidFill>
                  <a:srgbClr val="000000"/>
                </a:solidFill>
                <a:latin typeface="+mn-lt"/>
                <a:ea typeface="ＭＳ Ｐゴシック" panose="020B0600070205080204" pitchFamily="34" charset="-128"/>
                <a:cs typeface="Calibri" panose="020F0502020204030204" pitchFamily="34" charset="0"/>
              </a:rPr>
              <a:t>Output-dependence</a:t>
            </a:r>
            <a:r>
              <a:rPr lang="en-US" altLang="zh-CN" sz="2400" dirty="0" smtClean="0">
                <a:solidFill>
                  <a:srgbClr val="000000"/>
                </a:solidFill>
                <a:latin typeface="宋体" panose="02010600030101010101" pitchFamily="2" charset="-122"/>
                <a:cs typeface="Calibri" panose="020F0502020204030204" pitchFamily="34" charset="0"/>
              </a:rPr>
              <a:t>)</a:t>
            </a:r>
            <a:r>
              <a:rPr lang="zh-CN" altLang="en-US" sz="2400" dirty="0" smtClean="0">
                <a:solidFill>
                  <a:srgbClr val="000000"/>
                </a:solidFill>
                <a:latin typeface="宋体" panose="02010600030101010101" pitchFamily="2" charset="-122"/>
                <a:cs typeface="Calibri" panose="020F0502020204030204" pitchFamily="34" charset="0"/>
              </a:rPr>
              <a:t>： </a:t>
            </a:r>
            <a:r>
              <a:rPr lang="en-US" altLang="zh-CN" sz="2400" dirty="0" smtClean="0">
                <a:solidFill>
                  <a:srgbClr val="000000"/>
                </a:solidFill>
                <a:latin typeface="+mn-lt"/>
                <a:cs typeface="Calibri" panose="020F0502020204030204" pitchFamily="34" charset="0"/>
              </a:rPr>
              <a:t>WAW</a:t>
            </a:r>
            <a:r>
              <a:rPr lang="en-US" altLang="zh-CN" sz="2400" dirty="0" smtClean="0">
                <a:solidFill>
                  <a:srgbClr val="000000"/>
                </a:solidFill>
                <a:latin typeface="宋体" panose="02010600030101010101" pitchFamily="2" charset="-122"/>
                <a:cs typeface="Calibri" panose="020F0502020204030204" pitchFamily="34" charset="0"/>
              </a:rPr>
              <a:t> </a:t>
            </a:r>
            <a:r>
              <a:rPr lang="zh-CN" altLang="en-US" sz="2400" dirty="0" smtClean="0">
                <a:solidFill>
                  <a:srgbClr val="000000"/>
                </a:solidFill>
                <a:latin typeface="宋体" panose="02010600030101010101" pitchFamily="2" charset="-122"/>
                <a:cs typeface="Calibri" panose="020F0502020204030204" pitchFamily="34" charset="0"/>
              </a:rPr>
              <a:t>写后写冒险</a:t>
            </a:r>
            <a:endParaRPr lang="en-US" altLang="zh-CN" sz="2400" dirty="0">
              <a:solidFill>
                <a:srgbClr val="000000"/>
              </a:solidFill>
              <a:latin typeface="+mn-lt"/>
              <a:ea typeface="ＭＳ Ｐゴシック" panose="020B0600070205080204" pitchFamily="34" charset="-128"/>
              <a:cs typeface="Calibri" panose="020F0502020204030204" pitchFamily="34" charset="0"/>
            </a:endParaRPr>
          </a:p>
          <a:p>
            <a:pPr lvl="3" eaLnBrk="1" hangingPunct="1"/>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r</a:t>
            </a:r>
            <a:r>
              <a:rPr lang="en-US" altLang="zh-CN" sz="2400" baseline="-25000" dirty="0" smtClean="0">
                <a:solidFill>
                  <a:srgbClr val="56127A"/>
                </a:solidFill>
                <a:latin typeface="+mn-lt"/>
                <a:ea typeface="ＭＳ Ｐゴシック" panose="020B0600070205080204" pitchFamily="34" charset="-128"/>
                <a:cs typeface="Calibri" panose="020F0502020204030204" pitchFamily="34" charset="0"/>
              </a:rPr>
              <a:t>3</a:t>
            </a:r>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a:t>
            </a:r>
            <a:r>
              <a:rPr lang="en-US" altLang="zh-CN" sz="2400" dirty="0">
                <a:solidFill>
                  <a:srgbClr val="56127A"/>
                </a:solidFill>
                <a:latin typeface="+mn-lt"/>
                <a:ea typeface="ＭＳ Ｐゴシック" panose="020B0600070205080204" pitchFamily="34" charset="-128"/>
                <a:cs typeface="Calibri" panose="020F0502020204030204" pitchFamily="34" charset="0"/>
              </a:rPr>
              <a:t>←  r</a:t>
            </a:r>
            <a:r>
              <a:rPr lang="en-US" altLang="zh-CN" sz="2400" baseline="-25000" dirty="0">
                <a:solidFill>
                  <a:srgbClr val="56127A"/>
                </a:solidFill>
                <a:latin typeface="+mn-lt"/>
                <a:ea typeface="ＭＳ Ｐゴシック" panose="020B0600070205080204" pitchFamily="34" charset="-128"/>
                <a:cs typeface="Calibri" panose="020F0502020204030204" pitchFamily="34" charset="0"/>
              </a:rPr>
              <a:t>1</a:t>
            </a:r>
            <a:r>
              <a:rPr lang="en-US" altLang="zh-CN" sz="2400" dirty="0">
                <a:solidFill>
                  <a:srgbClr val="56127A"/>
                </a:solidFill>
                <a:latin typeface="+mn-lt"/>
                <a:ea typeface="ＭＳ Ｐゴシック" panose="020B0600070205080204" pitchFamily="34" charset="-128"/>
                <a:cs typeface="Calibri" panose="020F0502020204030204" pitchFamily="34" charset="0"/>
              </a:rPr>
              <a:t> op r</a:t>
            </a:r>
            <a:r>
              <a:rPr lang="en-US" altLang="zh-CN" sz="2400" baseline="-25000" dirty="0">
                <a:solidFill>
                  <a:srgbClr val="56127A"/>
                </a:solidFill>
                <a:latin typeface="+mn-lt"/>
                <a:ea typeface="ＭＳ Ｐゴシック" panose="020B0600070205080204" pitchFamily="34" charset="-128"/>
                <a:cs typeface="Calibri" panose="020F0502020204030204" pitchFamily="34" charset="0"/>
              </a:rPr>
              <a:t>2</a:t>
            </a:r>
            <a:r>
              <a:rPr lang="en-US" altLang="zh-CN" sz="2400" dirty="0">
                <a:solidFill>
                  <a:srgbClr val="56127A"/>
                </a:solidFill>
                <a:latin typeface="+mn-lt"/>
                <a:ea typeface="ＭＳ Ｐゴシック" panose="020B0600070205080204" pitchFamily="34" charset="-128"/>
                <a:cs typeface="Calibri" panose="020F0502020204030204" pitchFamily="34" charset="0"/>
              </a:rPr>
              <a:t>  	</a:t>
            </a:r>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Write-after-Write </a:t>
            </a:r>
            <a:endParaRPr lang="en-US" altLang="zh-CN" sz="2400" dirty="0">
              <a:solidFill>
                <a:srgbClr val="56127A"/>
              </a:solidFill>
              <a:latin typeface="+mn-lt"/>
              <a:ea typeface="ＭＳ Ｐゴシック" panose="020B0600070205080204" pitchFamily="34" charset="-128"/>
              <a:cs typeface="Calibri" panose="020F0502020204030204" pitchFamily="34" charset="0"/>
            </a:endParaRPr>
          </a:p>
          <a:p>
            <a:pPr lvl="3" eaLnBrk="1" hangingPunct="1"/>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r</a:t>
            </a:r>
            <a:r>
              <a:rPr lang="en-US" altLang="zh-CN" sz="2400" baseline="-25000" dirty="0" smtClean="0">
                <a:solidFill>
                  <a:srgbClr val="56127A"/>
                </a:solidFill>
                <a:latin typeface="+mn-lt"/>
                <a:ea typeface="ＭＳ Ｐゴシック" panose="020B0600070205080204" pitchFamily="34" charset="-128"/>
                <a:cs typeface="Calibri" panose="020F0502020204030204" pitchFamily="34" charset="0"/>
              </a:rPr>
              <a:t>3</a:t>
            </a:r>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a:t>
            </a:r>
            <a:r>
              <a:rPr lang="en-US" altLang="zh-CN" sz="2400" dirty="0">
                <a:solidFill>
                  <a:srgbClr val="56127A"/>
                </a:solidFill>
                <a:latin typeface="+mn-lt"/>
                <a:ea typeface="ＭＳ Ｐゴシック" panose="020B0600070205080204" pitchFamily="34" charset="-128"/>
                <a:cs typeface="Calibri" panose="020F0502020204030204" pitchFamily="34" charset="0"/>
              </a:rPr>
              <a:t>←  r</a:t>
            </a:r>
            <a:r>
              <a:rPr lang="en-US" altLang="zh-CN" sz="2400" baseline="-25000" dirty="0">
                <a:solidFill>
                  <a:srgbClr val="56127A"/>
                </a:solidFill>
                <a:latin typeface="+mn-lt"/>
                <a:ea typeface="ＭＳ Ｐゴシック" panose="020B0600070205080204" pitchFamily="34" charset="-128"/>
                <a:cs typeface="Calibri" panose="020F0502020204030204" pitchFamily="34" charset="0"/>
              </a:rPr>
              <a:t>6</a:t>
            </a:r>
            <a:r>
              <a:rPr lang="en-US" altLang="zh-CN" sz="2400" dirty="0">
                <a:solidFill>
                  <a:srgbClr val="56127A"/>
                </a:solidFill>
                <a:latin typeface="+mn-lt"/>
                <a:ea typeface="ＭＳ Ｐゴシック" panose="020B0600070205080204" pitchFamily="34" charset="-128"/>
                <a:cs typeface="Calibri" panose="020F0502020204030204" pitchFamily="34" charset="0"/>
              </a:rPr>
              <a:t> op r</a:t>
            </a:r>
            <a:r>
              <a:rPr lang="en-US" altLang="zh-CN" sz="2400" baseline="-25000" dirty="0">
                <a:solidFill>
                  <a:srgbClr val="56127A"/>
                </a:solidFill>
                <a:latin typeface="+mn-lt"/>
                <a:ea typeface="ＭＳ Ｐゴシック" panose="020B0600070205080204" pitchFamily="34" charset="-128"/>
                <a:cs typeface="Calibri" panose="020F0502020204030204" pitchFamily="34" charset="0"/>
              </a:rPr>
              <a:t>7</a:t>
            </a:r>
            <a:r>
              <a:rPr lang="en-US" altLang="zh-CN" sz="2400" dirty="0">
                <a:solidFill>
                  <a:srgbClr val="56127A"/>
                </a:solidFill>
                <a:latin typeface="+mn-lt"/>
                <a:ea typeface="ＭＳ Ｐゴシック" panose="020B0600070205080204" pitchFamily="34" charset="-128"/>
                <a:cs typeface="Calibri" panose="020F0502020204030204" pitchFamily="34" charset="0"/>
              </a:rPr>
              <a:t>  </a:t>
            </a:r>
            <a:r>
              <a:rPr lang="en-US" altLang="zh-CN" sz="2400" dirty="0" smtClean="0">
                <a:solidFill>
                  <a:srgbClr val="56127A"/>
                </a:solidFill>
                <a:latin typeface="+mn-lt"/>
                <a:ea typeface="ＭＳ Ｐゴシック" panose="020B0600070205080204" pitchFamily="34" charset="-128"/>
                <a:cs typeface="Calibri" panose="020F0502020204030204" pitchFamily="34" charset="0"/>
              </a:rPr>
              <a:t>            (</a:t>
            </a:r>
            <a:r>
              <a:rPr lang="en-US" altLang="zh-CN" sz="2400" dirty="0">
                <a:solidFill>
                  <a:srgbClr val="56127A"/>
                </a:solidFill>
                <a:latin typeface="+mn-lt"/>
                <a:ea typeface="ＭＳ Ｐゴシック" panose="020B0600070205080204" pitchFamily="34" charset="-128"/>
                <a:cs typeface="Calibri" panose="020F0502020204030204" pitchFamily="34" charset="0"/>
              </a:rPr>
              <a:t>WAW) hazard</a:t>
            </a:r>
          </a:p>
        </p:txBody>
      </p:sp>
      <p:cxnSp>
        <p:nvCxnSpPr>
          <p:cNvPr id="8" name="直接箭头连接符 7"/>
          <p:cNvCxnSpPr/>
          <p:nvPr/>
        </p:nvCxnSpPr>
        <p:spPr bwMode="auto">
          <a:xfrm>
            <a:off x="2265528" y="3138985"/>
            <a:ext cx="409433" cy="13647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flipH="1">
            <a:off x="2129051" y="4558352"/>
            <a:ext cx="341193" cy="20471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任意多边形 11"/>
          <p:cNvSpPr/>
          <p:nvPr/>
        </p:nvSpPr>
        <p:spPr bwMode="auto">
          <a:xfrm>
            <a:off x="1419316" y="5936776"/>
            <a:ext cx="464075" cy="395785"/>
          </a:xfrm>
          <a:custGeom>
            <a:avLst/>
            <a:gdLst>
              <a:gd name="connsiteX0" fmla="*/ 368541 w 368541"/>
              <a:gd name="connsiteY0" fmla="*/ 0 h 409433"/>
              <a:gd name="connsiteX1" fmla="*/ 51 w 368541"/>
              <a:gd name="connsiteY1" fmla="*/ 204717 h 409433"/>
              <a:gd name="connsiteX2" fmla="*/ 341245 w 368541"/>
              <a:gd name="connsiteY2" fmla="*/ 382137 h 409433"/>
              <a:gd name="connsiteX3" fmla="*/ 300302 w 368541"/>
              <a:gd name="connsiteY3" fmla="*/ 409433 h 409433"/>
            </a:gdLst>
            <a:ahLst/>
            <a:cxnLst>
              <a:cxn ang="0">
                <a:pos x="connsiteX0" y="connsiteY0"/>
              </a:cxn>
              <a:cxn ang="0">
                <a:pos x="connsiteX1" y="connsiteY1"/>
              </a:cxn>
              <a:cxn ang="0">
                <a:pos x="connsiteX2" y="connsiteY2"/>
              </a:cxn>
              <a:cxn ang="0">
                <a:pos x="connsiteX3" y="connsiteY3"/>
              </a:cxn>
            </a:cxnLst>
            <a:rect l="l" t="t" r="r" b="b"/>
            <a:pathLst>
              <a:path w="368541" h="409433">
                <a:moveTo>
                  <a:pt x="368541" y="0"/>
                </a:moveTo>
                <a:cubicBezTo>
                  <a:pt x="186570" y="70514"/>
                  <a:pt x="4600" y="141028"/>
                  <a:pt x="51" y="204717"/>
                </a:cubicBezTo>
                <a:cubicBezTo>
                  <a:pt x="-4498" y="268406"/>
                  <a:pt x="291203" y="348018"/>
                  <a:pt x="341245" y="382137"/>
                </a:cubicBezTo>
                <a:cubicBezTo>
                  <a:pt x="391287" y="416256"/>
                  <a:pt x="302577" y="400334"/>
                  <a:pt x="300302" y="409433"/>
                </a:cubicBezTo>
              </a:path>
            </a:pathLst>
          </a:custGeom>
          <a:noFill/>
          <a:ln w="952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797613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2"/>
              <p:cNvSpPr txBox="1">
                <a:spLocks/>
              </p:cNvSpPr>
              <p:nvPr/>
            </p:nvSpPr>
            <p:spPr>
              <a:xfrm>
                <a:off x="382563" y="1469123"/>
                <a:ext cx="8351577" cy="51170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l"/>
                  <a:tabLst/>
                  <a:defRPr/>
                </a:pPr>
                <a:r>
                  <a:rPr lang="zh-CN" altLang="en-US" sz="3200" dirty="0" smtClean="0">
                    <a:solidFill>
                      <a:sysClr val="windowText" lastClr="000000"/>
                    </a:solidFill>
                    <a:latin typeface="Calibri" panose="020F0502020204030204"/>
                    <a:ea typeface="宋体" panose="02010600030101010101" pitchFamily="2" charset="-122"/>
                  </a:rPr>
                  <a:t>流水线技术：</a:t>
                </a:r>
                <a:endParaRPr lang="en-US" altLang="zh-CN" sz="3200" dirty="0" smtClean="0">
                  <a:solidFill>
                    <a:sysClr val="windowText" lastClr="000000"/>
                  </a:solidFill>
                  <a:latin typeface="Calibri" panose="020F0502020204030204"/>
                  <a:ea typeface="宋体" panose="02010600030101010101" pitchFamily="2" charset="-122"/>
                </a:endParaRPr>
              </a:p>
              <a:p>
                <a:pPr lvl="1">
                  <a:spcBef>
                    <a:spcPts val="1000"/>
                  </a:spcBef>
                  <a:buFont typeface="Wingdings" panose="05000000000000000000" pitchFamily="2" charset="2"/>
                  <a:buChar char="l"/>
                  <a:defRPr/>
                </a:pPr>
                <a:r>
                  <a:rPr lang="zh-CN" altLang="en-US" sz="2800" dirty="0" smtClean="0">
                    <a:solidFill>
                      <a:sysClr val="windowText" lastClr="000000"/>
                    </a:solidFill>
                    <a:latin typeface="Calibri" panose="020F0502020204030204"/>
                    <a:ea typeface="宋体" panose="02010600030101010101" pitchFamily="2" charset="-122"/>
                  </a:rPr>
                  <a:t>让多条指令重叠执行</a:t>
                </a:r>
                <a:r>
                  <a:rPr lang="en-US" altLang="zh-CN" sz="2800" dirty="0" smtClean="0">
                    <a:solidFill>
                      <a:sysClr val="windowText" lastClr="000000"/>
                    </a:solidFill>
                    <a:latin typeface="宋体" panose="02010600030101010101" pitchFamily="2" charset="-122"/>
                    <a:ea typeface="宋体" panose="02010600030101010101" pitchFamily="2" charset="-122"/>
                  </a:rPr>
                  <a:t>(</a:t>
                </a:r>
                <a:r>
                  <a:rPr lang="zh-CN" altLang="en-US" sz="2800" dirty="0" smtClean="0">
                    <a:solidFill>
                      <a:sysClr val="windowText" lastClr="000000"/>
                    </a:solidFill>
                    <a:latin typeface="宋体" panose="02010600030101010101" pitchFamily="2" charset="-122"/>
                    <a:ea typeface="宋体" panose="02010600030101010101" pitchFamily="2" charset="-122"/>
                  </a:rPr>
                  <a:t>同时、并行执行</a:t>
                </a:r>
                <a:r>
                  <a:rPr lang="en-US" altLang="zh-CN" sz="2800" dirty="0" smtClean="0">
                    <a:solidFill>
                      <a:sysClr val="windowText" lastClr="000000"/>
                    </a:solidFill>
                    <a:latin typeface="宋体" panose="02010600030101010101" pitchFamily="2" charset="-122"/>
                    <a:ea typeface="宋体" panose="02010600030101010101" pitchFamily="2" charset="-122"/>
                  </a:rPr>
                  <a:t>)</a:t>
                </a:r>
                <a:r>
                  <a:rPr lang="zh-CN" altLang="en-US" sz="2800" dirty="0" smtClean="0">
                    <a:solidFill>
                      <a:sysClr val="windowText" lastClr="000000"/>
                    </a:solidFill>
                    <a:latin typeface="Calibri" panose="020F0502020204030204"/>
                    <a:ea typeface="宋体" panose="02010600030101010101" pitchFamily="2" charset="-122"/>
                  </a:rPr>
                  <a:t>的各种技术</a:t>
                </a:r>
                <a:endParaRPr lang="en-US" altLang="zh-CN" sz="2800" dirty="0" smtClean="0">
                  <a:solidFill>
                    <a:sysClr val="windowText" lastClr="000000"/>
                  </a:solidFill>
                  <a:latin typeface="Calibri" panose="020F0502020204030204"/>
                  <a:ea typeface="宋体" panose="02010600030101010101" pitchFamily="2" charset="-122"/>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l"/>
                  <a:tabLst/>
                  <a:defRPr/>
                </a:pPr>
                <a:endParaRPr kumimoji="0" lang="en-US" altLang="zh-CN" sz="32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cs typeface="+mn-cs"/>
                </a:endParaRPr>
              </a:p>
              <a:p>
                <a:pPr lvl="1">
                  <a:spcBef>
                    <a:spcPts val="1000"/>
                  </a:spcBef>
                  <a:buFont typeface="Wingdings" panose="05000000000000000000" pitchFamily="2" charset="2"/>
                  <a:buChar char="l"/>
                  <a:defRPr/>
                </a:pPr>
                <a:r>
                  <a:rPr kumimoji="0" lang="zh-CN" altLang="en-US" sz="2800" b="0" i="0" u="none" strike="noStrike" kern="1200" cap="none" spc="0" normalizeH="0" baseline="0" noProof="0" dirty="0" smtClean="0">
                    <a:ln>
                      <a:noFill/>
                    </a:ln>
                    <a:solidFill>
                      <a:sysClr val="windowText" lastClr="000000"/>
                    </a:solidFill>
                    <a:effectLst/>
                    <a:uLnTx/>
                    <a:uFillTx/>
                    <a:latin typeface="Calibri" panose="020F0502020204030204"/>
                    <a:ea typeface="宋体" panose="02010600030101010101" pitchFamily="2" charset="-122"/>
                    <a:cs typeface="+mn-cs"/>
                  </a:rPr>
                  <a:t>在理想情况下，流水线处理器每条指令执行时间</a:t>
                </a:r>
                <a:endParaRPr kumimoji="0" lang="en-US" altLang="zh-CN" sz="2800" b="0" i="0" u="none" strike="noStrike" kern="1200" cap="none" spc="0" normalizeH="0" baseline="0" noProof="0" dirty="0" smtClean="0">
                  <a:ln>
                    <a:noFill/>
                  </a:ln>
                  <a:solidFill>
                    <a:sysClr val="windowText" lastClr="000000"/>
                  </a:solidFill>
                  <a:effectLst/>
                  <a:uLnTx/>
                  <a:uFillTx/>
                  <a:latin typeface="Calibri" panose="020F0502020204030204"/>
                  <a:ea typeface="宋体" panose="02010600030101010101" pitchFamily="2" charset="-122"/>
                  <a:cs typeface="+mn-cs"/>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l"/>
                  <a:tabLst/>
                  <a:defRPr/>
                </a:pPr>
                <a:endParaRPr kumimoji="0" lang="en-US" altLang="zh-CN" sz="3200" b="0" i="0" u="none" strike="noStrike" kern="1200" cap="none" spc="0" normalizeH="0" baseline="0" noProof="0" dirty="0" smtClean="0">
                  <a:ln>
                    <a:noFill/>
                  </a:ln>
                  <a:solidFill>
                    <a:sysClr val="windowText" lastClr="00000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None/>
                  <a:tabLst/>
                  <a:defRPr/>
                </a:pPr>
                <a14:m>
                  <m:oMathPara xmlns:m="http://schemas.openxmlformats.org/officeDocument/2006/math">
                    <m:oMathParaPr>
                      <m:jc m:val="centerGroup"/>
                    </m:oMathParaPr>
                    <m:oMath xmlns:m="http://schemas.openxmlformats.org/officeDocument/2006/math">
                      <m:f>
                        <m:fPr>
                          <m:ctrlPr>
                            <a:rPr kumimoji="0" lang="en-US" altLang="zh-CN"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宋体" panose="02010600030101010101" pitchFamily="2" charset="-122"/>
                            </a:rPr>
                          </m:ctrlPr>
                        </m:fPr>
                        <m:num>
                          <m:r>
                            <a:rPr kumimoji="0" lang="zh-CN" altLang="en-US"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宋体" panose="02010600030101010101" pitchFamily="2" charset="-122"/>
                            </a:rPr>
                            <m:t>非</m:t>
                          </m:r>
                          <m:r>
                            <a:rPr lang="zh-CN" altLang="en-US" i="1">
                              <a:solidFill>
                                <a:sysClr val="windowText" lastClr="000000"/>
                              </a:solidFill>
                              <a:latin typeface="Cambria Math" panose="02040503050406030204" pitchFamily="18" charset="0"/>
                              <a:ea typeface="宋体" panose="02010600030101010101" pitchFamily="2" charset="-122"/>
                            </a:rPr>
                            <m:t>流线处理</m:t>
                          </m:r>
                          <m:r>
                            <a:rPr lang="zh-CN" altLang="en-US" b="0" i="1" smtClean="0">
                              <a:solidFill>
                                <a:sysClr val="windowText" lastClr="000000"/>
                              </a:solidFill>
                              <a:latin typeface="Cambria Math" panose="02040503050406030204" pitchFamily="18" charset="0"/>
                              <a:ea typeface="宋体" panose="02010600030101010101" pitchFamily="2" charset="-122"/>
                            </a:rPr>
                            <m:t>机</m:t>
                          </m:r>
                          <m:r>
                            <a:rPr lang="zh-CN" altLang="en-US" i="1">
                              <a:solidFill>
                                <a:sysClr val="windowText" lastClr="000000"/>
                              </a:solidFill>
                              <a:latin typeface="Cambria Math" panose="02040503050406030204" pitchFamily="18" charset="0"/>
                              <a:ea typeface="宋体" panose="02010600030101010101" pitchFamily="2" charset="-122"/>
                            </a:rPr>
                            <m:t>单条</m:t>
                          </m:r>
                          <m:r>
                            <a:rPr lang="zh-CN" altLang="en-US" i="1" smtClean="0">
                              <a:solidFill>
                                <a:sysClr val="windowText" lastClr="000000"/>
                              </a:solidFill>
                              <a:latin typeface="Cambria Math" panose="02040503050406030204" pitchFamily="18" charset="0"/>
                              <a:ea typeface="宋体" panose="02010600030101010101" pitchFamily="2" charset="-122"/>
                            </a:rPr>
                            <m:t>指令</m:t>
                          </m:r>
                          <m:r>
                            <a:rPr lang="zh-CN" altLang="en-US" i="1">
                              <a:solidFill>
                                <a:sysClr val="windowText" lastClr="000000"/>
                              </a:solidFill>
                              <a:latin typeface="Cambria Math" panose="02040503050406030204" pitchFamily="18" charset="0"/>
                              <a:ea typeface="宋体" panose="02010600030101010101" pitchFamily="2" charset="-122"/>
                            </a:rPr>
                            <m:t>执行</m:t>
                          </m:r>
                          <m:r>
                            <a:rPr lang="zh-CN" altLang="en-US" i="1" smtClean="0">
                              <a:solidFill>
                                <a:sysClr val="windowText" lastClr="000000"/>
                              </a:solidFill>
                              <a:latin typeface="Cambria Math" panose="02040503050406030204" pitchFamily="18" charset="0"/>
                              <a:ea typeface="宋体" panose="02010600030101010101" pitchFamily="2" charset="-122"/>
                            </a:rPr>
                            <m:t>时间</m:t>
                          </m:r>
                        </m:num>
                        <m:den>
                          <m:r>
                            <a:rPr lang="zh-CN" altLang="en-US" i="1">
                              <a:solidFill>
                                <a:sysClr val="windowText" lastClr="000000"/>
                              </a:solidFill>
                              <a:latin typeface="Cambria Math" panose="02040503050406030204" pitchFamily="18" charset="0"/>
                              <a:ea typeface="宋体" panose="02010600030101010101" pitchFamily="2" charset="-122"/>
                            </a:rPr>
                            <m:t>流水</m:t>
                          </m:r>
                          <m:r>
                            <a:rPr lang="zh-CN" altLang="en-US" b="0" i="1" smtClean="0">
                              <a:solidFill>
                                <a:sysClr val="windowText" lastClr="000000"/>
                              </a:solidFill>
                              <a:latin typeface="Cambria Math" panose="02040503050406030204" pitchFamily="18" charset="0"/>
                              <a:ea typeface="宋体" panose="02010600030101010101" pitchFamily="2" charset="-122"/>
                            </a:rPr>
                            <m:t>线的</m:t>
                          </m:r>
                          <m:r>
                            <a:rPr lang="zh-CN" altLang="en-US" i="1">
                              <a:solidFill>
                                <a:sysClr val="windowText" lastClr="000000"/>
                              </a:solidFill>
                              <a:latin typeface="Cambria Math" panose="02040503050406030204" pitchFamily="18" charset="0"/>
                              <a:ea typeface="宋体" panose="02010600030101010101" pitchFamily="2" charset="-122"/>
                            </a:rPr>
                            <m:t>级数</m:t>
                          </m:r>
                        </m:den>
                      </m:f>
                    </m:oMath>
                  </m:oMathPara>
                </a14:m>
                <a:endParaRPr kumimoji="0" lang="en-US" altLang="zh-CN" sz="3200" b="0" i="0" u="none" strike="noStrike" kern="1200" cap="none" spc="0" normalizeH="0" baseline="0" noProof="0" dirty="0" smtClean="0">
                  <a:ln>
                    <a:noFill/>
                  </a:ln>
                  <a:solidFill>
                    <a:sysClr val="windowText" lastClr="000000"/>
                  </a:solidFill>
                  <a:effectLst/>
                  <a:uLnTx/>
                  <a:uFillTx/>
                  <a:latin typeface="Calibri" panose="020F0502020204030204"/>
                  <a:ea typeface="宋体" panose="02010600030101010101" pitchFamily="2" charset="-122"/>
                  <a:cs typeface="+mn-cs"/>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l"/>
                  <a:tabLst/>
                  <a:defRPr/>
                </a:pPr>
                <a:endParaRPr kumimoji="0" lang="en-US" altLang="zh-CN" sz="2800" b="0" i="0" u="none" strike="noStrike" kern="1200" cap="none" spc="0" normalizeH="0" baseline="0" noProof="0" dirty="0" smtClean="0">
                  <a:ln>
                    <a:noFill/>
                  </a:ln>
                  <a:solidFill>
                    <a:sysClr val="windowText" lastClr="000000"/>
                  </a:solidFill>
                  <a:effectLst/>
                  <a:uLnTx/>
                  <a:uFillTx/>
                  <a:latin typeface="Calibri" panose="020F0502020204030204"/>
                  <a:ea typeface="宋体" panose="02010600030101010101" pitchFamily="2" charset="-122"/>
                  <a:cs typeface="+mn-cs"/>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382563" y="1469123"/>
                <a:ext cx="8351577" cy="5117059"/>
              </a:xfrm>
              <a:prstGeom prst="rect">
                <a:avLst/>
              </a:prstGeom>
              <a:blipFill rotWithShape="0">
                <a:blip r:embed="rId2"/>
                <a:stretch>
                  <a:fillRect l="-1679" t="-3099"/>
                </a:stretch>
              </a:blipFill>
            </p:spPr>
            <p:txBody>
              <a:bodyPr/>
              <a:lstStyle/>
              <a:p>
                <a:r>
                  <a:rPr lang="zh-CN" altLang="en-US">
                    <a:noFill/>
                  </a:rPr>
                  <a:t> </a:t>
                </a:r>
              </a:p>
            </p:txBody>
          </p:sp>
        </mc:Fallback>
      </mc:AlternateContent>
      <p:sp>
        <p:nvSpPr>
          <p:cNvPr id="7" name="Rectangle 3"/>
          <p:cNvSpPr txBox="1">
            <a:spLocks noChangeArrowheads="1"/>
          </p:cNvSpPr>
          <p:nvPr/>
        </p:nvSpPr>
        <p:spPr>
          <a:xfrm>
            <a:off x="1223180" y="39237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流水线定义</a:t>
            </a:r>
            <a:endParaRPr lang="zh-CN" altLang="en-US" sz="4000" b="1" kern="0" dirty="0">
              <a:solidFill>
                <a:srgbClr val="80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806556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解决数据冒险方法</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869744"/>
            <a:ext cx="9144000" cy="353943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停顿</a:t>
            </a:r>
            <a:r>
              <a:rPr lang="en-US" altLang="zh-CN" sz="2800" dirty="0" smtClean="0">
                <a:latin typeface="宋体" panose="02010600030101010101" pitchFamily="2" charset="-122"/>
                <a:ea typeface="宋体" panose="02010600030101010101" pitchFamily="2" charset="-122"/>
              </a:rPr>
              <a:t>(</a:t>
            </a:r>
            <a:r>
              <a:rPr lang="en-US" altLang="zh-CN" sz="2800" dirty="0" smtClean="0">
                <a:ea typeface="宋体" panose="02010600030101010101" pitchFamily="2" charset="-122"/>
              </a:rPr>
              <a:t>S</a:t>
            </a:r>
            <a:r>
              <a:rPr lang="en-US" altLang="zh-CN" sz="2800" dirty="0" smtClean="0"/>
              <a:t>talling</a:t>
            </a:r>
            <a:r>
              <a:rPr lang="en-US" altLang="zh-CN" sz="2800" dirty="0" smtClean="0">
                <a:latin typeface="宋体" panose="02010600030101010101" pitchFamily="2" charset="-122"/>
                <a:ea typeface="宋体" panose="02010600030101010101" pitchFamily="2" charset="-122"/>
              </a:rPr>
              <a:t>)</a:t>
            </a:r>
            <a:r>
              <a:rPr lang="en-US" altLang="zh-CN" sz="2800" dirty="0" smtClean="0"/>
              <a:t> </a:t>
            </a:r>
          </a:p>
          <a:p>
            <a:r>
              <a:rPr lang="en-US" altLang="zh-CN" sz="2800" dirty="0" smtClean="0"/>
              <a:t>——</a:t>
            </a:r>
            <a:r>
              <a:rPr lang="zh-CN" altLang="en-US" sz="2800" dirty="0" smtClean="0"/>
              <a:t>将相关的指令停顿在某个执行阶段，一直到冒险解决，才进入下一个指令执行阶段</a:t>
            </a:r>
            <a:endParaRPr lang="en-US" altLang="zh-CN" sz="2800" dirty="0" smtClean="0"/>
          </a:p>
          <a:p>
            <a:endParaRPr lang="en-US" altLang="zh-CN" sz="2800" dirty="0" smtClean="0"/>
          </a:p>
          <a:p>
            <a:endParaRPr lang="en-US" altLang="zh-CN" sz="2800" dirty="0"/>
          </a:p>
          <a:p>
            <a:pPr marL="457200" indent="-457200">
              <a:buFont typeface="Wingdings" panose="05000000000000000000" pitchFamily="2" charset="2"/>
              <a:buChar char="l"/>
            </a:pPr>
            <a:r>
              <a:rPr lang="zh-CN" altLang="en-US" sz="2800" dirty="0" smtClean="0"/>
              <a:t>旁路</a:t>
            </a:r>
            <a:r>
              <a:rPr lang="en-US" altLang="zh-CN" sz="2800" dirty="0" smtClean="0">
                <a:latin typeface="宋体" panose="02010600030101010101" pitchFamily="2" charset="-122"/>
                <a:ea typeface="宋体" panose="02010600030101010101" pitchFamily="2" charset="-122"/>
              </a:rPr>
              <a:t>(</a:t>
            </a:r>
            <a:r>
              <a:rPr lang="en-US" altLang="zh-CN" sz="2800" dirty="0" smtClean="0">
                <a:ea typeface="宋体" panose="02010600030101010101" pitchFamily="2" charset="-122"/>
              </a:rPr>
              <a:t>Bypass</a:t>
            </a:r>
            <a:r>
              <a:rPr lang="en-US" altLang="zh-CN" sz="2800" dirty="0" smtClean="0">
                <a:latin typeface="宋体" panose="02010600030101010101" pitchFamily="2" charset="-122"/>
                <a:ea typeface="宋体" panose="02010600030101010101" pitchFamily="2" charset="-122"/>
              </a:rPr>
              <a:t>)</a:t>
            </a:r>
          </a:p>
          <a:p>
            <a:r>
              <a:rPr lang="en-US" altLang="zh-CN" sz="2800" dirty="0"/>
              <a:t>——</a:t>
            </a:r>
            <a:r>
              <a:rPr lang="zh-CN" altLang="en-US" sz="2800" dirty="0" smtClean="0">
                <a:latin typeface="宋体" panose="02010600030101010101" pitchFamily="2" charset="-122"/>
                <a:ea typeface="宋体" panose="02010600030101010101" pitchFamily="2" charset="-122"/>
              </a:rPr>
              <a:t>一旦数据得到就通过旁路</a:t>
            </a:r>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额外增加的连线</a:t>
            </a:r>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将该数据送给</a:t>
            </a:r>
            <a:r>
              <a:rPr lang="en-US" altLang="zh-CN" sz="2800" dirty="0" smtClean="0">
                <a:latin typeface="宋体" panose="02010600030101010101" pitchFamily="2" charset="-122"/>
                <a:ea typeface="宋体" panose="02010600030101010101" pitchFamily="2" charset="-122"/>
              </a:rPr>
              <a:t>(forward)</a:t>
            </a:r>
            <a:r>
              <a:rPr lang="zh-CN" altLang="en-US" sz="2800" dirty="0" smtClean="0">
                <a:latin typeface="宋体" panose="02010600030101010101" pitchFamily="2" charset="-122"/>
                <a:ea typeface="宋体" panose="02010600030101010101" pitchFamily="2" charset="-122"/>
              </a:rPr>
              <a:t>需要的功能部件</a:t>
            </a:r>
            <a:endParaRPr lang="zh-CN" altLang="en-US" sz="2800" dirty="0"/>
          </a:p>
        </p:txBody>
      </p:sp>
    </p:spTree>
    <p:extLst>
      <p:ext uri="{BB962C8B-B14F-4D97-AF65-F5344CB8AC3E}">
        <p14:creationId xmlns:p14="http://schemas.microsoft.com/office/powerpoint/2010/main" val="3528631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停顿与旁路对比</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TextBox 216"/>
          <p:cNvSpPr txBox="1">
            <a:spLocks noChangeArrowheads="1"/>
          </p:cNvSpPr>
          <p:nvPr/>
        </p:nvSpPr>
        <p:spPr bwMode="auto">
          <a:xfrm>
            <a:off x="3173104" y="1282889"/>
            <a:ext cx="27701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b="1" smtClean="0">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add x1, x3, x5</a:t>
            </a:r>
          </a:p>
          <a:p>
            <a:pPr fontAlgn="base">
              <a:spcBef>
                <a:spcPct val="0"/>
              </a:spcBef>
              <a:spcAft>
                <a:spcPct val="0"/>
              </a:spcAft>
            </a:pPr>
            <a:r>
              <a:rPr lang="en-US" altLang="zh-CN" sz="2400" b="1" smtClean="0">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sub x2, x1, x4</a:t>
            </a:r>
          </a:p>
        </p:txBody>
      </p:sp>
      <p:grpSp>
        <p:nvGrpSpPr>
          <p:cNvPr id="4" name="Group 33"/>
          <p:cNvGrpSpPr>
            <a:grpSpLocks/>
          </p:cNvGrpSpPr>
          <p:nvPr/>
        </p:nvGrpSpPr>
        <p:grpSpPr bwMode="auto">
          <a:xfrm>
            <a:off x="582304" y="2425889"/>
            <a:ext cx="457200" cy="457200"/>
            <a:chOff x="1524000" y="2667000"/>
            <a:chExt cx="457200" cy="457200"/>
          </a:xfrm>
        </p:grpSpPr>
        <p:sp>
          <p:nvSpPr>
            <p:cNvPr id="5" name="Rectangle 6"/>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F</a:t>
              </a:r>
            </a:p>
          </p:txBody>
        </p:sp>
        <p:grpSp>
          <p:nvGrpSpPr>
            <p:cNvPr id="6" name="Group 7"/>
            <p:cNvGrpSpPr>
              <a:grpSpLocks/>
            </p:cNvGrpSpPr>
            <p:nvPr/>
          </p:nvGrpSpPr>
          <p:grpSpPr bwMode="auto">
            <a:xfrm>
              <a:off x="1904997" y="2667000"/>
              <a:ext cx="76200" cy="457200"/>
              <a:chOff x="7162800" y="2180537"/>
              <a:chExt cx="457201" cy="2110427"/>
            </a:xfrm>
          </p:grpSpPr>
          <p:sp>
            <p:nvSpPr>
              <p:cNvPr id="7" name="Rectangle 9"/>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8" name="Isosceles Triangle 10"/>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sp>
        <p:nvSpPr>
          <p:cNvPr id="9" name="TextBox 217"/>
          <p:cNvSpPr txBox="1">
            <a:spLocks noChangeArrowheads="1"/>
          </p:cNvSpPr>
          <p:nvPr/>
        </p:nvSpPr>
        <p:spPr bwMode="auto">
          <a:xfrm>
            <a:off x="3096904" y="2425889"/>
            <a:ext cx="2124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b="1" dirty="0" smtClean="0">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add x1, x3, x5</a:t>
            </a:r>
          </a:p>
        </p:txBody>
      </p:sp>
      <p:grpSp>
        <p:nvGrpSpPr>
          <p:cNvPr id="10" name="Group 287"/>
          <p:cNvGrpSpPr>
            <a:grpSpLocks/>
          </p:cNvGrpSpPr>
          <p:nvPr/>
        </p:nvGrpSpPr>
        <p:grpSpPr bwMode="auto">
          <a:xfrm>
            <a:off x="1039504" y="2425889"/>
            <a:ext cx="457200" cy="914400"/>
            <a:chOff x="1371600" y="2057400"/>
            <a:chExt cx="457200" cy="914400"/>
          </a:xfrm>
        </p:grpSpPr>
        <p:grpSp>
          <p:nvGrpSpPr>
            <p:cNvPr id="11" name="Group 39"/>
            <p:cNvGrpSpPr>
              <a:grpSpLocks/>
            </p:cNvGrpSpPr>
            <p:nvPr/>
          </p:nvGrpSpPr>
          <p:grpSpPr bwMode="auto">
            <a:xfrm>
              <a:off x="1371600" y="2057400"/>
              <a:ext cx="457200" cy="457200"/>
              <a:chOff x="1524000" y="2667000"/>
              <a:chExt cx="457200" cy="457200"/>
            </a:xfrm>
          </p:grpSpPr>
          <p:sp>
            <p:nvSpPr>
              <p:cNvPr id="17" name="Rectangle 40"/>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D</a:t>
                </a:r>
              </a:p>
            </p:txBody>
          </p:sp>
          <p:grpSp>
            <p:nvGrpSpPr>
              <p:cNvPr id="18" name="Group 41"/>
              <p:cNvGrpSpPr>
                <a:grpSpLocks/>
              </p:cNvGrpSpPr>
              <p:nvPr/>
            </p:nvGrpSpPr>
            <p:grpSpPr bwMode="auto">
              <a:xfrm>
                <a:off x="1904997" y="2667000"/>
                <a:ext cx="76200" cy="457200"/>
                <a:chOff x="7162800" y="2180537"/>
                <a:chExt cx="457201" cy="2110427"/>
              </a:xfrm>
            </p:grpSpPr>
            <p:sp>
              <p:nvSpPr>
                <p:cNvPr id="19" name="Rectangle 42"/>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20" name="Isosceles Triangle 43"/>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2" name="Group 61"/>
            <p:cNvGrpSpPr>
              <a:grpSpLocks/>
            </p:cNvGrpSpPr>
            <p:nvPr/>
          </p:nvGrpSpPr>
          <p:grpSpPr bwMode="auto">
            <a:xfrm>
              <a:off x="1371600" y="2514600"/>
              <a:ext cx="457200" cy="457200"/>
              <a:chOff x="1524000" y="2667000"/>
              <a:chExt cx="457200" cy="457200"/>
            </a:xfrm>
          </p:grpSpPr>
          <p:sp>
            <p:nvSpPr>
              <p:cNvPr id="13" name="Rectangle 82"/>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F</a:t>
                </a:r>
              </a:p>
            </p:txBody>
          </p:sp>
          <p:grpSp>
            <p:nvGrpSpPr>
              <p:cNvPr id="14" name="Group 83"/>
              <p:cNvGrpSpPr>
                <a:grpSpLocks/>
              </p:cNvGrpSpPr>
              <p:nvPr/>
            </p:nvGrpSpPr>
            <p:grpSpPr bwMode="auto">
              <a:xfrm>
                <a:off x="1904997" y="2667000"/>
                <a:ext cx="76200" cy="457200"/>
                <a:chOff x="7162800" y="2180537"/>
                <a:chExt cx="457201" cy="2110427"/>
              </a:xfrm>
            </p:grpSpPr>
            <p:sp>
              <p:nvSpPr>
                <p:cNvPr id="15" name="Rectangle 84"/>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6" name="Isosceles Triangle 85"/>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grpSp>
        <p:nvGrpSpPr>
          <p:cNvPr id="21" name="Group 288"/>
          <p:cNvGrpSpPr>
            <a:grpSpLocks/>
          </p:cNvGrpSpPr>
          <p:nvPr/>
        </p:nvGrpSpPr>
        <p:grpSpPr bwMode="auto">
          <a:xfrm>
            <a:off x="1496704" y="2425889"/>
            <a:ext cx="457200" cy="1371600"/>
            <a:chOff x="1828800" y="2057400"/>
            <a:chExt cx="457200" cy="1371600"/>
          </a:xfrm>
        </p:grpSpPr>
        <p:grpSp>
          <p:nvGrpSpPr>
            <p:cNvPr id="22" name="Group 44"/>
            <p:cNvGrpSpPr>
              <a:grpSpLocks/>
            </p:cNvGrpSpPr>
            <p:nvPr/>
          </p:nvGrpSpPr>
          <p:grpSpPr bwMode="auto">
            <a:xfrm>
              <a:off x="1828800" y="2057400"/>
              <a:ext cx="457200" cy="457200"/>
              <a:chOff x="1524000" y="2667000"/>
              <a:chExt cx="457200" cy="457200"/>
            </a:xfrm>
          </p:grpSpPr>
          <p:sp>
            <p:nvSpPr>
              <p:cNvPr id="33" name="Rectangle 45"/>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X</a:t>
                </a:r>
              </a:p>
            </p:txBody>
          </p:sp>
          <p:grpSp>
            <p:nvGrpSpPr>
              <p:cNvPr id="34" name="Group 46"/>
              <p:cNvGrpSpPr>
                <a:grpSpLocks/>
              </p:cNvGrpSpPr>
              <p:nvPr/>
            </p:nvGrpSpPr>
            <p:grpSpPr bwMode="auto">
              <a:xfrm>
                <a:off x="1904997" y="2667000"/>
                <a:ext cx="76200" cy="457200"/>
                <a:chOff x="7162800" y="2180537"/>
                <a:chExt cx="457201" cy="2110427"/>
              </a:xfrm>
            </p:grpSpPr>
            <p:sp>
              <p:nvSpPr>
                <p:cNvPr id="35" name="Rectangle 47"/>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36" name="Isosceles Triangle 48"/>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23" name="Group 62"/>
            <p:cNvGrpSpPr>
              <a:grpSpLocks/>
            </p:cNvGrpSpPr>
            <p:nvPr/>
          </p:nvGrpSpPr>
          <p:grpSpPr bwMode="auto">
            <a:xfrm>
              <a:off x="1828800" y="2514600"/>
              <a:ext cx="457200" cy="457200"/>
              <a:chOff x="1524000" y="2667000"/>
              <a:chExt cx="457200" cy="457200"/>
            </a:xfrm>
          </p:grpSpPr>
          <p:sp>
            <p:nvSpPr>
              <p:cNvPr id="29" name="Rectangle 78"/>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D</a:t>
                </a:r>
              </a:p>
            </p:txBody>
          </p:sp>
          <p:grpSp>
            <p:nvGrpSpPr>
              <p:cNvPr id="30" name="Group 79"/>
              <p:cNvGrpSpPr>
                <a:grpSpLocks/>
              </p:cNvGrpSpPr>
              <p:nvPr/>
            </p:nvGrpSpPr>
            <p:grpSpPr bwMode="auto">
              <a:xfrm>
                <a:off x="1904997" y="2667000"/>
                <a:ext cx="76200" cy="457200"/>
                <a:chOff x="7162800" y="2180537"/>
                <a:chExt cx="457201" cy="2110427"/>
              </a:xfrm>
            </p:grpSpPr>
            <p:sp>
              <p:nvSpPr>
                <p:cNvPr id="31" name="Rectangle 80"/>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32" name="Isosceles Triangle 81"/>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24" name="Group 87"/>
            <p:cNvGrpSpPr>
              <a:grpSpLocks/>
            </p:cNvGrpSpPr>
            <p:nvPr/>
          </p:nvGrpSpPr>
          <p:grpSpPr bwMode="auto">
            <a:xfrm>
              <a:off x="1828800" y="2971800"/>
              <a:ext cx="457200" cy="457200"/>
              <a:chOff x="1524000" y="2667000"/>
              <a:chExt cx="457200" cy="457200"/>
            </a:xfrm>
          </p:grpSpPr>
          <p:sp>
            <p:nvSpPr>
              <p:cNvPr id="25" name="Rectangle 108"/>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F</a:t>
                </a:r>
              </a:p>
            </p:txBody>
          </p:sp>
          <p:grpSp>
            <p:nvGrpSpPr>
              <p:cNvPr id="26" name="Group 109"/>
              <p:cNvGrpSpPr>
                <a:grpSpLocks/>
              </p:cNvGrpSpPr>
              <p:nvPr/>
            </p:nvGrpSpPr>
            <p:grpSpPr bwMode="auto">
              <a:xfrm>
                <a:off x="1904997" y="2667000"/>
                <a:ext cx="76200" cy="457200"/>
                <a:chOff x="7162800" y="2180537"/>
                <a:chExt cx="457201" cy="2110427"/>
              </a:xfrm>
            </p:grpSpPr>
            <p:sp>
              <p:nvSpPr>
                <p:cNvPr id="27" name="Rectangle 110"/>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28" name="Isosceles Triangle 111"/>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sp>
        <p:nvSpPr>
          <p:cNvPr id="37" name="TextBox 250"/>
          <p:cNvSpPr txBox="1">
            <a:spLocks noChangeArrowheads="1"/>
          </p:cNvSpPr>
          <p:nvPr/>
        </p:nvSpPr>
        <p:spPr bwMode="auto">
          <a:xfrm>
            <a:off x="4773304" y="4254689"/>
            <a:ext cx="2124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b="1" smtClean="0">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sub x2, x1, x4</a:t>
            </a:r>
          </a:p>
        </p:txBody>
      </p:sp>
      <p:grpSp>
        <p:nvGrpSpPr>
          <p:cNvPr id="38" name="Group 290"/>
          <p:cNvGrpSpPr>
            <a:grpSpLocks/>
          </p:cNvGrpSpPr>
          <p:nvPr/>
        </p:nvGrpSpPr>
        <p:grpSpPr bwMode="auto">
          <a:xfrm>
            <a:off x="2411104" y="2425889"/>
            <a:ext cx="2270125" cy="2286000"/>
            <a:chOff x="2743200" y="2057400"/>
            <a:chExt cx="2270461" cy="2286000"/>
          </a:xfrm>
        </p:grpSpPr>
        <p:grpSp>
          <p:nvGrpSpPr>
            <p:cNvPr id="39" name="Group 54"/>
            <p:cNvGrpSpPr>
              <a:grpSpLocks/>
            </p:cNvGrpSpPr>
            <p:nvPr/>
          </p:nvGrpSpPr>
          <p:grpSpPr bwMode="auto">
            <a:xfrm>
              <a:off x="2743200" y="2057400"/>
              <a:ext cx="457200" cy="457200"/>
              <a:chOff x="1524000" y="2667000"/>
              <a:chExt cx="457200" cy="457200"/>
            </a:xfrm>
          </p:grpSpPr>
          <p:sp>
            <p:nvSpPr>
              <p:cNvPr id="61" name="Rectangle 55"/>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W</a:t>
                </a:r>
              </a:p>
            </p:txBody>
          </p:sp>
          <p:grpSp>
            <p:nvGrpSpPr>
              <p:cNvPr id="62" name="Group 56"/>
              <p:cNvGrpSpPr>
                <a:grpSpLocks/>
              </p:cNvGrpSpPr>
              <p:nvPr/>
            </p:nvGrpSpPr>
            <p:grpSpPr bwMode="auto">
              <a:xfrm>
                <a:off x="1904997" y="2667000"/>
                <a:ext cx="76200" cy="457200"/>
                <a:chOff x="7162800" y="2180537"/>
                <a:chExt cx="457201" cy="2110427"/>
              </a:xfrm>
            </p:grpSpPr>
            <p:sp>
              <p:nvSpPr>
                <p:cNvPr id="63" name="Rectangle 57"/>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64" name="Isosceles Triangle 58"/>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40" name="Group 64"/>
            <p:cNvGrpSpPr>
              <a:grpSpLocks/>
            </p:cNvGrpSpPr>
            <p:nvPr/>
          </p:nvGrpSpPr>
          <p:grpSpPr bwMode="auto">
            <a:xfrm>
              <a:off x="2743200" y="2514600"/>
              <a:ext cx="457200" cy="457200"/>
              <a:chOff x="1524000" y="2667000"/>
              <a:chExt cx="457200" cy="457200"/>
            </a:xfrm>
          </p:grpSpPr>
          <p:sp>
            <p:nvSpPr>
              <p:cNvPr id="57" name="Rectangle 70"/>
              <p:cNvSpPr>
                <a:spLocks noChangeArrowheads="1"/>
              </p:cNvSpPr>
              <p:nvPr/>
            </p:nvSpPr>
            <p:spPr bwMode="auto">
              <a:xfrm>
                <a:off x="1524000" y="2667000"/>
                <a:ext cx="457200" cy="457200"/>
              </a:xfrm>
              <a:prstGeom prst="rect">
                <a:avLst/>
              </a:prstGeom>
              <a:solidFill>
                <a:srgbClr val="7F7F7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M</a:t>
                </a:r>
              </a:p>
            </p:txBody>
          </p:sp>
          <p:grpSp>
            <p:nvGrpSpPr>
              <p:cNvPr id="58" name="Group 71"/>
              <p:cNvGrpSpPr>
                <a:grpSpLocks/>
              </p:cNvGrpSpPr>
              <p:nvPr/>
            </p:nvGrpSpPr>
            <p:grpSpPr bwMode="auto">
              <a:xfrm>
                <a:off x="1904997" y="2667000"/>
                <a:ext cx="76200" cy="457200"/>
                <a:chOff x="7162800" y="2180537"/>
                <a:chExt cx="457201" cy="2110427"/>
              </a:xfrm>
            </p:grpSpPr>
            <p:sp>
              <p:nvSpPr>
                <p:cNvPr id="59" name="Rectangle 72"/>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60" name="Isosceles Triangle 73"/>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41" name="Group 89"/>
            <p:cNvGrpSpPr>
              <a:grpSpLocks/>
            </p:cNvGrpSpPr>
            <p:nvPr/>
          </p:nvGrpSpPr>
          <p:grpSpPr bwMode="auto">
            <a:xfrm>
              <a:off x="2743200" y="2971800"/>
              <a:ext cx="457200" cy="457200"/>
              <a:chOff x="1524000" y="2667000"/>
              <a:chExt cx="457200" cy="457200"/>
            </a:xfrm>
          </p:grpSpPr>
          <p:sp>
            <p:nvSpPr>
              <p:cNvPr id="53" name="Rectangle 100"/>
              <p:cNvSpPr>
                <a:spLocks noChangeArrowheads="1"/>
              </p:cNvSpPr>
              <p:nvPr/>
            </p:nvSpPr>
            <p:spPr bwMode="auto">
              <a:xfrm>
                <a:off x="1524000" y="2667000"/>
                <a:ext cx="457200" cy="457200"/>
              </a:xfrm>
              <a:prstGeom prst="rect">
                <a:avLst/>
              </a:prstGeom>
              <a:solidFill>
                <a:srgbClr val="7F7F7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X</a:t>
                </a:r>
              </a:p>
            </p:txBody>
          </p:sp>
          <p:grpSp>
            <p:nvGrpSpPr>
              <p:cNvPr id="54" name="Group 101"/>
              <p:cNvGrpSpPr>
                <a:grpSpLocks/>
              </p:cNvGrpSpPr>
              <p:nvPr/>
            </p:nvGrpSpPr>
            <p:grpSpPr bwMode="auto">
              <a:xfrm>
                <a:off x="1904997" y="2667000"/>
                <a:ext cx="76200" cy="457200"/>
                <a:chOff x="7162800" y="2180537"/>
                <a:chExt cx="457201" cy="2110427"/>
              </a:xfrm>
            </p:grpSpPr>
            <p:sp>
              <p:nvSpPr>
                <p:cNvPr id="55" name="Rectangle 102"/>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56" name="Isosceles Triangle 103"/>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sp>
          <p:nvSpPr>
            <p:cNvPr id="42" name="TextBox 223"/>
            <p:cNvSpPr txBox="1">
              <a:spLocks noChangeArrowheads="1"/>
            </p:cNvSpPr>
            <p:nvPr/>
          </p:nvSpPr>
          <p:spPr bwMode="auto">
            <a:xfrm>
              <a:off x="4191000" y="2971800"/>
              <a:ext cx="8226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i="1" smtClean="0">
                  <a:solidFill>
                    <a:srgbClr val="000000"/>
                  </a:solidFill>
                  <a:ea typeface="ＭＳ Ｐゴシック" panose="020B0600070205080204" pitchFamily="34" charset="-128"/>
                  <a:cs typeface="Calibri" panose="020F0502020204030204" pitchFamily="34" charset="0"/>
                </a:rPr>
                <a:t>bubble</a:t>
              </a:r>
            </a:p>
          </p:txBody>
        </p:sp>
        <p:grpSp>
          <p:nvGrpSpPr>
            <p:cNvPr id="43" name="Group 225"/>
            <p:cNvGrpSpPr>
              <a:grpSpLocks/>
            </p:cNvGrpSpPr>
            <p:nvPr/>
          </p:nvGrpSpPr>
          <p:grpSpPr bwMode="auto">
            <a:xfrm>
              <a:off x="2743200" y="3886200"/>
              <a:ext cx="457200" cy="457200"/>
              <a:chOff x="1524000" y="2667000"/>
              <a:chExt cx="457200" cy="457200"/>
            </a:xfrm>
          </p:grpSpPr>
          <p:sp>
            <p:nvSpPr>
              <p:cNvPr id="49" name="Rectangle 246"/>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F</a:t>
                </a:r>
              </a:p>
            </p:txBody>
          </p:sp>
          <p:grpSp>
            <p:nvGrpSpPr>
              <p:cNvPr id="50" name="Group 247"/>
              <p:cNvGrpSpPr>
                <a:grpSpLocks/>
              </p:cNvGrpSpPr>
              <p:nvPr/>
            </p:nvGrpSpPr>
            <p:grpSpPr bwMode="auto">
              <a:xfrm>
                <a:off x="1904997" y="2667000"/>
                <a:ext cx="76200" cy="457200"/>
                <a:chOff x="7162800" y="2180537"/>
                <a:chExt cx="457201" cy="2110427"/>
              </a:xfrm>
            </p:grpSpPr>
            <p:sp>
              <p:nvSpPr>
                <p:cNvPr id="51" name="Rectangle 248"/>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52" name="Isosceles Triangle 249"/>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44" name="Group 114"/>
            <p:cNvGrpSpPr>
              <a:grpSpLocks/>
            </p:cNvGrpSpPr>
            <p:nvPr/>
          </p:nvGrpSpPr>
          <p:grpSpPr bwMode="auto">
            <a:xfrm>
              <a:off x="2743200" y="3429000"/>
              <a:ext cx="457200" cy="457200"/>
              <a:chOff x="1524000" y="2667000"/>
              <a:chExt cx="457200" cy="457200"/>
            </a:xfrm>
          </p:grpSpPr>
          <p:sp>
            <p:nvSpPr>
              <p:cNvPr id="45" name="Rectangle 130"/>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D</a:t>
                </a:r>
              </a:p>
            </p:txBody>
          </p:sp>
          <p:grpSp>
            <p:nvGrpSpPr>
              <p:cNvPr id="46" name="Group 131"/>
              <p:cNvGrpSpPr>
                <a:grpSpLocks/>
              </p:cNvGrpSpPr>
              <p:nvPr/>
            </p:nvGrpSpPr>
            <p:grpSpPr bwMode="auto">
              <a:xfrm>
                <a:off x="1904997" y="2667000"/>
                <a:ext cx="76200" cy="457200"/>
                <a:chOff x="7162800" y="2180537"/>
                <a:chExt cx="457201" cy="2110427"/>
              </a:xfrm>
            </p:grpSpPr>
            <p:sp>
              <p:nvSpPr>
                <p:cNvPr id="47" name="Rectangle 132"/>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48" name="Isosceles Triangle 133"/>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grpSp>
        <p:nvGrpSpPr>
          <p:cNvPr id="65" name="Group 292"/>
          <p:cNvGrpSpPr>
            <a:grpSpLocks/>
          </p:cNvGrpSpPr>
          <p:nvPr/>
        </p:nvGrpSpPr>
        <p:grpSpPr bwMode="auto">
          <a:xfrm>
            <a:off x="3325504" y="3340289"/>
            <a:ext cx="1371600" cy="1371600"/>
            <a:chOff x="3657600" y="2971800"/>
            <a:chExt cx="1371600" cy="1371600"/>
          </a:xfrm>
        </p:grpSpPr>
        <p:grpSp>
          <p:nvGrpSpPr>
            <p:cNvPr id="66" name="Group 91"/>
            <p:cNvGrpSpPr>
              <a:grpSpLocks/>
            </p:cNvGrpSpPr>
            <p:nvPr/>
          </p:nvGrpSpPr>
          <p:grpSpPr bwMode="auto">
            <a:xfrm>
              <a:off x="3657600" y="2971800"/>
              <a:ext cx="457200" cy="457200"/>
              <a:chOff x="1524000" y="2667000"/>
              <a:chExt cx="457200" cy="457200"/>
            </a:xfrm>
          </p:grpSpPr>
          <p:sp>
            <p:nvSpPr>
              <p:cNvPr id="92" name="Rectangle 92"/>
              <p:cNvSpPr>
                <a:spLocks noChangeArrowheads="1"/>
              </p:cNvSpPr>
              <p:nvPr/>
            </p:nvSpPr>
            <p:spPr bwMode="auto">
              <a:xfrm>
                <a:off x="1524000" y="2667000"/>
                <a:ext cx="457200" cy="457200"/>
              </a:xfrm>
              <a:prstGeom prst="rect">
                <a:avLst/>
              </a:prstGeom>
              <a:solidFill>
                <a:srgbClr val="7F7F7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W</a:t>
                </a:r>
              </a:p>
            </p:txBody>
          </p:sp>
          <p:grpSp>
            <p:nvGrpSpPr>
              <p:cNvPr id="93" name="Group 93"/>
              <p:cNvGrpSpPr>
                <a:grpSpLocks/>
              </p:cNvGrpSpPr>
              <p:nvPr/>
            </p:nvGrpSpPr>
            <p:grpSpPr bwMode="auto">
              <a:xfrm>
                <a:off x="1904997" y="2667000"/>
                <a:ext cx="76200" cy="457200"/>
                <a:chOff x="7162800" y="2180537"/>
                <a:chExt cx="457201" cy="2110427"/>
              </a:xfrm>
            </p:grpSpPr>
            <p:sp>
              <p:nvSpPr>
                <p:cNvPr id="94" name="Rectangle 94"/>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95" name="Isosceles Triangle 95"/>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67" name="Group 227"/>
            <p:cNvGrpSpPr>
              <a:grpSpLocks/>
            </p:cNvGrpSpPr>
            <p:nvPr/>
          </p:nvGrpSpPr>
          <p:grpSpPr bwMode="auto">
            <a:xfrm>
              <a:off x="3657600" y="3886200"/>
              <a:ext cx="457200" cy="457200"/>
              <a:chOff x="1524000" y="2667000"/>
              <a:chExt cx="457200" cy="457200"/>
            </a:xfrm>
          </p:grpSpPr>
          <p:sp>
            <p:nvSpPr>
              <p:cNvPr id="88" name="Rectangle 238"/>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X</a:t>
                </a:r>
              </a:p>
            </p:txBody>
          </p:sp>
          <p:grpSp>
            <p:nvGrpSpPr>
              <p:cNvPr id="89" name="Group 239"/>
              <p:cNvGrpSpPr>
                <a:grpSpLocks/>
              </p:cNvGrpSpPr>
              <p:nvPr/>
            </p:nvGrpSpPr>
            <p:grpSpPr bwMode="auto">
              <a:xfrm>
                <a:off x="1904997" y="2667000"/>
                <a:ext cx="76200" cy="457200"/>
                <a:chOff x="7162800" y="2180537"/>
                <a:chExt cx="457201" cy="2110427"/>
              </a:xfrm>
            </p:grpSpPr>
            <p:sp>
              <p:nvSpPr>
                <p:cNvPr id="90" name="Rectangle 240"/>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91" name="Isosceles Triangle 241"/>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68" name="Group 228"/>
            <p:cNvGrpSpPr>
              <a:grpSpLocks/>
            </p:cNvGrpSpPr>
            <p:nvPr/>
          </p:nvGrpSpPr>
          <p:grpSpPr bwMode="auto">
            <a:xfrm>
              <a:off x="4114800" y="3886200"/>
              <a:ext cx="457200" cy="457200"/>
              <a:chOff x="1524000" y="2667000"/>
              <a:chExt cx="457200" cy="457200"/>
            </a:xfrm>
          </p:grpSpPr>
          <p:sp>
            <p:nvSpPr>
              <p:cNvPr id="84" name="Rectangle 234"/>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M</a:t>
                </a:r>
              </a:p>
            </p:txBody>
          </p:sp>
          <p:grpSp>
            <p:nvGrpSpPr>
              <p:cNvPr id="85" name="Group 235"/>
              <p:cNvGrpSpPr>
                <a:grpSpLocks/>
              </p:cNvGrpSpPr>
              <p:nvPr/>
            </p:nvGrpSpPr>
            <p:grpSpPr bwMode="auto">
              <a:xfrm>
                <a:off x="1904997" y="2667000"/>
                <a:ext cx="76200" cy="457200"/>
                <a:chOff x="7162800" y="2180537"/>
                <a:chExt cx="457201" cy="2110427"/>
              </a:xfrm>
            </p:grpSpPr>
            <p:sp>
              <p:nvSpPr>
                <p:cNvPr id="86" name="Rectangle 236"/>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87" name="Isosceles Triangle 237"/>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69" name="Group 229"/>
            <p:cNvGrpSpPr>
              <a:grpSpLocks/>
            </p:cNvGrpSpPr>
            <p:nvPr/>
          </p:nvGrpSpPr>
          <p:grpSpPr bwMode="auto">
            <a:xfrm>
              <a:off x="4572000" y="3886200"/>
              <a:ext cx="457200" cy="457200"/>
              <a:chOff x="1524000" y="2667000"/>
              <a:chExt cx="457200" cy="457200"/>
            </a:xfrm>
          </p:grpSpPr>
          <p:sp>
            <p:nvSpPr>
              <p:cNvPr id="80" name="Rectangle 230"/>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W</a:t>
                </a:r>
              </a:p>
            </p:txBody>
          </p:sp>
          <p:grpSp>
            <p:nvGrpSpPr>
              <p:cNvPr id="81" name="Group 231"/>
              <p:cNvGrpSpPr>
                <a:grpSpLocks/>
              </p:cNvGrpSpPr>
              <p:nvPr/>
            </p:nvGrpSpPr>
            <p:grpSpPr bwMode="auto">
              <a:xfrm>
                <a:off x="1904997" y="2667000"/>
                <a:ext cx="76200" cy="457200"/>
                <a:chOff x="7162800" y="2180537"/>
                <a:chExt cx="457201" cy="2110427"/>
              </a:xfrm>
            </p:grpSpPr>
            <p:sp>
              <p:nvSpPr>
                <p:cNvPr id="82" name="Rectangle 232"/>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83" name="Isosceles Triangle 233"/>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70" name="Group 116"/>
            <p:cNvGrpSpPr>
              <a:grpSpLocks/>
            </p:cNvGrpSpPr>
            <p:nvPr/>
          </p:nvGrpSpPr>
          <p:grpSpPr bwMode="auto">
            <a:xfrm>
              <a:off x="3657600" y="3429000"/>
              <a:ext cx="457200" cy="457200"/>
              <a:chOff x="1524000" y="2667000"/>
              <a:chExt cx="457200" cy="457200"/>
            </a:xfrm>
          </p:grpSpPr>
          <p:sp>
            <p:nvSpPr>
              <p:cNvPr id="76" name="Rectangle 122"/>
              <p:cNvSpPr>
                <a:spLocks noChangeArrowheads="1"/>
              </p:cNvSpPr>
              <p:nvPr/>
            </p:nvSpPr>
            <p:spPr bwMode="auto">
              <a:xfrm>
                <a:off x="1524000" y="2667000"/>
                <a:ext cx="457200" cy="457200"/>
              </a:xfrm>
              <a:prstGeom prst="rect">
                <a:avLst/>
              </a:prstGeom>
              <a:solidFill>
                <a:srgbClr val="7F7F7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M</a:t>
                </a:r>
              </a:p>
            </p:txBody>
          </p:sp>
          <p:grpSp>
            <p:nvGrpSpPr>
              <p:cNvPr id="77" name="Group 123"/>
              <p:cNvGrpSpPr>
                <a:grpSpLocks/>
              </p:cNvGrpSpPr>
              <p:nvPr/>
            </p:nvGrpSpPr>
            <p:grpSpPr bwMode="auto">
              <a:xfrm>
                <a:off x="1904997" y="2667000"/>
                <a:ext cx="76200" cy="457200"/>
                <a:chOff x="7162800" y="2180537"/>
                <a:chExt cx="457201" cy="2110427"/>
              </a:xfrm>
            </p:grpSpPr>
            <p:sp>
              <p:nvSpPr>
                <p:cNvPr id="78" name="Rectangle 124"/>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79" name="Isosceles Triangle 125"/>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71" name="Group 117"/>
            <p:cNvGrpSpPr>
              <a:grpSpLocks/>
            </p:cNvGrpSpPr>
            <p:nvPr/>
          </p:nvGrpSpPr>
          <p:grpSpPr bwMode="auto">
            <a:xfrm>
              <a:off x="4114800" y="3429000"/>
              <a:ext cx="457200" cy="457200"/>
              <a:chOff x="1524000" y="2667000"/>
              <a:chExt cx="457200" cy="457200"/>
            </a:xfrm>
          </p:grpSpPr>
          <p:sp>
            <p:nvSpPr>
              <p:cNvPr id="72" name="Rectangle 118"/>
              <p:cNvSpPr>
                <a:spLocks noChangeArrowheads="1"/>
              </p:cNvSpPr>
              <p:nvPr/>
            </p:nvSpPr>
            <p:spPr bwMode="auto">
              <a:xfrm>
                <a:off x="1524000" y="2667000"/>
                <a:ext cx="457200" cy="457200"/>
              </a:xfrm>
              <a:prstGeom prst="rect">
                <a:avLst/>
              </a:prstGeom>
              <a:solidFill>
                <a:srgbClr val="7F7F7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W</a:t>
                </a:r>
              </a:p>
            </p:txBody>
          </p:sp>
          <p:grpSp>
            <p:nvGrpSpPr>
              <p:cNvPr id="73" name="Group 119"/>
              <p:cNvGrpSpPr>
                <a:grpSpLocks/>
              </p:cNvGrpSpPr>
              <p:nvPr/>
            </p:nvGrpSpPr>
            <p:grpSpPr bwMode="auto">
              <a:xfrm>
                <a:off x="1904997" y="2667000"/>
                <a:ext cx="76200" cy="457200"/>
                <a:chOff x="7162800" y="2180537"/>
                <a:chExt cx="457201" cy="2110427"/>
              </a:xfrm>
            </p:grpSpPr>
            <p:sp>
              <p:nvSpPr>
                <p:cNvPr id="74" name="Rectangle 120"/>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75" name="Isosceles Triangle 121"/>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grpSp>
        <p:nvGrpSpPr>
          <p:cNvPr id="96" name="Group 293"/>
          <p:cNvGrpSpPr>
            <a:grpSpLocks/>
          </p:cNvGrpSpPr>
          <p:nvPr/>
        </p:nvGrpSpPr>
        <p:grpSpPr bwMode="auto">
          <a:xfrm>
            <a:off x="2868304" y="2883089"/>
            <a:ext cx="2270125" cy="1828800"/>
            <a:chOff x="3200400" y="2514600"/>
            <a:chExt cx="2270461" cy="1828800"/>
          </a:xfrm>
        </p:grpSpPr>
        <p:grpSp>
          <p:nvGrpSpPr>
            <p:cNvPr id="97" name="Group 291"/>
            <p:cNvGrpSpPr>
              <a:grpSpLocks/>
            </p:cNvGrpSpPr>
            <p:nvPr/>
          </p:nvGrpSpPr>
          <p:grpSpPr bwMode="auto">
            <a:xfrm>
              <a:off x="3200400" y="2514600"/>
              <a:ext cx="457200" cy="1828800"/>
              <a:chOff x="3200400" y="2514600"/>
              <a:chExt cx="457200" cy="1828800"/>
            </a:xfrm>
          </p:grpSpPr>
          <p:grpSp>
            <p:nvGrpSpPr>
              <p:cNvPr id="99" name="Group 65"/>
              <p:cNvGrpSpPr>
                <a:grpSpLocks/>
              </p:cNvGrpSpPr>
              <p:nvPr/>
            </p:nvGrpSpPr>
            <p:grpSpPr bwMode="auto">
              <a:xfrm>
                <a:off x="3200400" y="2514600"/>
                <a:ext cx="457200" cy="457200"/>
                <a:chOff x="1524000" y="2667000"/>
                <a:chExt cx="457200" cy="457200"/>
              </a:xfrm>
            </p:grpSpPr>
            <p:sp>
              <p:nvSpPr>
                <p:cNvPr id="115" name="Rectangle 66"/>
                <p:cNvSpPr>
                  <a:spLocks noChangeArrowheads="1"/>
                </p:cNvSpPr>
                <p:nvPr/>
              </p:nvSpPr>
              <p:spPr bwMode="auto">
                <a:xfrm>
                  <a:off x="1524000" y="2667000"/>
                  <a:ext cx="457200" cy="457200"/>
                </a:xfrm>
                <a:prstGeom prst="rect">
                  <a:avLst/>
                </a:prstGeom>
                <a:solidFill>
                  <a:srgbClr val="7F7F7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W</a:t>
                  </a:r>
                </a:p>
              </p:txBody>
            </p:sp>
            <p:grpSp>
              <p:nvGrpSpPr>
                <p:cNvPr id="116" name="Group 67"/>
                <p:cNvGrpSpPr>
                  <a:grpSpLocks/>
                </p:cNvGrpSpPr>
                <p:nvPr/>
              </p:nvGrpSpPr>
              <p:grpSpPr bwMode="auto">
                <a:xfrm>
                  <a:off x="1904997" y="2667000"/>
                  <a:ext cx="76200" cy="457200"/>
                  <a:chOff x="7162800" y="2180537"/>
                  <a:chExt cx="457201" cy="2110427"/>
                </a:xfrm>
              </p:grpSpPr>
              <p:sp>
                <p:nvSpPr>
                  <p:cNvPr id="117" name="Rectangle 68"/>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18" name="Isosceles Triangle 69"/>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00" name="Group 90"/>
              <p:cNvGrpSpPr>
                <a:grpSpLocks/>
              </p:cNvGrpSpPr>
              <p:nvPr/>
            </p:nvGrpSpPr>
            <p:grpSpPr bwMode="auto">
              <a:xfrm>
                <a:off x="3200400" y="2971800"/>
                <a:ext cx="457200" cy="457200"/>
                <a:chOff x="1524000" y="2667000"/>
                <a:chExt cx="457200" cy="457200"/>
              </a:xfrm>
            </p:grpSpPr>
            <p:sp>
              <p:nvSpPr>
                <p:cNvPr id="111" name="Rectangle 96"/>
                <p:cNvSpPr>
                  <a:spLocks noChangeArrowheads="1"/>
                </p:cNvSpPr>
                <p:nvPr/>
              </p:nvSpPr>
              <p:spPr bwMode="auto">
                <a:xfrm>
                  <a:off x="1524000" y="2667000"/>
                  <a:ext cx="457200" cy="457200"/>
                </a:xfrm>
                <a:prstGeom prst="rect">
                  <a:avLst/>
                </a:prstGeom>
                <a:solidFill>
                  <a:srgbClr val="7F7F7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M</a:t>
                  </a:r>
                </a:p>
              </p:txBody>
            </p:sp>
            <p:grpSp>
              <p:nvGrpSpPr>
                <p:cNvPr id="112" name="Group 97"/>
                <p:cNvGrpSpPr>
                  <a:grpSpLocks/>
                </p:cNvGrpSpPr>
                <p:nvPr/>
              </p:nvGrpSpPr>
              <p:grpSpPr bwMode="auto">
                <a:xfrm>
                  <a:off x="1904997" y="2667000"/>
                  <a:ext cx="76200" cy="457200"/>
                  <a:chOff x="7162800" y="2180537"/>
                  <a:chExt cx="457201" cy="2110427"/>
                </a:xfrm>
              </p:grpSpPr>
              <p:sp>
                <p:nvSpPr>
                  <p:cNvPr id="113" name="Rectangle 98"/>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14" name="Isosceles Triangle 99"/>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01" name="Group 226"/>
              <p:cNvGrpSpPr>
                <a:grpSpLocks/>
              </p:cNvGrpSpPr>
              <p:nvPr/>
            </p:nvGrpSpPr>
            <p:grpSpPr bwMode="auto">
              <a:xfrm>
                <a:off x="3200400" y="3886200"/>
                <a:ext cx="457200" cy="457200"/>
                <a:chOff x="1524000" y="2667000"/>
                <a:chExt cx="457200" cy="457200"/>
              </a:xfrm>
            </p:grpSpPr>
            <p:sp>
              <p:nvSpPr>
                <p:cNvPr id="107" name="Rectangle 242"/>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D</a:t>
                  </a:r>
                </a:p>
              </p:txBody>
            </p:sp>
            <p:grpSp>
              <p:nvGrpSpPr>
                <p:cNvPr id="108" name="Group 243"/>
                <p:cNvGrpSpPr>
                  <a:grpSpLocks/>
                </p:cNvGrpSpPr>
                <p:nvPr/>
              </p:nvGrpSpPr>
              <p:grpSpPr bwMode="auto">
                <a:xfrm>
                  <a:off x="1904997" y="2667000"/>
                  <a:ext cx="76200" cy="457200"/>
                  <a:chOff x="7162800" y="2180537"/>
                  <a:chExt cx="457201" cy="2110427"/>
                </a:xfrm>
              </p:grpSpPr>
              <p:sp>
                <p:nvSpPr>
                  <p:cNvPr id="109" name="Rectangle 244"/>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10" name="Isosceles Triangle 245"/>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02" name="Group 115"/>
              <p:cNvGrpSpPr>
                <a:grpSpLocks/>
              </p:cNvGrpSpPr>
              <p:nvPr/>
            </p:nvGrpSpPr>
            <p:grpSpPr bwMode="auto">
              <a:xfrm>
                <a:off x="3200400" y="3429000"/>
                <a:ext cx="457200" cy="457200"/>
                <a:chOff x="1524000" y="2667000"/>
                <a:chExt cx="457200" cy="457200"/>
              </a:xfrm>
            </p:grpSpPr>
            <p:sp>
              <p:nvSpPr>
                <p:cNvPr id="103" name="Rectangle 126"/>
                <p:cNvSpPr>
                  <a:spLocks noChangeArrowheads="1"/>
                </p:cNvSpPr>
                <p:nvPr/>
              </p:nvSpPr>
              <p:spPr bwMode="auto">
                <a:xfrm>
                  <a:off x="1524000" y="2667000"/>
                  <a:ext cx="457200" cy="457200"/>
                </a:xfrm>
                <a:prstGeom prst="rect">
                  <a:avLst/>
                </a:prstGeom>
                <a:solidFill>
                  <a:srgbClr val="7F7F7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X</a:t>
                  </a:r>
                </a:p>
              </p:txBody>
            </p:sp>
            <p:grpSp>
              <p:nvGrpSpPr>
                <p:cNvPr id="104" name="Group 127"/>
                <p:cNvGrpSpPr>
                  <a:grpSpLocks/>
                </p:cNvGrpSpPr>
                <p:nvPr/>
              </p:nvGrpSpPr>
              <p:grpSpPr bwMode="auto">
                <a:xfrm>
                  <a:off x="1904997" y="2667000"/>
                  <a:ext cx="76200" cy="457200"/>
                  <a:chOff x="7162800" y="2180537"/>
                  <a:chExt cx="457201" cy="2110427"/>
                </a:xfrm>
              </p:grpSpPr>
              <p:sp>
                <p:nvSpPr>
                  <p:cNvPr id="105" name="Rectangle 128"/>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06" name="Isosceles Triangle 129"/>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sp>
          <p:nvSpPr>
            <p:cNvPr id="98" name="TextBox 251"/>
            <p:cNvSpPr txBox="1">
              <a:spLocks noChangeArrowheads="1"/>
            </p:cNvSpPr>
            <p:nvPr/>
          </p:nvSpPr>
          <p:spPr bwMode="auto">
            <a:xfrm>
              <a:off x="4648200" y="3429000"/>
              <a:ext cx="8226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i="1" smtClean="0">
                  <a:solidFill>
                    <a:srgbClr val="000000"/>
                  </a:solidFill>
                  <a:ea typeface="ＭＳ Ｐゴシック" panose="020B0600070205080204" pitchFamily="34" charset="-128"/>
                  <a:cs typeface="Calibri" panose="020F0502020204030204" pitchFamily="34" charset="0"/>
                </a:rPr>
                <a:t>bubble</a:t>
              </a:r>
            </a:p>
          </p:txBody>
        </p:sp>
      </p:grpSp>
      <p:cxnSp>
        <p:nvCxnSpPr>
          <p:cNvPr id="119" name="Straight Arrow Connector 275"/>
          <p:cNvCxnSpPr>
            <a:cxnSpLocks noChangeShapeType="1"/>
          </p:cNvCxnSpPr>
          <p:nvPr/>
        </p:nvCxnSpPr>
        <p:spPr bwMode="auto">
          <a:xfrm>
            <a:off x="4316104" y="1663889"/>
            <a:ext cx="381000" cy="228600"/>
          </a:xfrm>
          <a:prstGeom prst="straightConnector1">
            <a:avLst/>
          </a:prstGeom>
          <a:noFill/>
          <a:ln w="38100" algn="ctr">
            <a:solidFill>
              <a:srgbClr val="FF0000"/>
            </a:solidFill>
            <a:round/>
            <a:headEnd/>
            <a:tailEnd type="arrow" w="med" len="med"/>
          </a:ln>
        </p:spPr>
      </p:cxnSp>
      <p:grpSp>
        <p:nvGrpSpPr>
          <p:cNvPr id="120" name="Group 294"/>
          <p:cNvGrpSpPr>
            <a:grpSpLocks/>
          </p:cNvGrpSpPr>
          <p:nvPr/>
        </p:nvGrpSpPr>
        <p:grpSpPr bwMode="auto">
          <a:xfrm>
            <a:off x="1953904" y="2425889"/>
            <a:ext cx="6096000" cy="1828800"/>
            <a:chOff x="2286000" y="2057400"/>
            <a:chExt cx="6095999" cy="1828800"/>
          </a:xfrm>
        </p:grpSpPr>
        <p:grpSp>
          <p:nvGrpSpPr>
            <p:cNvPr id="121" name="Group 289"/>
            <p:cNvGrpSpPr>
              <a:grpSpLocks/>
            </p:cNvGrpSpPr>
            <p:nvPr/>
          </p:nvGrpSpPr>
          <p:grpSpPr bwMode="auto">
            <a:xfrm>
              <a:off x="2286000" y="2057400"/>
              <a:ext cx="2346661" cy="1828800"/>
              <a:chOff x="2286000" y="2057400"/>
              <a:chExt cx="2346661" cy="1828800"/>
            </a:xfrm>
          </p:grpSpPr>
          <p:grpSp>
            <p:nvGrpSpPr>
              <p:cNvPr id="123" name="Group 49"/>
              <p:cNvGrpSpPr>
                <a:grpSpLocks/>
              </p:cNvGrpSpPr>
              <p:nvPr/>
            </p:nvGrpSpPr>
            <p:grpSpPr bwMode="auto">
              <a:xfrm>
                <a:off x="2286000" y="2057400"/>
                <a:ext cx="457200" cy="457200"/>
                <a:chOff x="1524000" y="2667000"/>
                <a:chExt cx="457200" cy="457200"/>
              </a:xfrm>
            </p:grpSpPr>
            <p:sp>
              <p:nvSpPr>
                <p:cNvPr id="140" name="Rectangle 50"/>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M</a:t>
                  </a:r>
                </a:p>
              </p:txBody>
            </p:sp>
            <p:grpSp>
              <p:nvGrpSpPr>
                <p:cNvPr id="141" name="Group 51"/>
                <p:cNvGrpSpPr>
                  <a:grpSpLocks/>
                </p:cNvGrpSpPr>
                <p:nvPr/>
              </p:nvGrpSpPr>
              <p:grpSpPr bwMode="auto">
                <a:xfrm>
                  <a:off x="1904997" y="2667000"/>
                  <a:ext cx="76200" cy="457200"/>
                  <a:chOff x="7162800" y="2180537"/>
                  <a:chExt cx="457201" cy="2110427"/>
                </a:xfrm>
              </p:grpSpPr>
              <p:sp>
                <p:nvSpPr>
                  <p:cNvPr id="142" name="Rectangle 52"/>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43" name="Isosceles Triangle 53"/>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24" name="Group 63"/>
              <p:cNvGrpSpPr>
                <a:grpSpLocks/>
              </p:cNvGrpSpPr>
              <p:nvPr/>
            </p:nvGrpSpPr>
            <p:grpSpPr bwMode="auto">
              <a:xfrm>
                <a:off x="2286000" y="2514600"/>
                <a:ext cx="457200" cy="457200"/>
                <a:chOff x="1524000" y="2667000"/>
                <a:chExt cx="457200" cy="457200"/>
              </a:xfrm>
            </p:grpSpPr>
            <p:sp>
              <p:nvSpPr>
                <p:cNvPr id="136" name="Rectangle 74"/>
                <p:cNvSpPr>
                  <a:spLocks noChangeArrowheads="1"/>
                </p:cNvSpPr>
                <p:nvPr/>
              </p:nvSpPr>
              <p:spPr bwMode="auto">
                <a:xfrm>
                  <a:off x="1524000" y="2667000"/>
                  <a:ext cx="457200" cy="457200"/>
                </a:xfrm>
                <a:prstGeom prst="rect">
                  <a:avLst/>
                </a:prstGeom>
                <a:solidFill>
                  <a:srgbClr val="7F7F7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X</a:t>
                  </a:r>
                </a:p>
              </p:txBody>
            </p:sp>
            <p:grpSp>
              <p:nvGrpSpPr>
                <p:cNvPr id="137" name="Group 75"/>
                <p:cNvGrpSpPr>
                  <a:grpSpLocks/>
                </p:cNvGrpSpPr>
                <p:nvPr/>
              </p:nvGrpSpPr>
              <p:grpSpPr bwMode="auto">
                <a:xfrm>
                  <a:off x="1904997" y="2667000"/>
                  <a:ext cx="76200" cy="457200"/>
                  <a:chOff x="7162800" y="2180537"/>
                  <a:chExt cx="457201" cy="2110427"/>
                </a:xfrm>
              </p:grpSpPr>
              <p:sp>
                <p:nvSpPr>
                  <p:cNvPr id="138" name="Rectangle 76"/>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39" name="Isosceles Triangle 77"/>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sp>
            <p:nvSpPr>
              <p:cNvPr id="125" name="TextBox 222"/>
              <p:cNvSpPr txBox="1">
                <a:spLocks noChangeArrowheads="1"/>
              </p:cNvSpPr>
              <p:nvPr/>
            </p:nvSpPr>
            <p:spPr bwMode="auto">
              <a:xfrm>
                <a:off x="3810000" y="2514600"/>
                <a:ext cx="8226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i="1" smtClean="0">
                    <a:solidFill>
                      <a:srgbClr val="000000"/>
                    </a:solidFill>
                    <a:ea typeface="ＭＳ Ｐゴシック" panose="020B0600070205080204" pitchFamily="34" charset="-128"/>
                    <a:cs typeface="Calibri" panose="020F0502020204030204" pitchFamily="34" charset="0"/>
                  </a:rPr>
                  <a:t>bubble</a:t>
                </a:r>
              </a:p>
            </p:txBody>
          </p:sp>
          <p:grpSp>
            <p:nvGrpSpPr>
              <p:cNvPr id="126" name="Group 88"/>
              <p:cNvGrpSpPr>
                <a:grpSpLocks/>
              </p:cNvGrpSpPr>
              <p:nvPr/>
            </p:nvGrpSpPr>
            <p:grpSpPr bwMode="auto">
              <a:xfrm>
                <a:off x="2286000" y="2971800"/>
                <a:ext cx="457200" cy="457200"/>
                <a:chOff x="1524000" y="2667000"/>
                <a:chExt cx="457200" cy="457200"/>
              </a:xfrm>
            </p:grpSpPr>
            <p:sp>
              <p:nvSpPr>
                <p:cNvPr id="132" name="Rectangle 104"/>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D</a:t>
                  </a:r>
                </a:p>
              </p:txBody>
            </p:sp>
            <p:grpSp>
              <p:nvGrpSpPr>
                <p:cNvPr id="133" name="Group 105"/>
                <p:cNvGrpSpPr>
                  <a:grpSpLocks/>
                </p:cNvGrpSpPr>
                <p:nvPr/>
              </p:nvGrpSpPr>
              <p:grpSpPr bwMode="auto">
                <a:xfrm>
                  <a:off x="1904997" y="2667000"/>
                  <a:ext cx="76200" cy="457200"/>
                  <a:chOff x="7162800" y="2180537"/>
                  <a:chExt cx="457201" cy="2110427"/>
                </a:xfrm>
              </p:grpSpPr>
              <p:sp>
                <p:nvSpPr>
                  <p:cNvPr id="134" name="Rectangle 106"/>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35" name="Isosceles Triangle 107"/>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27" name="Group 113"/>
              <p:cNvGrpSpPr>
                <a:grpSpLocks/>
              </p:cNvGrpSpPr>
              <p:nvPr/>
            </p:nvGrpSpPr>
            <p:grpSpPr bwMode="auto">
              <a:xfrm>
                <a:off x="2286000" y="3429000"/>
                <a:ext cx="457200" cy="457200"/>
                <a:chOff x="1524000" y="2667000"/>
                <a:chExt cx="457200" cy="457200"/>
              </a:xfrm>
            </p:grpSpPr>
            <p:sp>
              <p:nvSpPr>
                <p:cNvPr id="128" name="Rectangle 134"/>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F</a:t>
                  </a:r>
                </a:p>
              </p:txBody>
            </p:sp>
            <p:grpSp>
              <p:nvGrpSpPr>
                <p:cNvPr id="129" name="Group 135"/>
                <p:cNvGrpSpPr>
                  <a:grpSpLocks/>
                </p:cNvGrpSpPr>
                <p:nvPr/>
              </p:nvGrpSpPr>
              <p:grpSpPr bwMode="auto">
                <a:xfrm>
                  <a:off x="1904997" y="2667000"/>
                  <a:ext cx="76200" cy="457200"/>
                  <a:chOff x="7162800" y="2180537"/>
                  <a:chExt cx="457201" cy="2110427"/>
                </a:xfrm>
              </p:grpSpPr>
              <p:sp>
                <p:nvSpPr>
                  <p:cNvPr id="130" name="Rectangle 136"/>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31" name="Isosceles Triangle 137"/>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sp>
          <p:nvSpPr>
            <p:cNvPr id="122" name="TextBox 278"/>
            <p:cNvSpPr txBox="1">
              <a:spLocks noChangeArrowheads="1"/>
            </p:cNvSpPr>
            <p:nvPr/>
          </p:nvSpPr>
          <p:spPr bwMode="auto">
            <a:xfrm>
              <a:off x="5334000" y="2590800"/>
              <a:ext cx="3047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400" dirty="0" smtClean="0">
                  <a:solidFill>
                    <a:srgbClr val="000000"/>
                  </a:solidFill>
                  <a:latin typeface="+mn-ea"/>
                  <a:ea typeface="+mn-ea"/>
                  <a:cs typeface="Calibri" panose="020F0502020204030204" pitchFamily="34" charset="0"/>
                </a:rPr>
                <a:t>指令停顿在译码阶段</a:t>
              </a:r>
              <a:endParaRPr lang="en-US" altLang="zh-CN" sz="2400" dirty="0" smtClean="0">
                <a:solidFill>
                  <a:srgbClr val="000000"/>
                </a:solidFill>
                <a:latin typeface="+mn-ea"/>
                <a:ea typeface="+mn-ea"/>
                <a:cs typeface="Calibri" panose="020F0502020204030204" pitchFamily="34" charset="0"/>
              </a:endParaRPr>
            </a:p>
          </p:txBody>
        </p:sp>
      </p:grpSp>
      <p:grpSp>
        <p:nvGrpSpPr>
          <p:cNvPr id="144" name="Group 296"/>
          <p:cNvGrpSpPr>
            <a:grpSpLocks/>
          </p:cNvGrpSpPr>
          <p:nvPr/>
        </p:nvGrpSpPr>
        <p:grpSpPr bwMode="auto">
          <a:xfrm>
            <a:off x="582304" y="5016689"/>
            <a:ext cx="8077200" cy="1200329"/>
            <a:chOff x="914400" y="4648200"/>
            <a:chExt cx="8077199" cy="1200329"/>
          </a:xfrm>
        </p:grpSpPr>
        <p:grpSp>
          <p:nvGrpSpPr>
            <p:cNvPr id="145" name="Group 295"/>
            <p:cNvGrpSpPr>
              <a:grpSpLocks/>
            </p:cNvGrpSpPr>
            <p:nvPr/>
          </p:nvGrpSpPr>
          <p:grpSpPr bwMode="auto">
            <a:xfrm>
              <a:off x="914400" y="4648200"/>
              <a:ext cx="4943374" cy="914400"/>
              <a:chOff x="914400" y="4648200"/>
              <a:chExt cx="4943374" cy="914400"/>
            </a:xfrm>
          </p:grpSpPr>
          <p:grpSp>
            <p:nvGrpSpPr>
              <p:cNvPr id="147" name="Group 285"/>
              <p:cNvGrpSpPr>
                <a:grpSpLocks/>
              </p:cNvGrpSpPr>
              <p:nvPr/>
            </p:nvGrpSpPr>
            <p:grpSpPr bwMode="auto">
              <a:xfrm>
                <a:off x="914400" y="4648200"/>
                <a:ext cx="4486174" cy="457200"/>
                <a:chOff x="914400" y="4648200"/>
                <a:chExt cx="4486174" cy="457200"/>
              </a:xfrm>
            </p:grpSpPr>
            <p:grpSp>
              <p:nvGrpSpPr>
                <p:cNvPr id="177" name="Group 138"/>
                <p:cNvGrpSpPr>
                  <a:grpSpLocks/>
                </p:cNvGrpSpPr>
                <p:nvPr/>
              </p:nvGrpSpPr>
              <p:grpSpPr bwMode="auto">
                <a:xfrm>
                  <a:off x="914400" y="4648200"/>
                  <a:ext cx="2286000" cy="457200"/>
                  <a:chOff x="1524000" y="2667000"/>
                  <a:chExt cx="2286000" cy="457200"/>
                </a:xfrm>
              </p:grpSpPr>
              <p:grpSp>
                <p:nvGrpSpPr>
                  <p:cNvPr id="179" name="Group 139"/>
                  <p:cNvGrpSpPr>
                    <a:grpSpLocks/>
                  </p:cNvGrpSpPr>
                  <p:nvPr/>
                </p:nvGrpSpPr>
                <p:grpSpPr bwMode="auto">
                  <a:xfrm>
                    <a:off x="1524000" y="2667000"/>
                    <a:ext cx="457200" cy="457200"/>
                    <a:chOff x="1524000" y="2667000"/>
                    <a:chExt cx="457200" cy="457200"/>
                  </a:xfrm>
                </p:grpSpPr>
                <p:sp>
                  <p:nvSpPr>
                    <p:cNvPr id="200" name="Rectangle 160"/>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F</a:t>
                      </a:r>
                    </a:p>
                  </p:txBody>
                </p:sp>
                <p:grpSp>
                  <p:nvGrpSpPr>
                    <p:cNvPr id="201" name="Group 161"/>
                    <p:cNvGrpSpPr>
                      <a:grpSpLocks/>
                    </p:cNvGrpSpPr>
                    <p:nvPr/>
                  </p:nvGrpSpPr>
                  <p:grpSpPr bwMode="auto">
                    <a:xfrm>
                      <a:off x="1904997" y="2667000"/>
                      <a:ext cx="76200" cy="457200"/>
                      <a:chOff x="7162800" y="2180537"/>
                      <a:chExt cx="457201" cy="2110427"/>
                    </a:xfrm>
                  </p:grpSpPr>
                  <p:sp>
                    <p:nvSpPr>
                      <p:cNvPr id="202" name="Rectangle 162"/>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203" name="Isosceles Triangle 163"/>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80" name="Group 140"/>
                  <p:cNvGrpSpPr>
                    <a:grpSpLocks/>
                  </p:cNvGrpSpPr>
                  <p:nvPr/>
                </p:nvGrpSpPr>
                <p:grpSpPr bwMode="auto">
                  <a:xfrm>
                    <a:off x="1981200" y="2667000"/>
                    <a:ext cx="457200" cy="457200"/>
                    <a:chOff x="1524000" y="2667000"/>
                    <a:chExt cx="457200" cy="457200"/>
                  </a:xfrm>
                </p:grpSpPr>
                <p:sp>
                  <p:nvSpPr>
                    <p:cNvPr id="196" name="Rectangle 156"/>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D</a:t>
                      </a:r>
                    </a:p>
                  </p:txBody>
                </p:sp>
                <p:grpSp>
                  <p:nvGrpSpPr>
                    <p:cNvPr id="197" name="Group 157"/>
                    <p:cNvGrpSpPr>
                      <a:grpSpLocks/>
                    </p:cNvGrpSpPr>
                    <p:nvPr/>
                  </p:nvGrpSpPr>
                  <p:grpSpPr bwMode="auto">
                    <a:xfrm>
                      <a:off x="1904997" y="2667000"/>
                      <a:ext cx="76200" cy="457200"/>
                      <a:chOff x="7162800" y="2180537"/>
                      <a:chExt cx="457201" cy="2110427"/>
                    </a:xfrm>
                  </p:grpSpPr>
                  <p:sp>
                    <p:nvSpPr>
                      <p:cNvPr id="198" name="Rectangle 158"/>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99" name="Isosceles Triangle 159"/>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81" name="Group 141"/>
                  <p:cNvGrpSpPr>
                    <a:grpSpLocks/>
                  </p:cNvGrpSpPr>
                  <p:nvPr/>
                </p:nvGrpSpPr>
                <p:grpSpPr bwMode="auto">
                  <a:xfrm>
                    <a:off x="2438400" y="2667000"/>
                    <a:ext cx="457200" cy="457200"/>
                    <a:chOff x="1524000" y="2667000"/>
                    <a:chExt cx="457200" cy="457200"/>
                  </a:xfrm>
                </p:grpSpPr>
                <p:sp>
                  <p:nvSpPr>
                    <p:cNvPr id="192" name="Rectangle 152"/>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X</a:t>
                      </a:r>
                    </a:p>
                  </p:txBody>
                </p:sp>
                <p:grpSp>
                  <p:nvGrpSpPr>
                    <p:cNvPr id="193" name="Group 153"/>
                    <p:cNvGrpSpPr>
                      <a:grpSpLocks/>
                    </p:cNvGrpSpPr>
                    <p:nvPr/>
                  </p:nvGrpSpPr>
                  <p:grpSpPr bwMode="auto">
                    <a:xfrm>
                      <a:off x="1904997" y="2667000"/>
                      <a:ext cx="76200" cy="457200"/>
                      <a:chOff x="7162800" y="2180537"/>
                      <a:chExt cx="457201" cy="2110427"/>
                    </a:xfrm>
                  </p:grpSpPr>
                  <p:sp>
                    <p:nvSpPr>
                      <p:cNvPr id="194" name="Rectangle 154"/>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95" name="Isosceles Triangle 155"/>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82" name="Group 142"/>
                  <p:cNvGrpSpPr>
                    <a:grpSpLocks/>
                  </p:cNvGrpSpPr>
                  <p:nvPr/>
                </p:nvGrpSpPr>
                <p:grpSpPr bwMode="auto">
                  <a:xfrm>
                    <a:off x="2895600" y="2667000"/>
                    <a:ext cx="457200" cy="457200"/>
                    <a:chOff x="1524000" y="2667000"/>
                    <a:chExt cx="457200" cy="457200"/>
                  </a:xfrm>
                </p:grpSpPr>
                <p:sp>
                  <p:nvSpPr>
                    <p:cNvPr id="188" name="Rectangle 148"/>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M</a:t>
                      </a:r>
                    </a:p>
                  </p:txBody>
                </p:sp>
                <p:grpSp>
                  <p:nvGrpSpPr>
                    <p:cNvPr id="189" name="Group 149"/>
                    <p:cNvGrpSpPr>
                      <a:grpSpLocks/>
                    </p:cNvGrpSpPr>
                    <p:nvPr/>
                  </p:nvGrpSpPr>
                  <p:grpSpPr bwMode="auto">
                    <a:xfrm>
                      <a:off x="1904997" y="2667000"/>
                      <a:ext cx="76200" cy="457200"/>
                      <a:chOff x="7162800" y="2180537"/>
                      <a:chExt cx="457201" cy="2110427"/>
                    </a:xfrm>
                  </p:grpSpPr>
                  <p:sp>
                    <p:nvSpPr>
                      <p:cNvPr id="190" name="Rectangle 150"/>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91" name="Isosceles Triangle 151"/>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83" name="Group 143"/>
                  <p:cNvGrpSpPr>
                    <a:grpSpLocks/>
                  </p:cNvGrpSpPr>
                  <p:nvPr/>
                </p:nvGrpSpPr>
                <p:grpSpPr bwMode="auto">
                  <a:xfrm>
                    <a:off x="3352800" y="2667000"/>
                    <a:ext cx="457200" cy="457200"/>
                    <a:chOff x="1524000" y="2667000"/>
                    <a:chExt cx="457200" cy="457200"/>
                  </a:xfrm>
                </p:grpSpPr>
                <p:sp>
                  <p:nvSpPr>
                    <p:cNvPr id="184" name="Rectangle 144"/>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W</a:t>
                      </a:r>
                    </a:p>
                  </p:txBody>
                </p:sp>
                <p:grpSp>
                  <p:nvGrpSpPr>
                    <p:cNvPr id="185" name="Group 145"/>
                    <p:cNvGrpSpPr>
                      <a:grpSpLocks/>
                    </p:cNvGrpSpPr>
                    <p:nvPr/>
                  </p:nvGrpSpPr>
                  <p:grpSpPr bwMode="auto">
                    <a:xfrm>
                      <a:off x="1904997" y="2667000"/>
                      <a:ext cx="76200" cy="457200"/>
                      <a:chOff x="7162800" y="2180537"/>
                      <a:chExt cx="457201" cy="2110427"/>
                    </a:xfrm>
                  </p:grpSpPr>
                  <p:sp>
                    <p:nvSpPr>
                      <p:cNvPr id="186" name="Rectangle 146"/>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87" name="Isosceles Triangle 147"/>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sp>
              <p:nvSpPr>
                <p:cNvPr id="178" name="TextBox 264"/>
                <p:cNvSpPr txBox="1">
                  <a:spLocks noChangeArrowheads="1"/>
                </p:cNvSpPr>
                <p:nvPr/>
              </p:nvSpPr>
              <p:spPr bwMode="auto">
                <a:xfrm>
                  <a:off x="3276600" y="4648200"/>
                  <a:ext cx="21239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b="1" smtClean="0">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add x1, x3, x5</a:t>
                  </a:r>
                </a:p>
              </p:txBody>
            </p:sp>
          </p:grpSp>
          <p:grpSp>
            <p:nvGrpSpPr>
              <p:cNvPr id="148" name="Group 286"/>
              <p:cNvGrpSpPr>
                <a:grpSpLocks/>
              </p:cNvGrpSpPr>
              <p:nvPr/>
            </p:nvGrpSpPr>
            <p:grpSpPr bwMode="auto">
              <a:xfrm>
                <a:off x="1371600" y="5105400"/>
                <a:ext cx="4486174" cy="457200"/>
                <a:chOff x="1371600" y="5105400"/>
                <a:chExt cx="4486174" cy="457200"/>
              </a:xfrm>
            </p:grpSpPr>
            <p:grpSp>
              <p:nvGrpSpPr>
                <p:cNvPr id="150" name="Group 164"/>
                <p:cNvGrpSpPr>
                  <a:grpSpLocks/>
                </p:cNvGrpSpPr>
                <p:nvPr/>
              </p:nvGrpSpPr>
              <p:grpSpPr bwMode="auto">
                <a:xfrm>
                  <a:off x="1371600" y="5105400"/>
                  <a:ext cx="2286000" cy="457200"/>
                  <a:chOff x="1524000" y="2667000"/>
                  <a:chExt cx="2286000" cy="457200"/>
                </a:xfrm>
              </p:grpSpPr>
              <p:grpSp>
                <p:nvGrpSpPr>
                  <p:cNvPr id="152" name="Group 165"/>
                  <p:cNvGrpSpPr>
                    <a:grpSpLocks/>
                  </p:cNvGrpSpPr>
                  <p:nvPr/>
                </p:nvGrpSpPr>
                <p:grpSpPr bwMode="auto">
                  <a:xfrm>
                    <a:off x="1524000" y="2667000"/>
                    <a:ext cx="457200" cy="457200"/>
                    <a:chOff x="1524000" y="2667000"/>
                    <a:chExt cx="457200" cy="457200"/>
                  </a:xfrm>
                </p:grpSpPr>
                <p:sp>
                  <p:nvSpPr>
                    <p:cNvPr id="173" name="Rectangle 186"/>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F</a:t>
                      </a:r>
                    </a:p>
                  </p:txBody>
                </p:sp>
                <p:grpSp>
                  <p:nvGrpSpPr>
                    <p:cNvPr id="174" name="Group 187"/>
                    <p:cNvGrpSpPr>
                      <a:grpSpLocks/>
                    </p:cNvGrpSpPr>
                    <p:nvPr/>
                  </p:nvGrpSpPr>
                  <p:grpSpPr bwMode="auto">
                    <a:xfrm>
                      <a:off x="1904997" y="2667000"/>
                      <a:ext cx="76200" cy="457200"/>
                      <a:chOff x="7162800" y="2180537"/>
                      <a:chExt cx="457201" cy="2110427"/>
                    </a:xfrm>
                  </p:grpSpPr>
                  <p:sp>
                    <p:nvSpPr>
                      <p:cNvPr id="175" name="Rectangle 188"/>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76" name="Isosceles Triangle 189"/>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53" name="Group 166"/>
                  <p:cNvGrpSpPr>
                    <a:grpSpLocks/>
                  </p:cNvGrpSpPr>
                  <p:nvPr/>
                </p:nvGrpSpPr>
                <p:grpSpPr bwMode="auto">
                  <a:xfrm>
                    <a:off x="1981200" y="2667000"/>
                    <a:ext cx="457200" cy="457200"/>
                    <a:chOff x="1524000" y="2667000"/>
                    <a:chExt cx="457200" cy="457200"/>
                  </a:xfrm>
                </p:grpSpPr>
                <p:sp>
                  <p:nvSpPr>
                    <p:cNvPr id="169" name="Rectangle 182"/>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D</a:t>
                      </a:r>
                    </a:p>
                  </p:txBody>
                </p:sp>
                <p:grpSp>
                  <p:nvGrpSpPr>
                    <p:cNvPr id="170" name="Group 183"/>
                    <p:cNvGrpSpPr>
                      <a:grpSpLocks/>
                    </p:cNvGrpSpPr>
                    <p:nvPr/>
                  </p:nvGrpSpPr>
                  <p:grpSpPr bwMode="auto">
                    <a:xfrm>
                      <a:off x="1904997" y="2667000"/>
                      <a:ext cx="76200" cy="457200"/>
                      <a:chOff x="7162800" y="2180537"/>
                      <a:chExt cx="457201" cy="2110427"/>
                    </a:xfrm>
                  </p:grpSpPr>
                  <p:sp>
                    <p:nvSpPr>
                      <p:cNvPr id="171" name="Rectangle 184"/>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72" name="Isosceles Triangle 185"/>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54" name="Group 167"/>
                  <p:cNvGrpSpPr>
                    <a:grpSpLocks/>
                  </p:cNvGrpSpPr>
                  <p:nvPr/>
                </p:nvGrpSpPr>
                <p:grpSpPr bwMode="auto">
                  <a:xfrm>
                    <a:off x="2438400" y="2667000"/>
                    <a:ext cx="457200" cy="457200"/>
                    <a:chOff x="1524000" y="2667000"/>
                    <a:chExt cx="457200" cy="457200"/>
                  </a:xfrm>
                </p:grpSpPr>
                <p:sp>
                  <p:nvSpPr>
                    <p:cNvPr id="165" name="Rectangle 178"/>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X</a:t>
                      </a:r>
                    </a:p>
                  </p:txBody>
                </p:sp>
                <p:grpSp>
                  <p:nvGrpSpPr>
                    <p:cNvPr id="166" name="Group 179"/>
                    <p:cNvGrpSpPr>
                      <a:grpSpLocks/>
                    </p:cNvGrpSpPr>
                    <p:nvPr/>
                  </p:nvGrpSpPr>
                  <p:grpSpPr bwMode="auto">
                    <a:xfrm>
                      <a:off x="1904997" y="2667000"/>
                      <a:ext cx="76200" cy="457200"/>
                      <a:chOff x="7162800" y="2180537"/>
                      <a:chExt cx="457201" cy="2110427"/>
                    </a:xfrm>
                  </p:grpSpPr>
                  <p:sp>
                    <p:nvSpPr>
                      <p:cNvPr id="167" name="Rectangle 180"/>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68" name="Isosceles Triangle 181"/>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55" name="Group 168"/>
                  <p:cNvGrpSpPr>
                    <a:grpSpLocks/>
                  </p:cNvGrpSpPr>
                  <p:nvPr/>
                </p:nvGrpSpPr>
                <p:grpSpPr bwMode="auto">
                  <a:xfrm>
                    <a:off x="2895600" y="2667000"/>
                    <a:ext cx="457200" cy="457200"/>
                    <a:chOff x="1524000" y="2667000"/>
                    <a:chExt cx="457200" cy="457200"/>
                  </a:xfrm>
                </p:grpSpPr>
                <p:sp>
                  <p:nvSpPr>
                    <p:cNvPr id="161" name="Rectangle 174"/>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M</a:t>
                      </a:r>
                    </a:p>
                  </p:txBody>
                </p:sp>
                <p:grpSp>
                  <p:nvGrpSpPr>
                    <p:cNvPr id="162" name="Group 175"/>
                    <p:cNvGrpSpPr>
                      <a:grpSpLocks/>
                    </p:cNvGrpSpPr>
                    <p:nvPr/>
                  </p:nvGrpSpPr>
                  <p:grpSpPr bwMode="auto">
                    <a:xfrm>
                      <a:off x="1904997" y="2667000"/>
                      <a:ext cx="76200" cy="457200"/>
                      <a:chOff x="7162800" y="2180537"/>
                      <a:chExt cx="457201" cy="2110427"/>
                    </a:xfrm>
                  </p:grpSpPr>
                  <p:sp>
                    <p:nvSpPr>
                      <p:cNvPr id="163" name="Rectangle 176"/>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64" name="Isosceles Triangle 177"/>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nvGrpSpPr>
                  <p:cNvPr id="156" name="Group 169"/>
                  <p:cNvGrpSpPr>
                    <a:grpSpLocks/>
                  </p:cNvGrpSpPr>
                  <p:nvPr/>
                </p:nvGrpSpPr>
                <p:grpSpPr bwMode="auto">
                  <a:xfrm>
                    <a:off x="3352800" y="2667000"/>
                    <a:ext cx="457200" cy="457200"/>
                    <a:chOff x="1524000" y="2667000"/>
                    <a:chExt cx="457200" cy="457200"/>
                  </a:xfrm>
                </p:grpSpPr>
                <p:sp>
                  <p:nvSpPr>
                    <p:cNvPr id="157" name="Rectangle 170"/>
                    <p:cNvSpPr>
                      <a:spLocks noChangeArrowheads="1"/>
                    </p:cNvSpPr>
                    <p:nvPr/>
                  </p:nvSpPr>
                  <p:spPr bwMode="auto">
                    <a:xfrm>
                      <a:off x="1524000" y="2667000"/>
                      <a:ext cx="4572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r>
                        <a:rPr lang="en-US" altLang="zh-CN" sz="2000" smtClean="0">
                          <a:solidFill>
                            <a:srgbClr val="000000"/>
                          </a:solidFill>
                          <a:ea typeface="ＭＳ Ｐゴシック" panose="020B0600070205080204" pitchFamily="34" charset="-128"/>
                          <a:cs typeface="Calibri" panose="020F0502020204030204" pitchFamily="34" charset="0"/>
                        </a:rPr>
                        <a:t>W</a:t>
                      </a:r>
                    </a:p>
                  </p:txBody>
                </p:sp>
                <p:grpSp>
                  <p:nvGrpSpPr>
                    <p:cNvPr id="158" name="Group 171"/>
                    <p:cNvGrpSpPr>
                      <a:grpSpLocks/>
                    </p:cNvGrpSpPr>
                    <p:nvPr/>
                  </p:nvGrpSpPr>
                  <p:grpSpPr bwMode="auto">
                    <a:xfrm>
                      <a:off x="1904997" y="2667000"/>
                      <a:ext cx="76200" cy="457200"/>
                      <a:chOff x="7162800" y="2180537"/>
                      <a:chExt cx="457201" cy="2110427"/>
                    </a:xfrm>
                  </p:grpSpPr>
                  <p:sp>
                    <p:nvSpPr>
                      <p:cNvPr id="159" name="Rectangle 172"/>
                      <p:cNvSpPr>
                        <a:spLocks noChangeArrowheads="1"/>
                      </p:cNvSpPr>
                      <p:nvPr/>
                    </p:nvSpPr>
                    <p:spPr bwMode="auto">
                      <a:xfrm rot="-5400000">
                        <a:off x="6348069" y="2995269"/>
                        <a:ext cx="2086663"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fontAlgn="base" hangingPunct="0">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sp>
                    <p:nvSpPr>
                      <p:cNvPr id="160" name="Isosceles Triangle 173"/>
                      <p:cNvSpPr>
                        <a:spLocks noChangeArrowheads="1"/>
                      </p:cNvSpPr>
                      <p:nvPr/>
                    </p:nvSpPr>
                    <p:spPr bwMode="auto">
                      <a:xfrm>
                        <a:off x="7162800" y="3962989"/>
                        <a:ext cx="457200" cy="327975"/>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en-US" altLang="zh-CN" sz="2400" smtClean="0">
                          <a:solidFill>
                            <a:srgbClr val="000000"/>
                          </a:solidFill>
                          <a:latin typeface="Arial" panose="020B0604020202020204" pitchFamily="34" charset="0"/>
                          <a:ea typeface="ＭＳ Ｐゴシック" panose="020B0600070205080204" pitchFamily="34" charset="-128"/>
                        </a:endParaRPr>
                      </a:p>
                    </p:txBody>
                  </p:sp>
                </p:grpSp>
              </p:grpSp>
            </p:grpSp>
            <p:sp>
              <p:nvSpPr>
                <p:cNvPr id="151" name="TextBox 265"/>
                <p:cNvSpPr txBox="1">
                  <a:spLocks noChangeArrowheads="1"/>
                </p:cNvSpPr>
                <p:nvPr/>
              </p:nvSpPr>
              <p:spPr bwMode="auto">
                <a:xfrm>
                  <a:off x="3733800" y="5105400"/>
                  <a:ext cx="21239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b="1" smtClean="0">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sub x2, x1, x4</a:t>
                  </a:r>
                </a:p>
              </p:txBody>
            </p:sp>
          </p:grpSp>
          <p:cxnSp>
            <p:nvCxnSpPr>
              <p:cNvPr id="149" name="Curved Connector 266"/>
              <p:cNvCxnSpPr>
                <a:cxnSpLocks noChangeShapeType="1"/>
                <a:stCxn id="188" idx="1"/>
              </p:cNvCxnSpPr>
              <p:nvPr/>
            </p:nvCxnSpPr>
            <p:spPr bwMode="auto">
              <a:xfrm rot="10800000" flipH="1" flipV="1">
                <a:off x="2286000" y="4876800"/>
                <a:ext cx="228600" cy="457200"/>
              </a:xfrm>
              <a:prstGeom prst="curvedConnector4">
                <a:avLst>
                  <a:gd name="adj1" fmla="val 25926"/>
                  <a:gd name="adj2" fmla="val 97222"/>
                </a:avLst>
              </a:prstGeom>
              <a:noFill/>
              <a:ln w="28575" algn="ctr">
                <a:solidFill>
                  <a:srgbClr val="FF0000"/>
                </a:solidFill>
                <a:round/>
                <a:headEnd/>
                <a:tailEnd type="arrow" w="med" len="med"/>
              </a:ln>
            </p:spPr>
          </p:cxnSp>
        </p:grpSp>
        <p:sp>
          <p:nvSpPr>
            <p:cNvPr id="146" name="TextBox 279"/>
            <p:cNvSpPr txBox="1">
              <a:spLocks noChangeArrowheads="1"/>
            </p:cNvSpPr>
            <p:nvPr/>
          </p:nvSpPr>
          <p:spPr bwMode="auto">
            <a:xfrm>
              <a:off x="5943600" y="4648200"/>
              <a:ext cx="30479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400" dirty="0" smtClean="0">
                  <a:solidFill>
                    <a:srgbClr val="000000"/>
                  </a:solidFill>
                  <a:latin typeface="+mn-ea"/>
                  <a:ea typeface="+mn-ea"/>
                  <a:cs typeface="Calibri" panose="020F0502020204030204" pitchFamily="34" charset="0"/>
                </a:rPr>
                <a:t>从</a:t>
              </a:r>
              <a:r>
                <a:rPr lang="en-US" altLang="zh-CN" sz="2400" dirty="0" smtClean="0">
                  <a:solidFill>
                    <a:srgbClr val="000000"/>
                  </a:solidFill>
                  <a:latin typeface="+mn-lt"/>
                  <a:ea typeface="+mn-ea"/>
                  <a:cs typeface="Calibri" panose="020F0502020204030204" pitchFamily="34" charset="0"/>
                </a:rPr>
                <a:t>ALU</a:t>
              </a:r>
              <a:r>
                <a:rPr lang="zh-CN" altLang="en-US" sz="2400" dirty="0" smtClean="0">
                  <a:solidFill>
                    <a:srgbClr val="000000"/>
                  </a:solidFill>
                  <a:latin typeface="+mn-ea"/>
                  <a:ea typeface="+mn-ea"/>
                  <a:cs typeface="Calibri" panose="020F0502020204030204" pitchFamily="34" charset="0"/>
                </a:rPr>
                <a:t>引出一条旁路</a:t>
              </a:r>
              <a:endParaRPr lang="en-US" altLang="zh-CN" sz="2400" dirty="0" smtClean="0">
                <a:solidFill>
                  <a:srgbClr val="000000"/>
                </a:solidFill>
                <a:latin typeface="+mn-ea"/>
                <a:ea typeface="+mn-ea"/>
                <a:cs typeface="Calibri" panose="020F0502020204030204" pitchFamily="34" charset="0"/>
              </a:endParaRPr>
            </a:p>
            <a:p>
              <a:pPr fontAlgn="base">
                <a:spcBef>
                  <a:spcPct val="0"/>
                </a:spcBef>
                <a:spcAft>
                  <a:spcPct val="0"/>
                </a:spcAft>
              </a:pPr>
              <a:r>
                <a:rPr lang="zh-CN" altLang="en-US" sz="2400" dirty="0">
                  <a:solidFill>
                    <a:srgbClr val="000000"/>
                  </a:solidFill>
                  <a:latin typeface="+mn-ea"/>
                  <a:ea typeface="+mn-ea"/>
                  <a:cs typeface="Calibri" panose="020F0502020204030204" pitchFamily="34" charset="0"/>
                </a:rPr>
                <a:t>返</a:t>
              </a:r>
              <a:r>
                <a:rPr lang="zh-CN" altLang="en-US" sz="2400" dirty="0" smtClean="0">
                  <a:solidFill>
                    <a:srgbClr val="000000"/>
                  </a:solidFill>
                  <a:latin typeface="+mn-ea"/>
                  <a:ea typeface="+mn-ea"/>
                  <a:cs typeface="Calibri" panose="020F0502020204030204" pitchFamily="34" charset="0"/>
                </a:rPr>
                <a:t>到输入端，不需要插入空闲周期</a:t>
              </a:r>
              <a:endParaRPr lang="en-US" altLang="zh-CN" sz="2400" dirty="0" smtClean="0">
                <a:solidFill>
                  <a:srgbClr val="000000"/>
                </a:solidFill>
                <a:latin typeface="+mn-ea"/>
                <a:ea typeface="+mn-ea"/>
                <a:cs typeface="Calibri" panose="020F0502020204030204" pitchFamily="34" charset="0"/>
              </a:endParaRPr>
            </a:p>
          </p:txBody>
        </p:sp>
      </p:grpSp>
      <p:cxnSp>
        <p:nvCxnSpPr>
          <p:cNvPr id="204" name="Curved Connector 220"/>
          <p:cNvCxnSpPr>
            <a:cxnSpLocks noChangeShapeType="1"/>
            <a:stCxn id="63" idx="2"/>
            <a:endCxn id="103" idx="2"/>
          </p:cNvCxnSpPr>
          <p:nvPr/>
        </p:nvCxnSpPr>
        <p:spPr bwMode="auto">
          <a:xfrm>
            <a:off x="2868304" y="2651314"/>
            <a:ext cx="228600" cy="1603375"/>
          </a:xfrm>
          <a:prstGeom prst="curvedConnector4">
            <a:avLst>
              <a:gd name="adj1" fmla="val 91310"/>
              <a:gd name="adj2" fmla="val 57546"/>
            </a:avLst>
          </a:prstGeom>
          <a:noFill/>
          <a:ln w="28575" algn="ctr">
            <a:solidFill>
              <a:srgbClr val="FF0000"/>
            </a:solidFill>
            <a:round/>
            <a:headEnd/>
            <a:tailEnd type="arrow" w="med" len="med"/>
          </a:ln>
        </p:spPr>
      </p:cxnSp>
    </p:spTree>
    <p:extLst>
      <p:ext uri="{BB962C8B-B14F-4D97-AF65-F5344CB8AC3E}">
        <p14:creationId xmlns:p14="http://schemas.microsoft.com/office/powerpoint/2010/main" val="82766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引入旁路示例</a:t>
            </a:r>
            <a:endParaRPr lang="zh-CN" altLang="en-US" sz="4000" b="1" kern="0" dirty="0">
              <a:solidFill>
                <a:srgbClr val="800000"/>
              </a:solidFill>
              <a:latin typeface="Arial" panose="020B0604020202020204" pitchFamily="34" charset="0"/>
              <a:ea typeface="黑体" panose="02010609060101010101" pitchFamily="49" charset="-122"/>
            </a:endParaRPr>
          </a:p>
        </p:txBody>
      </p:sp>
      <p:grpSp>
        <p:nvGrpSpPr>
          <p:cNvPr id="3" name="Group 331"/>
          <p:cNvGrpSpPr>
            <a:grpSpLocks/>
          </p:cNvGrpSpPr>
          <p:nvPr/>
        </p:nvGrpSpPr>
        <p:grpSpPr bwMode="auto">
          <a:xfrm>
            <a:off x="6246125" y="1828800"/>
            <a:ext cx="1447800" cy="4267200"/>
            <a:chOff x="6400800" y="914400"/>
            <a:chExt cx="1447800" cy="4267200"/>
          </a:xfrm>
        </p:grpSpPr>
        <p:cxnSp>
          <p:nvCxnSpPr>
            <p:cNvPr id="4" name="Straight Connector 308"/>
            <p:cNvCxnSpPr>
              <a:cxnSpLocks noChangeShapeType="1"/>
            </p:cNvCxnSpPr>
            <p:nvPr/>
          </p:nvCxnSpPr>
          <p:spPr bwMode="auto">
            <a:xfrm>
              <a:off x="7848600" y="990600"/>
              <a:ext cx="0" cy="4191000"/>
            </a:xfrm>
            <a:prstGeom prst="line">
              <a:avLst/>
            </a:prstGeom>
            <a:noFill/>
            <a:ln w="57150" algn="ctr">
              <a:solidFill>
                <a:srgbClr val="000000"/>
              </a:solidFill>
              <a:prstDash val="sysDash"/>
              <a:round/>
              <a:headEnd/>
              <a:tailEnd/>
            </a:ln>
          </p:spPr>
        </p:cxnSp>
        <p:sp>
          <p:nvSpPr>
            <p:cNvPr id="5" name="TextBox 326"/>
            <p:cNvSpPr txBox="1">
              <a:spLocks noChangeArrowheads="1"/>
            </p:cNvSpPr>
            <p:nvPr/>
          </p:nvSpPr>
          <p:spPr bwMode="auto">
            <a:xfrm>
              <a:off x="6400800" y="914400"/>
              <a:ext cx="10823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M</a:t>
              </a: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emory</a:t>
              </a:r>
            </a:p>
          </p:txBody>
        </p:sp>
      </p:grpSp>
      <p:grpSp>
        <p:nvGrpSpPr>
          <p:cNvPr id="6" name="Group 330"/>
          <p:cNvGrpSpPr>
            <a:grpSpLocks/>
          </p:cNvGrpSpPr>
          <p:nvPr/>
        </p:nvGrpSpPr>
        <p:grpSpPr bwMode="auto">
          <a:xfrm>
            <a:off x="4417325" y="1828800"/>
            <a:ext cx="1524000" cy="4267200"/>
            <a:chOff x="4572000" y="914400"/>
            <a:chExt cx="1524000" cy="4267200"/>
          </a:xfrm>
        </p:grpSpPr>
        <p:cxnSp>
          <p:nvCxnSpPr>
            <p:cNvPr id="7" name="Straight Connector 307"/>
            <p:cNvCxnSpPr>
              <a:cxnSpLocks noChangeShapeType="1"/>
            </p:cNvCxnSpPr>
            <p:nvPr/>
          </p:nvCxnSpPr>
          <p:spPr bwMode="auto">
            <a:xfrm>
              <a:off x="6096000" y="914400"/>
              <a:ext cx="0" cy="4267200"/>
            </a:xfrm>
            <a:prstGeom prst="line">
              <a:avLst/>
            </a:prstGeom>
            <a:noFill/>
            <a:ln w="57150" algn="ctr">
              <a:solidFill>
                <a:srgbClr val="000000"/>
              </a:solidFill>
              <a:prstDash val="sysDash"/>
              <a:round/>
              <a:headEnd/>
              <a:tailEnd/>
            </a:ln>
          </p:spPr>
        </p:cxnSp>
        <p:sp>
          <p:nvSpPr>
            <p:cNvPr id="8" name="TextBox 325"/>
            <p:cNvSpPr txBox="1">
              <a:spLocks noChangeArrowheads="1"/>
            </p:cNvSpPr>
            <p:nvPr/>
          </p:nvSpPr>
          <p:spPr bwMode="auto">
            <a:xfrm>
              <a:off x="4572000" y="914400"/>
              <a:ext cx="1035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E</a:t>
              </a:r>
              <a:r>
                <a:rPr kumimoji="0" lang="en-US" altLang="zh-CN" sz="2000" b="1" i="0" u="none" strike="noStrike" kern="0" cap="none" spc="0" normalizeH="0" baseline="0" noProof="0" smtClean="0">
                  <a:ln>
                    <a:noFill/>
                  </a:ln>
                  <a:solidFill>
                    <a:srgbClr val="FF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X</a:t>
              </a: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ecute</a:t>
              </a:r>
            </a:p>
          </p:txBody>
        </p:sp>
      </p:grpSp>
      <p:grpSp>
        <p:nvGrpSpPr>
          <p:cNvPr id="9" name="Group 329"/>
          <p:cNvGrpSpPr>
            <a:grpSpLocks/>
          </p:cNvGrpSpPr>
          <p:nvPr/>
        </p:nvGrpSpPr>
        <p:grpSpPr bwMode="auto">
          <a:xfrm>
            <a:off x="2893325" y="1752600"/>
            <a:ext cx="1219200" cy="4343400"/>
            <a:chOff x="3048000" y="838200"/>
            <a:chExt cx="1219200" cy="4343400"/>
          </a:xfrm>
        </p:grpSpPr>
        <p:cxnSp>
          <p:nvCxnSpPr>
            <p:cNvPr id="10" name="Straight Connector 306"/>
            <p:cNvCxnSpPr>
              <a:cxnSpLocks noChangeShapeType="1"/>
            </p:cNvCxnSpPr>
            <p:nvPr/>
          </p:nvCxnSpPr>
          <p:spPr bwMode="auto">
            <a:xfrm>
              <a:off x="4267200" y="838200"/>
              <a:ext cx="0" cy="4343400"/>
            </a:xfrm>
            <a:prstGeom prst="line">
              <a:avLst/>
            </a:prstGeom>
            <a:noFill/>
            <a:ln w="57150" algn="ctr">
              <a:solidFill>
                <a:srgbClr val="000000"/>
              </a:solidFill>
              <a:prstDash val="sysDash"/>
              <a:round/>
              <a:headEnd/>
              <a:tailEnd/>
            </a:ln>
          </p:spPr>
        </p:cxnSp>
        <p:sp>
          <p:nvSpPr>
            <p:cNvPr id="11" name="TextBox 324"/>
            <p:cNvSpPr txBox="1">
              <a:spLocks noChangeArrowheads="1"/>
            </p:cNvSpPr>
            <p:nvPr/>
          </p:nvSpPr>
          <p:spPr bwMode="auto">
            <a:xfrm>
              <a:off x="3048000" y="914400"/>
              <a:ext cx="9761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D</a:t>
              </a: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ecode</a:t>
              </a:r>
            </a:p>
          </p:txBody>
        </p:sp>
      </p:grpSp>
      <p:grpSp>
        <p:nvGrpSpPr>
          <p:cNvPr id="12" name="Group 328"/>
          <p:cNvGrpSpPr>
            <a:grpSpLocks/>
          </p:cNvGrpSpPr>
          <p:nvPr/>
        </p:nvGrpSpPr>
        <p:grpSpPr bwMode="auto">
          <a:xfrm>
            <a:off x="378725" y="1752600"/>
            <a:ext cx="1828800" cy="4419600"/>
            <a:chOff x="533400" y="838200"/>
            <a:chExt cx="1828800" cy="4419600"/>
          </a:xfrm>
        </p:grpSpPr>
        <p:cxnSp>
          <p:nvCxnSpPr>
            <p:cNvPr id="13" name="Straight Connector 305"/>
            <p:cNvCxnSpPr>
              <a:cxnSpLocks noChangeShapeType="1"/>
            </p:cNvCxnSpPr>
            <p:nvPr/>
          </p:nvCxnSpPr>
          <p:spPr bwMode="auto">
            <a:xfrm>
              <a:off x="2362200" y="838200"/>
              <a:ext cx="0" cy="4419600"/>
            </a:xfrm>
            <a:prstGeom prst="line">
              <a:avLst/>
            </a:prstGeom>
            <a:noFill/>
            <a:ln w="57150" algn="ctr">
              <a:solidFill>
                <a:srgbClr val="000000"/>
              </a:solidFill>
              <a:prstDash val="sysDash"/>
              <a:round/>
              <a:headEnd/>
              <a:tailEnd/>
            </a:ln>
          </p:spPr>
        </p:cxnSp>
        <p:cxnSp>
          <p:nvCxnSpPr>
            <p:cNvPr id="14" name="Straight Connector 304"/>
            <p:cNvCxnSpPr>
              <a:cxnSpLocks noChangeShapeType="1"/>
            </p:cNvCxnSpPr>
            <p:nvPr/>
          </p:nvCxnSpPr>
          <p:spPr bwMode="auto">
            <a:xfrm>
              <a:off x="533400" y="838200"/>
              <a:ext cx="0" cy="4419600"/>
            </a:xfrm>
            <a:prstGeom prst="line">
              <a:avLst/>
            </a:prstGeom>
            <a:noFill/>
            <a:ln w="57150" algn="ctr">
              <a:solidFill>
                <a:srgbClr val="000000"/>
              </a:solidFill>
              <a:prstDash val="sysDash"/>
              <a:round/>
              <a:headEnd/>
              <a:tailEnd/>
            </a:ln>
          </p:spPr>
        </p:cxnSp>
        <p:sp>
          <p:nvSpPr>
            <p:cNvPr id="15" name="TextBox 302"/>
            <p:cNvSpPr txBox="1">
              <a:spLocks noChangeArrowheads="1"/>
            </p:cNvSpPr>
            <p:nvPr/>
          </p:nvSpPr>
          <p:spPr bwMode="auto">
            <a:xfrm>
              <a:off x="1143000" y="914400"/>
              <a:ext cx="7592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F</a:t>
              </a: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etch</a:t>
              </a:r>
            </a:p>
          </p:txBody>
        </p:sp>
      </p:grpSp>
      <p:grpSp>
        <p:nvGrpSpPr>
          <p:cNvPr id="16" name="Group 8"/>
          <p:cNvGrpSpPr>
            <a:grpSpLocks/>
          </p:cNvGrpSpPr>
          <p:nvPr/>
        </p:nvGrpSpPr>
        <p:grpSpPr bwMode="auto">
          <a:xfrm>
            <a:off x="3121925" y="3424238"/>
            <a:ext cx="914400" cy="1452562"/>
            <a:chOff x="2362200" y="3809999"/>
            <a:chExt cx="914399" cy="1340864"/>
          </a:xfrm>
        </p:grpSpPr>
        <p:grpSp>
          <p:nvGrpSpPr>
            <p:cNvPr id="17" name="Group 126"/>
            <p:cNvGrpSpPr>
              <a:grpSpLocks/>
            </p:cNvGrpSpPr>
            <p:nvPr/>
          </p:nvGrpSpPr>
          <p:grpSpPr bwMode="auto">
            <a:xfrm>
              <a:off x="2362200" y="3809999"/>
              <a:ext cx="914399" cy="1340864"/>
              <a:chOff x="2362200" y="3809999"/>
              <a:chExt cx="914399" cy="1340864"/>
            </a:xfrm>
          </p:grpSpPr>
          <p:sp>
            <p:nvSpPr>
              <p:cNvPr id="19" name="Rectangle 128"/>
              <p:cNvSpPr>
                <a:spLocks noChangeArrowheads="1"/>
              </p:cNvSpPr>
              <p:nvPr/>
            </p:nvSpPr>
            <p:spPr bwMode="auto">
              <a:xfrm rot="-5400000">
                <a:off x="1767968" y="4404232"/>
                <a:ext cx="1340863" cy="152399"/>
              </a:xfrm>
              <a:prstGeom prst="rect">
                <a:avLst/>
              </a:prstGeom>
              <a:solidFill>
                <a:srgbClr val="FFFFFF"/>
              </a:solidFill>
              <a:ln w="12700">
                <a:solidFill>
                  <a:srgbClr val="000000"/>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20" name="Rectangle 129"/>
              <p:cNvSpPr>
                <a:spLocks noChangeArrowheads="1"/>
              </p:cNvSpPr>
              <p:nvPr/>
            </p:nvSpPr>
            <p:spPr bwMode="auto">
              <a:xfrm rot="-5400000">
                <a:off x="1920368" y="4404232"/>
                <a:ext cx="1340863" cy="152399"/>
              </a:xfrm>
              <a:prstGeom prst="rect">
                <a:avLst/>
              </a:prstGeom>
              <a:solidFill>
                <a:srgbClr val="FFFFFF"/>
              </a:solidFill>
              <a:ln w="12700">
                <a:solidFill>
                  <a:srgbClr val="000000"/>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21" name="Rectangle 130"/>
              <p:cNvSpPr>
                <a:spLocks noChangeArrowheads="1"/>
              </p:cNvSpPr>
              <p:nvPr/>
            </p:nvSpPr>
            <p:spPr bwMode="auto">
              <a:xfrm rot="-5400000">
                <a:off x="2072768" y="4404232"/>
                <a:ext cx="1340863" cy="152399"/>
              </a:xfrm>
              <a:prstGeom prst="rect">
                <a:avLst/>
              </a:prstGeom>
              <a:solidFill>
                <a:srgbClr val="FFFFFF"/>
              </a:solidFill>
              <a:ln w="12700">
                <a:solidFill>
                  <a:srgbClr val="000000"/>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22" name="Rectangle 131"/>
              <p:cNvSpPr>
                <a:spLocks noChangeArrowheads="1"/>
              </p:cNvSpPr>
              <p:nvPr/>
            </p:nvSpPr>
            <p:spPr bwMode="auto">
              <a:xfrm rot="-5400000">
                <a:off x="2225168" y="4404232"/>
                <a:ext cx="1340863" cy="152399"/>
              </a:xfrm>
              <a:prstGeom prst="rect">
                <a:avLst/>
              </a:prstGeom>
              <a:solidFill>
                <a:srgbClr val="FFFFFF"/>
              </a:solidFill>
              <a:ln w="12700">
                <a:solidFill>
                  <a:srgbClr val="000000"/>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23" name="Rectangle 132"/>
              <p:cNvSpPr>
                <a:spLocks noChangeArrowheads="1"/>
              </p:cNvSpPr>
              <p:nvPr/>
            </p:nvSpPr>
            <p:spPr bwMode="auto">
              <a:xfrm rot="-5400000">
                <a:off x="2377568" y="4404231"/>
                <a:ext cx="1340863" cy="152399"/>
              </a:xfrm>
              <a:prstGeom prst="rect">
                <a:avLst/>
              </a:prstGeom>
              <a:solidFill>
                <a:srgbClr val="FFFFFF"/>
              </a:solidFill>
              <a:ln w="12700">
                <a:solidFill>
                  <a:srgbClr val="000000"/>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24" name="Rectangle 133"/>
              <p:cNvSpPr>
                <a:spLocks noChangeArrowheads="1"/>
              </p:cNvSpPr>
              <p:nvPr/>
            </p:nvSpPr>
            <p:spPr bwMode="auto">
              <a:xfrm rot="-5400000">
                <a:off x="2529968" y="4404232"/>
                <a:ext cx="1340863" cy="152399"/>
              </a:xfrm>
              <a:prstGeom prst="rect">
                <a:avLst/>
              </a:prstGeom>
              <a:solidFill>
                <a:srgbClr val="FFFFFF"/>
              </a:solidFill>
              <a:ln w="12700">
                <a:solidFill>
                  <a:srgbClr val="000000"/>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grpSp>
        <p:sp>
          <p:nvSpPr>
            <p:cNvPr id="18" name="TextBox 127"/>
            <p:cNvSpPr txBox="1">
              <a:spLocks noChangeArrowheads="1"/>
            </p:cNvSpPr>
            <p:nvPr/>
          </p:nvSpPr>
          <p:spPr bwMode="auto">
            <a:xfrm rot="-5400000">
              <a:off x="2271884" y="4253493"/>
              <a:ext cx="1037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Registers</a:t>
              </a:r>
            </a:p>
          </p:txBody>
        </p:sp>
      </p:grpSp>
      <p:sp>
        <p:nvSpPr>
          <p:cNvPr id="25" name="Freeform 31"/>
          <p:cNvSpPr>
            <a:spLocks/>
          </p:cNvSpPr>
          <p:nvPr/>
        </p:nvSpPr>
        <p:spPr bwMode="auto">
          <a:xfrm rot="16200000">
            <a:off x="4607825" y="3771900"/>
            <a:ext cx="1752600" cy="457200"/>
          </a:xfrm>
          <a:custGeom>
            <a:avLst/>
            <a:gdLst>
              <a:gd name="T0" fmla="*/ 0 w 673"/>
              <a:gd name="T1" fmla="*/ 0 h 385"/>
              <a:gd name="T2" fmla="*/ 288 w 673"/>
              <a:gd name="T3" fmla="*/ 0 h 385"/>
              <a:gd name="T4" fmla="*/ 336 w 673"/>
              <a:gd name="T5" fmla="*/ 144 h 385"/>
              <a:gd name="T6" fmla="*/ 384 w 673"/>
              <a:gd name="T7" fmla="*/ 0 h 385"/>
              <a:gd name="T8" fmla="*/ 672 w 673"/>
              <a:gd name="T9" fmla="*/ 0 h 385"/>
              <a:gd name="T10" fmla="*/ 528 w 673"/>
              <a:gd name="T11" fmla="*/ 384 h 385"/>
              <a:gd name="T12" fmla="*/ 144 w 673"/>
              <a:gd name="T13" fmla="*/ 384 h 385"/>
              <a:gd name="T14" fmla="*/ 0 w 673"/>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673"/>
              <a:gd name="T25" fmla="*/ 0 h 385"/>
              <a:gd name="T26" fmla="*/ 673 w 673"/>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a:solidFill>
              <a:srgbClr val="000000"/>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ALU</a:t>
            </a:r>
          </a:p>
        </p:txBody>
      </p:sp>
      <p:cxnSp>
        <p:nvCxnSpPr>
          <p:cNvPr id="26" name="Straight Connector 36"/>
          <p:cNvCxnSpPr>
            <a:cxnSpLocks noChangeShapeType="1"/>
          </p:cNvCxnSpPr>
          <p:nvPr/>
        </p:nvCxnSpPr>
        <p:spPr bwMode="auto">
          <a:xfrm flipH="1">
            <a:off x="1521725" y="4038600"/>
            <a:ext cx="228600" cy="0"/>
          </a:xfrm>
          <a:prstGeom prst="line">
            <a:avLst/>
          </a:prstGeom>
          <a:noFill/>
          <a:ln w="38100" algn="ctr">
            <a:solidFill>
              <a:srgbClr val="000000"/>
            </a:solidFill>
            <a:round/>
            <a:headEnd/>
            <a:tailEnd/>
          </a:ln>
        </p:spPr>
      </p:cxnSp>
      <p:grpSp>
        <p:nvGrpSpPr>
          <p:cNvPr id="27" name="Group 41"/>
          <p:cNvGrpSpPr>
            <a:grpSpLocks/>
          </p:cNvGrpSpPr>
          <p:nvPr/>
        </p:nvGrpSpPr>
        <p:grpSpPr bwMode="auto">
          <a:xfrm>
            <a:off x="5865125" y="3657600"/>
            <a:ext cx="228600" cy="990600"/>
            <a:chOff x="7162800" y="2597423"/>
            <a:chExt cx="457204" cy="1809477"/>
          </a:xfrm>
        </p:grpSpPr>
        <p:cxnSp>
          <p:nvCxnSpPr>
            <p:cNvPr id="28" name="Straight Connector 114"/>
            <p:cNvCxnSpPr>
              <a:cxnSpLocks noChangeShapeType="1"/>
            </p:cNvCxnSpPr>
            <p:nvPr/>
          </p:nvCxnSpPr>
          <p:spPr bwMode="auto">
            <a:xfrm>
              <a:off x="7391400" y="4267200"/>
              <a:ext cx="0" cy="139700"/>
            </a:xfrm>
            <a:prstGeom prst="line">
              <a:avLst/>
            </a:prstGeom>
            <a:noFill/>
            <a:ln w="12700" algn="ctr">
              <a:solidFill>
                <a:srgbClr val="000000"/>
              </a:solidFill>
              <a:round/>
              <a:headEnd/>
              <a:tailEnd/>
            </a:ln>
          </p:spPr>
        </p:cxnSp>
        <p:sp>
          <p:nvSpPr>
            <p:cNvPr id="29" name="Rectangle 115"/>
            <p:cNvSpPr>
              <a:spLocks noChangeArrowheads="1"/>
            </p:cNvSpPr>
            <p:nvPr/>
          </p:nvSpPr>
          <p:spPr bwMode="auto">
            <a:xfrm rot="-5400000">
              <a:off x="6556517" y="3203712"/>
              <a:ext cx="1669775" cy="457198"/>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30" name="Isosceles Triangle 116"/>
            <p:cNvSpPr>
              <a:spLocks noChangeArrowheads="1"/>
            </p:cNvSpPr>
            <p:nvPr/>
          </p:nvSpPr>
          <p:spPr bwMode="auto">
            <a:xfrm>
              <a:off x="7162800" y="4038599"/>
              <a:ext cx="457201" cy="228603"/>
            </a:xfrm>
            <a:prstGeom prst="triangle">
              <a:avLst>
                <a:gd name="adj" fmla="val 54065"/>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31" name="Group 42"/>
          <p:cNvGrpSpPr>
            <a:grpSpLocks/>
          </p:cNvGrpSpPr>
          <p:nvPr/>
        </p:nvGrpSpPr>
        <p:grpSpPr bwMode="auto">
          <a:xfrm>
            <a:off x="4036325" y="3429000"/>
            <a:ext cx="228600" cy="609600"/>
            <a:chOff x="7162800" y="1828800"/>
            <a:chExt cx="457200" cy="2813901"/>
          </a:xfrm>
        </p:grpSpPr>
        <p:cxnSp>
          <p:nvCxnSpPr>
            <p:cNvPr id="32" name="Straight Connector 111"/>
            <p:cNvCxnSpPr>
              <a:cxnSpLocks noChangeShapeType="1"/>
            </p:cNvCxnSpPr>
            <p:nvPr/>
          </p:nvCxnSpPr>
          <p:spPr bwMode="auto">
            <a:xfrm>
              <a:off x="7391400" y="4267201"/>
              <a:ext cx="0" cy="375500"/>
            </a:xfrm>
            <a:prstGeom prst="line">
              <a:avLst/>
            </a:prstGeom>
            <a:noFill/>
            <a:ln w="12700" algn="ctr">
              <a:solidFill>
                <a:srgbClr val="000000"/>
              </a:solidFill>
              <a:round/>
              <a:headEnd/>
              <a:tailEnd/>
            </a:ln>
          </p:spPr>
        </p:cxnSp>
        <p:sp>
          <p:nvSpPr>
            <p:cNvPr id="33" name="Rectangle 112"/>
            <p:cNvSpPr>
              <a:spLocks noChangeArrowheads="1"/>
            </p:cNvSpPr>
            <p:nvPr/>
          </p:nvSpPr>
          <p:spPr bwMode="auto">
            <a:xfrm rot="-5400000">
              <a:off x="6172200" y="2819400"/>
              <a:ext cx="24384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B</a:t>
              </a:r>
            </a:p>
          </p:txBody>
        </p:sp>
        <p:sp>
          <p:nvSpPr>
            <p:cNvPr id="34" name="Isosceles Triangle 113"/>
            <p:cNvSpPr>
              <a:spLocks noChangeArrowheads="1"/>
            </p:cNvSpPr>
            <p:nvPr/>
          </p:nvSpPr>
          <p:spPr bwMode="auto">
            <a:xfrm>
              <a:off x="7162800" y="3732628"/>
              <a:ext cx="457200" cy="534574"/>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endParaRPr>
            </a:p>
          </p:txBody>
        </p:sp>
      </p:grpSp>
      <p:cxnSp>
        <p:nvCxnSpPr>
          <p:cNvPr id="35" name="Straight Connector 43"/>
          <p:cNvCxnSpPr>
            <a:cxnSpLocks noChangeShapeType="1"/>
            <a:endCxn id="29" idx="2"/>
          </p:cNvCxnSpPr>
          <p:nvPr/>
        </p:nvCxnSpPr>
        <p:spPr bwMode="auto">
          <a:xfrm flipH="1" flipV="1">
            <a:off x="6093725" y="4114800"/>
            <a:ext cx="381000" cy="0"/>
          </a:xfrm>
          <a:prstGeom prst="line">
            <a:avLst/>
          </a:prstGeom>
          <a:noFill/>
          <a:ln w="38100" algn="ctr">
            <a:solidFill>
              <a:srgbClr val="000000"/>
            </a:solidFill>
            <a:round/>
            <a:headEnd/>
            <a:tailEnd/>
          </a:ln>
        </p:spPr>
      </p:cxnSp>
      <p:cxnSp>
        <p:nvCxnSpPr>
          <p:cNvPr id="36" name="Straight Connector 44"/>
          <p:cNvCxnSpPr>
            <a:cxnSpLocks noChangeShapeType="1"/>
          </p:cNvCxnSpPr>
          <p:nvPr/>
        </p:nvCxnSpPr>
        <p:spPr bwMode="auto">
          <a:xfrm flipH="1">
            <a:off x="5712725" y="3962400"/>
            <a:ext cx="152400" cy="0"/>
          </a:xfrm>
          <a:prstGeom prst="line">
            <a:avLst/>
          </a:prstGeom>
          <a:noFill/>
          <a:ln w="38100" algn="ctr">
            <a:solidFill>
              <a:srgbClr val="000000"/>
            </a:solidFill>
            <a:round/>
            <a:headEnd/>
            <a:tailEnd/>
          </a:ln>
        </p:spPr>
      </p:cxnSp>
      <p:grpSp>
        <p:nvGrpSpPr>
          <p:cNvPr id="37" name="Group 50"/>
          <p:cNvGrpSpPr>
            <a:grpSpLocks/>
          </p:cNvGrpSpPr>
          <p:nvPr/>
        </p:nvGrpSpPr>
        <p:grpSpPr bwMode="auto">
          <a:xfrm>
            <a:off x="4036325" y="4343400"/>
            <a:ext cx="228600" cy="609600"/>
            <a:chOff x="7162800" y="1828800"/>
            <a:chExt cx="457200" cy="2813901"/>
          </a:xfrm>
        </p:grpSpPr>
        <p:cxnSp>
          <p:nvCxnSpPr>
            <p:cNvPr id="38" name="Straight Connector 104"/>
            <p:cNvCxnSpPr>
              <a:cxnSpLocks noChangeShapeType="1"/>
            </p:cNvCxnSpPr>
            <p:nvPr/>
          </p:nvCxnSpPr>
          <p:spPr bwMode="auto">
            <a:xfrm>
              <a:off x="7391400" y="4267201"/>
              <a:ext cx="0" cy="375500"/>
            </a:xfrm>
            <a:prstGeom prst="line">
              <a:avLst/>
            </a:prstGeom>
            <a:noFill/>
            <a:ln w="12700" algn="ctr">
              <a:solidFill>
                <a:srgbClr val="000000"/>
              </a:solidFill>
              <a:round/>
              <a:headEnd/>
              <a:tailEnd/>
            </a:ln>
          </p:spPr>
        </p:cxnSp>
        <p:sp>
          <p:nvSpPr>
            <p:cNvPr id="39" name="Rectangle 105"/>
            <p:cNvSpPr>
              <a:spLocks noChangeArrowheads="1"/>
            </p:cNvSpPr>
            <p:nvPr/>
          </p:nvSpPr>
          <p:spPr bwMode="auto">
            <a:xfrm rot="-5400000">
              <a:off x="6172200" y="2819400"/>
              <a:ext cx="24384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A</a:t>
              </a:r>
            </a:p>
          </p:txBody>
        </p:sp>
        <p:sp>
          <p:nvSpPr>
            <p:cNvPr id="40" name="Isosceles Triangle 106"/>
            <p:cNvSpPr>
              <a:spLocks noChangeArrowheads="1"/>
            </p:cNvSpPr>
            <p:nvPr/>
          </p:nvSpPr>
          <p:spPr bwMode="auto">
            <a:xfrm>
              <a:off x="7162800" y="3732628"/>
              <a:ext cx="457200" cy="534574"/>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endParaRPr>
            </a:p>
          </p:txBody>
        </p:sp>
      </p:grpSp>
      <p:cxnSp>
        <p:nvCxnSpPr>
          <p:cNvPr id="41" name="Straight Connector 51"/>
          <p:cNvCxnSpPr>
            <a:cxnSpLocks noChangeShapeType="1"/>
          </p:cNvCxnSpPr>
          <p:nvPr/>
        </p:nvCxnSpPr>
        <p:spPr bwMode="auto">
          <a:xfrm>
            <a:off x="4264925" y="3810000"/>
            <a:ext cx="533400" cy="0"/>
          </a:xfrm>
          <a:prstGeom prst="line">
            <a:avLst/>
          </a:prstGeom>
          <a:noFill/>
          <a:ln w="38100" algn="ctr">
            <a:solidFill>
              <a:srgbClr val="000000"/>
            </a:solidFill>
            <a:round/>
            <a:headEnd/>
            <a:tailEnd/>
          </a:ln>
        </p:spPr>
      </p:cxnSp>
      <p:cxnSp>
        <p:nvCxnSpPr>
          <p:cNvPr id="42" name="Straight Connector 52"/>
          <p:cNvCxnSpPr>
            <a:cxnSpLocks noChangeShapeType="1"/>
            <a:stCxn id="39" idx="2"/>
          </p:cNvCxnSpPr>
          <p:nvPr/>
        </p:nvCxnSpPr>
        <p:spPr bwMode="auto">
          <a:xfrm flipV="1">
            <a:off x="4264925" y="4572000"/>
            <a:ext cx="990600" cy="34925"/>
          </a:xfrm>
          <a:prstGeom prst="line">
            <a:avLst/>
          </a:prstGeom>
          <a:noFill/>
          <a:ln w="38100" algn="ctr">
            <a:solidFill>
              <a:srgbClr val="000000"/>
            </a:solidFill>
            <a:round/>
            <a:headEnd/>
            <a:tailEnd/>
          </a:ln>
        </p:spPr>
      </p:cxnSp>
      <p:sp>
        <p:nvSpPr>
          <p:cNvPr id="43" name="Rectangle 6"/>
          <p:cNvSpPr>
            <a:spLocks noChangeArrowheads="1"/>
          </p:cNvSpPr>
          <p:nvPr/>
        </p:nvSpPr>
        <p:spPr bwMode="auto">
          <a:xfrm>
            <a:off x="6474725" y="2514600"/>
            <a:ext cx="1143000" cy="1905000"/>
          </a:xfrm>
          <a:prstGeom prst="rect">
            <a:avLst/>
          </a:prstGeom>
          <a:solidFill>
            <a:srgbClr val="FFFFFF"/>
          </a:solidFill>
          <a:ln w="12700">
            <a:solidFill>
              <a:srgbClr val="000000"/>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Data Cache</a:t>
            </a:r>
          </a:p>
        </p:txBody>
      </p:sp>
      <p:grpSp>
        <p:nvGrpSpPr>
          <p:cNvPr id="44" name="Group 134"/>
          <p:cNvGrpSpPr>
            <a:grpSpLocks/>
          </p:cNvGrpSpPr>
          <p:nvPr/>
        </p:nvGrpSpPr>
        <p:grpSpPr bwMode="auto">
          <a:xfrm>
            <a:off x="226325" y="3200400"/>
            <a:ext cx="304800" cy="1587500"/>
            <a:chOff x="7162800" y="1828801"/>
            <a:chExt cx="457200" cy="2578099"/>
          </a:xfrm>
        </p:grpSpPr>
        <p:cxnSp>
          <p:nvCxnSpPr>
            <p:cNvPr id="45" name="Straight Connector 135"/>
            <p:cNvCxnSpPr>
              <a:cxnSpLocks noChangeShapeType="1"/>
            </p:cNvCxnSpPr>
            <p:nvPr/>
          </p:nvCxnSpPr>
          <p:spPr bwMode="auto">
            <a:xfrm>
              <a:off x="7391400" y="4267200"/>
              <a:ext cx="0" cy="139700"/>
            </a:xfrm>
            <a:prstGeom prst="line">
              <a:avLst/>
            </a:prstGeom>
            <a:noFill/>
            <a:ln w="12700" algn="ctr">
              <a:solidFill>
                <a:srgbClr val="000000"/>
              </a:solidFill>
              <a:round/>
              <a:headEnd/>
              <a:tailEnd/>
            </a:ln>
          </p:spPr>
        </p:cxnSp>
        <p:sp>
          <p:nvSpPr>
            <p:cNvPr id="46" name="Rectangle 136"/>
            <p:cNvSpPr>
              <a:spLocks noChangeArrowheads="1"/>
            </p:cNvSpPr>
            <p:nvPr/>
          </p:nvSpPr>
          <p:spPr bwMode="auto">
            <a:xfrm rot="-5400000">
              <a:off x="6172200" y="2819401"/>
              <a:ext cx="2438399"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PC</a:t>
              </a:r>
            </a:p>
          </p:txBody>
        </p:sp>
        <p:sp>
          <p:nvSpPr>
            <p:cNvPr id="47" name="Isosceles Triangle 137"/>
            <p:cNvSpPr>
              <a:spLocks noChangeArrowheads="1"/>
            </p:cNvSpPr>
            <p:nvPr/>
          </p:nvSpPr>
          <p:spPr bwMode="auto">
            <a:xfrm>
              <a:off x="7162800" y="4038600"/>
              <a:ext cx="457200" cy="228600"/>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48" name="Rectangle 138"/>
          <p:cNvSpPr>
            <a:spLocks noChangeArrowheads="1"/>
          </p:cNvSpPr>
          <p:nvPr/>
        </p:nvSpPr>
        <p:spPr bwMode="auto">
          <a:xfrm>
            <a:off x="683525" y="2895600"/>
            <a:ext cx="1371600" cy="1981200"/>
          </a:xfrm>
          <a:prstGeom prst="rect">
            <a:avLst/>
          </a:prstGeom>
          <a:solidFill>
            <a:srgbClr val="FFFFFF"/>
          </a:solidFill>
          <a:ln w="12700">
            <a:solidFill>
              <a:srgbClr val="000000"/>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Instruction Cache</a:t>
            </a:r>
          </a:p>
        </p:txBody>
      </p:sp>
      <p:cxnSp>
        <p:nvCxnSpPr>
          <p:cNvPr id="49" name="Straight Connector 140"/>
          <p:cNvCxnSpPr>
            <a:cxnSpLocks noChangeShapeType="1"/>
          </p:cNvCxnSpPr>
          <p:nvPr/>
        </p:nvCxnSpPr>
        <p:spPr bwMode="auto">
          <a:xfrm flipH="1">
            <a:off x="531125" y="3962400"/>
            <a:ext cx="152400" cy="0"/>
          </a:xfrm>
          <a:prstGeom prst="line">
            <a:avLst/>
          </a:prstGeom>
          <a:noFill/>
          <a:ln w="38100" algn="ctr">
            <a:solidFill>
              <a:srgbClr val="000000"/>
            </a:solidFill>
            <a:round/>
            <a:headEnd/>
            <a:tailEnd/>
          </a:ln>
        </p:spPr>
      </p:cxnSp>
      <p:cxnSp>
        <p:nvCxnSpPr>
          <p:cNvPr id="50" name="Straight Connector 144"/>
          <p:cNvCxnSpPr>
            <a:cxnSpLocks noChangeShapeType="1"/>
            <a:stCxn id="19" idx="0"/>
          </p:cNvCxnSpPr>
          <p:nvPr/>
        </p:nvCxnSpPr>
        <p:spPr bwMode="auto">
          <a:xfrm flipH="1">
            <a:off x="2359925" y="4151313"/>
            <a:ext cx="762000" cy="39687"/>
          </a:xfrm>
          <a:prstGeom prst="line">
            <a:avLst/>
          </a:prstGeom>
          <a:noFill/>
          <a:ln w="38100" algn="ctr">
            <a:solidFill>
              <a:srgbClr val="000000"/>
            </a:solidFill>
            <a:round/>
            <a:headEnd/>
            <a:tailEnd/>
          </a:ln>
        </p:spPr>
      </p:cxnSp>
      <p:grpSp>
        <p:nvGrpSpPr>
          <p:cNvPr id="51" name="Group 152"/>
          <p:cNvGrpSpPr>
            <a:grpSpLocks/>
          </p:cNvGrpSpPr>
          <p:nvPr/>
        </p:nvGrpSpPr>
        <p:grpSpPr bwMode="auto">
          <a:xfrm>
            <a:off x="7617725" y="2514600"/>
            <a:ext cx="228600" cy="2057400"/>
            <a:chOff x="7162800" y="1828799"/>
            <a:chExt cx="457201" cy="2578101"/>
          </a:xfrm>
        </p:grpSpPr>
        <p:cxnSp>
          <p:nvCxnSpPr>
            <p:cNvPr id="52" name="Straight Connector 153"/>
            <p:cNvCxnSpPr>
              <a:cxnSpLocks noChangeShapeType="1"/>
            </p:cNvCxnSpPr>
            <p:nvPr/>
          </p:nvCxnSpPr>
          <p:spPr bwMode="auto">
            <a:xfrm>
              <a:off x="7391400" y="4267200"/>
              <a:ext cx="0" cy="139700"/>
            </a:xfrm>
            <a:prstGeom prst="line">
              <a:avLst/>
            </a:prstGeom>
            <a:noFill/>
            <a:ln w="12700" algn="ctr">
              <a:solidFill>
                <a:srgbClr val="000000"/>
              </a:solidFill>
              <a:round/>
              <a:headEnd/>
              <a:tailEnd/>
            </a:ln>
          </p:spPr>
        </p:cxnSp>
        <p:sp>
          <p:nvSpPr>
            <p:cNvPr id="53" name="Rectangle 154"/>
            <p:cNvSpPr>
              <a:spLocks noChangeArrowheads="1"/>
            </p:cNvSpPr>
            <p:nvPr/>
          </p:nvSpPr>
          <p:spPr bwMode="auto">
            <a:xfrm rot="-5400000">
              <a:off x="6172201" y="2819399"/>
              <a:ext cx="2438400" cy="4572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54" name="Isosceles Triangle 155"/>
            <p:cNvSpPr>
              <a:spLocks noChangeArrowheads="1"/>
            </p:cNvSpPr>
            <p:nvPr/>
          </p:nvSpPr>
          <p:spPr bwMode="auto">
            <a:xfrm>
              <a:off x="7162800" y="4038599"/>
              <a:ext cx="457201" cy="228603"/>
            </a:xfrm>
            <a:prstGeom prst="triangle">
              <a:avLst>
                <a:gd name="adj" fmla="val 54065"/>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endParaRPr>
            </a:p>
          </p:txBody>
        </p:sp>
      </p:grpSp>
      <p:cxnSp>
        <p:nvCxnSpPr>
          <p:cNvPr id="55" name="Straight Connector 157"/>
          <p:cNvCxnSpPr>
            <a:cxnSpLocks noChangeShapeType="1"/>
            <a:endCxn id="53" idx="2"/>
          </p:cNvCxnSpPr>
          <p:nvPr/>
        </p:nvCxnSpPr>
        <p:spPr bwMode="auto">
          <a:xfrm flipH="1" flipV="1">
            <a:off x="7846325" y="3487738"/>
            <a:ext cx="304800" cy="17462"/>
          </a:xfrm>
          <a:prstGeom prst="line">
            <a:avLst/>
          </a:prstGeom>
          <a:noFill/>
          <a:ln w="38100" algn="ctr">
            <a:solidFill>
              <a:srgbClr val="000000"/>
            </a:solidFill>
            <a:round/>
            <a:headEnd/>
            <a:tailEnd/>
          </a:ln>
        </p:spPr>
      </p:cxnSp>
      <p:cxnSp>
        <p:nvCxnSpPr>
          <p:cNvPr id="56" name="Straight Connector 164"/>
          <p:cNvCxnSpPr>
            <a:cxnSpLocks noChangeShapeType="1"/>
          </p:cNvCxnSpPr>
          <p:nvPr/>
        </p:nvCxnSpPr>
        <p:spPr bwMode="auto">
          <a:xfrm flipV="1">
            <a:off x="8608325" y="3810000"/>
            <a:ext cx="0" cy="1752600"/>
          </a:xfrm>
          <a:prstGeom prst="line">
            <a:avLst/>
          </a:prstGeom>
          <a:noFill/>
          <a:ln w="38100" algn="ctr">
            <a:solidFill>
              <a:srgbClr val="000000"/>
            </a:solidFill>
            <a:round/>
            <a:headEnd/>
            <a:tailEnd/>
          </a:ln>
        </p:spPr>
      </p:cxnSp>
      <p:cxnSp>
        <p:nvCxnSpPr>
          <p:cNvPr id="57" name="Straight Connector 180"/>
          <p:cNvCxnSpPr>
            <a:cxnSpLocks noChangeShapeType="1"/>
          </p:cNvCxnSpPr>
          <p:nvPr/>
        </p:nvCxnSpPr>
        <p:spPr bwMode="auto">
          <a:xfrm flipH="1">
            <a:off x="8303525" y="3810000"/>
            <a:ext cx="304800" cy="0"/>
          </a:xfrm>
          <a:prstGeom prst="line">
            <a:avLst/>
          </a:prstGeom>
          <a:noFill/>
          <a:ln w="38100" algn="ctr">
            <a:solidFill>
              <a:srgbClr val="000000"/>
            </a:solidFill>
            <a:round/>
            <a:headEnd/>
            <a:tailEnd/>
          </a:ln>
        </p:spPr>
      </p:cxnSp>
      <p:grpSp>
        <p:nvGrpSpPr>
          <p:cNvPr id="58" name="Group 200"/>
          <p:cNvGrpSpPr>
            <a:grpSpLocks/>
          </p:cNvGrpSpPr>
          <p:nvPr/>
        </p:nvGrpSpPr>
        <p:grpSpPr bwMode="auto">
          <a:xfrm>
            <a:off x="7617725" y="4724400"/>
            <a:ext cx="228600" cy="568325"/>
            <a:chOff x="6553200" y="3886200"/>
            <a:chExt cx="228601" cy="568327"/>
          </a:xfrm>
        </p:grpSpPr>
        <p:cxnSp>
          <p:nvCxnSpPr>
            <p:cNvPr id="59" name="Straight Connector 197"/>
            <p:cNvCxnSpPr>
              <a:cxnSpLocks noChangeShapeType="1"/>
            </p:cNvCxnSpPr>
            <p:nvPr/>
          </p:nvCxnSpPr>
          <p:spPr bwMode="auto">
            <a:xfrm>
              <a:off x="6667500" y="4378687"/>
              <a:ext cx="0" cy="75840"/>
            </a:xfrm>
            <a:prstGeom prst="line">
              <a:avLst/>
            </a:prstGeom>
            <a:noFill/>
            <a:ln w="12700" algn="ctr">
              <a:solidFill>
                <a:srgbClr val="000000"/>
              </a:solidFill>
              <a:round/>
              <a:headEnd/>
              <a:tailEnd/>
            </a:ln>
          </p:spPr>
        </p:cxnSp>
        <p:sp>
          <p:nvSpPr>
            <p:cNvPr id="60" name="Rectangle 198"/>
            <p:cNvSpPr>
              <a:spLocks noChangeArrowheads="1"/>
            </p:cNvSpPr>
            <p:nvPr/>
          </p:nvSpPr>
          <p:spPr bwMode="auto">
            <a:xfrm rot="-5400000">
              <a:off x="6421258" y="4018143"/>
              <a:ext cx="492485" cy="2286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1" name="Isosceles Triangle 199"/>
            <p:cNvSpPr>
              <a:spLocks noChangeArrowheads="1"/>
            </p:cNvSpPr>
            <p:nvPr/>
          </p:nvSpPr>
          <p:spPr bwMode="auto">
            <a:xfrm>
              <a:off x="6553200" y="4270719"/>
              <a:ext cx="228600" cy="107968"/>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endParaRPr>
            </a:p>
          </p:txBody>
        </p:sp>
      </p:grpSp>
      <p:cxnSp>
        <p:nvCxnSpPr>
          <p:cNvPr id="62" name="Straight Connector 203"/>
          <p:cNvCxnSpPr>
            <a:cxnSpLocks noChangeShapeType="1"/>
            <a:endCxn id="60" idx="2"/>
          </p:cNvCxnSpPr>
          <p:nvPr/>
        </p:nvCxnSpPr>
        <p:spPr bwMode="auto">
          <a:xfrm flipH="1">
            <a:off x="7846325" y="4953000"/>
            <a:ext cx="304800" cy="17463"/>
          </a:xfrm>
          <a:prstGeom prst="line">
            <a:avLst/>
          </a:prstGeom>
          <a:noFill/>
          <a:ln w="38100" algn="ctr">
            <a:solidFill>
              <a:srgbClr val="000000"/>
            </a:solidFill>
            <a:round/>
            <a:headEnd/>
            <a:tailEnd/>
          </a:ln>
        </p:spPr>
      </p:cxnSp>
      <p:grpSp>
        <p:nvGrpSpPr>
          <p:cNvPr id="63" name="Group 175"/>
          <p:cNvGrpSpPr>
            <a:grpSpLocks/>
          </p:cNvGrpSpPr>
          <p:nvPr/>
        </p:nvGrpSpPr>
        <p:grpSpPr bwMode="auto">
          <a:xfrm>
            <a:off x="8027300" y="3352800"/>
            <a:ext cx="400050" cy="1752600"/>
            <a:chOff x="1766244" y="2438400"/>
            <a:chExt cx="525223" cy="1752600"/>
          </a:xfrm>
        </p:grpSpPr>
        <p:sp>
          <p:nvSpPr>
            <p:cNvPr id="64" name="Trapezoid 173"/>
            <p:cNvSpPr/>
            <p:nvPr/>
          </p:nvSpPr>
          <p:spPr>
            <a:xfrm rot="5400000">
              <a:off x="1143178" y="3161509"/>
              <a:ext cx="1752600" cy="306381"/>
            </a:xfrm>
            <a:prstGeom prst="trapezoid">
              <a:avLst/>
            </a:prstGeom>
            <a:solidFill>
              <a:srgbClr val="FFFFFF"/>
            </a:solidFill>
            <a:ln w="12700" cmpd="sng">
              <a:solidFill>
                <a:srgbClr val="000000"/>
              </a:solidFill>
            </a:ln>
          </p:spPr>
          <p:txBody>
            <a:bodyPr/>
            <a:lstStyle/>
            <a:p>
              <a:pPr eaLnBrk="0" fontAlgn="base" hangingPunct="0">
                <a:spcBef>
                  <a:spcPct val="0"/>
                </a:spcBef>
                <a:spcAft>
                  <a:spcPct val="0"/>
                </a:spcAft>
                <a:defRPr/>
              </a:pPr>
              <a:endParaRPr lang="en-US" sz="2400" dirty="0">
                <a:solidFill>
                  <a:prstClr val="black"/>
                </a:solidFill>
                <a:latin typeface="Arial"/>
                <a:ea typeface="ＭＳ Ｐゴシック" pitchFamily="18" charset="-128"/>
                <a:cs typeface="ＭＳ Ｐゴシック" pitchFamily="18" charset="-128"/>
              </a:endParaRPr>
            </a:p>
          </p:txBody>
        </p:sp>
        <p:sp>
          <p:nvSpPr>
            <p:cNvPr id="65" name="TextBox 174"/>
            <p:cNvSpPr txBox="1">
              <a:spLocks noChangeArrowheads="1"/>
            </p:cNvSpPr>
            <p:nvPr/>
          </p:nvSpPr>
          <p:spPr bwMode="auto">
            <a:xfrm rot="-5400000">
              <a:off x="1936490" y="3023370"/>
              <a:ext cx="184731" cy="525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grpSp>
      <p:cxnSp>
        <p:nvCxnSpPr>
          <p:cNvPr id="66" name="Straight Connector 209"/>
          <p:cNvCxnSpPr>
            <a:cxnSpLocks noChangeShapeType="1"/>
          </p:cNvCxnSpPr>
          <p:nvPr/>
        </p:nvCxnSpPr>
        <p:spPr bwMode="auto">
          <a:xfrm>
            <a:off x="6322325" y="4114800"/>
            <a:ext cx="0" cy="838200"/>
          </a:xfrm>
          <a:prstGeom prst="line">
            <a:avLst/>
          </a:prstGeom>
          <a:noFill/>
          <a:ln w="38100" algn="ctr">
            <a:solidFill>
              <a:srgbClr val="000000"/>
            </a:solidFill>
            <a:round/>
            <a:headEnd/>
            <a:tailEnd/>
          </a:ln>
        </p:spPr>
      </p:cxnSp>
      <p:cxnSp>
        <p:nvCxnSpPr>
          <p:cNvPr id="67" name="Straight Connector 212"/>
          <p:cNvCxnSpPr>
            <a:cxnSpLocks noChangeShapeType="1"/>
            <a:stCxn id="60" idx="0"/>
          </p:cNvCxnSpPr>
          <p:nvPr/>
        </p:nvCxnSpPr>
        <p:spPr bwMode="auto">
          <a:xfrm flipH="1" flipV="1">
            <a:off x="6322325" y="4953000"/>
            <a:ext cx="1295400" cy="17463"/>
          </a:xfrm>
          <a:prstGeom prst="line">
            <a:avLst/>
          </a:prstGeom>
          <a:noFill/>
          <a:ln w="38100" algn="ctr">
            <a:solidFill>
              <a:srgbClr val="000000"/>
            </a:solidFill>
            <a:round/>
            <a:headEnd/>
            <a:tailEnd/>
          </a:ln>
        </p:spPr>
      </p:cxnSp>
      <p:grpSp>
        <p:nvGrpSpPr>
          <p:cNvPr id="68" name="Group 217"/>
          <p:cNvGrpSpPr>
            <a:grpSpLocks/>
          </p:cNvGrpSpPr>
          <p:nvPr/>
        </p:nvGrpSpPr>
        <p:grpSpPr bwMode="auto">
          <a:xfrm>
            <a:off x="5865125" y="2362200"/>
            <a:ext cx="228600" cy="990600"/>
            <a:chOff x="7162800" y="2597423"/>
            <a:chExt cx="457204" cy="1809477"/>
          </a:xfrm>
        </p:grpSpPr>
        <p:cxnSp>
          <p:nvCxnSpPr>
            <p:cNvPr id="69" name="Straight Connector 218"/>
            <p:cNvCxnSpPr>
              <a:cxnSpLocks noChangeShapeType="1"/>
            </p:cNvCxnSpPr>
            <p:nvPr/>
          </p:nvCxnSpPr>
          <p:spPr bwMode="auto">
            <a:xfrm>
              <a:off x="7391400" y="4267200"/>
              <a:ext cx="0" cy="139700"/>
            </a:xfrm>
            <a:prstGeom prst="line">
              <a:avLst/>
            </a:prstGeom>
            <a:noFill/>
            <a:ln w="12700" algn="ctr">
              <a:solidFill>
                <a:srgbClr val="000000"/>
              </a:solidFill>
              <a:round/>
              <a:headEnd/>
              <a:tailEnd/>
            </a:ln>
          </p:spPr>
        </p:cxnSp>
        <p:sp>
          <p:nvSpPr>
            <p:cNvPr id="70" name="Rectangle 219"/>
            <p:cNvSpPr>
              <a:spLocks noChangeArrowheads="1"/>
            </p:cNvSpPr>
            <p:nvPr/>
          </p:nvSpPr>
          <p:spPr bwMode="auto">
            <a:xfrm rot="-5400000">
              <a:off x="6556517" y="3203712"/>
              <a:ext cx="1669775" cy="457198"/>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Store</a:t>
              </a:r>
            </a:p>
          </p:txBody>
        </p:sp>
        <p:sp>
          <p:nvSpPr>
            <p:cNvPr id="71" name="Isosceles Triangle 220"/>
            <p:cNvSpPr>
              <a:spLocks noChangeArrowheads="1"/>
            </p:cNvSpPr>
            <p:nvPr/>
          </p:nvSpPr>
          <p:spPr bwMode="auto">
            <a:xfrm>
              <a:off x="7162800" y="4038599"/>
              <a:ext cx="457201" cy="228603"/>
            </a:xfrm>
            <a:prstGeom prst="triangle">
              <a:avLst>
                <a:gd name="adj" fmla="val 54065"/>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72" name="Group 226"/>
          <p:cNvGrpSpPr>
            <a:grpSpLocks/>
          </p:cNvGrpSpPr>
          <p:nvPr/>
        </p:nvGrpSpPr>
        <p:grpSpPr bwMode="auto">
          <a:xfrm>
            <a:off x="4036325" y="2362200"/>
            <a:ext cx="228600" cy="914400"/>
            <a:chOff x="6553200" y="3886200"/>
            <a:chExt cx="228601" cy="568327"/>
          </a:xfrm>
        </p:grpSpPr>
        <p:cxnSp>
          <p:nvCxnSpPr>
            <p:cNvPr id="73" name="Straight Connector 227"/>
            <p:cNvCxnSpPr>
              <a:cxnSpLocks noChangeShapeType="1"/>
            </p:cNvCxnSpPr>
            <p:nvPr/>
          </p:nvCxnSpPr>
          <p:spPr bwMode="auto">
            <a:xfrm>
              <a:off x="6667500" y="4378687"/>
              <a:ext cx="0" cy="75840"/>
            </a:xfrm>
            <a:prstGeom prst="line">
              <a:avLst/>
            </a:prstGeom>
            <a:noFill/>
            <a:ln w="12700" algn="ctr">
              <a:solidFill>
                <a:srgbClr val="000000"/>
              </a:solidFill>
              <a:round/>
              <a:headEnd/>
              <a:tailEnd/>
            </a:ln>
          </p:spPr>
        </p:cxnSp>
        <p:sp>
          <p:nvSpPr>
            <p:cNvPr id="74" name="Rectangle 228"/>
            <p:cNvSpPr>
              <a:spLocks noChangeArrowheads="1"/>
            </p:cNvSpPr>
            <p:nvPr/>
          </p:nvSpPr>
          <p:spPr bwMode="auto">
            <a:xfrm rot="-5400000">
              <a:off x="6421258" y="4018143"/>
              <a:ext cx="492485" cy="228600"/>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Imm</a:t>
              </a:r>
            </a:p>
          </p:txBody>
        </p:sp>
        <p:sp>
          <p:nvSpPr>
            <p:cNvPr id="75" name="Isosceles Triangle 229"/>
            <p:cNvSpPr>
              <a:spLocks noChangeArrowheads="1"/>
            </p:cNvSpPr>
            <p:nvPr/>
          </p:nvSpPr>
          <p:spPr bwMode="auto">
            <a:xfrm>
              <a:off x="6553200" y="4270719"/>
              <a:ext cx="228600" cy="107968"/>
            </a:xfrm>
            <a:prstGeom prst="triangle">
              <a:avLst>
                <a:gd name="adj" fmla="val 50000"/>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endParaRPr>
            </a:p>
          </p:txBody>
        </p:sp>
      </p:grpSp>
      <p:cxnSp>
        <p:nvCxnSpPr>
          <p:cNvPr id="76" name="Straight Connector 230"/>
          <p:cNvCxnSpPr>
            <a:cxnSpLocks noChangeShapeType="1"/>
          </p:cNvCxnSpPr>
          <p:nvPr/>
        </p:nvCxnSpPr>
        <p:spPr bwMode="auto">
          <a:xfrm flipV="1">
            <a:off x="2740925" y="2819400"/>
            <a:ext cx="0" cy="1371600"/>
          </a:xfrm>
          <a:prstGeom prst="line">
            <a:avLst/>
          </a:prstGeom>
          <a:noFill/>
          <a:ln w="38100" algn="ctr">
            <a:solidFill>
              <a:srgbClr val="000000"/>
            </a:solidFill>
            <a:round/>
            <a:headEnd/>
            <a:tailEnd/>
          </a:ln>
        </p:spPr>
      </p:cxnSp>
      <p:cxnSp>
        <p:nvCxnSpPr>
          <p:cNvPr id="77" name="Straight Connector 231"/>
          <p:cNvCxnSpPr>
            <a:cxnSpLocks noChangeShapeType="1"/>
          </p:cNvCxnSpPr>
          <p:nvPr/>
        </p:nvCxnSpPr>
        <p:spPr bwMode="auto">
          <a:xfrm flipH="1" flipV="1">
            <a:off x="2740925" y="2819400"/>
            <a:ext cx="1295400" cy="15875"/>
          </a:xfrm>
          <a:prstGeom prst="line">
            <a:avLst/>
          </a:prstGeom>
          <a:noFill/>
          <a:ln w="38100" algn="ctr">
            <a:solidFill>
              <a:srgbClr val="000000"/>
            </a:solidFill>
            <a:round/>
            <a:headEnd/>
            <a:tailEnd/>
          </a:ln>
        </p:spPr>
      </p:cxnSp>
      <p:cxnSp>
        <p:nvCxnSpPr>
          <p:cNvPr id="78" name="Straight Connector 245"/>
          <p:cNvCxnSpPr>
            <a:cxnSpLocks noChangeShapeType="1"/>
            <a:endCxn id="83" idx="0"/>
          </p:cNvCxnSpPr>
          <p:nvPr/>
        </p:nvCxnSpPr>
        <p:spPr bwMode="auto">
          <a:xfrm flipH="1">
            <a:off x="4993588" y="3581400"/>
            <a:ext cx="261937" cy="0"/>
          </a:xfrm>
          <a:prstGeom prst="line">
            <a:avLst/>
          </a:prstGeom>
          <a:noFill/>
          <a:ln w="38100" algn="ctr">
            <a:solidFill>
              <a:srgbClr val="000000"/>
            </a:solidFill>
            <a:round/>
            <a:headEnd/>
            <a:tailEnd/>
          </a:ln>
        </p:spPr>
      </p:cxnSp>
      <p:cxnSp>
        <p:nvCxnSpPr>
          <p:cNvPr id="79" name="Straight Connector 251"/>
          <p:cNvCxnSpPr>
            <a:cxnSpLocks noChangeShapeType="1"/>
          </p:cNvCxnSpPr>
          <p:nvPr/>
        </p:nvCxnSpPr>
        <p:spPr bwMode="auto">
          <a:xfrm>
            <a:off x="4264925" y="2819400"/>
            <a:ext cx="152400" cy="0"/>
          </a:xfrm>
          <a:prstGeom prst="line">
            <a:avLst/>
          </a:prstGeom>
          <a:noFill/>
          <a:ln w="38100" algn="ctr">
            <a:solidFill>
              <a:srgbClr val="000000"/>
            </a:solidFill>
            <a:round/>
            <a:headEnd/>
            <a:tailEnd/>
          </a:ln>
        </p:spPr>
      </p:cxnSp>
      <p:cxnSp>
        <p:nvCxnSpPr>
          <p:cNvPr id="80" name="Straight Connector 253"/>
          <p:cNvCxnSpPr>
            <a:cxnSpLocks noChangeShapeType="1"/>
          </p:cNvCxnSpPr>
          <p:nvPr/>
        </p:nvCxnSpPr>
        <p:spPr bwMode="auto">
          <a:xfrm flipV="1">
            <a:off x="4417325" y="2819400"/>
            <a:ext cx="0" cy="533400"/>
          </a:xfrm>
          <a:prstGeom prst="line">
            <a:avLst/>
          </a:prstGeom>
          <a:noFill/>
          <a:ln w="38100" algn="ctr">
            <a:solidFill>
              <a:srgbClr val="000000"/>
            </a:solidFill>
            <a:round/>
            <a:headEnd/>
            <a:tailEnd/>
          </a:ln>
        </p:spPr>
      </p:cxnSp>
      <p:cxnSp>
        <p:nvCxnSpPr>
          <p:cNvPr id="81" name="Straight Connector 256"/>
          <p:cNvCxnSpPr>
            <a:cxnSpLocks noChangeShapeType="1"/>
          </p:cNvCxnSpPr>
          <p:nvPr/>
        </p:nvCxnSpPr>
        <p:spPr bwMode="auto">
          <a:xfrm>
            <a:off x="4417325" y="3352800"/>
            <a:ext cx="381000" cy="0"/>
          </a:xfrm>
          <a:prstGeom prst="line">
            <a:avLst/>
          </a:prstGeom>
          <a:noFill/>
          <a:ln w="38100" algn="ctr">
            <a:solidFill>
              <a:srgbClr val="000000"/>
            </a:solidFill>
            <a:round/>
            <a:headEnd/>
            <a:tailEnd/>
          </a:ln>
        </p:spPr>
      </p:cxnSp>
      <p:grpSp>
        <p:nvGrpSpPr>
          <p:cNvPr id="82" name="Group 238"/>
          <p:cNvGrpSpPr>
            <a:grpSpLocks/>
          </p:cNvGrpSpPr>
          <p:nvPr/>
        </p:nvGrpSpPr>
        <p:grpSpPr bwMode="auto">
          <a:xfrm>
            <a:off x="4712600" y="3200400"/>
            <a:ext cx="400050" cy="762000"/>
            <a:chOff x="1678707" y="2438400"/>
            <a:chExt cx="700298" cy="1752600"/>
          </a:xfrm>
        </p:grpSpPr>
        <p:sp>
          <p:nvSpPr>
            <p:cNvPr id="83" name="Trapezoid 239"/>
            <p:cNvSpPr/>
            <p:nvPr/>
          </p:nvSpPr>
          <p:spPr>
            <a:xfrm rot="5400000">
              <a:off x="1142830" y="3163246"/>
              <a:ext cx="1752600" cy="302908"/>
            </a:xfrm>
            <a:prstGeom prst="trapezoid">
              <a:avLst/>
            </a:prstGeom>
            <a:solidFill>
              <a:srgbClr val="FFFFFF"/>
            </a:solidFill>
            <a:ln w="12700" cmpd="sng">
              <a:solidFill>
                <a:srgbClr val="000000"/>
              </a:solidFill>
            </a:ln>
          </p:spPr>
          <p:txBody>
            <a:bodyPr/>
            <a:lstStyle/>
            <a:p>
              <a:pPr eaLnBrk="0" fontAlgn="base" hangingPunct="0">
                <a:spcBef>
                  <a:spcPct val="0"/>
                </a:spcBef>
                <a:spcAft>
                  <a:spcPct val="0"/>
                </a:spcAft>
                <a:defRPr/>
              </a:pPr>
              <a:endParaRPr lang="en-US" sz="2400" dirty="0">
                <a:solidFill>
                  <a:prstClr val="black"/>
                </a:solidFill>
                <a:latin typeface="Arial"/>
                <a:ea typeface="ＭＳ Ｐゴシック" pitchFamily="18" charset="-128"/>
                <a:cs typeface="ＭＳ Ｐゴシック" pitchFamily="18" charset="-128"/>
              </a:endParaRPr>
            </a:p>
          </p:txBody>
        </p:sp>
        <p:sp>
          <p:nvSpPr>
            <p:cNvPr id="84" name="TextBox 240"/>
            <p:cNvSpPr txBox="1">
              <a:spLocks noChangeArrowheads="1"/>
            </p:cNvSpPr>
            <p:nvPr/>
          </p:nvSpPr>
          <p:spPr bwMode="auto">
            <a:xfrm rot="-5400000">
              <a:off x="1816415" y="2935833"/>
              <a:ext cx="424881" cy="70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endParaRPr lang="en-US" altLang="zh-CN" sz="2000" smtClean="0">
                <a:solidFill>
                  <a:srgbClr val="000000"/>
                </a:solidFill>
                <a:ea typeface="ＭＳ Ｐゴシック" panose="020B0600070205080204" pitchFamily="34" charset="-128"/>
                <a:cs typeface="Calibri" panose="020F0502020204030204" pitchFamily="34" charset="0"/>
              </a:endParaRPr>
            </a:p>
          </p:txBody>
        </p:sp>
      </p:grpSp>
      <p:cxnSp>
        <p:nvCxnSpPr>
          <p:cNvPr id="85" name="Straight Connector 263"/>
          <p:cNvCxnSpPr>
            <a:cxnSpLocks noChangeShapeType="1"/>
          </p:cNvCxnSpPr>
          <p:nvPr/>
        </p:nvCxnSpPr>
        <p:spPr bwMode="auto">
          <a:xfrm flipV="1">
            <a:off x="4645925" y="2819400"/>
            <a:ext cx="0" cy="990600"/>
          </a:xfrm>
          <a:prstGeom prst="line">
            <a:avLst/>
          </a:prstGeom>
          <a:noFill/>
          <a:ln w="38100" algn="ctr">
            <a:solidFill>
              <a:srgbClr val="000000"/>
            </a:solidFill>
            <a:round/>
            <a:headEnd/>
            <a:tailEnd/>
          </a:ln>
        </p:spPr>
      </p:cxnSp>
      <p:cxnSp>
        <p:nvCxnSpPr>
          <p:cNvPr id="86" name="Straight Connector 265"/>
          <p:cNvCxnSpPr>
            <a:cxnSpLocks noChangeShapeType="1"/>
            <a:stCxn id="70" idx="0"/>
          </p:cNvCxnSpPr>
          <p:nvPr/>
        </p:nvCxnSpPr>
        <p:spPr bwMode="auto">
          <a:xfrm flipH="1">
            <a:off x="4645925" y="2819400"/>
            <a:ext cx="1219200" cy="0"/>
          </a:xfrm>
          <a:prstGeom prst="line">
            <a:avLst/>
          </a:prstGeom>
          <a:noFill/>
          <a:ln w="38100" algn="ctr">
            <a:solidFill>
              <a:srgbClr val="000000"/>
            </a:solidFill>
            <a:round/>
            <a:headEnd/>
            <a:tailEnd/>
          </a:ln>
        </p:spPr>
      </p:cxnSp>
      <p:cxnSp>
        <p:nvCxnSpPr>
          <p:cNvPr id="87" name="Straight Connector 273"/>
          <p:cNvCxnSpPr>
            <a:cxnSpLocks noChangeShapeType="1"/>
            <a:endCxn id="70" idx="2"/>
          </p:cNvCxnSpPr>
          <p:nvPr/>
        </p:nvCxnSpPr>
        <p:spPr bwMode="auto">
          <a:xfrm flipH="1" flipV="1">
            <a:off x="6093725" y="2819400"/>
            <a:ext cx="381000" cy="0"/>
          </a:xfrm>
          <a:prstGeom prst="line">
            <a:avLst/>
          </a:prstGeom>
          <a:noFill/>
          <a:ln w="38100" algn="ctr">
            <a:solidFill>
              <a:srgbClr val="000000"/>
            </a:solidFill>
            <a:round/>
            <a:headEnd/>
            <a:tailEnd/>
          </a:ln>
        </p:spPr>
      </p:cxnSp>
      <p:cxnSp>
        <p:nvCxnSpPr>
          <p:cNvPr id="88" name="Straight Connector 276"/>
          <p:cNvCxnSpPr>
            <a:cxnSpLocks noChangeShapeType="1"/>
          </p:cNvCxnSpPr>
          <p:nvPr/>
        </p:nvCxnSpPr>
        <p:spPr bwMode="auto">
          <a:xfrm flipH="1" flipV="1">
            <a:off x="3502925" y="5562600"/>
            <a:ext cx="5105400" cy="15875"/>
          </a:xfrm>
          <a:prstGeom prst="line">
            <a:avLst/>
          </a:prstGeom>
          <a:noFill/>
          <a:ln w="38100" algn="ctr">
            <a:solidFill>
              <a:srgbClr val="000000"/>
            </a:solidFill>
            <a:round/>
            <a:headEnd/>
            <a:tailEnd/>
          </a:ln>
        </p:spPr>
      </p:cxnSp>
      <p:cxnSp>
        <p:nvCxnSpPr>
          <p:cNvPr id="89" name="Straight Connector 281"/>
          <p:cNvCxnSpPr>
            <a:cxnSpLocks noChangeShapeType="1"/>
            <a:endCxn id="21" idx="1"/>
          </p:cNvCxnSpPr>
          <p:nvPr/>
        </p:nvCxnSpPr>
        <p:spPr bwMode="auto">
          <a:xfrm flipV="1">
            <a:off x="3502925" y="4876800"/>
            <a:ext cx="0" cy="685800"/>
          </a:xfrm>
          <a:prstGeom prst="line">
            <a:avLst/>
          </a:prstGeom>
          <a:noFill/>
          <a:ln w="38100" algn="ctr">
            <a:solidFill>
              <a:srgbClr val="000000"/>
            </a:solidFill>
            <a:round/>
            <a:headEnd/>
            <a:tailEnd type="triangle" w="med" len="med"/>
          </a:ln>
        </p:spPr>
      </p:cxnSp>
      <p:grpSp>
        <p:nvGrpSpPr>
          <p:cNvPr id="90" name="Group 285"/>
          <p:cNvGrpSpPr>
            <a:grpSpLocks/>
          </p:cNvGrpSpPr>
          <p:nvPr/>
        </p:nvGrpSpPr>
        <p:grpSpPr bwMode="auto">
          <a:xfrm>
            <a:off x="2055125" y="2895600"/>
            <a:ext cx="304800" cy="2133600"/>
            <a:chOff x="7162800" y="2597423"/>
            <a:chExt cx="457204" cy="1809477"/>
          </a:xfrm>
        </p:grpSpPr>
        <p:cxnSp>
          <p:nvCxnSpPr>
            <p:cNvPr id="91" name="Straight Connector 286"/>
            <p:cNvCxnSpPr>
              <a:cxnSpLocks noChangeShapeType="1"/>
            </p:cNvCxnSpPr>
            <p:nvPr/>
          </p:nvCxnSpPr>
          <p:spPr bwMode="auto">
            <a:xfrm>
              <a:off x="7391400" y="4267200"/>
              <a:ext cx="0" cy="139700"/>
            </a:xfrm>
            <a:prstGeom prst="line">
              <a:avLst/>
            </a:prstGeom>
            <a:noFill/>
            <a:ln w="12700" algn="ctr">
              <a:solidFill>
                <a:srgbClr val="000000"/>
              </a:solidFill>
              <a:round/>
              <a:headEnd/>
              <a:tailEnd/>
            </a:ln>
          </p:spPr>
        </p:cxnSp>
        <p:sp>
          <p:nvSpPr>
            <p:cNvPr id="92" name="Rectangle 287"/>
            <p:cNvSpPr>
              <a:spLocks noChangeArrowheads="1"/>
            </p:cNvSpPr>
            <p:nvPr/>
          </p:nvSpPr>
          <p:spPr bwMode="auto">
            <a:xfrm rot="-5400000">
              <a:off x="6556517" y="3203712"/>
              <a:ext cx="1669775" cy="457198"/>
            </a:xfrm>
            <a:prstGeom prst="rect">
              <a:avLst/>
            </a:prstGeom>
            <a:solidFill>
              <a:srgbClr val="FFFFFF"/>
            </a:solidFill>
            <a:ln w="12700">
              <a:solidFill>
                <a:srgbClr val="000000"/>
              </a:solidFill>
              <a:miter lim="800000"/>
              <a:headEnd/>
              <a:tailEnd/>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Inst. Register</a:t>
              </a:r>
            </a:p>
          </p:txBody>
        </p:sp>
        <p:sp>
          <p:nvSpPr>
            <p:cNvPr id="93" name="Isosceles Triangle 288"/>
            <p:cNvSpPr>
              <a:spLocks noChangeArrowheads="1"/>
            </p:cNvSpPr>
            <p:nvPr/>
          </p:nvSpPr>
          <p:spPr bwMode="auto">
            <a:xfrm>
              <a:off x="7162800" y="4038599"/>
              <a:ext cx="457201" cy="228603"/>
            </a:xfrm>
            <a:prstGeom prst="triangle">
              <a:avLst>
                <a:gd name="adj" fmla="val 54065"/>
              </a:avLst>
            </a:prstGeom>
            <a:solidFill>
              <a:srgbClr val="FFFFFF"/>
            </a:solidFill>
            <a:ln w="12700">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endParaRPr>
            </a:p>
          </p:txBody>
        </p:sp>
      </p:grpSp>
      <p:cxnSp>
        <p:nvCxnSpPr>
          <p:cNvPr id="94" name="Straight Connector 290"/>
          <p:cNvCxnSpPr>
            <a:cxnSpLocks noChangeShapeType="1"/>
          </p:cNvCxnSpPr>
          <p:nvPr/>
        </p:nvCxnSpPr>
        <p:spPr bwMode="auto">
          <a:xfrm flipV="1">
            <a:off x="2740925" y="2057400"/>
            <a:ext cx="0" cy="762000"/>
          </a:xfrm>
          <a:prstGeom prst="line">
            <a:avLst/>
          </a:prstGeom>
          <a:noFill/>
          <a:ln w="38100" algn="ctr">
            <a:solidFill>
              <a:srgbClr val="000000"/>
            </a:solidFill>
            <a:round/>
            <a:headEnd/>
            <a:tailEnd type="triangle" w="med" len="med"/>
          </a:ln>
        </p:spPr>
      </p:cxnSp>
      <p:cxnSp>
        <p:nvCxnSpPr>
          <p:cNvPr id="95" name="Straight Connector 293"/>
          <p:cNvCxnSpPr>
            <a:cxnSpLocks noChangeShapeType="1"/>
          </p:cNvCxnSpPr>
          <p:nvPr/>
        </p:nvCxnSpPr>
        <p:spPr bwMode="auto">
          <a:xfrm flipV="1">
            <a:off x="5560325" y="2057400"/>
            <a:ext cx="0" cy="1295400"/>
          </a:xfrm>
          <a:prstGeom prst="line">
            <a:avLst/>
          </a:prstGeom>
          <a:noFill/>
          <a:ln w="38100" algn="ctr">
            <a:solidFill>
              <a:srgbClr val="000000"/>
            </a:solidFill>
            <a:round/>
            <a:headEnd/>
            <a:tailEnd type="triangle" w="med" len="med"/>
          </a:ln>
        </p:spPr>
      </p:cxnSp>
      <p:sp>
        <p:nvSpPr>
          <p:cNvPr id="96" name="TextBox 327"/>
          <p:cNvSpPr txBox="1">
            <a:spLocks noChangeArrowheads="1"/>
          </p:cNvSpPr>
          <p:nvPr/>
        </p:nvSpPr>
        <p:spPr bwMode="auto">
          <a:xfrm>
            <a:off x="7770125" y="1828800"/>
            <a:ext cx="1262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000" b="1" smtClean="0">
                <a:solidFill>
                  <a:srgbClr val="FF0000"/>
                </a:solidFill>
                <a:ea typeface="ＭＳ Ｐゴシック" panose="020B0600070205080204" pitchFamily="34" charset="-128"/>
                <a:cs typeface="Calibri" panose="020F0502020204030204" pitchFamily="34" charset="0"/>
              </a:rPr>
              <a:t>W</a:t>
            </a:r>
            <a:r>
              <a:rPr lang="en-US" altLang="zh-CN" sz="2000" smtClean="0">
                <a:solidFill>
                  <a:srgbClr val="000000"/>
                </a:solidFill>
                <a:ea typeface="ＭＳ Ｐゴシック" panose="020B0600070205080204" pitchFamily="34" charset="-128"/>
                <a:cs typeface="Calibri" panose="020F0502020204030204" pitchFamily="34" charset="0"/>
              </a:rPr>
              <a:t>riteback</a:t>
            </a:r>
          </a:p>
        </p:txBody>
      </p:sp>
      <p:grpSp>
        <p:nvGrpSpPr>
          <p:cNvPr id="97" name="Group 14"/>
          <p:cNvGrpSpPr>
            <a:grpSpLocks/>
          </p:cNvGrpSpPr>
          <p:nvPr/>
        </p:nvGrpSpPr>
        <p:grpSpPr bwMode="auto">
          <a:xfrm>
            <a:off x="4569725" y="4267200"/>
            <a:ext cx="1752600" cy="914400"/>
            <a:chOff x="4724400" y="3352801"/>
            <a:chExt cx="1752600" cy="914399"/>
          </a:xfrm>
        </p:grpSpPr>
        <p:sp>
          <p:nvSpPr>
            <p:cNvPr id="98" name="Trapezoid 103"/>
            <p:cNvSpPr/>
            <p:nvPr/>
          </p:nvSpPr>
          <p:spPr>
            <a:xfrm rot="5400000">
              <a:off x="4659313" y="3646488"/>
              <a:ext cx="761999" cy="174625"/>
            </a:xfrm>
            <a:prstGeom prst="trapezoid">
              <a:avLst/>
            </a:prstGeom>
            <a:solidFill>
              <a:srgbClr val="FFFFFF"/>
            </a:solidFill>
            <a:ln w="12700" cmpd="sng">
              <a:solidFill>
                <a:srgbClr val="FF0000"/>
              </a:solidFill>
            </a:ln>
          </p:spPr>
          <p:txBody>
            <a:bodyPr/>
            <a:lstStyle/>
            <a:p>
              <a:pPr eaLnBrk="0" fontAlgn="base" hangingPunct="0">
                <a:spcBef>
                  <a:spcPct val="0"/>
                </a:spcBef>
                <a:spcAft>
                  <a:spcPct val="0"/>
                </a:spcAft>
                <a:defRPr/>
              </a:pPr>
              <a:endParaRPr lang="en-US" sz="2400" dirty="0">
                <a:solidFill>
                  <a:prstClr val="black"/>
                </a:solidFill>
                <a:latin typeface="Arial"/>
                <a:ea typeface="ＭＳ Ｐゴシック" pitchFamily="18" charset="-128"/>
                <a:cs typeface="ＭＳ Ｐゴシック" pitchFamily="18" charset="-128"/>
              </a:endParaRPr>
            </a:p>
          </p:txBody>
        </p:sp>
        <p:cxnSp>
          <p:nvCxnSpPr>
            <p:cNvPr id="99" name="Straight Connector 4"/>
            <p:cNvCxnSpPr>
              <a:cxnSpLocks noChangeShapeType="1"/>
            </p:cNvCxnSpPr>
            <p:nvPr/>
          </p:nvCxnSpPr>
          <p:spPr bwMode="auto">
            <a:xfrm>
              <a:off x="6477000" y="4038600"/>
              <a:ext cx="0" cy="228600"/>
            </a:xfrm>
            <a:prstGeom prst="line">
              <a:avLst/>
            </a:prstGeom>
            <a:noFill/>
            <a:ln w="38100" algn="ctr">
              <a:solidFill>
                <a:srgbClr val="FF0000"/>
              </a:solidFill>
              <a:round/>
              <a:headEnd/>
              <a:tailEnd/>
            </a:ln>
          </p:spPr>
        </p:cxnSp>
        <p:cxnSp>
          <p:nvCxnSpPr>
            <p:cNvPr id="100" name="Straight Connector 108"/>
            <p:cNvCxnSpPr>
              <a:cxnSpLocks noChangeShapeType="1"/>
            </p:cNvCxnSpPr>
            <p:nvPr/>
          </p:nvCxnSpPr>
          <p:spPr bwMode="auto">
            <a:xfrm flipH="1">
              <a:off x="4724400" y="4267200"/>
              <a:ext cx="1752600" cy="0"/>
            </a:xfrm>
            <a:prstGeom prst="line">
              <a:avLst/>
            </a:prstGeom>
            <a:noFill/>
            <a:ln w="38100" algn="ctr">
              <a:solidFill>
                <a:srgbClr val="FF0000"/>
              </a:solidFill>
              <a:round/>
              <a:headEnd/>
              <a:tailEnd/>
            </a:ln>
          </p:spPr>
        </p:cxnSp>
        <p:cxnSp>
          <p:nvCxnSpPr>
            <p:cNvPr id="101" name="Straight Connector 117"/>
            <p:cNvCxnSpPr>
              <a:cxnSpLocks noChangeShapeType="1"/>
            </p:cNvCxnSpPr>
            <p:nvPr/>
          </p:nvCxnSpPr>
          <p:spPr bwMode="auto">
            <a:xfrm flipV="1">
              <a:off x="4724400" y="3886200"/>
              <a:ext cx="0" cy="381000"/>
            </a:xfrm>
            <a:prstGeom prst="line">
              <a:avLst/>
            </a:prstGeom>
            <a:noFill/>
            <a:ln w="38100" algn="ctr">
              <a:solidFill>
                <a:srgbClr val="FF0000"/>
              </a:solidFill>
              <a:round/>
              <a:headEnd/>
              <a:tailEnd/>
            </a:ln>
          </p:spPr>
        </p:cxnSp>
        <p:cxnSp>
          <p:nvCxnSpPr>
            <p:cNvPr id="102" name="Straight Connector 118"/>
            <p:cNvCxnSpPr>
              <a:cxnSpLocks noChangeShapeType="1"/>
            </p:cNvCxnSpPr>
            <p:nvPr/>
          </p:nvCxnSpPr>
          <p:spPr bwMode="auto">
            <a:xfrm>
              <a:off x="4724400" y="3886200"/>
              <a:ext cx="228600" cy="0"/>
            </a:xfrm>
            <a:prstGeom prst="line">
              <a:avLst/>
            </a:prstGeom>
            <a:noFill/>
            <a:ln w="38100" algn="ctr">
              <a:solidFill>
                <a:srgbClr val="FF0000"/>
              </a:solidFill>
              <a:round/>
              <a:headEnd/>
              <a:tailEnd type="triangle" w="med" len="med"/>
            </a:ln>
          </p:spPr>
        </p:cxnSp>
      </p:grpSp>
    </p:spTree>
    <p:extLst>
      <p:ext uri="{BB962C8B-B14F-4D97-AF65-F5344CB8AC3E}">
        <p14:creationId xmlns:p14="http://schemas.microsoft.com/office/powerpoint/2010/main" val="43686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86651"/>
          </a:xfrm>
          <a:prstGeom prst="rect">
            <a:avLst/>
          </a:prstGeom>
        </p:spPr>
      </p:pic>
      <p:sp>
        <p:nvSpPr>
          <p:cNvPr id="5" name="文本框 4"/>
          <p:cNvSpPr txBox="1"/>
          <p:nvPr/>
        </p:nvSpPr>
        <p:spPr>
          <a:xfrm>
            <a:off x="0" y="5991367"/>
            <a:ext cx="9144000" cy="923330"/>
          </a:xfrm>
          <a:prstGeom prst="rect">
            <a:avLst/>
          </a:prstGeom>
          <a:noFill/>
        </p:spPr>
        <p:txBody>
          <a:bodyPr wrap="square" rtlCol="0">
            <a:spAutoFit/>
          </a:bodyPr>
          <a:lstStyle/>
          <a:p>
            <a:r>
              <a:rPr lang="en-US" altLang="zh-CN" dirty="0" smtClean="0"/>
              <a:t>Load</a:t>
            </a:r>
            <a:r>
              <a:rPr lang="zh-CN" altLang="en-US" dirty="0" smtClean="0"/>
              <a:t>指令可以通过旁路把结果传给</a:t>
            </a:r>
            <a:r>
              <a:rPr lang="en-US" altLang="zh-CN" dirty="0" smtClean="0"/>
              <a:t>AND</a:t>
            </a:r>
            <a:r>
              <a:rPr lang="zh-CN" altLang="en-US" dirty="0" smtClean="0"/>
              <a:t>、</a:t>
            </a:r>
            <a:r>
              <a:rPr lang="en-US" altLang="zh-CN" dirty="0" smtClean="0"/>
              <a:t>OR</a:t>
            </a:r>
            <a:r>
              <a:rPr lang="zh-CN" altLang="en-US" dirty="0" smtClean="0"/>
              <a:t>指令避免数据冒险，但是却不能通过旁路来解决</a:t>
            </a:r>
            <a:r>
              <a:rPr lang="en-US" altLang="zh-CN" dirty="0" smtClean="0"/>
              <a:t>DSUB</a:t>
            </a:r>
            <a:r>
              <a:rPr lang="zh-CN" altLang="en-US" dirty="0" smtClean="0"/>
              <a:t>的数据冒险，</a:t>
            </a:r>
            <a:r>
              <a:rPr lang="en-US" altLang="zh-CN" dirty="0" smtClean="0"/>
              <a:t>DSUB</a:t>
            </a:r>
            <a:r>
              <a:rPr lang="zh-CN" altLang="en-US" dirty="0" smtClean="0"/>
              <a:t>在</a:t>
            </a:r>
            <a:r>
              <a:rPr lang="en-US" altLang="zh-CN" dirty="0" smtClean="0"/>
              <a:t>R1</a:t>
            </a:r>
            <a:r>
              <a:rPr lang="zh-CN" altLang="en-US" dirty="0" smtClean="0"/>
              <a:t>寄存器更新完毕前就要使用该寄存器的数据。需要采用</a:t>
            </a:r>
            <a:r>
              <a:rPr lang="zh-CN" altLang="en-US" dirty="0" smtClean="0">
                <a:solidFill>
                  <a:srgbClr val="0070C0"/>
                </a:solidFill>
              </a:rPr>
              <a:t>停顿</a:t>
            </a:r>
            <a:r>
              <a:rPr lang="zh-CN" altLang="en-US" dirty="0" smtClean="0"/>
              <a:t>，</a:t>
            </a:r>
            <a:r>
              <a:rPr lang="zh-CN" altLang="en-US" dirty="0" smtClean="0">
                <a:solidFill>
                  <a:srgbClr val="0070C0"/>
                </a:solidFill>
              </a:rPr>
              <a:t>插入空闲周期</a:t>
            </a:r>
            <a:r>
              <a:rPr lang="zh-CN" altLang="en-US" dirty="0" smtClean="0"/>
              <a:t>来解决数据冒险。</a:t>
            </a:r>
            <a:endParaRPr lang="zh-CN" altLang="en-US" dirty="0"/>
          </a:p>
        </p:txBody>
      </p:sp>
    </p:spTree>
    <p:extLst>
      <p:ext uri="{BB962C8B-B14F-4D97-AF65-F5344CB8AC3E}">
        <p14:creationId xmlns:p14="http://schemas.microsoft.com/office/powerpoint/2010/main" val="5146406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295" y="1566353"/>
            <a:ext cx="9144000" cy="2933723"/>
          </a:xfrm>
          <a:prstGeom prst="rect">
            <a:avLst/>
          </a:prstGeom>
        </p:spPr>
      </p:pic>
      <p:sp>
        <p:nvSpPr>
          <p:cNvPr id="4" name="椭圆 3"/>
          <p:cNvSpPr/>
          <p:nvPr/>
        </p:nvSpPr>
        <p:spPr>
          <a:xfrm>
            <a:off x="163772" y="5172231"/>
            <a:ext cx="3151188" cy="1336675"/>
          </a:xfrm>
          <a:prstGeom prst="ellipse">
            <a:avLst/>
          </a:prstGeom>
          <a:solidFill>
            <a:sysClr val="window" lastClr="FFFFFF"/>
          </a:solidFill>
          <a:ln w="12700" cap="flat" cmpd="sng" algn="ctr">
            <a:solidFill>
              <a:srgbClr val="FF0000"/>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noProof="0" dirty="0" smtClean="0">
                <a:ln w="0"/>
                <a:solidFill>
                  <a:prstClr val="black"/>
                </a:solidFill>
                <a:effectLst>
                  <a:outerShdw blurRad="38100" dist="19050" dir="2700000" algn="tl" rotWithShape="0">
                    <a:prstClr val="black">
                      <a:alpha val="40000"/>
                    </a:prstClr>
                  </a:outerShdw>
                </a:effectLst>
                <a:latin typeface="Calibri" panose="020F0502020204030204"/>
                <a:ea typeface="宋体" panose="02010600030101010101" pitchFamily="2" charset="-122"/>
                <a:cs typeface="Times New Roman" panose="02020603050405020304" pitchFamily="18" charset="0"/>
              </a:rPr>
              <a:t>插入空闲周期</a:t>
            </a:r>
            <a:endParaRPr kumimoji="0" lang="zh-CN" altLang="en-US" sz="240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Times New Roman" panose="02020603050405020304" pitchFamily="18" charset="0"/>
            </a:endParaRPr>
          </a:p>
        </p:txBody>
      </p:sp>
      <p:cxnSp>
        <p:nvCxnSpPr>
          <p:cNvPr id="5" name="直接箭头连接符 4"/>
          <p:cNvCxnSpPr/>
          <p:nvPr/>
        </p:nvCxnSpPr>
        <p:spPr>
          <a:xfrm flipV="1">
            <a:off x="3413385" y="4230843"/>
            <a:ext cx="1195387" cy="1236663"/>
          </a:xfrm>
          <a:prstGeom prst="straightConnector1">
            <a:avLst/>
          </a:prstGeom>
          <a:noFill/>
          <a:ln w="12700" cap="flat" cmpd="sng" algn="ctr">
            <a:solidFill>
              <a:srgbClr val="FF0000"/>
            </a:solidFill>
            <a:prstDash val="solid"/>
            <a:miter lim="800000"/>
            <a:headEnd w="lg" len="lg"/>
            <a:tailEnd type="triangle"/>
          </a:ln>
          <a:effectLst/>
        </p:spPr>
      </p:cxnSp>
    </p:spTree>
    <p:extLst>
      <p:ext uri="{BB962C8B-B14F-4D97-AF65-F5344CB8AC3E}">
        <p14:creationId xmlns:p14="http://schemas.microsoft.com/office/powerpoint/2010/main" val="2514081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条件指令冒险</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82890"/>
            <a:ext cx="9144000" cy="4955203"/>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smtClean="0"/>
              <a:t>条件指令冒险</a:t>
            </a:r>
            <a:r>
              <a:rPr lang="en-US" altLang="zh-CN" sz="3200" dirty="0" smtClean="0">
                <a:latin typeface="宋体" panose="02010600030101010101" pitchFamily="2" charset="-122"/>
                <a:ea typeface="宋体" panose="02010600030101010101" pitchFamily="2" charset="-122"/>
              </a:rPr>
              <a:t>(</a:t>
            </a:r>
            <a:r>
              <a:rPr lang="en-US" altLang="zh-CN" sz="3200" dirty="0" smtClean="0"/>
              <a:t>branch hazard</a:t>
            </a:r>
            <a:r>
              <a:rPr lang="en-US" altLang="zh-CN" sz="3200" dirty="0" smtClean="0">
                <a:latin typeface="宋体" panose="02010600030101010101" pitchFamily="2" charset="-122"/>
                <a:ea typeface="宋体" panose="02010600030101010101" pitchFamily="2" charset="-122"/>
              </a:rPr>
              <a:t>)</a:t>
            </a:r>
          </a:p>
          <a:p>
            <a:pPr marL="457200" indent="-457200">
              <a:buFont typeface="Wingdings" panose="05000000000000000000" pitchFamily="2" charset="2"/>
              <a:buChar char="l"/>
            </a:pPr>
            <a:endParaRPr lang="en-US" altLang="zh-CN" sz="2800" dirty="0" smtClean="0">
              <a:latin typeface="宋体" panose="02010600030101010101" pitchFamily="2" charset="-122"/>
              <a:ea typeface="宋体" panose="02010600030101010101" pitchFamily="2" charset="-122"/>
            </a:endParaRPr>
          </a:p>
          <a:p>
            <a:pPr marL="457200" indent="-457200">
              <a:buFont typeface="Wingdings" panose="05000000000000000000" pitchFamily="2" charset="2"/>
              <a:buChar char="Ø"/>
            </a:pPr>
            <a:r>
              <a:rPr lang="zh-CN" altLang="en-US" sz="2800" dirty="0" smtClean="0">
                <a:latin typeface="宋体" panose="02010600030101010101" pitchFamily="2" charset="-122"/>
                <a:ea typeface="宋体" panose="02010600030101010101" pitchFamily="2" charset="-122"/>
              </a:rPr>
              <a:t>如果条件指令的条件满足，条件指令被执行。紧跟条件指令后面那些指令被取消。这会在流水线中引入空闲</a:t>
            </a:r>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停顿周期。进而，降低处理器的性能。</a:t>
            </a:r>
            <a:endParaRPr lang="en-US" altLang="zh-CN" sz="2800" dirty="0" smtClean="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pPr marL="457200" indent="-457200">
              <a:buFont typeface="Wingdings" panose="05000000000000000000" pitchFamily="2" charset="2"/>
              <a:buChar char="Ø"/>
            </a:pPr>
            <a:r>
              <a:rPr lang="zh-CN" altLang="en-US" sz="2800" dirty="0" smtClean="0">
                <a:latin typeface="宋体" panose="02010600030101010101" pitchFamily="2" charset="-122"/>
                <a:ea typeface="宋体" panose="02010600030101010101" pitchFamily="2" charset="-122"/>
              </a:rPr>
              <a:t>如果一条条件指令带来一个空闲周期，会损失</a:t>
            </a:r>
            <a:r>
              <a:rPr lang="en-US" altLang="zh-CN" sz="2800" dirty="0" smtClean="0">
                <a:latin typeface="宋体" panose="02010600030101010101" pitchFamily="2" charset="-122"/>
                <a:ea typeface="宋体" panose="02010600030101010101" pitchFamily="2" charset="-122"/>
              </a:rPr>
              <a:t>10-30%</a:t>
            </a:r>
            <a:r>
              <a:rPr lang="zh-CN" altLang="en-US" sz="2800" dirty="0" smtClean="0">
                <a:latin typeface="宋体" panose="02010600030101010101" pitchFamily="2" charset="-122"/>
                <a:ea typeface="宋体" panose="02010600030101010101" pitchFamily="2" charset="-122"/>
              </a:rPr>
              <a:t>的处理器性能。</a:t>
            </a:r>
            <a:endParaRPr lang="en-US" altLang="zh-CN" sz="2800" dirty="0" smtClean="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en-US" altLang="zh-CN" sz="2800" dirty="0" smtClean="0">
              <a:latin typeface="宋体" panose="02010600030101010101" pitchFamily="2" charset="-122"/>
              <a:ea typeface="宋体" panose="02010600030101010101" pitchFamily="2" charset="-122"/>
            </a:endParaRPr>
          </a:p>
          <a:p>
            <a:pPr marL="457200" indent="-457200">
              <a:buFont typeface="Wingdings" panose="05000000000000000000" pitchFamily="2" charset="2"/>
              <a:buChar char="Ø"/>
            </a:pPr>
            <a:r>
              <a:rPr lang="zh-CN" altLang="en-US" sz="2800" dirty="0" smtClean="0">
                <a:latin typeface="宋体" panose="02010600030101010101" pitchFamily="2" charset="-122"/>
                <a:ea typeface="宋体" panose="02010600030101010101" pitchFamily="2" charset="-122"/>
              </a:rPr>
              <a:t>需要减少条件语句带来的空闲周期</a:t>
            </a:r>
            <a:endParaRPr lang="zh-CN" altLang="en-US" sz="2800" dirty="0"/>
          </a:p>
        </p:txBody>
      </p:sp>
    </p:spTree>
    <p:extLst>
      <p:ext uri="{BB962C8B-B14F-4D97-AF65-F5344CB8AC3E}">
        <p14:creationId xmlns:p14="http://schemas.microsoft.com/office/powerpoint/2010/main" val="1946779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36828" y="14016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条件指令处理方法</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968992"/>
            <a:ext cx="9144000"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冻结</a:t>
            </a:r>
            <a:r>
              <a:rPr lang="zh-CN" altLang="en-US" sz="2400" dirty="0" smtClean="0"/>
              <a:t>流水线，暂停条件指令后面的所有指令进入流水线，一直到条件指令的目标地址明确。</a:t>
            </a:r>
            <a:endParaRPr lang="en-US" altLang="zh-CN" sz="2400" dirty="0" smtClean="0"/>
          </a:p>
          <a:p>
            <a:pPr marL="342900" indent="-342900">
              <a:buFont typeface="Wingdings" panose="05000000000000000000" pitchFamily="2" charset="2"/>
              <a:buChar char="Ø"/>
            </a:pPr>
            <a:r>
              <a:rPr lang="zh-CN" altLang="en-US" sz="2400" dirty="0" smtClean="0"/>
              <a:t>预测条件不成立：</a:t>
            </a:r>
            <a:endParaRPr lang="en-US" altLang="zh-CN" sz="2400" dirty="0" smtClean="0"/>
          </a:p>
          <a:p>
            <a:r>
              <a:rPr lang="zh-CN" altLang="en-US" sz="2400" dirty="0" smtClean="0"/>
              <a:t>     将条件指令当成普通指令，继续取后续指令。如果条件成立，条</a:t>
            </a:r>
            <a:endParaRPr lang="en-US" altLang="zh-CN" sz="2400" dirty="0" smtClean="0"/>
          </a:p>
          <a:p>
            <a:r>
              <a:rPr lang="en-US" altLang="zh-CN" sz="2400" dirty="0"/>
              <a:t> </a:t>
            </a:r>
            <a:r>
              <a:rPr lang="en-US" altLang="zh-CN" sz="2400" dirty="0" smtClean="0"/>
              <a:t>    </a:t>
            </a:r>
            <a:r>
              <a:rPr lang="zh-CN" altLang="en-US" sz="2400" dirty="0" smtClean="0"/>
              <a:t>件指令被执行，重新从条件指令的目标地址开始取指令</a:t>
            </a:r>
            <a:endParaRPr lang="zh-CN" altLang="en-US" sz="2400" dirty="0"/>
          </a:p>
        </p:txBody>
      </p:sp>
      <p:pic>
        <p:nvPicPr>
          <p:cNvPr id="4" name="图片 3"/>
          <p:cNvPicPr>
            <a:picLocks noChangeAspect="1"/>
          </p:cNvPicPr>
          <p:nvPr/>
        </p:nvPicPr>
        <p:blipFill>
          <a:blip r:embed="rId2"/>
          <a:stretch>
            <a:fillRect/>
          </a:stretch>
        </p:blipFill>
        <p:spPr>
          <a:xfrm>
            <a:off x="0" y="2907984"/>
            <a:ext cx="9144000" cy="3482131"/>
          </a:xfrm>
          <a:prstGeom prst="rect">
            <a:avLst/>
          </a:prstGeom>
        </p:spPr>
      </p:pic>
      <p:sp>
        <p:nvSpPr>
          <p:cNvPr id="5" name="文本框 4"/>
          <p:cNvSpPr txBox="1"/>
          <p:nvPr/>
        </p:nvSpPr>
        <p:spPr>
          <a:xfrm>
            <a:off x="177420" y="6463871"/>
            <a:ext cx="7970293" cy="400110"/>
          </a:xfrm>
          <a:prstGeom prst="rect">
            <a:avLst/>
          </a:prstGeom>
          <a:noFill/>
        </p:spPr>
        <p:txBody>
          <a:bodyPr wrap="square" rtlCol="0">
            <a:spAutoFit/>
          </a:bodyPr>
          <a:lstStyle/>
          <a:p>
            <a:r>
              <a:rPr lang="en-US" altLang="zh-CN" sz="2000" dirty="0" smtClean="0"/>
              <a:t>ID</a:t>
            </a:r>
            <a:r>
              <a:rPr lang="zh-CN" altLang="en-US" sz="2000" dirty="0" smtClean="0"/>
              <a:t>阶段判定出条件指令被执行，第</a:t>
            </a:r>
            <a:r>
              <a:rPr lang="en-US" altLang="zh-CN" sz="2000" dirty="0" smtClean="0"/>
              <a:t>i+1</a:t>
            </a:r>
            <a:r>
              <a:rPr lang="zh-CN" altLang="en-US" sz="2000" dirty="0" smtClean="0"/>
              <a:t>指令被阻止进入下一个阶段</a:t>
            </a:r>
            <a:endParaRPr lang="zh-CN" altLang="en-US" sz="2000" dirty="0"/>
          </a:p>
        </p:txBody>
      </p:sp>
      <p:cxnSp>
        <p:nvCxnSpPr>
          <p:cNvPr id="7" name="直接箭头连接符 6"/>
          <p:cNvCxnSpPr/>
          <p:nvPr/>
        </p:nvCxnSpPr>
        <p:spPr bwMode="auto">
          <a:xfrm flipV="1">
            <a:off x="2961564" y="5104263"/>
            <a:ext cx="450376" cy="1384405"/>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24322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94751"/>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条件指令处理方法</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05469"/>
            <a:ext cx="9144000" cy="452431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认为所有条件指令都会被执行：</a:t>
            </a:r>
            <a:endParaRPr lang="en-US" altLang="zh-CN" sz="2400" dirty="0" smtClean="0"/>
          </a:p>
          <a:p>
            <a:r>
              <a:rPr lang="zh-CN" altLang="en-US" sz="2400" dirty="0" smtClean="0"/>
              <a:t>一旦条件指令被译码，转移目标地址被计算出来，就假定转移条件满足，开始从目标地址取指令执行指令。</a:t>
            </a:r>
            <a:endParaRPr lang="en-US" altLang="zh-CN" sz="2400" dirty="0" smtClean="0"/>
          </a:p>
          <a:p>
            <a:endParaRPr lang="en-US" altLang="zh-CN" sz="2400" dirty="0" smtClean="0"/>
          </a:p>
          <a:p>
            <a:pPr marL="342900" indent="-342900">
              <a:buFont typeface="Wingdings" panose="05000000000000000000" pitchFamily="2" charset="2"/>
              <a:buChar char="Ø"/>
            </a:pPr>
            <a:r>
              <a:rPr lang="zh-CN" altLang="en-US" sz="2400" dirty="0" smtClean="0"/>
              <a:t>延迟转移</a:t>
            </a:r>
            <a:r>
              <a:rPr lang="en-US" altLang="zh-CN" sz="2400" dirty="0" smtClean="0"/>
              <a:t>/</a:t>
            </a:r>
            <a:r>
              <a:rPr lang="zh-CN" altLang="en-US" sz="2400" dirty="0" smtClean="0"/>
              <a:t>延迟分支：在条件指令后面插入一条不相关的指令</a:t>
            </a:r>
            <a:endParaRPr lang="en-US" altLang="zh-CN" sz="2400" dirty="0" smtClean="0"/>
          </a:p>
          <a:p>
            <a:r>
              <a:rPr lang="en-US" altLang="zh-CN" sz="2400" dirty="0"/>
              <a:t> </a:t>
            </a:r>
            <a:r>
              <a:rPr lang="en-US" altLang="zh-CN" sz="2400" dirty="0" smtClean="0"/>
              <a:t>                                            </a:t>
            </a:r>
          </a:p>
          <a:p>
            <a:r>
              <a:rPr lang="en-US" altLang="zh-CN" sz="2400" dirty="0"/>
              <a:t> </a:t>
            </a:r>
            <a:r>
              <a:rPr lang="en-US" altLang="zh-CN" sz="2400" dirty="0" smtClean="0"/>
              <a:t>                                           </a:t>
            </a:r>
            <a:r>
              <a:rPr lang="zh-CN" altLang="en-US" sz="2400" b="1" i="1" dirty="0" smtClean="0"/>
              <a:t>条件指令</a:t>
            </a:r>
            <a:endParaRPr lang="en-US" altLang="zh-CN" sz="2400" b="1" i="1" dirty="0"/>
          </a:p>
          <a:p>
            <a:r>
              <a:rPr lang="en-US" altLang="zh-CN" sz="2400" b="1" i="1" dirty="0"/>
              <a:t> </a:t>
            </a:r>
            <a:r>
              <a:rPr lang="en-US" altLang="zh-CN" sz="2400" b="1" i="1" dirty="0" smtClean="0"/>
              <a:t>                                        </a:t>
            </a:r>
            <a:r>
              <a:rPr lang="zh-CN" altLang="en-US" sz="2400" b="1" i="1" dirty="0" smtClean="0"/>
              <a:t>依序的后续指令</a:t>
            </a:r>
            <a:endParaRPr lang="en-US" altLang="zh-CN" sz="2400" b="1" i="1" dirty="0" smtClean="0"/>
          </a:p>
          <a:p>
            <a:r>
              <a:rPr lang="en-US" altLang="zh-CN" sz="2400" b="1" i="1" dirty="0"/>
              <a:t> </a:t>
            </a:r>
            <a:r>
              <a:rPr lang="en-US" altLang="zh-CN" sz="2400" b="1" i="1" dirty="0" smtClean="0"/>
              <a:t>                                 </a:t>
            </a:r>
            <a:r>
              <a:rPr lang="zh-CN" altLang="en-US" sz="2400" b="1" i="1" dirty="0" smtClean="0"/>
              <a:t>条件成立时转移目标地址</a:t>
            </a:r>
            <a:endParaRPr lang="en-US" altLang="zh-CN" sz="2400" b="1" i="1" dirty="0" smtClean="0"/>
          </a:p>
          <a:p>
            <a:endParaRPr lang="en-US" altLang="zh-CN" sz="2400" dirty="0"/>
          </a:p>
          <a:p>
            <a:pPr marL="342900" indent="-342900">
              <a:buFont typeface="Wingdings" panose="05000000000000000000" pitchFamily="2" charset="2"/>
              <a:buChar char="Ø"/>
            </a:pPr>
            <a:r>
              <a:rPr lang="zh-CN" altLang="en-US" sz="2400" dirty="0" smtClean="0"/>
              <a:t>依序的后续指令放在</a:t>
            </a:r>
            <a:r>
              <a:rPr lang="zh-CN" altLang="en-US" sz="2400" dirty="0" smtClean="0">
                <a:solidFill>
                  <a:srgbClr val="0070C0"/>
                </a:solidFill>
              </a:rPr>
              <a:t>延迟时隙</a:t>
            </a:r>
            <a:r>
              <a:rPr lang="en-US" altLang="zh-CN" sz="2400" dirty="0" smtClean="0">
                <a:solidFill>
                  <a:srgbClr val="0070C0"/>
                </a:solidFill>
                <a:latin typeface="宋体" panose="02010600030101010101" pitchFamily="2" charset="-122"/>
                <a:ea typeface="宋体" panose="02010600030101010101" pitchFamily="2" charset="-122"/>
              </a:rPr>
              <a:t>(</a:t>
            </a:r>
            <a:r>
              <a:rPr lang="en-US" altLang="zh-CN" sz="2400" dirty="0" smtClean="0">
                <a:solidFill>
                  <a:srgbClr val="0070C0"/>
                </a:solidFill>
              </a:rPr>
              <a:t>branch delay slot</a:t>
            </a:r>
            <a:r>
              <a:rPr lang="en-US" altLang="zh-CN" sz="2400" dirty="0" smtClean="0">
                <a:solidFill>
                  <a:srgbClr val="0070C0"/>
                </a:solidFill>
                <a:latin typeface="宋体" panose="02010600030101010101" pitchFamily="2" charset="-122"/>
                <a:ea typeface="宋体" panose="02010600030101010101" pitchFamily="2" charset="-122"/>
              </a:rPr>
              <a:t>)</a:t>
            </a:r>
            <a:r>
              <a:rPr lang="zh-CN" altLang="en-US" sz="2400" dirty="0" smtClean="0"/>
              <a:t>中</a:t>
            </a:r>
            <a:r>
              <a:rPr lang="en-US" altLang="zh-CN" sz="2400" dirty="0" smtClean="0"/>
              <a:t>.</a:t>
            </a:r>
            <a:r>
              <a:rPr lang="zh-CN" altLang="en-US" sz="2400" dirty="0" smtClean="0"/>
              <a:t>不管条件指令是否满足条件，后续指令都要被执行</a:t>
            </a:r>
            <a:endParaRPr lang="zh-CN" altLang="en-US" sz="2400" dirty="0"/>
          </a:p>
        </p:txBody>
      </p:sp>
    </p:spTree>
    <p:extLst>
      <p:ext uri="{BB962C8B-B14F-4D97-AF65-F5344CB8AC3E}">
        <p14:creationId xmlns:p14="http://schemas.microsoft.com/office/powerpoint/2010/main" val="3752406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878856"/>
            <a:ext cx="9144000" cy="3693144"/>
          </a:xfrm>
          <a:prstGeom prst="rect">
            <a:avLst/>
          </a:prstGeom>
        </p:spPr>
      </p:pic>
      <p:sp>
        <p:nvSpPr>
          <p:cNvPr id="4" name="文本框 3"/>
          <p:cNvSpPr txBox="1"/>
          <p:nvPr/>
        </p:nvSpPr>
        <p:spPr>
          <a:xfrm>
            <a:off x="143301" y="5213445"/>
            <a:ext cx="8857397" cy="461665"/>
          </a:xfrm>
          <a:prstGeom prst="rect">
            <a:avLst/>
          </a:prstGeom>
          <a:noFill/>
        </p:spPr>
        <p:txBody>
          <a:bodyPr wrap="square" rtlCol="0">
            <a:spAutoFit/>
          </a:bodyPr>
          <a:lstStyle/>
          <a:p>
            <a:r>
              <a:rPr lang="zh-CN" altLang="en-US" sz="2400" dirty="0" smtClean="0"/>
              <a:t>不管条件转移是否发生，延迟条件指令的行为都是一样的。</a:t>
            </a:r>
            <a:endParaRPr lang="zh-CN" altLang="en-US" sz="2400" dirty="0"/>
          </a:p>
        </p:txBody>
      </p:sp>
    </p:spTree>
    <p:extLst>
      <p:ext uri="{BB962C8B-B14F-4D97-AF65-F5344CB8AC3E}">
        <p14:creationId xmlns:p14="http://schemas.microsoft.com/office/powerpoint/2010/main" val="150124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50925" y="259307"/>
            <a:ext cx="2593075" cy="6524863"/>
          </a:xfrm>
          <a:prstGeom prst="rect">
            <a:avLst/>
          </a:prstGeom>
          <a:noFill/>
        </p:spPr>
        <p:txBody>
          <a:bodyPr wrap="square" rtlCol="0">
            <a:spAutoFit/>
          </a:bodyPr>
          <a:lstStyle/>
          <a:p>
            <a:r>
              <a:rPr lang="en-US" altLang="zh-CN" sz="2000" dirty="0" smtClean="0"/>
              <a:t>Branch delay slot</a:t>
            </a:r>
            <a:r>
              <a:rPr lang="zh-CN" altLang="en-US" sz="2000" dirty="0" smtClean="0"/>
              <a:t>调度方法</a:t>
            </a:r>
            <a:endParaRPr lang="en-US" altLang="zh-CN" sz="2000" dirty="0" smtClean="0"/>
          </a:p>
          <a:p>
            <a:endParaRPr lang="en-US" altLang="zh-CN" dirty="0" smtClean="0"/>
          </a:p>
          <a:p>
            <a:endParaRPr lang="en-US" altLang="zh-CN" dirty="0"/>
          </a:p>
          <a:p>
            <a:r>
              <a:rPr lang="zh-CN" altLang="en-US" dirty="0" smtClean="0"/>
              <a:t>在</a:t>
            </a:r>
            <a:r>
              <a:rPr lang="en-US" altLang="zh-CN" dirty="0" smtClean="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中，从条件指令前面选一条不相关指令放到延迟时隙</a:t>
            </a:r>
            <a:r>
              <a:rPr lang="en-US" altLang="zh-CN" dirty="0" smtClean="0">
                <a:latin typeface="宋体" panose="02010600030101010101" pitchFamily="2" charset="-122"/>
                <a:ea typeface="宋体" panose="02010600030101010101" pitchFamily="2" charset="-122"/>
              </a:rPr>
              <a:t>(delay slot)</a:t>
            </a:r>
            <a:r>
              <a:rPr lang="zh-CN" altLang="en-US" dirty="0" smtClean="0">
                <a:latin typeface="宋体" panose="02010600030101010101" pitchFamily="2" charset="-122"/>
                <a:ea typeface="宋体" panose="02010600030101010101" pitchFamily="2" charset="-122"/>
              </a:rPr>
              <a:t>中</a:t>
            </a:r>
            <a:r>
              <a:rPr lang="en-US" altLang="zh-CN" dirty="0" smtClean="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在</a:t>
            </a:r>
            <a:r>
              <a:rPr lang="en-US" altLang="zh-CN" dirty="0" smtClean="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中，对于循环指令而言，可以从目标地址选一条不相关指令放到延迟时隙。</a:t>
            </a:r>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在</a:t>
            </a:r>
            <a:r>
              <a:rPr lang="en-US" altLang="zh-CN" dirty="0" smtClean="0">
                <a:latin typeface="宋体" panose="02010600030101010101" pitchFamily="2" charset="-122"/>
                <a:ea typeface="宋体" panose="02010600030101010101" pitchFamily="2" charset="-122"/>
              </a:rPr>
              <a:t>(c)</a:t>
            </a:r>
            <a:r>
              <a:rPr lang="zh-CN" altLang="en-US" dirty="0" smtClean="0">
                <a:latin typeface="宋体" panose="02010600030101010101" pitchFamily="2" charset="-122"/>
                <a:ea typeface="宋体" panose="02010600030101010101" pitchFamily="2" charset="-122"/>
              </a:rPr>
              <a:t>中，将后续不相关指令放到延迟时隙。</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对于</a:t>
            </a:r>
            <a:r>
              <a:rPr lang="en-US" altLang="zh-CN" dirty="0" smtClean="0">
                <a:latin typeface="宋体" panose="02010600030101010101" pitchFamily="2" charset="-122"/>
                <a:ea typeface="宋体" panose="02010600030101010101" pitchFamily="2" charset="-122"/>
              </a:rPr>
              <a:t>(b)</a:t>
            </a:r>
            <a:r>
              <a:rPr lang="zh-CN" altLang="en-US" dirty="0" smtClean="0">
                <a:latin typeface="宋体" panose="02010600030101010101" pitchFamily="2" charset="-122"/>
                <a:ea typeface="宋体" panose="02010600030101010101" pitchFamily="2" charset="-122"/>
              </a:rPr>
              <a:t>和</a:t>
            </a:r>
            <a:r>
              <a:rPr lang="en-US" altLang="zh-CN" dirty="0" smtClean="0">
                <a:latin typeface="宋体" panose="02010600030101010101" pitchFamily="2" charset="-122"/>
                <a:ea typeface="宋体" panose="02010600030101010101" pitchFamily="2" charset="-122"/>
              </a:rPr>
              <a:t>(c),</a:t>
            </a:r>
            <a:r>
              <a:rPr lang="zh-CN" altLang="en-US" dirty="0" smtClean="0">
                <a:latin typeface="宋体" panose="02010600030101010101" pitchFamily="2" charset="-122"/>
                <a:ea typeface="宋体" panose="02010600030101010101" pitchFamily="2" charset="-122"/>
              </a:rPr>
              <a:t>如果条件指令转移方向预测失败，虽然执行延迟时隙中指令是无用功，程序依然能够得到正确结果。</a:t>
            </a:r>
            <a:endParaRPr lang="zh-CN" altLang="en-US" dirty="0"/>
          </a:p>
        </p:txBody>
      </p:sp>
      <p:pic>
        <p:nvPicPr>
          <p:cNvPr id="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181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6341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77771" y="167455"/>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理想流水线</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58089"/>
            <a:ext cx="9144000" cy="1565868"/>
          </a:xfrm>
          <a:prstGeom prst="rect">
            <a:avLst/>
          </a:prstGeom>
        </p:spPr>
      </p:pic>
      <p:sp>
        <p:nvSpPr>
          <p:cNvPr id="4" name="文本框 3"/>
          <p:cNvSpPr txBox="1"/>
          <p:nvPr/>
        </p:nvSpPr>
        <p:spPr>
          <a:xfrm>
            <a:off x="0" y="2532379"/>
            <a:ext cx="9143999" cy="440120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smtClean="0"/>
              <a:t>所有指令经过相同的流水段</a:t>
            </a:r>
            <a:endParaRPr lang="en-US" altLang="zh-CN" sz="2800" dirty="0" smtClean="0"/>
          </a:p>
          <a:p>
            <a:pPr marL="285750" indent="-285750">
              <a:buFont typeface="Wingdings" panose="05000000000000000000" pitchFamily="2" charset="2"/>
              <a:buChar char="l"/>
            </a:pPr>
            <a:endParaRPr lang="en-US" altLang="zh-CN" sz="2800" dirty="0" smtClean="0"/>
          </a:p>
          <a:p>
            <a:pPr marL="285750" indent="-285750">
              <a:buFont typeface="Wingdings" panose="05000000000000000000" pitchFamily="2" charset="2"/>
              <a:buChar char="l"/>
            </a:pPr>
            <a:r>
              <a:rPr lang="zh-CN" altLang="en-US" sz="2800" dirty="0" smtClean="0"/>
              <a:t>任何两个流水段都不共享资源，比如内存、</a:t>
            </a:r>
            <a:r>
              <a:rPr lang="en-US" altLang="zh-CN" sz="2800" dirty="0" smtClean="0"/>
              <a:t>IO</a:t>
            </a:r>
            <a:r>
              <a:rPr lang="zh-CN" altLang="en-US" sz="2800" dirty="0" smtClean="0"/>
              <a:t>设备</a:t>
            </a:r>
            <a:endParaRPr lang="en-US" altLang="zh-CN" sz="2800" dirty="0" smtClean="0"/>
          </a:p>
          <a:p>
            <a:pPr marL="285750" indent="-285750">
              <a:buFont typeface="Wingdings" panose="05000000000000000000" pitchFamily="2" charset="2"/>
              <a:buChar char="l"/>
            </a:pPr>
            <a:endParaRPr lang="en-US" altLang="zh-CN" sz="2800" dirty="0" smtClean="0"/>
          </a:p>
          <a:p>
            <a:pPr marL="285750" indent="-285750">
              <a:buFont typeface="Wingdings" panose="05000000000000000000" pitchFamily="2" charset="2"/>
              <a:buChar char="l"/>
            </a:pPr>
            <a:r>
              <a:rPr lang="zh-CN" altLang="en-US" sz="2800" dirty="0" smtClean="0"/>
              <a:t>每个流水的段的处理时间都相等</a:t>
            </a:r>
            <a:endParaRPr lang="en-US" altLang="zh-CN" sz="2800" dirty="0" smtClean="0"/>
          </a:p>
          <a:p>
            <a:pPr marL="285750" indent="-285750">
              <a:buFont typeface="Wingdings" panose="05000000000000000000" pitchFamily="2" charset="2"/>
              <a:buChar char="l"/>
            </a:pPr>
            <a:endParaRPr lang="en-US" altLang="zh-CN" sz="2800" dirty="0" smtClean="0"/>
          </a:p>
          <a:p>
            <a:pPr marL="285750" indent="-285750">
              <a:buFont typeface="Wingdings" panose="05000000000000000000" pitchFamily="2" charset="2"/>
              <a:buChar char="l"/>
            </a:pPr>
            <a:r>
              <a:rPr lang="zh-CN" altLang="en-US" sz="2800" dirty="0" smtClean="0"/>
              <a:t>进入流水线的指令调度不受到其他流水段中的指令影响</a:t>
            </a:r>
            <a:endParaRPr lang="en-US" altLang="zh-CN" sz="2800" dirty="0" smtClean="0"/>
          </a:p>
          <a:p>
            <a:pPr marL="285750" indent="-285750">
              <a:buFont typeface="Wingdings" panose="05000000000000000000" pitchFamily="2" charset="2"/>
              <a:buChar char="l"/>
            </a:pPr>
            <a:endParaRPr lang="en-US" altLang="zh-CN" sz="2800" dirty="0" smtClean="0"/>
          </a:p>
          <a:p>
            <a:pPr marL="285750" indent="-285750">
              <a:buFont typeface="Wingdings" panose="05000000000000000000" pitchFamily="2" charset="2"/>
              <a:buChar char="l"/>
            </a:pPr>
            <a:r>
              <a:rPr lang="zh-CN" altLang="en-US" sz="2800" dirty="0" smtClean="0"/>
              <a:t>这些条件对工业生产流水线一般很容易满足，但是指令序列之间存在相互依赖性，会导致各种冒险。</a:t>
            </a:r>
            <a:endParaRPr lang="zh-CN" altLang="en-US" sz="2800" dirty="0"/>
          </a:p>
        </p:txBody>
      </p:sp>
    </p:spTree>
    <p:extLst>
      <p:ext uri="{BB962C8B-B14F-4D97-AF65-F5344CB8AC3E}">
        <p14:creationId xmlns:p14="http://schemas.microsoft.com/office/powerpoint/2010/main" val="1906619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条件指令处理方法性能衡量</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1011627" y="1228614"/>
            <a:ext cx="7120745" cy="1176630"/>
          </a:xfrm>
          <a:prstGeom prst="rect">
            <a:avLst/>
          </a:prstGeom>
        </p:spPr>
      </p:pic>
      <p:sp>
        <p:nvSpPr>
          <p:cNvPr id="4" name="文本框 3"/>
          <p:cNvSpPr txBox="1"/>
          <p:nvPr/>
        </p:nvSpPr>
        <p:spPr>
          <a:xfrm>
            <a:off x="232012" y="2712365"/>
            <a:ext cx="8679976" cy="830997"/>
          </a:xfrm>
          <a:prstGeom prst="rect">
            <a:avLst/>
          </a:prstGeom>
          <a:noFill/>
        </p:spPr>
        <p:txBody>
          <a:bodyPr wrap="square" rtlCol="0">
            <a:spAutoFit/>
          </a:bodyPr>
          <a:lstStyle/>
          <a:p>
            <a:r>
              <a:rPr lang="zh-CN" altLang="en-US" sz="2400" dirty="0" smtClean="0"/>
              <a:t>理想状况下，流水线的</a:t>
            </a:r>
            <a:r>
              <a:rPr lang="en-US" altLang="zh-CN" sz="2400" dirty="0" smtClean="0"/>
              <a:t>CPI=1</a:t>
            </a:r>
            <a:r>
              <a:rPr lang="zh-CN" altLang="en-US" sz="2400" dirty="0" smtClean="0"/>
              <a:t>，流水线的加速比等于流水线级数</a:t>
            </a:r>
            <a:r>
              <a:rPr lang="en-US" altLang="zh-CN" sz="2400" dirty="0" smtClean="0">
                <a:latin typeface="宋体" panose="02010600030101010101" pitchFamily="2" charset="-122"/>
                <a:ea typeface="宋体" panose="02010600030101010101" pitchFamily="2" charset="-122"/>
              </a:rPr>
              <a:t>(pipeline depth)</a:t>
            </a:r>
            <a:endParaRPr lang="zh-CN" altLang="en-US" sz="2400" dirty="0"/>
          </a:p>
        </p:txBody>
      </p:sp>
      <p:pic>
        <p:nvPicPr>
          <p:cNvPr id="5"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939" y="3894538"/>
            <a:ext cx="8160709" cy="55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3218" y="4495015"/>
            <a:ext cx="8312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6"/>
          <p:cNvSpPr/>
          <p:nvPr/>
        </p:nvSpPr>
        <p:spPr>
          <a:xfrm>
            <a:off x="1406998" y="5987264"/>
            <a:ext cx="2278063" cy="641350"/>
          </a:xfrm>
          <a:prstGeom prst="ellipse">
            <a:avLst/>
          </a:prstGeom>
          <a:solidFill>
            <a:sysClr val="window" lastClr="FFFFFF"/>
          </a:solidFill>
          <a:ln w="12700" cap="flat" cmpd="sng" algn="ctr">
            <a:solidFill>
              <a:srgbClr val="ED7D31"/>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ln w="0"/>
                <a:solidFill>
                  <a:prstClr val="black"/>
                </a:solidFill>
                <a:effectLst>
                  <a:outerShdw blurRad="38100" dist="19050" dir="2700000" algn="tl" rotWithShape="0">
                    <a:prstClr val="black">
                      <a:alpha val="40000"/>
                    </a:prstClr>
                  </a:outerShdw>
                </a:effectLst>
                <a:latin typeface="Calibri" panose="020F0502020204030204"/>
                <a:ea typeface="宋体" panose="02010600030101010101" pitchFamily="2" charset="-122"/>
              </a:rPr>
              <a:t>条件指令频率</a:t>
            </a:r>
            <a:endParaRPr kumimoji="0" lang="zh-CN" altLang="en-US" sz="1800"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宋体" panose="02010600030101010101" pitchFamily="2" charset="-122"/>
              <a:cs typeface="+mn-cs"/>
            </a:endParaRPr>
          </a:p>
        </p:txBody>
      </p:sp>
      <p:sp>
        <p:nvSpPr>
          <p:cNvPr id="8" name="椭圆 7"/>
          <p:cNvSpPr/>
          <p:nvPr/>
        </p:nvSpPr>
        <p:spPr>
          <a:xfrm>
            <a:off x="5820248" y="5919796"/>
            <a:ext cx="2647950" cy="776287"/>
          </a:xfrm>
          <a:prstGeom prst="ellipse">
            <a:avLst/>
          </a:prstGeom>
          <a:solidFill>
            <a:sysClr val="window" lastClr="FFFFFF"/>
          </a:solidFill>
          <a:ln w="12700" cap="flat" cmpd="sng" algn="ctr">
            <a:solidFill>
              <a:srgbClr val="ED7D31"/>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宋体" panose="02010600030101010101" pitchFamily="2" charset="-122"/>
                <a:cs typeface="+mn-cs"/>
              </a:rPr>
              <a:t> </a:t>
            </a:r>
            <a:r>
              <a:rPr kumimoji="0" lang="zh-CN" altLang="en-US" sz="1800" b="0" i="0" u="none" strike="noStrike" kern="0" cap="none" spc="0" normalizeH="0" baseline="0" noProof="0" dirty="0" smtClean="0">
                <a:ln w="0"/>
                <a:solidFill>
                  <a:prstClr val="black"/>
                </a:solidFill>
                <a:effectLst>
                  <a:outerShdw blurRad="38100" dist="19050" dir="2700000" algn="tl" rotWithShape="0">
                    <a:prstClr val="black">
                      <a:alpha val="40000"/>
                    </a:prstClr>
                  </a:outerShdw>
                </a:effectLst>
                <a:uLnTx/>
                <a:uFillTx/>
                <a:latin typeface="Calibri" panose="020F0502020204030204"/>
                <a:ea typeface="宋体" panose="02010600030101010101" pitchFamily="2" charset="-122"/>
                <a:cs typeface="+mn-cs"/>
              </a:rPr>
              <a:t>条件指令导致的停顿</a:t>
            </a:r>
            <a:r>
              <a:rPr kumimoji="0" lang="en-US" altLang="zh-CN" sz="1800" b="0" i="0" u="none" strike="noStrike" kern="0" cap="none" spc="0" normalizeH="0" baseline="0" noProof="0" dirty="0" smtClean="0">
                <a:ln w="0"/>
                <a:solidFill>
                  <a:prstClr val="black"/>
                </a:solidFill>
                <a:effectLst>
                  <a:outerShdw blurRad="38100" dist="19050" dir="2700000" algn="tl" rotWithShape="0">
                    <a:prstClr val="black">
                      <a:alpha val="40000"/>
                    </a:prstClr>
                  </a:outerShdw>
                </a:effectLst>
                <a:uLnTx/>
                <a:uFillTx/>
                <a:latin typeface="Calibri" panose="020F0502020204030204"/>
                <a:ea typeface="宋体" panose="02010600030101010101" pitchFamily="2" charset="-122"/>
                <a:cs typeface="+mn-cs"/>
              </a:rPr>
              <a:t>/</a:t>
            </a:r>
            <a:r>
              <a:rPr kumimoji="0" lang="zh-CN" altLang="en-US" sz="1800" b="0" i="0" u="none" strike="noStrike" kern="0" cap="none" spc="0" normalizeH="0" baseline="0" noProof="0" dirty="0" smtClean="0">
                <a:ln w="0"/>
                <a:solidFill>
                  <a:prstClr val="black"/>
                </a:solidFill>
                <a:effectLst>
                  <a:outerShdw blurRad="38100" dist="19050" dir="2700000" algn="tl" rotWithShape="0">
                    <a:prstClr val="black">
                      <a:alpha val="40000"/>
                    </a:prstClr>
                  </a:outerShdw>
                </a:effectLst>
                <a:uLnTx/>
                <a:uFillTx/>
                <a:latin typeface="Calibri" panose="020F0502020204030204"/>
                <a:ea typeface="宋体" panose="02010600030101010101" pitchFamily="2" charset="-122"/>
                <a:cs typeface="+mn-cs"/>
              </a:rPr>
              <a:t>空闲周期数</a:t>
            </a:r>
            <a:endParaRPr kumimoji="0" lang="zh-CN" altLang="en-US" sz="1800"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宋体" panose="02010600030101010101" pitchFamily="2" charset="-122"/>
              <a:cs typeface="+mn-cs"/>
            </a:endParaRPr>
          </a:p>
        </p:txBody>
      </p:sp>
      <p:cxnSp>
        <p:nvCxnSpPr>
          <p:cNvPr id="9" name="直接箭头连接符 8"/>
          <p:cNvCxnSpPr/>
          <p:nvPr/>
        </p:nvCxnSpPr>
        <p:spPr>
          <a:xfrm flipV="1">
            <a:off x="3281836" y="5470534"/>
            <a:ext cx="806450" cy="574675"/>
          </a:xfrm>
          <a:prstGeom prst="straightConnector1">
            <a:avLst/>
          </a:prstGeom>
          <a:noFill/>
          <a:ln w="6350" cap="flat" cmpd="sng" algn="ctr">
            <a:solidFill>
              <a:srgbClr val="FF0000"/>
            </a:solidFill>
            <a:prstDash val="solid"/>
            <a:miter lim="800000"/>
            <a:tailEnd type="triangle"/>
          </a:ln>
          <a:effectLst/>
        </p:spPr>
      </p:cxnSp>
      <p:cxnSp>
        <p:nvCxnSpPr>
          <p:cNvPr id="10" name="直接箭头连接符 9"/>
          <p:cNvCxnSpPr/>
          <p:nvPr/>
        </p:nvCxnSpPr>
        <p:spPr>
          <a:xfrm flipV="1">
            <a:off x="6926736" y="5470534"/>
            <a:ext cx="0" cy="449262"/>
          </a:xfrm>
          <a:prstGeom prst="straightConnector1">
            <a:avLst/>
          </a:prstGeom>
          <a:noFill/>
          <a:ln w="6350" cap="flat" cmpd="sng" algn="ctr">
            <a:solidFill>
              <a:srgbClr val="FF0000"/>
            </a:solidFill>
            <a:prstDash val="solid"/>
            <a:miter lim="800000"/>
            <a:tailEnd type="triangle"/>
          </a:ln>
          <a:effectLst/>
        </p:spPr>
      </p:cxnSp>
    </p:spTree>
    <p:extLst>
      <p:ext uri="{BB962C8B-B14F-4D97-AF65-F5344CB8AC3E}">
        <p14:creationId xmlns:p14="http://schemas.microsoft.com/office/powerpoint/2010/main" val="33403357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1274" y="2560415"/>
            <a:ext cx="39814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3"/>
          <a:stretch>
            <a:fillRect/>
          </a:stretch>
        </p:blipFill>
        <p:spPr>
          <a:xfrm>
            <a:off x="-1" y="4391347"/>
            <a:ext cx="9144000" cy="2466653"/>
          </a:xfrm>
          <a:prstGeom prst="rect">
            <a:avLst/>
          </a:prstGeom>
        </p:spPr>
      </p:pic>
      <p:pic>
        <p:nvPicPr>
          <p:cNvPr id="5" name="图片 4"/>
          <p:cNvPicPr>
            <a:picLocks noChangeAspect="1"/>
          </p:cNvPicPr>
          <p:nvPr/>
        </p:nvPicPr>
        <p:blipFill>
          <a:blip r:embed="rId4"/>
          <a:stretch>
            <a:fillRect/>
          </a:stretch>
        </p:blipFill>
        <p:spPr>
          <a:xfrm>
            <a:off x="938469" y="733119"/>
            <a:ext cx="7267062" cy="1597290"/>
          </a:xfrm>
          <a:prstGeom prst="rect">
            <a:avLst/>
          </a:prstGeom>
        </p:spPr>
      </p:pic>
      <p:sp>
        <p:nvSpPr>
          <p:cNvPr id="6" name="文本框 5"/>
          <p:cNvSpPr txBox="1"/>
          <p:nvPr/>
        </p:nvSpPr>
        <p:spPr>
          <a:xfrm>
            <a:off x="2129051" y="174335"/>
            <a:ext cx="5273247" cy="369332"/>
          </a:xfrm>
          <a:prstGeom prst="rect">
            <a:avLst/>
          </a:prstGeom>
          <a:noFill/>
        </p:spPr>
        <p:txBody>
          <a:bodyPr wrap="square" rtlCol="0">
            <a:spAutoFit/>
          </a:bodyPr>
          <a:lstStyle/>
          <a:p>
            <a:r>
              <a:rPr lang="zh-CN" altLang="en-US" dirty="0" smtClean="0"/>
              <a:t>条件指令各种处理方法对应代价</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增加的停顿周期</a:t>
            </a:r>
            <a:r>
              <a:rPr lang="en-US" altLang="zh-CN" dirty="0" smtClean="0">
                <a:latin typeface="宋体" panose="02010600030101010101" pitchFamily="2" charset="-122"/>
                <a:ea typeface="宋体" panose="02010600030101010101" pitchFamily="2" charset="-122"/>
              </a:rPr>
              <a:t>)</a:t>
            </a:r>
            <a:endParaRPr lang="zh-CN" altLang="en-US" dirty="0"/>
          </a:p>
        </p:txBody>
      </p:sp>
      <p:sp>
        <p:nvSpPr>
          <p:cNvPr id="7" name="文本框 6"/>
          <p:cNvSpPr txBox="1"/>
          <p:nvPr/>
        </p:nvSpPr>
        <p:spPr>
          <a:xfrm>
            <a:off x="938469" y="2848260"/>
            <a:ext cx="1569492" cy="646331"/>
          </a:xfrm>
          <a:prstGeom prst="rect">
            <a:avLst/>
          </a:prstGeom>
          <a:noFill/>
        </p:spPr>
        <p:txBody>
          <a:bodyPr wrap="square" rtlCol="0">
            <a:spAutoFit/>
          </a:bodyPr>
          <a:lstStyle/>
          <a:p>
            <a:r>
              <a:rPr lang="zh-CN" altLang="en-US" dirty="0" smtClean="0"/>
              <a:t>各种条件指</a:t>
            </a:r>
            <a:endParaRPr lang="en-US" altLang="zh-CN" dirty="0" smtClean="0"/>
          </a:p>
          <a:p>
            <a:r>
              <a:rPr lang="zh-CN" altLang="en-US" dirty="0" smtClean="0"/>
              <a:t>令出现频率</a:t>
            </a:r>
            <a:endParaRPr lang="zh-CN" altLang="en-US" dirty="0"/>
          </a:p>
        </p:txBody>
      </p:sp>
      <p:sp>
        <p:nvSpPr>
          <p:cNvPr id="8" name="文本框 7"/>
          <p:cNvSpPr txBox="1"/>
          <p:nvPr/>
        </p:nvSpPr>
        <p:spPr>
          <a:xfrm>
            <a:off x="2634018" y="4012442"/>
            <a:ext cx="4067033" cy="378905"/>
          </a:xfrm>
          <a:prstGeom prst="rect">
            <a:avLst/>
          </a:prstGeom>
          <a:noFill/>
        </p:spPr>
        <p:txBody>
          <a:bodyPr wrap="square" rtlCol="0">
            <a:spAutoFit/>
          </a:bodyPr>
          <a:lstStyle/>
          <a:p>
            <a:r>
              <a:rPr lang="zh-CN" altLang="en-US" dirty="0" smtClean="0"/>
              <a:t>    各种处理方法需要额外增加的</a:t>
            </a:r>
            <a:r>
              <a:rPr lang="en-US" altLang="zh-CN" dirty="0" smtClean="0"/>
              <a:t>CPI</a:t>
            </a:r>
            <a:endParaRPr lang="zh-CN" altLang="en-US" dirty="0"/>
          </a:p>
        </p:txBody>
      </p:sp>
    </p:spTree>
    <p:extLst>
      <p:ext uri="{BB962C8B-B14F-4D97-AF65-F5344CB8AC3E}">
        <p14:creationId xmlns:p14="http://schemas.microsoft.com/office/powerpoint/2010/main" val="205845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09531" y="167455"/>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分支预测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955343"/>
            <a:ext cx="9143999" cy="600164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虽然流水线级数增加，分支指令的代价增加，延迟转移分支等前面介绍的相似方法的效率不是很好满足需求</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b="1" dirty="0" smtClean="0">
                <a:solidFill>
                  <a:srgbClr val="0070C0"/>
                </a:solidFill>
              </a:rPr>
              <a:t>分支预测</a:t>
            </a:r>
            <a:r>
              <a:rPr lang="zh-CN" altLang="en-US" sz="2400" dirty="0" smtClean="0"/>
              <a:t>：预测分支指令</a:t>
            </a:r>
            <a:r>
              <a:rPr lang="en-US" altLang="zh-CN" sz="2400" dirty="0" smtClean="0"/>
              <a:t>/</a:t>
            </a:r>
            <a:r>
              <a:rPr lang="zh-CN" altLang="en-US" sz="2400" dirty="0" smtClean="0"/>
              <a:t>条件指令的方向</a:t>
            </a:r>
            <a:r>
              <a:rPr lang="en-US" altLang="zh-CN" sz="2400" dirty="0" smtClean="0"/>
              <a:t>——</a:t>
            </a:r>
            <a:r>
              <a:rPr lang="zh-CN" altLang="en-US" sz="2400" dirty="0" smtClean="0"/>
              <a:t>转移成功或转移不成功</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b="1" dirty="0" smtClean="0">
                <a:solidFill>
                  <a:srgbClr val="0070C0"/>
                </a:solidFill>
              </a:rPr>
              <a:t>动态分支预测</a:t>
            </a:r>
            <a:r>
              <a:rPr lang="zh-CN" altLang="en-US" sz="2400" dirty="0" smtClean="0"/>
              <a:t>：根据程序行为动态预测转移方向，转移方向动态变化</a:t>
            </a:r>
            <a:endParaRPr lang="en-US" altLang="zh-CN" sz="2400" dirty="0" smtClean="0"/>
          </a:p>
          <a:p>
            <a:endParaRPr lang="en-US" altLang="zh-CN" sz="2400" dirty="0" smtClean="0"/>
          </a:p>
          <a:p>
            <a:pPr marL="342900" indent="-342900">
              <a:buFont typeface="Wingdings" panose="05000000000000000000" pitchFamily="2" charset="2"/>
              <a:buChar char="Ø"/>
            </a:pPr>
            <a:r>
              <a:rPr lang="zh-CN" altLang="en-US" sz="2400" b="1" dirty="0" smtClean="0">
                <a:solidFill>
                  <a:srgbClr val="0070C0"/>
                </a:solidFill>
              </a:rPr>
              <a:t>静态分支预测</a:t>
            </a:r>
            <a:r>
              <a:rPr lang="zh-CN" altLang="en-US" sz="2400" dirty="0" smtClean="0"/>
              <a:t>：预测方向固定，根据编译阶段的信息来预测方向，根据早期运行情况来预测转移方向</a:t>
            </a:r>
            <a:endParaRPr lang="en-US" altLang="zh-CN" sz="2400" dirty="0" smtClean="0"/>
          </a:p>
          <a:p>
            <a:r>
              <a:rPr lang="zh-CN" altLang="en-US" sz="2400" dirty="0" smtClean="0"/>
              <a:t>     </a:t>
            </a:r>
            <a:r>
              <a:rPr lang="en-US" altLang="zh-CN" sz="2400" dirty="0" smtClean="0"/>
              <a:t>——</a:t>
            </a:r>
            <a:r>
              <a:rPr lang="zh-CN" altLang="en-US" sz="2400" dirty="0" smtClean="0"/>
              <a:t>单条分支指令往往会倾向于转移成功或转移不成功，并非以</a:t>
            </a:r>
            <a:endParaRPr lang="en-US" altLang="zh-CN" sz="2400" dirty="0" smtClean="0"/>
          </a:p>
          <a:p>
            <a:r>
              <a:rPr lang="en-US" altLang="zh-CN" sz="2400" dirty="0"/>
              <a:t> </a:t>
            </a:r>
            <a:r>
              <a:rPr lang="en-US" altLang="zh-CN" sz="2400" dirty="0" smtClean="0"/>
              <a:t>   </a:t>
            </a:r>
            <a:r>
              <a:rPr lang="zh-CN" altLang="en-US" sz="2400" dirty="0" smtClean="0"/>
              <a:t>等概率转移成功或转移不成功。</a:t>
            </a:r>
            <a:endParaRPr lang="en-US" altLang="zh-CN" sz="2400" dirty="0" smtClean="0"/>
          </a:p>
          <a:p>
            <a:endParaRPr lang="en-US" altLang="zh-CN" sz="2400" dirty="0" smtClean="0"/>
          </a:p>
          <a:p>
            <a:pPr marL="342900" indent="-342900">
              <a:buFont typeface="Wingdings" panose="05000000000000000000" pitchFamily="2" charset="2"/>
              <a:buChar char="Ø"/>
            </a:pPr>
            <a:r>
              <a:rPr lang="zh-CN" altLang="en-US" sz="2400" dirty="0" smtClean="0"/>
              <a:t>任何一种分支预测方法的效果既跟方法的预测正确率有关也跟条件指令出现的频率有关。</a:t>
            </a:r>
            <a:endParaRPr lang="zh-CN" altLang="en-US" sz="2400" dirty="0"/>
          </a:p>
        </p:txBody>
      </p:sp>
    </p:spTree>
    <p:extLst>
      <p:ext uri="{BB962C8B-B14F-4D97-AF65-F5344CB8AC3E}">
        <p14:creationId xmlns:p14="http://schemas.microsoft.com/office/powerpoint/2010/main" val="2344926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动态分支预测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637731"/>
            <a:ext cx="8775510" cy="4585871"/>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smtClean="0"/>
              <a:t>预测历史记录表</a:t>
            </a:r>
            <a:endParaRPr lang="en-US" altLang="zh-CN" sz="2800" dirty="0" smtClean="0"/>
          </a:p>
          <a:p>
            <a:pPr marL="800100" lvl="1" indent="-342900">
              <a:buFont typeface="Wingdings" panose="05000000000000000000" pitchFamily="2" charset="2"/>
              <a:buChar char="l"/>
            </a:pPr>
            <a:r>
              <a:rPr lang="zh-CN" altLang="en-US" sz="2400" dirty="0"/>
              <a:t>一</a:t>
            </a:r>
            <a:r>
              <a:rPr lang="zh-CN" altLang="en-US" sz="2400" dirty="0" smtClean="0"/>
              <a:t>个容量很小存储器，用分支指令的低位地址部分来检索访问</a:t>
            </a:r>
            <a:endParaRPr lang="en-US" altLang="zh-CN" sz="2400" dirty="0" smtClean="0"/>
          </a:p>
          <a:p>
            <a:pPr marL="800100" lvl="1" indent="-342900">
              <a:buFont typeface="Wingdings" panose="05000000000000000000" pitchFamily="2" charset="2"/>
              <a:buChar char="l"/>
            </a:pPr>
            <a:endParaRPr lang="en-US" altLang="zh-CN" sz="2400" dirty="0" smtClean="0"/>
          </a:p>
          <a:p>
            <a:pPr marL="800100" lvl="1" indent="-342900">
              <a:buFont typeface="Wingdings" panose="05000000000000000000" pitchFamily="2" charset="2"/>
              <a:buChar char="l"/>
            </a:pPr>
            <a:r>
              <a:rPr lang="zh-CN" altLang="en-US" sz="2400" dirty="0" smtClean="0"/>
              <a:t>用</a:t>
            </a:r>
            <a:r>
              <a:rPr lang="en-US" altLang="zh-CN" sz="2400" dirty="0" smtClean="0"/>
              <a:t>1</a:t>
            </a:r>
            <a:r>
              <a:rPr lang="zh-CN" altLang="en-US" sz="2400" dirty="0" smtClean="0"/>
              <a:t>个标志位来记录最近该条指令转移成功与否</a:t>
            </a:r>
            <a:endParaRPr lang="en-US" altLang="zh-CN" sz="2400" dirty="0" smtClean="0"/>
          </a:p>
          <a:p>
            <a:endParaRPr lang="en-US" altLang="zh-CN" sz="2400" dirty="0" smtClean="0"/>
          </a:p>
          <a:p>
            <a:endParaRPr lang="en-US" altLang="zh-CN" sz="2400" dirty="0"/>
          </a:p>
          <a:p>
            <a:pPr marL="800100" lvl="1" indent="-342900">
              <a:buFont typeface="Wingdings" panose="05000000000000000000" pitchFamily="2" charset="2"/>
              <a:buChar char="l"/>
            </a:pPr>
            <a:r>
              <a:rPr lang="zh-CN" altLang="en-US" sz="2400" dirty="0"/>
              <a:t>根据</a:t>
            </a:r>
            <a:r>
              <a:rPr lang="zh-CN" altLang="en-US" sz="2400" dirty="0" smtClean="0"/>
              <a:t>地址找到匹配表项，依据历史记录预测分支转移方向</a:t>
            </a:r>
            <a:endParaRPr lang="en-US" altLang="zh-CN" sz="2400" dirty="0" smtClean="0"/>
          </a:p>
          <a:p>
            <a:endParaRPr lang="en-US" altLang="zh-CN" sz="2400" dirty="0" smtClean="0"/>
          </a:p>
          <a:p>
            <a:endParaRPr lang="en-US" altLang="zh-CN" sz="2400" dirty="0" smtClean="0"/>
          </a:p>
          <a:p>
            <a:pPr marL="800100" lvl="1" indent="-342900">
              <a:buFont typeface="Wingdings" panose="05000000000000000000" pitchFamily="2" charset="2"/>
              <a:buChar char="l"/>
            </a:pPr>
            <a:r>
              <a:rPr lang="zh-CN" altLang="en-US" sz="2400" dirty="0" smtClean="0"/>
              <a:t>通常采用</a:t>
            </a:r>
            <a:r>
              <a:rPr lang="en-US" altLang="zh-CN" sz="2400" dirty="0" smtClean="0"/>
              <a:t>2-bit/2</a:t>
            </a:r>
            <a:r>
              <a:rPr lang="zh-CN" altLang="en-US" sz="2400" dirty="0" smtClean="0"/>
              <a:t>位预测方法，而不用上述简单的</a:t>
            </a:r>
            <a:r>
              <a:rPr lang="en-US" altLang="zh-CN" sz="2400" dirty="0" smtClean="0"/>
              <a:t>1-bit/1</a:t>
            </a:r>
            <a:r>
              <a:rPr lang="zh-CN" altLang="en-US" sz="2400" dirty="0" smtClean="0"/>
              <a:t>位预测方法。</a:t>
            </a:r>
            <a:endParaRPr lang="zh-CN" altLang="en-US" sz="2400" dirty="0"/>
          </a:p>
        </p:txBody>
      </p:sp>
    </p:spTree>
    <p:extLst>
      <p:ext uri="{BB962C8B-B14F-4D97-AF65-F5344CB8AC3E}">
        <p14:creationId xmlns:p14="http://schemas.microsoft.com/office/powerpoint/2010/main" val="137083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2-bit</a:t>
            </a:r>
            <a:r>
              <a:rPr lang="zh-CN" altLang="en-US" sz="4000" b="1" kern="0" dirty="0" smtClean="0">
                <a:solidFill>
                  <a:srgbClr val="800000"/>
                </a:solidFill>
                <a:latin typeface="Arial" panose="020B0604020202020204" pitchFamily="34" charset="0"/>
                <a:ea typeface="黑体" panose="02010609060101010101" pitchFamily="49" charset="-122"/>
              </a:rPr>
              <a:t>分支预测方法</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569489" y="1093613"/>
            <a:ext cx="8059611" cy="4834547"/>
          </a:xfrm>
          <a:prstGeom prst="rect">
            <a:avLst/>
          </a:prstGeom>
        </p:spPr>
      </p:pic>
      <p:sp>
        <p:nvSpPr>
          <p:cNvPr id="4" name="文本框 3"/>
          <p:cNvSpPr txBox="1"/>
          <p:nvPr/>
        </p:nvSpPr>
        <p:spPr>
          <a:xfrm>
            <a:off x="0" y="5928160"/>
            <a:ext cx="9144000" cy="830997"/>
          </a:xfrm>
          <a:prstGeom prst="rect">
            <a:avLst/>
          </a:prstGeom>
          <a:noFill/>
        </p:spPr>
        <p:txBody>
          <a:bodyPr wrap="square" rtlCol="0">
            <a:spAutoFit/>
          </a:bodyPr>
          <a:lstStyle/>
          <a:p>
            <a:r>
              <a:rPr lang="zh-CN" altLang="en-US" sz="2400" dirty="0" smtClean="0"/>
              <a:t>需要用</a:t>
            </a:r>
            <a:r>
              <a:rPr lang="en-US" altLang="zh-CN" sz="2400" dirty="0" smtClean="0"/>
              <a:t>2</a:t>
            </a:r>
            <a:r>
              <a:rPr lang="zh-CN" altLang="en-US" sz="2400" dirty="0" smtClean="0"/>
              <a:t>个二进制位来编码系统状态</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最近两次分支转移方向</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。根据系统状态给出预测方向，根据实际的转移方向来更新系统状态</a:t>
            </a:r>
            <a:r>
              <a:rPr lang="zh-CN" altLang="en-US" dirty="0" smtClean="0">
                <a:latin typeface="宋体" panose="02010600030101010101" pitchFamily="2" charset="-122"/>
                <a:ea typeface="宋体" panose="02010600030101010101" pitchFamily="2" charset="-122"/>
              </a:rPr>
              <a:t>。</a:t>
            </a:r>
            <a:endParaRPr lang="zh-CN" altLang="en-US" dirty="0"/>
          </a:p>
        </p:txBody>
      </p:sp>
    </p:spTree>
    <p:extLst>
      <p:ext uri="{BB962C8B-B14F-4D97-AF65-F5344CB8AC3E}">
        <p14:creationId xmlns:p14="http://schemas.microsoft.com/office/powerpoint/2010/main" val="28690847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38450" y="1092502"/>
            <a:ext cx="5505550" cy="5765498"/>
          </a:xfrm>
          <a:prstGeom prst="rect">
            <a:avLst/>
          </a:prstGeom>
        </p:spPr>
      </p:pic>
      <p:sp>
        <p:nvSpPr>
          <p:cNvPr id="4" name="文本框 3"/>
          <p:cNvSpPr txBox="1"/>
          <p:nvPr/>
        </p:nvSpPr>
        <p:spPr>
          <a:xfrm>
            <a:off x="0" y="439488"/>
            <a:ext cx="8352430" cy="5262979"/>
          </a:xfrm>
          <a:prstGeom prst="rect">
            <a:avLst/>
          </a:prstGeom>
          <a:noFill/>
        </p:spPr>
        <p:txBody>
          <a:bodyPr wrap="square" rtlCol="0">
            <a:spAutoFit/>
          </a:bodyPr>
          <a:lstStyle/>
          <a:p>
            <a:pPr marL="457200" indent="-457200">
              <a:buFont typeface="Wingdings" panose="05000000000000000000" pitchFamily="2" charset="2"/>
              <a:buChar char="Ø"/>
            </a:pPr>
            <a:r>
              <a:rPr lang="zh-CN" altLang="en-US" sz="3200" dirty="0" smtClean="0"/>
              <a:t>提高分支预测正确的措施</a:t>
            </a:r>
            <a:endParaRPr lang="en-US" altLang="zh-CN" sz="3200" dirty="0" smtClean="0"/>
          </a:p>
          <a:p>
            <a:pPr marL="457200" indent="-457200">
              <a:buFont typeface="Wingdings" panose="05000000000000000000" pitchFamily="2" charset="2"/>
              <a:buChar char="Ø"/>
            </a:pPr>
            <a:endParaRPr lang="en-US" altLang="zh-CN" sz="2800" dirty="0" smtClean="0"/>
          </a:p>
          <a:p>
            <a:pPr marL="457200" indent="-457200">
              <a:buFont typeface="Wingdings" panose="05000000000000000000" pitchFamily="2" charset="2"/>
              <a:buChar char="l"/>
            </a:pPr>
            <a:r>
              <a:rPr lang="zh-CN" altLang="en-US" sz="2800" dirty="0" smtClean="0"/>
              <a:t>增加记录表大小</a:t>
            </a:r>
            <a:endParaRPr lang="en-US" altLang="zh-CN" sz="2800" dirty="0" smtClean="0"/>
          </a:p>
          <a:p>
            <a:r>
              <a:rPr lang="en-US" altLang="zh-CN" sz="2800" dirty="0" smtClean="0"/>
              <a:t>     </a:t>
            </a:r>
            <a:r>
              <a:rPr lang="zh-CN" altLang="en-US" sz="2400" dirty="0" smtClean="0"/>
              <a:t>当记录表大小为</a:t>
            </a:r>
            <a:r>
              <a:rPr lang="en-US" altLang="zh-CN" sz="2400" dirty="0" smtClean="0"/>
              <a:t>4K</a:t>
            </a:r>
            <a:r>
              <a:rPr lang="zh-CN" altLang="en-US" sz="2400" dirty="0" smtClean="0"/>
              <a:t>时，</a:t>
            </a:r>
            <a:endParaRPr lang="en-US" altLang="zh-CN" sz="2400" dirty="0" smtClean="0"/>
          </a:p>
          <a:p>
            <a:r>
              <a:rPr lang="en-US" altLang="zh-CN" sz="2400" dirty="0"/>
              <a:t> </a:t>
            </a:r>
            <a:r>
              <a:rPr lang="en-US" altLang="zh-CN" sz="2400" dirty="0" smtClean="0"/>
              <a:t>     </a:t>
            </a:r>
            <a:r>
              <a:rPr lang="zh-CN" altLang="en-US" sz="2400" dirty="0" smtClean="0"/>
              <a:t>正确已经可以与无限</a:t>
            </a:r>
            <a:endParaRPr lang="en-US" altLang="zh-CN" sz="2400" dirty="0" smtClean="0"/>
          </a:p>
          <a:p>
            <a:r>
              <a:rPr lang="en-US" altLang="zh-CN" sz="2400" dirty="0"/>
              <a:t> </a:t>
            </a:r>
            <a:r>
              <a:rPr lang="en-US" altLang="zh-CN" sz="2400" dirty="0" smtClean="0"/>
              <a:t>     </a:t>
            </a:r>
            <a:r>
              <a:rPr lang="zh-CN" altLang="en-US" sz="2400" dirty="0" smtClean="0"/>
              <a:t>大相差不多</a:t>
            </a:r>
            <a:endParaRPr lang="en-US" altLang="zh-CN" sz="2400" dirty="0" smtClean="0"/>
          </a:p>
          <a:p>
            <a:endParaRPr lang="en-US" altLang="zh-CN" sz="2400" dirty="0"/>
          </a:p>
          <a:p>
            <a:endParaRPr lang="en-US" altLang="zh-CN" sz="2400" dirty="0" smtClean="0"/>
          </a:p>
          <a:p>
            <a:endParaRPr lang="en-US" altLang="zh-CN" sz="2400" dirty="0" smtClean="0"/>
          </a:p>
          <a:p>
            <a:endParaRPr lang="en-US" altLang="zh-CN" sz="2400" dirty="0"/>
          </a:p>
          <a:p>
            <a:pPr marL="457200" indent="-457200">
              <a:buFont typeface="Wingdings" panose="05000000000000000000" pitchFamily="2" charset="2"/>
              <a:buChar char="l"/>
            </a:pPr>
            <a:r>
              <a:rPr lang="zh-CN" altLang="en-US" sz="2800" dirty="0" smtClean="0"/>
              <a:t>使用</a:t>
            </a:r>
            <a:r>
              <a:rPr lang="en-US" altLang="zh-CN" sz="2800" dirty="0" smtClean="0"/>
              <a:t>n-bit</a:t>
            </a:r>
            <a:r>
              <a:rPr lang="zh-CN" altLang="en-US" sz="2800" dirty="0" smtClean="0"/>
              <a:t>预测方法</a:t>
            </a:r>
            <a:endParaRPr lang="en-US" altLang="zh-CN" sz="2800" dirty="0" smtClean="0"/>
          </a:p>
          <a:p>
            <a:r>
              <a:rPr lang="en-US" altLang="zh-CN" sz="2400" dirty="0"/>
              <a:t> </a:t>
            </a:r>
            <a:r>
              <a:rPr lang="en-US" altLang="zh-CN" sz="2400" dirty="0" smtClean="0"/>
              <a:t>      </a:t>
            </a:r>
            <a:r>
              <a:rPr lang="zh-CN" altLang="en-US" sz="2400" dirty="0" smtClean="0"/>
              <a:t>采用</a:t>
            </a:r>
            <a:r>
              <a:rPr lang="en-US" altLang="zh-CN" sz="2400" dirty="0" smtClean="0"/>
              <a:t>2</a:t>
            </a:r>
            <a:r>
              <a:rPr lang="zh-CN" altLang="en-US" sz="2400" dirty="0" smtClean="0"/>
              <a:t>位二进制位基本</a:t>
            </a:r>
            <a:endParaRPr lang="en-US" altLang="zh-CN" sz="2400" dirty="0" smtClean="0"/>
          </a:p>
          <a:p>
            <a:r>
              <a:rPr lang="en-US" altLang="zh-CN" sz="2400" dirty="0"/>
              <a:t> </a:t>
            </a:r>
            <a:r>
              <a:rPr lang="en-US" altLang="zh-CN" sz="2400" dirty="0" smtClean="0"/>
              <a:t>     </a:t>
            </a:r>
            <a:r>
              <a:rPr lang="zh-CN" altLang="en-US" sz="2400" dirty="0" smtClean="0"/>
              <a:t>上已能达到最好性能</a:t>
            </a:r>
            <a:endParaRPr lang="zh-CN" altLang="en-US" sz="2800" dirty="0"/>
          </a:p>
        </p:txBody>
      </p:sp>
    </p:spTree>
    <p:extLst>
      <p:ext uri="{BB962C8B-B14F-4D97-AF65-F5344CB8AC3E}">
        <p14:creationId xmlns:p14="http://schemas.microsoft.com/office/powerpoint/2010/main" val="1737083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异常处理</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555845"/>
            <a:ext cx="9143999" cy="830997"/>
          </a:xfrm>
          <a:prstGeom prst="rect">
            <a:avLst/>
          </a:prstGeom>
          <a:noFill/>
        </p:spPr>
        <p:txBody>
          <a:bodyPr wrap="square" rtlCol="0">
            <a:spAutoFit/>
          </a:bodyPr>
          <a:lstStyle/>
          <a:p>
            <a:r>
              <a:rPr lang="zh-CN" altLang="en-US" sz="2400" dirty="0" smtClean="0">
                <a:solidFill>
                  <a:srgbClr val="0070C0"/>
                </a:solidFill>
              </a:rPr>
              <a:t>异常</a:t>
            </a:r>
            <a:r>
              <a:rPr lang="zh-CN" altLang="en-US" sz="2400" dirty="0" smtClean="0"/>
              <a:t>：内容的异常事件或者外部事件</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中断</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打乱了指令序列的正常执行顺序，会导致流水线中止执行某些指令。</a:t>
            </a:r>
            <a:endParaRPr lang="zh-CN" altLang="en-US" sz="2400" dirty="0"/>
          </a:p>
        </p:txBody>
      </p:sp>
      <p:pic>
        <p:nvPicPr>
          <p:cNvPr id="4" name="图片 3"/>
          <p:cNvPicPr>
            <a:picLocks noChangeAspect="1"/>
          </p:cNvPicPr>
          <p:nvPr/>
        </p:nvPicPr>
        <p:blipFill>
          <a:blip r:embed="rId2"/>
          <a:stretch>
            <a:fillRect/>
          </a:stretch>
        </p:blipFill>
        <p:spPr>
          <a:xfrm>
            <a:off x="2654490" y="2602145"/>
            <a:ext cx="4708478" cy="4255855"/>
          </a:xfrm>
          <a:prstGeom prst="rect">
            <a:avLst/>
          </a:prstGeom>
        </p:spPr>
      </p:pic>
      <p:sp>
        <p:nvSpPr>
          <p:cNvPr id="5" name="文本框 4"/>
          <p:cNvSpPr txBox="1"/>
          <p:nvPr/>
        </p:nvSpPr>
        <p:spPr>
          <a:xfrm>
            <a:off x="465729" y="4268407"/>
            <a:ext cx="1596788" cy="461665"/>
          </a:xfrm>
          <a:prstGeom prst="rect">
            <a:avLst/>
          </a:prstGeom>
          <a:noFill/>
        </p:spPr>
        <p:txBody>
          <a:bodyPr wrap="square" rtlCol="0">
            <a:spAutoFit/>
          </a:bodyPr>
          <a:lstStyle/>
          <a:p>
            <a:r>
              <a:rPr lang="zh-CN" altLang="en-US" sz="2400" dirty="0" smtClean="0"/>
              <a:t>异常事件</a:t>
            </a:r>
            <a:endParaRPr lang="zh-CN" altLang="en-US" sz="2400" dirty="0"/>
          </a:p>
        </p:txBody>
      </p:sp>
    </p:spTree>
    <p:extLst>
      <p:ext uri="{BB962C8B-B14F-4D97-AF65-F5344CB8AC3E}">
        <p14:creationId xmlns:p14="http://schemas.microsoft.com/office/powerpoint/2010/main" val="15507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异常的特性</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81886" y="1296537"/>
            <a:ext cx="9034818" cy="5139869"/>
          </a:xfrm>
          <a:prstGeom prst="rect">
            <a:avLst/>
          </a:prstGeom>
          <a:noFill/>
        </p:spPr>
        <p:txBody>
          <a:bodyPr wrap="square" rtlCol="0">
            <a:spAutoFit/>
          </a:bodyPr>
          <a:lstStyle/>
          <a:p>
            <a:r>
              <a:rPr lang="zh-CN" altLang="en-US" sz="2800" dirty="0" smtClean="0"/>
              <a:t>可以从以下维度来分析异常：</a:t>
            </a:r>
            <a:endParaRPr lang="en-US" altLang="zh-CN" sz="2800" dirty="0" smtClean="0"/>
          </a:p>
          <a:p>
            <a:r>
              <a:rPr lang="en-US" altLang="zh-CN" sz="2800" dirty="0" smtClean="0"/>
              <a:t>1</a:t>
            </a:r>
            <a:r>
              <a:rPr lang="zh-CN" altLang="en-US" sz="2800" dirty="0" smtClean="0"/>
              <a:t>、同步与异步</a:t>
            </a:r>
            <a:endParaRPr lang="en-US" altLang="zh-CN" sz="2800" dirty="0" smtClean="0"/>
          </a:p>
          <a:p>
            <a:r>
              <a:rPr lang="en-US" altLang="zh-CN" sz="2400" dirty="0" smtClean="0"/>
              <a:t>——</a:t>
            </a:r>
            <a:r>
              <a:rPr lang="zh-CN" altLang="en-US" sz="2400" dirty="0" smtClean="0"/>
              <a:t>如果每次异常事件都在同一个地方发生，程序运行的数据和存储器分配都一样，该事件是同步异常。通常由某条指令导致，比如除数为</a:t>
            </a:r>
            <a:r>
              <a:rPr lang="en-US" altLang="zh-CN" sz="2400" dirty="0" smtClean="0"/>
              <a:t>0</a:t>
            </a:r>
            <a:r>
              <a:rPr lang="zh-CN" altLang="en-US" sz="2400" dirty="0" smtClean="0"/>
              <a:t>的除法指令</a:t>
            </a:r>
            <a:endParaRPr lang="en-US" altLang="zh-CN" sz="2400" dirty="0" smtClean="0"/>
          </a:p>
          <a:p>
            <a:r>
              <a:rPr lang="en-US" altLang="zh-CN" sz="2400" dirty="0" smtClean="0"/>
              <a:t>——</a:t>
            </a:r>
            <a:r>
              <a:rPr lang="zh-CN" altLang="en-US" sz="2400" dirty="0" smtClean="0"/>
              <a:t>硬件故障等外部中断发生时间发生地方</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在执行哪条指令时发生</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具有随机性，这些事件是异步事件。通常可以在完成当前指令后来处理。</a:t>
            </a:r>
            <a:endParaRPr lang="en-US" altLang="zh-CN" sz="2800" dirty="0">
              <a:latin typeface="宋体" panose="02010600030101010101" pitchFamily="2" charset="-122"/>
              <a:ea typeface="宋体" panose="02010600030101010101" pitchFamily="2" charset="-122"/>
            </a:endParaRPr>
          </a:p>
          <a:p>
            <a:r>
              <a:rPr lang="en-US" altLang="zh-CN" sz="2800" dirty="0" smtClean="0">
                <a:latin typeface="宋体" panose="02010600030101010101" pitchFamily="2" charset="-122"/>
                <a:ea typeface="宋体" panose="02010600030101010101" pitchFamily="2" charset="-122"/>
              </a:rPr>
              <a:t>2</a:t>
            </a:r>
            <a:r>
              <a:rPr lang="zh-CN" altLang="en-US" sz="2800" dirty="0" smtClean="0">
                <a:latin typeface="宋体" panose="02010600030101010101" pitchFamily="2" charset="-122"/>
                <a:ea typeface="宋体" panose="02010600030101010101" pitchFamily="2" charset="-122"/>
              </a:rPr>
              <a:t>、用户请求和强制</a:t>
            </a:r>
            <a:endParaRPr lang="en-US" altLang="zh-CN" sz="2800" dirty="0" smtClean="0">
              <a:latin typeface="宋体" panose="02010600030101010101" pitchFamily="2" charset="-122"/>
              <a:ea typeface="宋体" panose="02010600030101010101" pitchFamily="2" charset="-122"/>
            </a:endParaRPr>
          </a:p>
          <a:p>
            <a:r>
              <a:rPr lang="en-US" altLang="zh-CN" sz="2800" dirty="0" smtClean="0">
                <a:latin typeface="宋体" panose="02010600030101010101" pitchFamily="2" charset="-122"/>
                <a:ea typeface="宋体" panose="02010600030101010101" pitchFamily="2" charset="-122"/>
              </a:rPr>
              <a:t>3</a:t>
            </a:r>
            <a:r>
              <a:rPr lang="zh-CN" altLang="en-US" sz="2800" dirty="0" smtClean="0">
                <a:latin typeface="宋体" panose="02010600030101010101" pitchFamily="2" charset="-122"/>
                <a:ea typeface="宋体" panose="02010600030101010101" pitchFamily="2" charset="-122"/>
              </a:rPr>
              <a:t>、用户可屏蔽与不可屏蔽</a:t>
            </a:r>
            <a:endParaRPr lang="en-US" altLang="zh-CN" sz="2800" dirty="0" smtClean="0">
              <a:latin typeface="宋体" panose="02010600030101010101" pitchFamily="2" charset="-122"/>
              <a:ea typeface="宋体" panose="02010600030101010101" pitchFamily="2" charset="-122"/>
            </a:endParaRPr>
          </a:p>
          <a:p>
            <a:r>
              <a:rPr lang="en-US" altLang="zh-CN" sz="2400" dirty="0"/>
              <a:t>——</a:t>
            </a:r>
            <a:r>
              <a:rPr lang="zh-CN" altLang="en-US" sz="2400" dirty="0" smtClean="0">
                <a:latin typeface="宋体" panose="02010600030101010101" pitchFamily="2" charset="-122"/>
                <a:ea typeface="宋体" panose="02010600030101010101" pitchFamily="2" charset="-122"/>
              </a:rPr>
              <a:t>屏蔽后不响应中断</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、恢复和终止</a:t>
            </a:r>
            <a:endParaRPr lang="en-US" altLang="zh-CN" sz="2400" dirty="0" smtClean="0">
              <a:latin typeface="宋体" panose="02010600030101010101" pitchFamily="2" charset="-122"/>
              <a:ea typeface="宋体" panose="02010600030101010101" pitchFamily="2" charset="-122"/>
            </a:endParaRPr>
          </a:p>
          <a:p>
            <a:r>
              <a:rPr lang="en-US" altLang="zh-CN" sz="2400" dirty="0" smtClean="0"/>
              <a:t>——</a:t>
            </a:r>
            <a:r>
              <a:rPr lang="zh-CN" altLang="en-US" sz="2400" dirty="0" smtClean="0"/>
              <a:t>处理完异常后，是继续执行原程序</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恢复</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还是结束程序</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终止</a:t>
            </a:r>
            <a:r>
              <a:rPr lang="en-US" altLang="zh-CN" sz="2400" dirty="0" smtClean="0">
                <a:latin typeface="宋体" panose="02010600030101010101" pitchFamily="2" charset="-122"/>
                <a:ea typeface="宋体" panose="02010600030101010101" pitchFamily="2" charset="-122"/>
              </a:rPr>
              <a:t>)</a:t>
            </a:r>
            <a:endParaRPr lang="zh-CN" altLang="en-US" sz="2400" dirty="0"/>
          </a:p>
        </p:txBody>
      </p:sp>
    </p:spTree>
    <p:extLst>
      <p:ext uri="{BB962C8B-B14F-4D97-AF65-F5344CB8AC3E}">
        <p14:creationId xmlns:p14="http://schemas.microsoft.com/office/powerpoint/2010/main" val="2240476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MIPS</a:t>
            </a:r>
            <a:r>
              <a:rPr lang="zh-CN" altLang="en-US" sz="4000" b="1" kern="0" dirty="0" smtClean="0">
                <a:solidFill>
                  <a:srgbClr val="800000"/>
                </a:solidFill>
                <a:latin typeface="Arial" panose="020B0604020202020204" pitchFamily="34" charset="0"/>
                <a:ea typeface="黑体" panose="02010609060101010101" pitchFamily="49" charset="-122"/>
              </a:rPr>
              <a:t>流水线异常</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0" y="1342577"/>
            <a:ext cx="9144000" cy="2944547"/>
          </a:xfrm>
          <a:prstGeom prst="rect">
            <a:avLst/>
          </a:prstGeom>
        </p:spPr>
      </p:pic>
      <p:sp>
        <p:nvSpPr>
          <p:cNvPr id="4" name="文本框 3"/>
          <p:cNvSpPr txBox="1"/>
          <p:nvPr/>
        </p:nvSpPr>
        <p:spPr>
          <a:xfrm>
            <a:off x="0" y="4640239"/>
            <a:ext cx="9144000"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在同一个时钟周期内有可能发生多个异常事件，因为有多条指令在通行执行</a:t>
            </a:r>
            <a:endParaRPr lang="en-US" altLang="zh-CN" sz="2400" dirty="0" smtClean="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smtClean="0"/>
              <a:t>异常事件可能会乱序发生，就是说，某条指令会比它前面的指令早出发异常事件</a:t>
            </a:r>
            <a:endParaRPr lang="zh-CN" altLang="en-US" sz="2400" dirty="0"/>
          </a:p>
        </p:txBody>
      </p:sp>
    </p:spTree>
    <p:extLst>
      <p:ext uri="{BB962C8B-B14F-4D97-AF65-F5344CB8AC3E}">
        <p14:creationId xmlns:p14="http://schemas.microsoft.com/office/powerpoint/2010/main" val="2649132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多周期操作</a:t>
            </a:r>
            <a:r>
              <a:rPr lang="en-US" altLang="zh-CN" sz="4000" b="1" kern="0" dirty="0" smtClean="0">
                <a:solidFill>
                  <a:srgbClr val="800000"/>
                </a:solidFill>
                <a:latin typeface="Arial" panose="020B0604020202020204" pitchFamily="34" charset="0"/>
                <a:ea typeface="黑体" panose="02010609060101010101" pitchFamily="49" charset="-122"/>
              </a:rPr>
              <a:t>/</a:t>
            </a:r>
            <a:r>
              <a:rPr lang="zh-CN" altLang="en-US" sz="4000" b="1" kern="0" dirty="0" smtClean="0">
                <a:solidFill>
                  <a:srgbClr val="800000"/>
                </a:solidFill>
                <a:latin typeface="Arial" panose="020B0604020202020204" pitchFamily="34" charset="0"/>
                <a:ea typeface="黑体" panose="02010609060101010101" pitchFamily="49" charset="-122"/>
              </a:rPr>
              <a:t>指令</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665027"/>
            <a:ext cx="9144000" cy="4708981"/>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基本的</a:t>
            </a:r>
            <a:r>
              <a:rPr lang="en-US" altLang="zh-CN" sz="2800" dirty="0" smtClean="0"/>
              <a:t>RISC</a:t>
            </a:r>
            <a:r>
              <a:rPr lang="zh-CN" altLang="en-US" sz="2800" dirty="0" smtClean="0"/>
              <a:t>流水线结构</a:t>
            </a:r>
            <a:endParaRPr lang="en-US" altLang="zh-CN" sz="2800" dirty="0" smtClean="0"/>
          </a:p>
          <a:p>
            <a:r>
              <a:rPr lang="en-US" altLang="zh-CN" sz="2400" dirty="0" smtClean="0"/>
              <a:t>       ——</a:t>
            </a:r>
            <a:r>
              <a:rPr lang="zh-CN" altLang="en-US" sz="2400" dirty="0" smtClean="0"/>
              <a:t>所有操作需要</a:t>
            </a:r>
            <a:r>
              <a:rPr lang="en-US" altLang="zh-CN" sz="2400" dirty="0" smtClean="0"/>
              <a:t>1</a:t>
            </a:r>
            <a:r>
              <a:rPr lang="zh-CN" altLang="en-US" sz="2400" dirty="0" smtClean="0"/>
              <a:t>个时钟周期</a:t>
            </a:r>
            <a:r>
              <a:rPr lang="en-US" altLang="zh-CN" sz="2400" dirty="0" smtClean="0">
                <a:latin typeface="宋体" panose="02010600030101010101" pitchFamily="2" charset="-122"/>
                <a:ea typeface="宋体" panose="02010600030101010101" pitchFamily="2" charset="-122"/>
              </a:rPr>
              <a:t>(</a:t>
            </a:r>
            <a:r>
              <a:rPr lang="en-US" altLang="zh-CN" sz="2400" dirty="0" smtClean="0">
                <a:ea typeface="宋体" panose="02010600030101010101" pitchFamily="2" charset="-122"/>
              </a:rPr>
              <a:t>CPI=1</a:t>
            </a:r>
            <a:r>
              <a:rPr lang="en-US" altLang="zh-CN" sz="2400" dirty="0" smtClean="0">
                <a:latin typeface="宋体" panose="02010600030101010101" pitchFamily="2" charset="-122"/>
                <a:ea typeface="宋体" panose="02010600030101010101" pitchFamily="2" charset="-122"/>
              </a:rPr>
              <a:t>)</a:t>
            </a:r>
          </a:p>
          <a:p>
            <a:endParaRPr lang="en-US" altLang="zh-CN" sz="2400" dirty="0">
              <a:latin typeface="宋体" panose="02010600030101010101" pitchFamily="2" charset="-122"/>
              <a:ea typeface="宋体" panose="02010600030101010101" pitchFamily="2" charset="-122"/>
            </a:endParaRPr>
          </a:p>
          <a:p>
            <a:pPr marL="457200" indent="-457200">
              <a:buFont typeface="Wingdings" panose="05000000000000000000" pitchFamily="2" charset="2"/>
              <a:buChar char="l"/>
            </a:pPr>
            <a:r>
              <a:rPr lang="zh-CN" altLang="en-US" sz="2800" dirty="0" smtClean="0">
                <a:latin typeface="宋体" panose="02010600030101010101" pitchFamily="2" charset="-122"/>
                <a:ea typeface="宋体" panose="02010600030101010101" pitchFamily="2" charset="-122"/>
              </a:rPr>
              <a:t>实际情况下</a:t>
            </a:r>
            <a:endParaRPr lang="en-US" altLang="zh-CN" sz="2800" dirty="0" smtClean="0">
              <a:latin typeface="宋体" panose="02010600030101010101" pitchFamily="2" charset="-122"/>
              <a:ea typeface="宋体" panose="02010600030101010101" pitchFamily="2" charset="-122"/>
            </a:endParaRPr>
          </a:p>
          <a:p>
            <a:r>
              <a:rPr lang="en-US" altLang="zh-CN" sz="2400" dirty="0"/>
              <a:t> </a:t>
            </a:r>
            <a:r>
              <a:rPr lang="en-US" altLang="zh-CN" sz="2400" dirty="0" smtClean="0"/>
              <a:t>      ——</a:t>
            </a:r>
            <a:r>
              <a:rPr lang="en-US" altLang="zh-CN" sz="2400" dirty="0" smtClean="0">
                <a:latin typeface="宋体" panose="02010600030101010101" pitchFamily="2" charset="-122"/>
                <a:ea typeface="宋体" panose="02010600030101010101" pitchFamily="2" charset="-122"/>
              </a:rPr>
              <a:t>FP</a:t>
            </a:r>
            <a:r>
              <a:rPr lang="zh-CN" altLang="en-US" sz="2400" dirty="0" smtClean="0">
                <a:latin typeface="宋体" panose="02010600030101010101" pitchFamily="2" charset="-122"/>
                <a:ea typeface="宋体" panose="02010600030101010101" pitchFamily="2" charset="-122"/>
              </a:rPr>
              <a:t>浮点加法、整型</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浮点乘法需要</a:t>
            </a:r>
            <a:r>
              <a:rPr lang="en-US" altLang="zh-CN" sz="2400" dirty="0" smtClean="0">
                <a:ea typeface="宋体" panose="02010600030101010101" pitchFamily="2" charset="-122"/>
              </a:rPr>
              <a:t>2-6</a:t>
            </a:r>
            <a:r>
              <a:rPr lang="zh-CN" altLang="en-US" sz="2400" dirty="0" smtClean="0">
                <a:latin typeface="宋体" panose="02010600030101010101" pitchFamily="2" charset="-122"/>
                <a:ea typeface="宋体" panose="02010600030101010101" pitchFamily="2" charset="-122"/>
              </a:rPr>
              <a:t>个时钟周期</a:t>
            </a:r>
            <a:endParaRPr lang="en-US" altLang="zh-CN" sz="2400" dirty="0" smtClean="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en-US" altLang="zh-CN" sz="2400" dirty="0"/>
              <a:t> </a:t>
            </a:r>
            <a:r>
              <a:rPr lang="en-US" altLang="zh-CN" sz="2400" dirty="0" smtClean="0"/>
              <a:t>——</a:t>
            </a:r>
            <a:r>
              <a:rPr lang="zh-CN" altLang="en-US" sz="2400" dirty="0" smtClean="0"/>
              <a:t>整型</a:t>
            </a:r>
            <a:r>
              <a:rPr lang="en-US" altLang="zh-CN" sz="2400" dirty="0" smtClean="0"/>
              <a:t>/</a:t>
            </a:r>
            <a:r>
              <a:rPr lang="zh-CN" altLang="en-US" sz="2400" dirty="0" smtClean="0"/>
              <a:t>浮点除法、平方根需要</a:t>
            </a:r>
            <a:r>
              <a:rPr lang="en-US" altLang="zh-CN" sz="2400" dirty="0" smtClean="0"/>
              <a:t>20-50</a:t>
            </a:r>
            <a:r>
              <a:rPr lang="zh-CN" altLang="en-US" sz="2400" dirty="0" smtClean="0"/>
              <a:t>个时钟周期</a:t>
            </a:r>
            <a:endParaRPr lang="en-US" altLang="zh-CN" sz="2400" dirty="0" smtClean="0"/>
          </a:p>
          <a:p>
            <a:r>
              <a:rPr lang="en-US" altLang="zh-CN" sz="2400" dirty="0"/>
              <a:t> </a:t>
            </a:r>
          </a:p>
          <a:p>
            <a:endParaRPr lang="en-US" altLang="zh-CN" sz="2400" dirty="0" smtClean="0"/>
          </a:p>
          <a:p>
            <a:pPr marL="457200" indent="-457200">
              <a:buFont typeface="Wingdings" panose="05000000000000000000" pitchFamily="2" charset="2"/>
              <a:buChar char="l"/>
            </a:pPr>
            <a:r>
              <a:rPr lang="zh-CN" altLang="en-US" sz="2800" dirty="0" smtClean="0"/>
              <a:t>困难</a:t>
            </a:r>
            <a:endParaRPr lang="en-US" altLang="zh-CN" sz="2800" dirty="0" smtClean="0"/>
          </a:p>
          <a:p>
            <a:r>
              <a:rPr lang="en-US" altLang="zh-CN" sz="2400" dirty="0" smtClean="0"/>
              <a:t>      ——</a:t>
            </a:r>
            <a:r>
              <a:rPr lang="zh-CN" altLang="en-US" sz="2400" dirty="0" smtClean="0"/>
              <a:t>这些操作流水线化比较困难</a:t>
            </a:r>
            <a:endParaRPr lang="en-US" altLang="zh-CN" sz="2400" dirty="0" smtClean="0"/>
          </a:p>
          <a:p>
            <a:r>
              <a:rPr lang="en-US" altLang="zh-CN" sz="2400" dirty="0" smtClean="0"/>
              <a:t>      ——</a:t>
            </a:r>
            <a:r>
              <a:rPr lang="zh-CN" altLang="en-US" sz="2400" dirty="0" smtClean="0"/>
              <a:t>不同操作花费的时钟周期数量不相同</a:t>
            </a:r>
            <a:endParaRPr lang="en-US" altLang="zh-CN" sz="2400" dirty="0" smtClean="0"/>
          </a:p>
          <a:p>
            <a:r>
              <a:rPr lang="en-US" altLang="zh-CN" sz="2400" dirty="0" smtClean="0"/>
              <a:t>      ——</a:t>
            </a:r>
            <a:r>
              <a:rPr lang="zh-CN" altLang="en-US" sz="2400" dirty="0" smtClean="0"/>
              <a:t>不同操作需要的操作数不一样</a:t>
            </a:r>
            <a:endParaRPr lang="zh-CN" altLang="en-US" sz="2400" dirty="0"/>
          </a:p>
        </p:txBody>
      </p:sp>
    </p:spTree>
    <p:extLst>
      <p:ext uri="{BB962C8B-B14F-4D97-AF65-F5344CB8AC3E}">
        <p14:creationId xmlns:p14="http://schemas.microsoft.com/office/powerpoint/2010/main" val="2427959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RISC</a:t>
            </a:r>
            <a:r>
              <a:rPr lang="zh-CN" altLang="en-US" sz="4000" b="1" kern="0" dirty="0" smtClean="0">
                <a:solidFill>
                  <a:srgbClr val="800000"/>
                </a:solidFill>
                <a:latin typeface="Arial" panose="020B0604020202020204" pitchFamily="34" charset="0"/>
                <a:ea typeface="黑体" panose="02010609060101010101" pitchFamily="49" charset="-122"/>
              </a:rPr>
              <a:t>精简指令集</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191068" y="1296537"/>
            <a:ext cx="8816454" cy="5416868"/>
          </a:xfrm>
          <a:prstGeom prst="rect">
            <a:avLst/>
          </a:prstGeom>
          <a:noFill/>
        </p:spPr>
        <p:txBody>
          <a:bodyPr wrap="square" rtlCol="0">
            <a:spAutoFit/>
          </a:bodyPr>
          <a:lstStyle/>
          <a:p>
            <a:r>
              <a:rPr lang="zh-CN" altLang="en-US" sz="3200" dirty="0" smtClean="0"/>
              <a:t>指令性质：</a:t>
            </a:r>
            <a:endParaRPr lang="en-US" altLang="zh-CN" sz="3200" dirty="0" smtClean="0"/>
          </a:p>
          <a:p>
            <a:pPr marL="800100" lvl="1" indent="-342900">
              <a:buFont typeface="Wingdings" panose="05000000000000000000" pitchFamily="2" charset="2"/>
              <a:buChar char="Ø"/>
            </a:pPr>
            <a:r>
              <a:rPr lang="zh-CN" altLang="en-US" sz="2400" dirty="0" smtClean="0"/>
              <a:t>所有操作都是面向寄存器中的数据，如果数据不在寄存器中，需要先读入再进行操作</a:t>
            </a:r>
            <a:endParaRPr lang="en-US" altLang="zh-CN" sz="2400" dirty="0" smtClean="0"/>
          </a:p>
          <a:p>
            <a:pPr marL="800100" lvl="1" indent="-342900">
              <a:buFont typeface="Wingdings" panose="05000000000000000000" pitchFamily="2" charset="2"/>
              <a:buChar char="Ø"/>
            </a:pPr>
            <a:r>
              <a:rPr lang="zh-CN" altLang="en-US" sz="2400" dirty="0" smtClean="0"/>
              <a:t>只有</a:t>
            </a:r>
            <a:r>
              <a:rPr lang="en-US" altLang="zh-CN" sz="2400" dirty="0" smtClean="0"/>
              <a:t>Load</a:t>
            </a:r>
            <a:r>
              <a:rPr lang="zh-CN" altLang="en-US" sz="2400" dirty="0" smtClean="0"/>
              <a:t>、</a:t>
            </a:r>
            <a:r>
              <a:rPr lang="en-US" altLang="zh-CN" sz="2400" dirty="0" smtClean="0"/>
              <a:t>Store</a:t>
            </a:r>
            <a:r>
              <a:rPr lang="zh-CN" altLang="en-US" sz="2400" dirty="0" smtClean="0"/>
              <a:t>指令访问内存</a:t>
            </a:r>
            <a:endParaRPr lang="en-US" altLang="zh-CN" sz="2400" dirty="0" smtClean="0"/>
          </a:p>
          <a:p>
            <a:pPr marL="800100" lvl="1" indent="-342900">
              <a:buFont typeface="Wingdings" panose="05000000000000000000" pitchFamily="2" charset="2"/>
              <a:buChar char="Ø"/>
            </a:pPr>
            <a:r>
              <a:rPr lang="zh-CN" altLang="en-US" sz="2400" dirty="0" smtClean="0"/>
              <a:t>指令格式统一、只有少数几种指令格式</a:t>
            </a:r>
            <a:endParaRPr lang="en-US" altLang="zh-CN" sz="2400" dirty="0" smtClean="0"/>
          </a:p>
          <a:p>
            <a:pPr marL="800100" lvl="1" indent="-342900">
              <a:buFont typeface="Wingdings" panose="05000000000000000000" pitchFamily="2" charset="2"/>
              <a:buChar char="Ø"/>
            </a:pPr>
            <a:r>
              <a:rPr lang="zh-CN" altLang="en-US" sz="2400" dirty="0" smtClean="0"/>
              <a:t>所有指令长度一样长</a:t>
            </a:r>
            <a:endParaRPr lang="en-US" altLang="zh-CN" sz="2400" dirty="0" smtClean="0"/>
          </a:p>
          <a:p>
            <a:endParaRPr lang="en-US" altLang="zh-CN" sz="2400" dirty="0" smtClean="0"/>
          </a:p>
          <a:p>
            <a:endParaRPr lang="en-US" altLang="zh-CN" sz="2400" dirty="0"/>
          </a:p>
          <a:p>
            <a:r>
              <a:rPr lang="zh-CN" altLang="en-US" sz="3200" dirty="0" smtClean="0"/>
              <a:t>指令种类</a:t>
            </a:r>
            <a:endParaRPr lang="en-US" altLang="zh-CN" sz="3200" dirty="0" smtClean="0"/>
          </a:p>
          <a:p>
            <a:pPr marL="800100" lvl="1" indent="-342900">
              <a:buFont typeface="Wingdings" panose="05000000000000000000" pitchFamily="2" charset="2"/>
              <a:buChar char="Ø"/>
            </a:pPr>
            <a:r>
              <a:rPr lang="en-US" altLang="zh-CN" sz="2400" dirty="0" smtClean="0"/>
              <a:t>ALU</a:t>
            </a:r>
            <a:r>
              <a:rPr lang="zh-CN" altLang="en-US" sz="2400" dirty="0" smtClean="0"/>
              <a:t>指令</a:t>
            </a:r>
            <a:r>
              <a:rPr lang="en-US" altLang="zh-CN" sz="2400" dirty="0" smtClean="0"/>
              <a:t>——</a:t>
            </a:r>
            <a:r>
              <a:rPr lang="zh-CN" altLang="en-US" sz="2400" dirty="0" smtClean="0"/>
              <a:t>算术逻辑运算指令，比如</a:t>
            </a:r>
            <a:r>
              <a:rPr lang="en-US" altLang="zh-CN" sz="2400" dirty="0" smtClean="0"/>
              <a:t>add, subtract, and, or, </a:t>
            </a:r>
            <a:r>
              <a:rPr lang="en-US" altLang="zh-CN" sz="2400" dirty="0" err="1" smtClean="0"/>
              <a:t>xor</a:t>
            </a:r>
            <a:r>
              <a:rPr lang="en-US" altLang="zh-CN" sz="2400" dirty="0" smtClean="0"/>
              <a:t> ……</a:t>
            </a:r>
          </a:p>
          <a:p>
            <a:pPr marL="800100" lvl="1" indent="-342900">
              <a:buFont typeface="Wingdings" panose="05000000000000000000" pitchFamily="2" charset="2"/>
              <a:buChar char="Ø"/>
            </a:pPr>
            <a:r>
              <a:rPr lang="en-US" altLang="zh-CN" sz="2400" dirty="0" smtClean="0"/>
              <a:t>Load/Store </a:t>
            </a:r>
            <a:r>
              <a:rPr lang="zh-CN" altLang="en-US" sz="2400" dirty="0" smtClean="0"/>
              <a:t>读取</a:t>
            </a:r>
            <a:r>
              <a:rPr lang="en-US" altLang="zh-CN" sz="2400" dirty="0" smtClean="0"/>
              <a:t>/</a:t>
            </a:r>
            <a:r>
              <a:rPr lang="zh-CN" altLang="en-US" sz="2400" dirty="0" smtClean="0"/>
              <a:t>存放操作数指令</a:t>
            </a:r>
            <a:endParaRPr lang="en-US" altLang="zh-CN" sz="2400" dirty="0" smtClean="0"/>
          </a:p>
          <a:p>
            <a:pPr marL="800100" lvl="1" indent="-342900">
              <a:buFont typeface="Wingdings" panose="05000000000000000000" pitchFamily="2" charset="2"/>
              <a:buChar char="Ø"/>
            </a:pPr>
            <a:r>
              <a:rPr lang="zh-CN" altLang="en-US" sz="2400" dirty="0" smtClean="0"/>
              <a:t>条件指令</a:t>
            </a:r>
            <a:r>
              <a:rPr lang="en-US" altLang="zh-CN" sz="2400" dirty="0" smtClean="0">
                <a:latin typeface="宋体" panose="02010600030101010101" pitchFamily="2" charset="-122"/>
                <a:ea typeface="宋体" panose="02010600030101010101" pitchFamily="2" charset="-122"/>
              </a:rPr>
              <a:t>(</a:t>
            </a:r>
            <a:r>
              <a:rPr lang="en-US" altLang="zh-CN" sz="2400" dirty="0" smtClean="0"/>
              <a:t>branch</a:t>
            </a:r>
            <a:r>
              <a:rPr lang="en-US" altLang="zh-CN" sz="2400" dirty="0" smtClean="0">
                <a:latin typeface="宋体" panose="02010600030101010101" pitchFamily="2" charset="-122"/>
                <a:ea typeface="宋体" panose="02010600030101010101" pitchFamily="2" charset="-122"/>
              </a:rPr>
              <a:t>)</a:t>
            </a:r>
            <a:r>
              <a:rPr lang="zh-CN" altLang="en-US" sz="2400" dirty="0" smtClean="0"/>
              <a:t>、跳转指令</a:t>
            </a:r>
            <a:r>
              <a:rPr lang="en-US" altLang="zh-CN" sz="2400" dirty="0" smtClean="0">
                <a:latin typeface="宋体" panose="02010600030101010101" pitchFamily="2" charset="-122"/>
                <a:ea typeface="宋体" panose="02010600030101010101" pitchFamily="2" charset="-122"/>
              </a:rPr>
              <a:t>(</a:t>
            </a:r>
            <a:r>
              <a:rPr lang="en-US" altLang="zh-CN" sz="2400" dirty="0" smtClean="0"/>
              <a:t>jump</a:t>
            </a:r>
            <a:r>
              <a:rPr lang="en-US" altLang="zh-CN" sz="2400" dirty="0" smtClean="0">
                <a:latin typeface="宋体" panose="02010600030101010101" pitchFamily="2" charset="-122"/>
                <a:ea typeface="宋体" panose="02010600030101010101" pitchFamily="2" charset="-122"/>
              </a:rPr>
              <a:t>)</a:t>
            </a:r>
            <a:endParaRPr lang="en-US" altLang="zh-CN" sz="2400" dirty="0" smtClean="0"/>
          </a:p>
          <a:p>
            <a:endParaRPr lang="zh-CN" altLang="en-US" dirty="0"/>
          </a:p>
        </p:txBody>
      </p:sp>
    </p:spTree>
    <p:extLst>
      <p:ext uri="{BB962C8B-B14F-4D97-AF65-F5344CB8AC3E}">
        <p14:creationId xmlns:p14="http://schemas.microsoft.com/office/powerpoint/2010/main" val="4149957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55904" y="2699110"/>
            <a:ext cx="7419356" cy="4158890"/>
          </a:xfrm>
          <a:prstGeom prst="rect">
            <a:avLst/>
          </a:prstGeom>
        </p:spPr>
      </p:pic>
      <p:sp>
        <p:nvSpPr>
          <p:cNvPr id="4" name="文本框 3"/>
          <p:cNvSpPr txBox="1"/>
          <p:nvPr/>
        </p:nvSpPr>
        <p:spPr>
          <a:xfrm>
            <a:off x="0" y="272956"/>
            <a:ext cx="9144000" cy="230832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为了处理浮点运算，流水线添加</a:t>
            </a:r>
            <a:r>
              <a:rPr lang="en-US" altLang="zh-CN" sz="2400" dirty="0" smtClean="0"/>
              <a:t>4</a:t>
            </a:r>
            <a:r>
              <a:rPr lang="zh-CN" altLang="en-US" sz="2400" dirty="0" smtClean="0"/>
              <a:t>个独立的</a:t>
            </a:r>
            <a:r>
              <a:rPr lang="en-US" altLang="zh-CN" sz="2400" dirty="0" smtClean="0"/>
              <a:t>ALU</a:t>
            </a:r>
            <a:r>
              <a:rPr lang="zh-CN" altLang="en-US" sz="2400" dirty="0" smtClean="0"/>
              <a:t>部件</a:t>
            </a:r>
            <a:endParaRPr lang="en-US" altLang="zh-CN" sz="2400" dirty="0" smtClean="0"/>
          </a:p>
          <a:p>
            <a:pPr marL="800100" lvl="1" indent="-342900">
              <a:buFont typeface="Wingdings" panose="05000000000000000000" pitchFamily="2" charset="2"/>
              <a:buChar char="Ø"/>
            </a:pPr>
            <a:r>
              <a:rPr lang="zh-CN" altLang="en-US" sz="2400" dirty="0" smtClean="0"/>
              <a:t>整型运算部件</a:t>
            </a:r>
            <a:endParaRPr lang="en-US" altLang="zh-CN" sz="2400" dirty="0" smtClean="0"/>
          </a:p>
          <a:p>
            <a:pPr marL="800100" lvl="1" indent="-342900">
              <a:buFont typeface="Wingdings" panose="05000000000000000000" pitchFamily="2" charset="2"/>
              <a:buChar char="Ø"/>
            </a:pPr>
            <a:r>
              <a:rPr lang="zh-CN" altLang="en-US" sz="2400" dirty="0" smtClean="0"/>
              <a:t>浮点</a:t>
            </a:r>
            <a:r>
              <a:rPr lang="en-US" altLang="zh-CN" sz="2400" dirty="0" smtClean="0"/>
              <a:t>/</a:t>
            </a:r>
            <a:r>
              <a:rPr lang="zh-CN" altLang="en-US" sz="2400" dirty="0" smtClean="0"/>
              <a:t>整型乘法器</a:t>
            </a:r>
            <a:endParaRPr lang="en-US" altLang="zh-CN" sz="2400" dirty="0" smtClean="0"/>
          </a:p>
          <a:p>
            <a:pPr marL="800100" lvl="1" indent="-342900">
              <a:buFont typeface="Wingdings" panose="05000000000000000000" pitchFamily="2" charset="2"/>
              <a:buChar char="Ø"/>
            </a:pPr>
            <a:r>
              <a:rPr lang="zh-CN" altLang="en-US" sz="2400" dirty="0" smtClean="0"/>
              <a:t>浮点加法器</a:t>
            </a:r>
            <a:endParaRPr lang="en-US" altLang="zh-CN" sz="2400" dirty="0" smtClean="0"/>
          </a:p>
          <a:p>
            <a:pPr marL="800100" lvl="1" indent="-342900">
              <a:buFont typeface="Wingdings" panose="05000000000000000000" pitchFamily="2" charset="2"/>
              <a:buChar char="Ø"/>
            </a:pPr>
            <a:r>
              <a:rPr lang="zh-CN" altLang="en-US" sz="2400" dirty="0" smtClean="0"/>
              <a:t>浮点</a:t>
            </a:r>
            <a:r>
              <a:rPr lang="en-US" altLang="zh-CN" sz="2400" dirty="0" smtClean="0"/>
              <a:t>/</a:t>
            </a:r>
            <a:r>
              <a:rPr lang="zh-CN" altLang="en-US" sz="2400" dirty="0" smtClean="0"/>
              <a:t>整型除法器</a:t>
            </a:r>
            <a:endParaRPr lang="en-US" altLang="zh-CN" sz="2400" dirty="0" smtClean="0"/>
          </a:p>
          <a:p>
            <a:pPr marL="342900" indent="-342900">
              <a:buFont typeface="Wingdings" panose="05000000000000000000" pitchFamily="2" charset="2"/>
              <a:buChar char="l"/>
            </a:pPr>
            <a:r>
              <a:rPr lang="zh-CN" altLang="en-US" sz="2400" dirty="0" smtClean="0"/>
              <a:t>如果某条指令不能进入对应的</a:t>
            </a:r>
            <a:r>
              <a:rPr lang="en-US" altLang="zh-CN" sz="2400" dirty="0" smtClean="0"/>
              <a:t>ALU</a:t>
            </a:r>
            <a:r>
              <a:rPr lang="zh-CN" altLang="en-US" sz="2400" dirty="0" smtClean="0"/>
              <a:t>，将会阻止后续所有同类指令</a:t>
            </a:r>
            <a:endParaRPr lang="zh-CN" altLang="en-US" sz="2400" dirty="0"/>
          </a:p>
        </p:txBody>
      </p:sp>
    </p:spTree>
    <p:extLst>
      <p:ext uri="{BB962C8B-B14F-4D97-AF65-F5344CB8AC3E}">
        <p14:creationId xmlns:p14="http://schemas.microsoft.com/office/powerpoint/2010/main" val="5613685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3711012"/>
            <a:ext cx="9174874" cy="2826265"/>
          </a:xfrm>
          <a:prstGeom prst="rect">
            <a:avLst/>
          </a:prstGeom>
        </p:spPr>
      </p:pic>
      <p:sp>
        <p:nvSpPr>
          <p:cNvPr id="4" name="文本框 3"/>
          <p:cNvSpPr txBox="1"/>
          <p:nvPr/>
        </p:nvSpPr>
        <p:spPr>
          <a:xfrm>
            <a:off x="-40944" y="764275"/>
            <a:ext cx="9144000" cy="230832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solidFill>
                  <a:srgbClr val="0070C0"/>
                </a:solidFill>
              </a:rPr>
              <a:t>启动间隔</a:t>
            </a:r>
            <a:r>
              <a:rPr lang="en-US" altLang="zh-CN" sz="2400" dirty="0" smtClean="0">
                <a:solidFill>
                  <a:srgbClr val="0070C0"/>
                </a:solidFill>
              </a:rPr>
              <a:t>/</a:t>
            </a:r>
            <a:r>
              <a:rPr lang="zh-CN" altLang="en-US" sz="2400" dirty="0" smtClean="0">
                <a:solidFill>
                  <a:srgbClr val="0070C0"/>
                </a:solidFill>
              </a:rPr>
              <a:t>重复间隔</a:t>
            </a:r>
            <a:r>
              <a:rPr lang="en-US" altLang="zh-CN" sz="2400" dirty="0" smtClean="0">
                <a:solidFill>
                  <a:srgbClr val="0070C0"/>
                </a:solidFill>
                <a:latin typeface="宋体" panose="02010600030101010101" pitchFamily="2" charset="-122"/>
                <a:ea typeface="宋体" panose="02010600030101010101" pitchFamily="2" charset="-122"/>
              </a:rPr>
              <a:t>(</a:t>
            </a:r>
            <a:r>
              <a:rPr lang="en-US" altLang="zh-CN" sz="2400" dirty="0" smtClean="0">
                <a:solidFill>
                  <a:srgbClr val="0070C0"/>
                </a:solidFill>
                <a:ea typeface="宋体" panose="02010600030101010101" pitchFamily="2" charset="-122"/>
              </a:rPr>
              <a:t>initiation interval/ repeat interval</a:t>
            </a:r>
            <a:r>
              <a:rPr lang="en-US" altLang="zh-CN" sz="2400" dirty="0" smtClean="0">
                <a:solidFill>
                  <a:srgbClr val="0070C0"/>
                </a:solidFill>
                <a:latin typeface="宋体" panose="02010600030101010101" pitchFamily="2" charset="-122"/>
                <a:ea typeface="宋体" panose="02010600030101010101" pitchFamily="2" charset="-122"/>
              </a:rPr>
              <a:t>)</a:t>
            </a:r>
          </a:p>
          <a:p>
            <a:r>
              <a:rPr lang="zh-CN" altLang="en-US" sz="2400" dirty="0" smtClean="0">
                <a:latin typeface="宋体" panose="02010600030101010101" pitchFamily="2" charset="-122"/>
                <a:ea typeface="宋体" panose="02010600030101010101" pitchFamily="2" charset="-122"/>
              </a:rPr>
              <a:t>发射两条同类指令的时间间隔</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以时钟周期数目来衡量</a:t>
            </a:r>
            <a:r>
              <a:rPr lang="en-US" altLang="zh-CN" sz="2400" dirty="0" smtClean="0">
                <a:latin typeface="宋体" panose="02010600030101010101" pitchFamily="2" charset="-122"/>
                <a:ea typeface="宋体" panose="02010600030101010101" pitchFamily="2" charset="-122"/>
              </a:rPr>
              <a:t>)</a:t>
            </a:r>
          </a:p>
          <a:p>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dirty="0" smtClean="0">
                <a:solidFill>
                  <a:srgbClr val="0070C0"/>
                </a:solidFill>
                <a:latin typeface="宋体" panose="02010600030101010101" pitchFamily="2" charset="-122"/>
                <a:ea typeface="宋体" panose="02010600030101010101" pitchFamily="2" charset="-122"/>
              </a:rPr>
              <a:t>延迟</a:t>
            </a:r>
            <a:r>
              <a:rPr lang="en-US" altLang="zh-CN" sz="2400" dirty="0" smtClean="0">
                <a:solidFill>
                  <a:srgbClr val="0070C0"/>
                </a:solidFill>
                <a:latin typeface="宋体" panose="02010600030101010101" pitchFamily="2" charset="-122"/>
                <a:ea typeface="宋体" panose="02010600030101010101" pitchFamily="2" charset="-122"/>
              </a:rPr>
              <a:t>(</a:t>
            </a:r>
            <a:r>
              <a:rPr lang="en-US" altLang="zh-CN" sz="2400" dirty="0" smtClean="0">
                <a:solidFill>
                  <a:srgbClr val="0070C0"/>
                </a:solidFill>
                <a:ea typeface="宋体" panose="02010600030101010101" pitchFamily="2" charset="-122"/>
              </a:rPr>
              <a:t>latency</a:t>
            </a:r>
            <a:r>
              <a:rPr lang="en-US" altLang="zh-CN" sz="2400" dirty="0" smtClean="0">
                <a:solidFill>
                  <a:srgbClr val="0070C0"/>
                </a:solidFill>
                <a:latin typeface="宋体" panose="02010600030101010101" pitchFamily="2" charset="-122"/>
                <a:ea typeface="宋体" panose="02010600030101010101" pitchFamily="2" charset="-122"/>
              </a:rPr>
              <a:t>)</a:t>
            </a:r>
          </a:p>
          <a:p>
            <a:r>
              <a:rPr lang="zh-CN" altLang="en-US" sz="2400" dirty="0" smtClean="0">
                <a:latin typeface="宋体" panose="02010600030101010101" pitchFamily="2" charset="-122"/>
                <a:ea typeface="宋体" panose="02010600030101010101" pitchFamily="2" charset="-122"/>
              </a:rPr>
              <a:t>生成结果指令与使用结果指令之间间隔的时钟周期数。</a:t>
            </a:r>
            <a:endParaRPr lang="zh-CN" altLang="en-US" sz="2400" dirty="0"/>
          </a:p>
        </p:txBody>
      </p:sp>
    </p:spTree>
    <p:extLst>
      <p:ext uri="{BB962C8B-B14F-4D97-AF65-F5344CB8AC3E}">
        <p14:creationId xmlns:p14="http://schemas.microsoft.com/office/powerpoint/2010/main" val="34475935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3600" b="1" kern="0" dirty="0" smtClean="0">
                <a:solidFill>
                  <a:srgbClr val="800000"/>
                </a:solidFill>
                <a:latin typeface="Arial" panose="020B0604020202020204" pitchFamily="34" charset="0"/>
                <a:ea typeface="黑体" panose="02010609060101010101" pitchFamily="49" charset="-122"/>
              </a:rPr>
              <a:t>同时支持多个浮点运算的流水线</a:t>
            </a:r>
            <a:endParaRPr lang="zh-CN" altLang="en-US" sz="36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0" y="1095249"/>
            <a:ext cx="9144000" cy="4749387"/>
          </a:xfrm>
          <a:prstGeom prst="rect">
            <a:avLst/>
          </a:prstGeom>
        </p:spPr>
      </p:pic>
      <p:sp>
        <p:nvSpPr>
          <p:cNvPr id="4" name="文本框 3"/>
          <p:cNvSpPr txBox="1"/>
          <p:nvPr/>
        </p:nvSpPr>
        <p:spPr>
          <a:xfrm>
            <a:off x="204716" y="6100008"/>
            <a:ext cx="8734568" cy="830997"/>
          </a:xfrm>
          <a:prstGeom prst="rect">
            <a:avLst/>
          </a:prstGeom>
          <a:noFill/>
        </p:spPr>
        <p:txBody>
          <a:bodyPr wrap="square" rtlCol="0">
            <a:spAutoFit/>
          </a:bodyPr>
          <a:lstStyle/>
          <a:p>
            <a:r>
              <a:rPr lang="en-US" altLang="zh-CN" sz="2400" dirty="0" smtClean="0"/>
              <a:t>7</a:t>
            </a:r>
            <a:r>
              <a:rPr lang="zh-CN" altLang="en-US" sz="2400" dirty="0" smtClean="0"/>
              <a:t>段流水线乘法器，</a:t>
            </a:r>
            <a:r>
              <a:rPr lang="en-US" altLang="zh-CN" sz="2400" dirty="0" smtClean="0"/>
              <a:t>4</a:t>
            </a:r>
            <a:r>
              <a:rPr lang="zh-CN" altLang="en-US" sz="2400" dirty="0" smtClean="0"/>
              <a:t>段流水线加法器。除法器是非流水线结构，需要</a:t>
            </a:r>
            <a:r>
              <a:rPr lang="en-US" altLang="zh-CN" sz="2400" dirty="0" smtClean="0"/>
              <a:t>24</a:t>
            </a:r>
            <a:r>
              <a:rPr lang="zh-CN" altLang="en-US" sz="2400" dirty="0" smtClean="0"/>
              <a:t>个时钟周期完成一条除法指令</a:t>
            </a:r>
            <a:endParaRPr lang="zh-CN" altLang="en-US" sz="2400" dirty="0"/>
          </a:p>
        </p:txBody>
      </p:sp>
    </p:spTree>
    <p:extLst>
      <p:ext uri="{BB962C8B-B14F-4D97-AF65-F5344CB8AC3E}">
        <p14:creationId xmlns:p14="http://schemas.microsoft.com/office/powerpoint/2010/main" val="22794107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18714" y="249341"/>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多周期指令流水线：冒险</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610436"/>
            <a:ext cx="9144000" cy="4401205"/>
          </a:xfrm>
          <a:prstGeom prst="rect">
            <a:avLst/>
          </a:prstGeom>
          <a:noFill/>
        </p:spPr>
        <p:txBody>
          <a:bodyPr wrap="square" rtlCol="0">
            <a:spAutoFit/>
          </a:bodyPr>
          <a:lstStyle/>
          <a:p>
            <a:r>
              <a:rPr lang="zh-CN" altLang="en-US" sz="3200" dirty="0" smtClean="0"/>
              <a:t>新问题：</a:t>
            </a:r>
            <a:endParaRPr lang="en-US" altLang="zh-CN" sz="3200" dirty="0" smtClean="0"/>
          </a:p>
          <a:p>
            <a:endParaRPr lang="en-US" altLang="zh-CN" sz="3200" dirty="0" smtClean="0"/>
          </a:p>
          <a:p>
            <a:pPr marL="457200" indent="-457200">
              <a:buFont typeface="Wingdings" panose="05000000000000000000" pitchFamily="2" charset="2"/>
              <a:buChar char="Ø"/>
            </a:pPr>
            <a:r>
              <a:rPr lang="zh-CN" altLang="en-US" sz="2400" dirty="0" smtClean="0"/>
              <a:t>非流水线结构</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除法器</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的结构冒险</a:t>
            </a:r>
            <a:r>
              <a:rPr lang="en-US" altLang="zh-CN" sz="2400" dirty="0" smtClean="0">
                <a:latin typeface="宋体" panose="02010600030101010101" pitchFamily="2" charset="-122"/>
                <a:ea typeface="宋体" panose="02010600030101010101" pitchFamily="2" charset="-122"/>
              </a:rPr>
              <a:t>(structural hazard)</a:t>
            </a:r>
          </a:p>
          <a:p>
            <a:pPr marL="457200" indent="-457200">
              <a:buFont typeface="Wingdings" panose="05000000000000000000" pitchFamily="2" charset="2"/>
              <a:buChar char="Ø"/>
            </a:pPr>
            <a:endParaRPr lang="en-US" altLang="zh-CN" sz="2400" dirty="0" smtClean="0">
              <a:latin typeface="宋体" panose="02010600030101010101" pitchFamily="2" charset="-122"/>
              <a:ea typeface="宋体" panose="02010600030101010101" pitchFamily="2" charset="-122"/>
            </a:endParaRPr>
          </a:p>
          <a:p>
            <a:pPr marL="457200" indent="-457200">
              <a:buFont typeface="Wingdings" panose="05000000000000000000" pitchFamily="2" charset="2"/>
              <a:buChar char="Ø"/>
            </a:pPr>
            <a:r>
              <a:rPr lang="zh-CN" altLang="en-US" sz="2400" dirty="0" smtClean="0"/>
              <a:t>有可能产生</a:t>
            </a:r>
            <a:r>
              <a:rPr lang="en-US" altLang="zh-CN" sz="2400" dirty="0" smtClean="0">
                <a:latin typeface="宋体" panose="02010600030101010101" pitchFamily="2" charset="-122"/>
                <a:ea typeface="宋体" panose="02010600030101010101" pitchFamily="2" charset="-122"/>
              </a:rPr>
              <a:t>WAW (Write-after-Write </a:t>
            </a:r>
            <a:r>
              <a:rPr lang="en-US" altLang="zh-CN" sz="2400" dirty="0">
                <a:latin typeface="宋体" panose="02010600030101010101" pitchFamily="2" charset="-122"/>
                <a:ea typeface="宋体" panose="02010600030101010101" pitchFamily="2" charset="-122"/>
              </a:rPr>
              <a:t>hazard</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冒险</a:t>
            </a:r>
            <a:endParaRPr lang="en-US" altLang="zh-CN" sz="2400" dirty="0" smtClean="0">
              <a:latin typeface="宋体" panose="02010600030101010101" pitchFamily="2" charset="-122"/>
              <a:ea typeface="宋体" panose="02010600030101010101" pitchFamily="2" charset="-122"/>
            </a:endParaRPr>
          </a:p>
          <a:p>
            <a:pPr marL="457200" indent="-457200">
              <a:buFont typeface="Wingdings" panose="05000000000000000000" pitchFamily="2" charset="2"/>
              <a:buChar char="Ø"/>
            </a:pPr>
            <a:endParaRPr lang="en-US" altLang="zh-CN" sz="2400" dirty="0" smtClean="0">
              <a:latin typeface="宋体" panose="02010600030101010101" pitchFamily="2" charset="-122"/>
              <a:ea typeface="宋体" panose="02010600030101010101" pitchFamily="2" charset="-122"/>
            </a:endParaRPr>
          </a:p>
          <a:p>
            <a:pPr marL="457200" indent="-457200">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指令乱序完成，指令完成得顺序与指令序列的排列顺序不一样</a:t>
            </a:r>
            <a:endParaRPr lang="en-US" altLang="zh-CN" sz="2400" dirty="0" smtClean="0">
              <a:latin typeface="宋体" panose="02010600030101010101" pitchFamily="2" charset="-122"/>
              <a:ea typeface="宋体" panose="02010600030101010101" pitchFamily="2" charset="-122"/>
            </a:endParaRPr>
          </a:p>
          <a:p>
            <a:pPr marL="457200" indent="-457200">
              <a:buFont typeface="Wingdings" panose="05000000000000000000" pitchFamily="2" charset="2"/>
              <a:buChar char="Ø"/>
            </a:pPr>
            <a:endParaRPr lang="en-US" altLang="zh-CN" sz="2400" dirty="0" smtClean="0">
              <a:latin typeface="宋体" panose="02010600030101010101" pitchFamily="2" charset="-122"/>
              <a:ea typeface="宋体" panose="02010600030101010101" pitchFamily="2" charset="-122"/>
            </a:endParaRPr>
          </a:p>
          <a:p>
            <a:pPr marL="457200" indent="-457200">
              <a:buFont typeface="Wingdings" panose="05000000000000000000" pitchFamily="2" charset="2"/>
              <a:buChar char="Ø"/>
            </a:pPr>
            <a:r>
              <a:rPr lang="zh-CN" altLang="en-US" sz="2400" dirty="0" smtClean="0"/>
              <a:t>每个时钟周期访问寄存器堆次数大于</a:t>
            </a:r>
            <a:r>
              <a:rPr lang="en-US" altLang="zh-CN" sz="2400" dirty="0" smtClean="0"/>
              <a:t>1</a:t>
            </a:r>
          </a:p>
          <a:p>
            <a:pPr marL="457200" indent="-457200">
              <a:buFont typeface="Wingdings" panose="05000000000000000000" pitchFamily="2" charset="2"/>
              <a:buChar char="Ø"/>
            </a:pPr>
            <a:endParaRPr lang="en-US" altLang="zh-CN" sz="2400" dirty="0" smtClean="0"/>
          </a:p>
          <a:p>
            <a:pPr marL="457200" indent="-457200">
              <a:buFont typeface="Wingdings" panose="05000000000000000000" pitchFamily="2" charset="2"/>
              <a:buChar char="Ø"/>
            </a:pPr>
            <a:r>
              <a:rPr lang="zh-CN" altLang="en-US" sz="2400" dirty="0" smtClean="0"/>
              <a:t>指令延迟会变得更长</a:t>
            </a:r>
            <a:endParaRPr lang="zh-CN" altLang="en-US" sz="2400" dirty="0"/>
          </a:p>
        </p:txBody>
      </p:sp>
    </p:spTree>
    <p:extLst>
      <p:ext uri="{BB962C8B-B14F-4D97-AF65-F5344CB8AC3E}">
        <p14:creationId xmlns:p14="http://schemas.microsoft.com/office/powerpoint/2010/main" val="3927201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7" y="1662681"/>
            <a:ext cx="9136113" cy="2731898"/>
          </a:xfrm>
          <a:prstGeom prst="rect">
            <a:avLst/>
          </a:prstGeom>
        </p:spPr>
      </p:pic>
      <p:sp>
        <p:nvSpPr>
          <p:cNvPr id="4" name="文本框 3"/>
          <p:cNvSpPr txBox="1"/>
          <p:nvPr/>
        </p:nvSpPr>
        <p:spPr>
          <a:xfrm>
            <a:off x="150125" y="5268035"/>
            <a:ext cx="8188657" cy="461665"/>
          </a:xfrm>
          <a:prstGeom prst="rect">
            <a:avLst/>
          </a:prstGeom>
          <a:noFill/>
        </p:spPr>
        <p:txBody>
          <a:bodyPr wrap="square" rtlCol="0">
            <a:spAutoFit/>
          </a:bodyPr>
          <a:lstStyle/>
          <a:p>
            <a:r>
              <a:rPr lang="zh-CN" altLang="en-US" sz="2400" dirty="0" smtClean="0"/>
              <a:t>长流水线会导致停顿</a:t>
            </a:r>
            <a:r>
              <a:rPr lang="en-US" altLang="zh-CN" sz="2400" dirty="0" smtClean="0"/>
              <a:t>/</a:t>
            </a:r>
            <a:r>
              <a:rPr lang="zh-CN" altLang="en-US" sz="2400" dirty="0" smtClean="0"/>
              <a:t>空闲周期出现的频率会更高</a:t>
            </a:r>
            <a:endParaRPr lang="zh-CN" altLang="en-US" sz="2400" dirty="0"/>
          </a:p>
        </p:txBody>
      </p:sp>
      <p:sp>
        <p:nvSpPr>
          <p:cNvPr id="6"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一个典型浮点指令序列</a:t>
            </a:r>
            <a:endParaRPr lang="zh-CN" altLang="en-US" sz="4000" b="1" kern="0" dirty="0">
              <a:solidFill>
                <a:srgbClr val="80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9563145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896918"/>
            <a:ext cx="9144000" cy="3415774"/>
          </a:xfrm>
          <a:prstGeom prst="rect">
            <a:avLst/>
          </a:prstGeom>
        </p:spPr>
      </p:pic>
      <p:sp>
        <p:nvSpPr>
          <p:cNvPr id="4" name="文本框 3"/>
          <p:cNvSpPr txBox="1"/>
          <p:nvPr/>
        </p:nvSpPr>
        <p:spPr>
          <a:xfrm>
            <a:off x="0" y="5158854"/>
            <a:ext cx="9143999" cy="830997"/>
          </a:xfrm>
          <a:prstGeom prst="rect">
            <a:avLst/>
          </a:prstGeom>
          <a:noFill/>
        </p:spPr>
        <p:txBody>
          <a:bodyPr wrap="square" rtlCol="0">
            <a:spAutoFit/>
          </a:bodyPr>
          <a:lstStyle/>
          <a:p>
            <a:r>
              <a:rPr lang="zh-CN" altLang="en-US" sz="2400" dirty="0" smtClean="0"/>
              <a:t>如上图所示，三条指令需要在第</a:t>
            </a:r>
            <a:r>
              <a:rPr lang="en-US" altLang="zh-CN" sz="2400" dirty="0" smtClean="0"/>
              <a:t>11</a:t>
            </a:r>
            <a:r>
              <a:rPr lang="zh-CN" altLang="en-US" sz="2400" dirty="0" smtClean="0"/>
              <a:t>个时钟周期同时将结果写回浮点寄存器堆</a:t>
            </a:r>
            <a:endParaRPr lang="zh-CN" altLang="en-US" sz="2400" dirty="0"/>
          </a:p>
        </p:txBody>
      </p:sp>
    </p:spTree>
    <p:extLst>
      <p:ext uri="{BB962C8B-B14F-4D97-AF65-F5344CB8AC3E}">
        <p14:creationId xmlns:p14="http://schemas.microsoft.com/office/powerpoint/2010/main" val="2530566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结构冒险</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405719"/>
            <a:ext cx="9143999" cy="4708981"/>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浮点除法器没有才有流水线结构</a:t>
            </a:r>
            <a:endParaRPr lang="en-US" altLang="zh-CN" sz="2800" dirty="0" smtClean="0"/>
          </a:p>
          <a:p>
            <a:pPr marL="457200" indent="-457200">
              <a:buFont typeface="Wingdings" panose="05000000000000000000" pitchFamily="2" charset="2"/>
              <a:buChar char="l"/>
            </a:pPr>
            <a:endParaRPr lang="en-US" altLang="zh-CN" sz="2800" dirty="0" smtClean="0"/>
          </a:p>
          <a:p>
            <a:pPr marL="457200" indent="-457200">
              <a:buFont typeface="Wingdings" panose="05000000000000000000" pitchFamily="2" charset="2"/>
              <a:buChar char="l"/>
            </a:pPr>
            <a:r>
              <a:rPr lang="zh-CN" altLang="en-US" sz="2800" dirty="0" smtClean="0"/>
              <a:t>寄存器端口访问频繁</a:t>
            </a:r>
            <a:endParaRPr lang="en-US" altLang="zh-CN" sz="2800" dirty="0" smtClean="0"/>
          </a:p>
          <a:p>
            <a:pPr marL="914400" lvl="1" indent="-457200">
              <a:buFont typeface="Wingdings" panose="05000000000000000000" pitchFamily="2" charset="2"/>
              <a:buChar char="Ø"/>
            </a:pPr>
            <a:r>
              <a:rPr lang="zh-CN" altLang="en-US" sz="2400" dirty="0" smtClean="0"/>
              <a:t>通过复制硬件方法来克服，寄存器堆增加多个访问端口</a:t>
            </a:r>
            <a:endParaRPr lang="en-US" altLang="zh-CN" sz="2400" dirty="0" smtClean="0"/>
          </a:p>
          <a:p>
            <a:pPr marL="457200" indent="-457200">
              <a:buFont typeface="Wingdings" panose="05000000000000000000" pitchFamily="2" charset="2"/>
              <a:buChar char="Ø"/>
            </a:pPr>
            <a:endParaRPr lang="en-US" altLang="zh-CN" sz="2400" dirty="0" smtClean="0"/>
          </a:p>
          <a:p>
            <a:pPr marL="457200" indent="-457200">
              <a:buFont typeface="Wingdings" panose="05000000000000000000" pitchFamily="2" charset="2"/>
              <a:buChar char="Ø"/>
            </a:pPr>
            <a:endParaRPr lang="en-US" altLang="zh-CN" sz="2400" dirty="0" smtClean="0"/>
          </a:p>
          <a:p>
            <a:pPr marL="914400" lvl="1" indent="-457200">
              <a:buFont typeface="Wingdings" panose="05000000000000000000" pitchFamily="2" charset="2"/>
              <a:buChar char="Ø"/>
            </a:pPr>
            <a:r>
              <a:rPr lang="zh-CN" altLang="en-US" sz="2400" dirty="0" smtClean="0"/>
              <a:t>在指令译码阶段插入停顿周期</a:t>
            </a:r>
            <a:endParaRPr lang="en-US" altLang="zh-CN" sz="2400" dirty="0" smtClean="0"/>
          </a:p>
          <a:p>
            <a:r>
              <a:rPr lang="zh-CN" altLang="en-US" sz="2400" dirty="0" smtClean="0"/>
              <a:t>            通过增加写回部件标记位来跟踪写回部件使用冲突</a:t>
            </a:r>
            <a:endParaRPr lang="en-US" altLang="zh-CN" sz="2400" dirty="0" smtClean="0"/>
          </a:p>
          <a:p>
            <a:endParaRPr lang="en-US" altLang="zh-CN" sz="2400" dirty="0" smtClean="0"/>
          </a:p>
          <a:p>
            <a:endParaRPr lang="en-US" altLang="zh-CN" sz="2400" dirty="0" smtClean="0"/>
          </a:p>
          <a:p>
            <a:pPr marL="914400" lvl="1" indent="-457200">
              <a:buFont typeface="Wingdings" panose="05000000000000000000" pitchFamily="2" charset="2"/>
              <a:buChar char="Ø"/>
            </a:pPr>
            <a:r>
              <a:rPr lang="zh-CN" altLang="en-US" sz="2400" dirty="0" smtClean="0"/>
              <a:t>在</a:t>
            </a:r>
            <a:r>
              <a:rPr lang="en-US" altLang="zh-CN" sz="2400" dirty="0" smtClean="0"/>
              <a:t>MEM</a:t>
            </a:r>
            <a:r>
              <a:rPr lang="zh-CN" altLang="en-US" sz="2400" dirty="0" smtClean="0"/>
              <a:t>存储访问和</a:t>
            </a:r>
            <a:r>
              <a:rPr lang="en-US" altLang="zh-CN" sz="2400" dirty="0" smtClean="0"/>
              <a:t>WB</a:t>
            </a:r>
            <a:r>
              <a:rPr lang="zh-CN" altLang="en-US" sz="2400" dirty="0" smtClean="0"/>
              <a:t>结果写回阶段插入停顿周期</a:t>
            </a:r>
            <a:endParaRPr lang="en-US" altLang="zh-CN" sz="2400" dirty="0" smtClean="0"/>
          </a:p>
          <a:p>
            <a:pPr lvl="1"/>
            <a:r>
              <a:rPr lang="en-US" altLang="zh-CN" sz="2400" dirty="0"/>
              <a:t> </a:t>
            </a:r>
            <a:r>
              <a:rPr lang="en-US" altLang="zh-CN" sz="2400" dirty="0" smtClean="0"/>
              <a:t>      </a:t>
            </a:r>
            <a:r>
              <a:rPr lang="zh-CN" altLang="en-US" sz="2400" dirty="0" smtClean="0"/>
              <a:t>硬件开销少，但是停顿周期较多</a:t>
            </a:r>
            <a:endParaRPr lang="zh-CN" altLang="en-US" sz="2400" dirty="0"/>
          </a:p>
        </p:txBody>
      </p:sp>
    </p:spTree>
    <p:extLst>
      <p:ext uri="{BB962C8B-B14F-4D97-AF65-F5344CB8AC3E}">
        <p14:creationId xmlns:p14="http://schemas.microsoft.com/office/powerpoint/2010/main" val="1499810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36828" y="112865"/>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3600" b="1" kern="0" dirty="0" smtClean="0">
                <a:solidFill>
                  <a:srgbClr val="800000"/>
                </a:solidFill>
                <a:latin typeface="Arial" panose="020B0604020202020204" pitchFamily="34" charset="0"/>
                <a:ea typeface="黑体" panose="02010609060101010101" pitchFamily="49" charset="-122"/>
              </a:rPr>
              <a:t>WAW</a:t>
            </a:r>
            <a:r>
              <a:rPr lang="zh-CN" altLang="en-US" sz="3600" b="1" kern="0" dirty="0" smtClean="0">
                <a:solidFill>
                  <a:srgbClr val="800000"/>
                </a:solidFill>
                <a:latin typeface="Arial" panose="020B0604020202020204" pitchFamily="34" charset="0"/>
                <a:ea typeface="黑体" panose="02010609060101010101" pitchFamily="49" charset="-122"/>
              </a:rPr>
              <a:t>写后写冒险</a:t>
            </a:r>
            <a:endParaRPr lang="zh-CN" altLang="en-US" sz="36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0" y="798664"/>
            <a:ext cx="9144000" cy="2822584"/>
          </a:xfrm>
          <a:prstGeom prst="rect">
            <a:avLst/>
          </a:prstGeom>
        </p:spPr>
      </p:pic>
      <p:sp>
        <p:nvSpPr>
          <p:cNvPr id="5" name="任意多边形 4"/>
          <p:cNvSpPr/>
          <p:nvPr/>
        </p:nvSpPr>
        <p:spPr bwMode="auto">
          <a:xfrm>
            <a:off x="436439" y="2246231"/>
            <a:ext cx="421919" cy="1446943"/>
          </a:xfrm>
          <a:custGeom>
            <a:avLst/>
            <a:gdLst>
              <a:gd name="connsiteX0" fmla="*/ 232301 w 421919"/>
              <a:gd name="connsiteY0" fmla="*/ 27576 h 1446943"/>
              <a:gd name="connsiteX1" fmla="*/ 191358 w 421919"/>
              <a:gd name="connsiteY1" fmla="*/ 95815 h 1446943"/>
              <a:gd name="connsiteX2" fmla="*/ 177710 w 421919"/>
              <a:gd name="connsiteY2" fmla="*/ 204997 h 1446943"/>
              <a:gd name="connsiteX3" fmla="*/ 164062 w 421919"/>
              <a:gd name="connsiteY3" fmla="*/ 245940 h 1446943"/>
              <a:gd name="connsiteX4" fmla="*/ 150415 w 421919"/>
              <a:gd name="connsiteY4" fmla="*/ 423361 h 1446943"/>
              <a:gd name="connsiteX5" fmla="*/ 95824 w 421919"/>
              <a:gd name="connsiteY5" fmla="*/ 546191 h 1446943"/>
              <a:gd name="connsiteX6" fmla="*/ 68528 w 421919"/>
              <a:gd name="connsiteY6" fmla="*/ 600782 h 1446943"/>
              <a:gd name="connsiteX7" fmla="*/ 27585 w 421919"/>
              <a:gd name="connsiteY7" fmla="*/ 641726 h 1446943"/>
              <a:gd name="connsiteX8" fmla="*/ 289 w 421919"/>
              <a:gd name="connsiteY8" fmla="*/ 873737 h 1446943"/>
              <a:gd name="connsiteX9" fmla="*/ 13937 w 421919"/>
              <a:gd name="connsiteY9" fmla="*/ 1351409 h 1446943"/>
              <a:gd name="connsiteX10" fmla="*/ 54880 w 421919"/>
              <a:gd name="connsiteY10" fmla="*/ 1378705 h 1446943"/>
              <a:gd name="connsiteX11" fmla="*/ 136767 w 421919"/>
              <a:gd name="connsiteY11" fmla="*/ 1406000 h 1446943"/>
              <a:gd name="connsiteX12" fmla="*/ 177710 w 421919"/>
              <a:gd name="connsiteY12" fmla="*/ 1419648 h 1446943"/>
              <a:gd name="connsiteX13" fmla="*/ 218654 w 421919"/>
              <a:gd name="connsiteY13" fmla="*/ 1446943 h 1446943"/>
              <a:gd name="connsiteX14" fmla="*/ 259597 w 421919"/>
              <a:gd name="connsiteY14" fmla="*/ 1419648 h 1446943"/>
              <a:gd name="connsiteX15" fmla="*/ 300540 w 421919"/>
              <a:gd name="connsiteY15" fmla="*/ 1324114 h 1446943"/>
              <a:gd name="connsiteX16" fmla="*/ 327836 w 421919"/>
              <a:gd name="connsiteY16" fmla="*/ 1242227 h 1446943"/>
              <a:gd name="connsiteX17" fmla="*/ 341483 w 421919"/>
              <a:gd name="connsiteY17" fmla="*/ 819146 h 1446943"/>
              <a:gd name="connsiteX18" fmla="*/ 355131 w 421919"/>
              <a:gd name="connsiteY18" fmla="*/ 723612 h 1446943"/>
              <a:gd name="connsiteX19" fmla="*/ 396074 w 421919"/>
              <a:gd name="connsiteY19" fmla="*/ 396066 h 1446943"/>
              <a:gd name="connsiteX20" fmla="*/ 300540 w 421919"/>
              <a:gd name="connsiteY20" fmla="*/ 281 h 1446943"/>
              <a:gd name="connsiteX21" fmla="*/ 232301 w 421919"/>
              <a:gd name="connsiteY21" fmla="*/ 27576 h 144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1919" h="1446943">
                <a:moveTo>
                  <a:pt x="232301" y="27576"/>
                </a:moveTo>
                <a:cubicBezTo>
                  <a:pt x="214104" y="43498"/>
                  <a:pt x="199159" y="70462"/>
                  <a:pt x="191358" y="95815"/>
                </a:cubicBezTo>
                <a:cubicBezTo>
                  <a:pt x="180572" y="130870"/>
                  <a:pt x="184271" y="168911"/>
                  <a:pt x="177710" y="204997"/>
                </a:cubicBezTo>
                <a:cubicBezTo>
                  <a:pt x="175137" y="219151"/>
                  <a:pt x="168611" y="232292"/>
                  <a:pt x="164062" y="245940"/>
                </a:cubicBezTo>
                <a:cubicBezTo>
                  <a:pt x="159513" y="305080"/>
                  <a:pt x="163560" y="365521"/>
                  <a:pt x="150415" y="423361"/>
                </a:cubicBezTo>
                <a:cubicBezTo>
                  <a:pt x="140485" y="467052"/>
                  <a:pt x="114600" y="505510"/>
                  <a:pt x="95824" y="546191"/>
                </a:cubicBezTo>
                <a:cubicBezTo>
                  <a:pt x="87298" y="564663"/>
                  <a:pt x="80353" y="584227"/>
                  <a:pt x="68528" y="600782"/>
                </a:cubicBezTo>
                <a:cubicBezTo>
                  <a:pt x="57310" y="616488"/>
                  <a:pt x="41233" y="628078"/>
                  <a:pt x="27585" y="641726"/>
                </a:cubicBezTo>
                <a:cubicBezTo>
                  <a:pt x="4322" y="734778"/>
                  <a:pt x="289" y="737961"/>
                  <a:pt x="289" y="873737"/>
                </a:cubicBezTo>
                <a:cubicBezTo>
                  <a:pt x="289" y="1033026"/>
                  <a:pt x="-3184" y="1193043"/>
                  <a:pt x="13937" y="1351409"/>
                </a:cubicBezTo>
                <a:cubicBezTo>
                  <a:pt x="15700" y="1367717"/>
                  <a:pt x="39891" y="1372043"/>
                  <a:pt x="54880" y="1378705"/>
                </a:cubicBezTo>
                <a:cubicBezTo>
                  <a:pt x="81172" y="1390390"/>
                  <a:pt x="109471" y="1396902"/>
                  <a:pt x="136767" y="1406000"/>
                </a:cubicBezTo>
                <a:cubicBezTo>
                  <a:pt x="150415" y="1410549"/>
                  <a:pt x="165740" y="1411668"/>
                  <a:pt x="177710" y="1419648"/>
                </a:cubicBezTo>
                <a:lnTo>
                  <a:pt x="218654" y="1446943"/>
                </a:lnTo>
                <a:cubicBezTo>
                  <a:pt x="232302" y="1437845"/>
                  <a:pt x="247999" y="1431246"/>
                  <a:pt x="259597" y="1419648"/>
                </a:cubicBezTo>
                <a:cubicBezTo>
                  <a:pt x="293621" y="1385624"/>
                  <a:pt x="287116" y="1368858"/>
                  <a:pt x="300540" y="1324114"/>
                </a:cubicBezTo>
                <a:cubicBezTo>
                  <a:pt x="308808" y="1296555"/>
                  <a:pt x="327836" y="1242227"/>
                  <a:pt x="327836" y="1242227"/>
                </a:cubicBezTo>
                <a:cubicBezTo>
                  <a:pt x="332385" y="1101200"/>
                  <a:pt x="334067" y="960051"/>
                  <a:pt x="341483" y="819146"/>
                </a:cubicBezTo>
                <a:cubicBezTo>
                  <a:pt x="343174" y="787022"/>
                  <a:pt x="351704" y="755597"/>
                  <a:pt x="355131" y="723612"/>
                </a:cubicBezTo>
                <a:cubicBezTo>
                  <a:pt x="389071" y="406848"/>
                  <a:pt x="351290" y="530426"/>
                  <a:pt x="396074" y="396066"/>
                </a:cubicBezTo>
                <a:cubicBezTo>
                  <a:pt x="384513" y="72332"/>
                  <a:pt x="507486" y="16200"/>
                  <a:pt x="300540" y="281"/>
                </a:cubicBezTo>
                <a:cubicBezTo>
                  <a:pt x="268789" y="-2161"/>
                  <a:pt x="250498" y="11654"/>
                  <a:pt x="232301" y="27576"/>
                </a:cubicBezTo>
                <a:close/>
              </a:path>
            </a:pathLst>
          </a:cu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文本框 5"/>
          <p:cNvSpPr txBox="1"/>
          <p:nvPr/>
        </p:nvSpPr>
        <p:spPr>
          <a:xfrm>
            <a:off x="0" y="4012442"/>
            <a:ext cx="9144000" cy="3170099"/>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sz="2000" dirty="0" smtClean="0"/>
              <a:t>如果</a:t>
            </a:r>
            <a:r>
              <a:rPr lang="en-US" altLang="zh-CN" sz="2000" dirty="0" smtClean="0"/>
              <a:t>LD</a:t>
            </a:r>
            <a:r>
              <a:rPr lang="zh-CN" altLang="en-US" sz="2000" dirty="0" smtClean="0"/>
              <a:t>指令提前发射一个周期，最后</a:t>
            </a:r>
            <a:r>
              <a:rPr lang="en-US" altLang="zh-CN" sz="2000" dirty="0" smtClean="0"/>
              <a:t>F2</a:t>
            </a:r>
            <a:r>
              <a:rPr lang="zh-CN" altLang="en-US" sz="2000" dirty="0" smtClean="0"/>
              <a:t>里结果是</a:t>
            </a:r>
            <a:r>
              <a:rPr lang="en-US" altLang="zh-CN" sz="2000" dirty="0" smtClean="0"/>
              <a:t>ADD</a:t>
            </a:r>
            <a:r>
              <a:rPr lang="zh-CN" altLang="en-US" sz="2000" dirty="0" smtClean="0"/>
              <a:t>运算的结果，出</a:t>
            </a:r>
            <a:r>
              <a:rPr lang="en-US" altLang="zh-CN" sz="2000" dirty="0" smtClean="0"/>
              <a:t>WAW </a:t>
            </a:r>
            <a:r>
              <a:rPr lang="zh-CN" altLang="en-US" sz="2000" dirty="0" smtClean="0"/>
              <a:t>冒险</a:t>
            </a:r>
            <a:endParaRPr lang="en-US" altLang="zh-CN" sz="2000" dirty="0" smtClean="0"/>
          </a:p>
          <a:p>
            <a:pPr algn="just"/>
            <a:endParaRPr lang="en-US" altLang="zh-CN" sz="2000" dirty="0"/>
          </a:p>
          <a:p>
            <a:pPr marL="342900" indent="-342900" algn="just">
              <a:buFont typeface="Wingdings" panose="05000000000000000000" pitchFamily="2" charset="2"/>
              <a:buChar char="l"/>
            </a:pPr>
            <a:r>
              <a:rPr lang="zh-CN" altLang="en-US" sz="2000" dirty="0" smtClean="0"/>
              <a:t>解决办法：</a:t>
            </a:r>
            <a:endParaRPr lang="en-US" altLang="zh-CN" sz="2000" dirty="0" smtClean="0"/>
          </a:p>
          <a:p>
            <a:pPr marL="342900" indent="-342900" algn="just">
              <a:buFont typeface="Wingdings" panose="05000000000000000000" pitchFamily="2" charset="2"/>
              <a:buChar char="Ø"/>
            </a:pPr>
            <a:r>
              <a:rPr lang="zh-CN" altLang="en-US" sz="2000" dirty="0" smtClean="0"/>
              <a:t>如果两条指令同时写回同一个寄存器，</a:t>
            </a:r>
            <a:r>
              <a:rPr lang="zh-CN" altLang="en-US" sz="2000" dirty="0"/>
              <a:t>插入空闲</a:t>
            </a:r>
            <a:r>
              <a:rPr lang="zh-CN" altLang="en-US" sz="2000" dirty="0" smtClean="0"/>
              <a:t>周期，停顿新指令写回。这种犯法简单、直观</a:t>
            </a:r>
            <a:endParaRPr lang="en-US" altLang="zh-CN" sz="2000" dirty="0" smtClean="0"/>
          </a:p>
          <a:p>
            <a:pPr marL="342900" indent="-342900" algn="just">
              <a:buFont typeface="Wingdings" panose="05000000000000000000" pitchFamily="2" charset="2"/>
              <a:buChar char="Ø"/>
            </a:pPr>
            <a:r>
              <a:rPr lang="zh-CN" altLang="en-US" sz="2000" dirty="0" smtClean="0"/>
              <a:t>废除旧指令</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比如上述的</a:t>
            </a:r>
            <a:r>
              <a:rPr lang="en-US" altLang="zh-CN" sz="2000" dirty="0" smtClean="0">
                <a:latin typeface="宋体" panose="02010600030101010101" pitchFamily="2" charset="-122"/>
                <a:ea typeface="宋体" panose="02010600030101010101" pitchFamily="2" charset="-122"/>
              </a:rPr>
              <a:t>ADD</a:t>
            </a:r>
            <a:r>
              <a:rPr lang="zh-CN" altLang="en-US" sz="2000" dirty="0" smtClean="0">
                <a:latin typeface="宋体" panose="02010600030101010101" pitchFamily="2" charset="-122"/>
                <a:ea typeface="宋体" panose="02010600030101010101" pitchFamily="2" charset="-122"/>
              </a:rPr>
              <a:t>指令</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的写回，等于如让</a:t>
            </a:r>
            <a:r>
              <a:rPr lang="en-US" altLang="zh-CN" sz="2000" dirty="0" smtClean="0">
                <a:latin typeface="宋体" panose="02010600030101010101" pitchFamily="2" charset="-122"/>
                <a:ea typeface="宋体" panose="02010600030101010101" pitchFamily="2" charset="-122"/>
              </a:rPr>
              <a:t>ADD</a:t>
            </a:r>
            <a:r>
              <a:rPr lang="zh-CN" altLang="en-US" sz="2000" dirty="0" smtClean="0">
                <a:latin typeface="宋体" panose="02010600030101010101" pitchFamily="2" charset="-122"/>
                <a:ea typeface="宋体" panose="02010600030101010101" pitchFamily="2" charset="-122"/>
              </a:rPr>
              <a:t>指令为空操作。因为你新指令</a:t>
            </a:r>
            <a:r>
              <a:rPr lang="en-US" altLang="zh-CN" sz="2000" dirty="0" smtClean="0">
                <a:latin typeface="宋体" panose="02010600030101010101" pitchFamily="2" charset="-122"/>
                <a:ea typeface="宋体" panose="02010600030101010101" pitchFamily="2" charset="-122"/>
              </a:rPr>
              <a:t>(LOAD</a:t>
            </a:r>
            <a:r>
              <a:rPr lang="zh-CN" altLang="en-US" sz="2000" dirty="0" smtClean="0">
                <a:latin typeface="宋体" panose="02010600030101010101" pitchFamily="2" charset="-122"/>
                <a:ea typeface="宋体" panose="02010600030101010101" pitchFamily="2" charset="-122"/>
              </a:rPr>
              <a:t>指令</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会覆盖掉旧指令的写回值。这种方法不需要插入停顿周期。</a:t>
            </a:r>
            <a:endParaRPr lang="en-US" altLang="zh-CN" sz="2000" dirty="0"/>
          </a:p>
          <a:p>
            <a:endParaRPr lang="zh-CN" altLang="en-US" sz="2000" dirty="0"/>
          </a:p>
        </p:txBody>
      </p:sp>
    </p:spTree>
    <p:extLst>
      <p:ext uri="{BB962C8B-B14F-4D97-AF65-F5344CB8AC3E}">
        <p14:creationId xmlns:p14="http://schemas.microsoft.com/office/powerpoint/2010/main" val="22133287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多周期指令流水线冒险总结</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245660" y="1337481"/>
            <a:ext cx="8693624" cy="5262979"/>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在指令译码阶段需要做三项额外检查：</a:t>
            </a:r>
            <a:endParaRPr lang="en-US" altLang="zh-CN" sz="2800" dirty="0" smtClean="0"/>
          </a:p>
          <a:p>
            <a:pPr marL="457200" indent="-457200">
              <a:buFont typeface="Wingdings" panose="05000000000000000000" pitchFamily="2" charset="2"/>
              <a:buChar char="Ø"/>
            </a:pPr>
            <a:r>
              <a:rPr lang="zh-CN" altLang="en-US" sz="2800" dirty="0" smtClean="0"/>
              <a:t>检查结构冒险</a:t>
            </a:r>
            <a:endParaRPr lang="en-US" altLang="zh-CN" sz="2800" dirty="0" smtClean="0"/>
          </a:p>
          <a:p>
            <a:pPr marL="914400" lvl="1" indent="-457200">
              <a:buFont typeface="Wingdings" panose="05000000000000000000" pitchFamily="2" charset="2"/>
              <a:buChar char="ü"/>
            </a:pPr>
            <a:r>
              <a:rPr lang="zh-CN" altLang="en-US" sz="2800" dirty="0" smtClean="0"/>
              <a:t>确保功能部件属于空闲状态</a:t>
            </a:r>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不忙</a:t>
            </a:r>
            <a:r>
              <a:rPr lang="en-US" altLang="zh-CN" sz="2800" dirty="0" smtClean="0">
                <a:latin typeface="宋体" panose="02010600030101010101" pitchFamily="2" charset="-122"/>
                <a:ea typeface="宋体" panose="02010600030101010101" pitchFamily="2" charset="-122"/>
              </a:rPr>
              <a:t>)</a:t>
            </a:r>
          </a:p>
          <a:p>
            <a:pPr marL="914400" lvl="1" indent="-457200">
              <a:buFont typeface="Wingdings" panose="05000000000000000000" pitchFamily="2" charset="2"/>
              <a:buChar char="ü"/>
            </a:pPr>
            <a:r>
              <a:rPr lang="zh-CN" altLang="en-US" sz="2800" dirty="0" smtClean="0">
                <a:latin typeface="宋体" panose="02010600030101010101" pitchFamily="2" charset="-122"/>
                <a:ea typeface="宋体" panose="02010600030101010101" pitchFamily="2" charset="-122"/>
              </a:rPr>
              <a:t>确保寄存器堆端口可用</a:t>
            </a:r>
            <a:endParaRPr lang="en-US" altLang="zh-CN" sz="2800" dirty="0" smtClean="0">
              <a:latin typeface="宋体" panose="02010600030101010101" pitchFamily="2" charset="-122"/>
              <a:ea typeface="宋体" panose="02010600030101010101" pitchFamily="2" charset="-122"/>
            </a:endParaRPr>
          </a:p>
          <a:p>
            <a:pPr marL="914400" lvl="1" indent="-457200">
              <a:buFont typeface="Wingdings" panose="05000000000000000000" pitchFamily="2" charset="2"/>
              <a:buChar char="ü"/>
            </a:pPr>
            <a:endParaRPr lang="en-US" altLang="zh-CN" sz="2800" dirty="0" smtClean="0">
              <a:latin typeface="宋体" panose="02010600030101010101" pitchFamily="2" charset="-122"/>
              <a:ea typeface="宋体" panose="02010600030101010101" pitchFamily="2" charset="-122"/>
            </a:endParaRPr>
          </a:p>
          <a:p>
            <a:pPr marL="457200" indent="-457200">
              <a:buFont typeface="Wingdings" panose="05000000000000000000" pitchFamily="2" charset="2"/>
              <a:buChar char="Ø"/>
            </a:pPr>
            <a:r>
              <a:rPr lang="zh-CN" altLang="en-US" sz="2800" dirty="0" smtClean="0">
                <a:latin typeface="宋体" panose="02010600030101010101" pitchFamily="2" charset="-122"/>
                <a:ea typeface="宋体" panose="02010600030101010101" pitchFamily="2" charset="-122"/>
              </a:rPr>
              <a:t>检查</a:t>
            </a:r>
            <a:r>
              <a:rPr lang="en-US" altLang="zh-CN" sz="2800" dirty="0" smtClean="0">
                <a:ea typeface="宋体" panose="02010600030101010101" pitchFamily="2" charset="-122"/>
              </a:rPr>
              <a:t>RAW</a:t>
            </a:r>
            <a:r>
              <a:rPr lang="en-US" altLang="zh-CN" sz="2800" dirty="0" smtClean="0">
                <a:latin typeface="宋体" panose="02010600030101010101" pitchFamily="2" charset="-122"/>
                <a:ea typeface="宋体" panose="02010600030101010101" pitchFamily="2" charset="-122"/>
              </a:rPr>
              <a:t>(</a:t>
            </a:r>
            <a:r>
              <a:rPr lang="en-US" altLang="zh-CN" sz="2800" dirty="0" smtClean="0">
                <a:ea typeface="宋体" panose="02010600030101010101" pitchFamily="2" charset="-122"/>
              </a:rPr>
              <a:t>Read-after-Write</a:t>
            </a:r>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数据冒险</a:t>
            </a:r>
            <a:endParaRPr lang="en-US" altLang="zh-CN" sz="2800" dirty="0" smtClean="0">
              <a:latin typeface="宋体" panose="02010600030101010101" pitchFamily="2" charset="-122"/>
              <a:ea typeface="宋体" panose="02010600030101010101" pitchFamily="2" charset="-122"/>
            </a:endParaRPr>
          </a:p>
          <a:p>
            <a:r>
              <a:rPr lang="zh-CN" altLang="en-US" sz="2800" dirty="0" smtClean="0"/>
              <a:t>     如果某条指令源操作数是前面指令的结果，要保证在读取操作数前，前面指令结果写到操作数寄存器。</a:t>
            </a:r>
            <a:endParaRPr lang="en-US" altLang="zh-CN" sz="2800" dirty="0" smtClean="0"/>
          </a:p>
          <a:p>
            <a:endParaRPr lang="en-US" altLang="zh-CN" sz="2800" dirty="0" smtClean="0"/>
          </a:p>
          <a:p>
            <a:pPr marL="457200" indent="-457200">
              <a:buFont typeface="Wingdings" panose="05000000000000000000" pitchFamily="2" charset="2"/>
              <a:buChar char="Ø"/>
            </a:pPr>
            <a:r>
              <a:rPr lang="zh-CN" altLang="en-US" sz="2800" dirty="0" smtClean="0"/>
              <a:t>检查</a:t>
            </a:r>
            <a:r>
              <a:rPr lang="en-US" altLang="zh-CN" sz="2800" dirty="0" smtClean="0"/>
              <a:t>WAW</a:t>
            </a:r>
            <a:r>
              <a:rPr lang="en-US" altLang="zh-CN" sz="2800" dirty="0">
                <a:ea typeface="宋体" panose="02010600030101010101" pitchFamily="2" charset="-122"/>
              </a:rPr>
              <a:t> </a:t>
            </a:r>
            <a:r>
              <a:rPr lang="en-US" altLang="zh-CN" sz="2800" dirty="0" smtClean="0">
                <a:latin typeface="宋体" panose="02010600030101010101" pitchFamily="2" charset="-122"/>
                <a:ea typeface="宋体" panose="02010600030101010101" pitchFamily="2" charset="-122"/>
              </a:rPr>
              <a:t>(</a:t>
            </a:r>
            <a:r>
              <a:rPr lang="en-US" altLang="zh-CN" sz="2800" dirty="0" smtClean="0">
                <a:ea typeface="宋体" panose="02010600030101010101" pitchFamily="2" charset="-122"/>
              </a:rPr>
              <a:t>Write-after-Write</a:t>
            </a:r>
            <a:r>
              <a:rPr lang="en-US" altLang="zh-CN"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数据冒险</a:t>
            </a:r>
            <a:endParaRPr lang="en-US" altLang="zh-CN" sz="2800" dirty="0" smtClean="0">
              <a:latin typeface="宋体" panose="02010600030101010101" pitchFamily="2" charset="-122"/>
              <a:ea typeface="宋体" panose="02010600030101010101" pitchFamily="2" charset="-122"/>
            </a:endParaRPr>
          </a:p>
          <a:p>
            <a:r>
              <a:rPr lang="zh-CN" altLang="en-US" sz="2800" dirty="0" smtClean="0">
                <a:latin typeface="宋体" panose="02010600030101010101" pitchFamily="2" charset="-122"/>
                <a:ea typeface="宋体" panose="02010600030101010101" pitchFamily="2" charset="-122"/>
              </a:rPr>
              <a:t>   检查当前指令是否与当前流水线中指令写回同一个寄存器</a:t>
            </a:r>
            <a:endParaRPr lang="zh-CN" altLang="en-US" sz="2800" dirty="0"/>
          </a:p>
        </p:txBody>
      </p:sp>
    </p:spTree>
    <p:extLst>
      <p:ext uri="{BB962C8B-B14F-4D97-AF65-F5344CB8AC3E}">
        <p14:creationId xmlns:p14="http://schemas.microsoft.com/office/powerpoint/2010/main" val="27833555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46010" y="171137"/>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指令乱序完成</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099335"/>
            <a:ext cx="9143999" cy="523220"/>
          </a:xfrm>
          <a:prstGeom prst="rect">
            <a:avLst/>
          </a:prstGeom>
          <a:noFill/>
        </p:spPr>
        <p:txBody>
          <a:bodyPr wrap="square" rtlCol="0">
            <a:spAutoFit/>
          </a:bodyPr>
          <a:lstStyle/>
          <a:p>
            <a:r>
              <a:rPr lang="zh-CN" altLang="en-US" sz="2800" dirty="0" smtClean="0"/>
              <a:t>下面指令序列会有什么问题？</a:t>
            </a:r>
            <a:endParaRPr lang="zh-CN" altLang="en-US" sz="2800" dirty="0"/>
          </a:p>
        </p:txBody>
      </p:sp>
      <p:sp>
        <p:nvSpPr>
          <p:cNvPr id="5" name="文本框 4"/>
          <p:cNvSpPr txBox="1"/>
          <p:nvPr/>
        </p:nvSpPr>
        <p:spPr>
          <a:xfrm>
            <a:off x="0" y="3316406"/>
            <a:ext cx="9143999" cy="3046988"/>
          </a:xfrm>
          <a:prstGeom prst="rect">
            <a:avLst/>
          </a:prstGeom>
          <a:noFill/>
        </p:spPr>
        <p:txBody>
          <a:bodyPr wrap="square" rtlCol="0">
            <a:spAutoFit/>
          </a:bodyPr>
          <a:lstStyle/>
          <a:p>
            <a:r>
              <a:rPr lang="en-US" altLang="zh-CN" sz="2400" dirty="0" smtClean="0"/>
              <a:t>ADD</a:t>
            </a:r>
            <a:r>
              <a:rPr lang="zh-CN" altLang="en-US" sz="2400" dirty="0" smtClean="0"/>
              <a:t>指令和</a:t>
            </a:r>
            <a:r>
              <a:rPr lang="en-US" altLang="zh-CN" sz="2400" dirty="0" smtClean="0"/>
              <a:t>SUB</a:t>
            </a:r>
            <a:r>
              <a:rPr lang="zh-CN" altLang="en-US" sz="2400" dirty="0" smtClean="0"/>
              <a:t>指令会在</a:t>
            </a:r>
            <a:r>
              <a:rPr lang="en-US" altLang="zh-CN" sz="2400" dirty="0" smtClean="0"/>
              <a:t>DIV</a:t>
            </a:r>
            <a:r>
              <a:rPr lang="zh-CN" altLang="en-US" sz="2400" dirty="0" smtClean="0"/>
              <a:t>指令前面完成。也就是指令乱序完成</a:t>
            </a:r>
            <a:r>
              <a:rPr lang="en-US" altLang="zh-CN" sz="2400" dirty="0" smtClean="0">
                <a:latin typeface="宋体" panose="02010600030101010101" pitchFamily="2" charset="-122"/>
                <a:ea typeface="宋体" panose="02010600030101010101" pitchFamily="2" charset="-122"/>
              </a:rPr>
              <a:t>(</a:t>
            </a:r>
            <a:r>
              <a:rPr lang="en-US" altLang="zh-CN" sz="2400" dirty="0" smtClean="0">
                <a:ea typeface="宋体" panose="02010600030101010101" pitchFamily="2" charset="-122"/>
              </a:rPr>
              <a:t>out-of-order completion</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指令完成顺序与在指令序列里的顺序不一样。乱序完成在多周期指令流水线很普遍。</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如果在</a:t>
            </a:r>
            <a:r>
              <a:rPr lang="en-US" altLang="zh-CN" sz="2400" dirty="0" smtClean="0">
                <a:latin typeface="宋体" panose="02010600030101010101" pitchFamily="2" charset="-122"/>
                <a:ea typeface="宋体" panose="02010600030101010101" pitchFamily="2" charset="-122"/>
              </a:rPr>
              <a:t>ADD</a:t>
            </a:r>
            <a:r>
              <a:rPr lang="zh-CN" altLang="en-US" sz="2400" dirty="0" smtClean="0">
                <a:latin typeface="宋体" panose="02010600030101010101" pitchFamily="2" charset="-122"/>
                <a:ea typeface="宋体" panose="02010600030101010101" pitchFamily="2" charset="-122"/>
              </a:rPr>
              <a:t>指令完成后，</a:t>
            </a:r>
            <a:r>
              <a:rPr lang="en-US" altLang="zh-CN" sz="2400" dirty="0" smtClean="0">
                <a:latin typeface="宋体" panose="02010600030101010101" pitchFamily="2" charset="-122"/>
                <a:ea typeface="宋体" panose="02010600030101010101" pitchFamily="2" charset="-122"/>
              </a:rPr>
              <a:t>DIV</a:t>
            </a:r>
            <a:r>
              <a:rPr lang="zh-CN" altLang="en-US" sz="2400" dirty="0" smtClean="0">
                <a:latin typeface="宋体" panose="02010600030101010101" pitchFamily="2" charset="-122"/>
                <a:ea typeface="宋体" panose="02010600030101010101" pitchFamily="2" charset="-122"/>
              </a:rPr>
              <a:t>指令发生一个浮点算术异常，这会出现一个非精确异常</a:t>
            </a:r>
            <a:r>
              <a:rPr lang="en-US" altLang="zh-CN" sz="2400" dirty="0" smtClean="0">
                <a:latin typeface="宋体" panose="02010600030101010101" pitchFamily="2" charset="-122"/>
                <a:ea typeface="宋体" panose="02010600030101010101" pitchFamily="2" charset="-122"/>
              </a:rPr>
              <a:t>(</a:t>
            </a:r>
            <a:r>
              <a:rPr lang="en-US" altLang="zh-CN" sz="2400" dirty="0" smtClean="0">
                <a:ea typeface="宋体" panose="02010600030101010101" pitchFamily="2" charset="-122"/>
              </a:rPr>
              <a:t>imprecise exception</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因为</a:t>
            </a:r>
            <a:r>
              <a:rPr lang="en-US" altLang="zh-CN" sz="2400" dirty="0" smtClean="0">
                <a:latin typeface="宋体" panose="02010600030101010101" pitchFamily="2" charset="-122"/>
                <a:ea typeface="宋体" panose="02010600030101010101" pitchFamily="2" charset="-122"/>
              </a:rPr>
              <a:t>ADD</a:t>
            </a:r>
            <a:r>
              <a:rPr lang="zh-CN" altLang="en-US" sz="2400" dirty="0" smtClean="0">
                <a:latin typeface="宋体" panose="02010600030101010101" pitchFamily="2" charset="-122"/>
                <a:ea typeface="宋体" panose="02010600030101010101" pitchFamily="2" charset="-122"/>
              </a:rPr>
              <a:t>指令破坏了</a:t>
            </a:r>
            <a:r>
              <a:rPr lang="zh-CN" altLang="en-US" sz="2400" dirty="0">
                <a:latin typeface="宋体" panose="02010600030101010101" pitchFamily="2" charset="-122"/>
                <a:ea typeface="宋体" panose="02010600030101010101" pitchFamily="2" charset="-122"/>
              </a:rPr>
              <a:t>自己</a:t>
            </a:r>
            <a:r>
              <a:rPr lang="zh-CN" altLang="en-US" sz="2400" dirty="0" smtClean="0">
                <a:latin typeface="宋体" panose="02010600030101010101" pitchFamily="2" charset="-122"/>
                <a:ea typeface="宋体" panose="02010600030101010101" pitchFamily="2" charset="-122"/>
              </a:rPr>
              <a:t>的一个操作数</a:t>
            </a:r>
            <a:r>
              <a:rPr lang="en-US" altLang="zh-CN" sz="2400" dirty="0" smtClean="0">
                <a:latin typeface="宋体" panose="02010600030101010101" pitchFamily="2" charset="-122"/>
                <a:ea typeface="宋体" panose="02010600030101010101" pitchFamily="2" charset="-122"/>
              </a:rPr>
              <a:t>F10</a:t>
            </a:r>
            <a:r>
              <a:rPr lang="zh-CN" altLang="en-US" sz="2400" dirty="0" smtClean="0">
                <a:latin typeface="宋体" panose="02010600030101010101" pitchFamily="2" charset="-122"/>
                <a:ea typeface="宋体" panose="02010600030101010101" pitchFamily="2" charset="-122"/>
              </a:rPr>
              <a:t>的原值</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已无法复原。因而，无法将系统复原到</a:t>
            </a:r>
            <a:r>
              <a:rPr lang="en-US" altLang="zh-CN" sz="2400" dirty="0" smtClean="0">
                <a:latin typeface="宋体" panose="02010600030101010101" pitchFamily="2" charset="-122"/>
                <a:ea typeface="宋体" panose="02010600030101010101" pitchFamily="2" charset="-122"/>
              </a:rPr>
              <a:t>DIV</a:t>
            </a:r>
            <a:r>
              <a:rPr lang="zh-CN" altLang="en-US" sz="2400" dirty="0" smtClean="0">
                <a:latin typeface="宋体" panose="02010600030101010101" pitchFamily="2" charset="-122"/>
                <a:ea typeface="宋体" panose="02010600030101010101" pitchFamily="2" charset="-122"/>
              </a:rPr>
              <a:t>指令之前的状态。</a:t>
            </a:r>
            <a:endParaRPr lang="zh-CN" altLang="en-US" sz="2400" dirty="0"/>
          </a:p>
        </p:txBody>
      </p:sp>
      <p:pic>
        <p:nvPicPr>
          <p:cNvPr id="6" name="图片 5"/>
          <p:cNvPicPr>
            <a:picLocks noChangeAspect="1"/>
          </p:cNvPicPr>
          <p:nvPr/>
        </p:nvPicPr>
        <p:blipFill>
          <a:blip r:embed="rId2"/>
          <a:stretch>
            <a:fillRect/>
          </a:stretch>
        </p:blipFill>
        <p:spPr>
          <a:xfrm>
            <a:off x="2698493" y="1896895"/>
            <a:ext cx="3201101" cy="1117875"/>
          </a:xfrm>
          <a:prstGeom prst="rect">
            <a:avLst/>
          </a:prstGeom>
        </p:spPr>
      </p:pic>
    </p:spTree>
    <p:extLst>
      <p:ext uri="{BB962C8B-B14F-4D97-AF65-F5344CB8AC3E}">
        <p14:creationId xmlns:p14="http://schemas.microsoft.com/office/powerpoint/2010/main" val="426548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指令执行过程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64776"/>
            <a:ext cx="9144000" cy="5262979"/>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取指令</a:t>
            </a:r>
            <a:r>
              <a:rPr lang="en-US" altLang="zh-CN" sz="2800" dirty="0" smtClean="0">
                <a:latin typeface="宋体" panose="02010600030101010101" pitchFamily="2" charset="-122"/>
                <a:ea typeface="宋体" panose="02010600030101010101" pitchFamily="2" charset="-122"/>
              </a:rPr>
              <a:t>(</a:t>
            </a:r>
            <a:r>
              <a:rPr lang="en-US" altLang="zh-CN" sz="2800" dirty="0" smtClean="0"/>
              <a:t>Instruction fetch,  IF</a:t>
            </a:r>
            <a:r>
              <a:rPr lang="en-US" altLang="zh-CN" sz="2800" dirty="0" smtClean="0">
                <a:latin typeface="宋体" panose="02010600030101010101" pitchFamily="2" charset="-122"/>
                <a:ea typeface="宋体" panose="02010600030101010101" pitchFamily="2" charset="-122"/>
              </a:rPr>
              <a:t>)</a:t>
            </a:r>
            <a:endParaRPr lang="en-US" altLang="zh-CN" sz="2800" dirty="0" smtClean="0"/>
          </a:p>
          <a:p>
            <a:pPr marL="914400" lvl="1" indent="-457200">
              <a:buFont typeface="Arial" panose="020B0604020202020204" pitchFamily="34" charset="0"/>
              <a:buChar char="•"/>
            </a:pPr>
            <a:r>
              <a:rPr lang="zh-CN" altLang="en-US" sz="2800" dirty="0" smtClean="0"/>
              <a:t>根据程序计数器</a:t>
            </a:r>
            <a:r>
              <a:rPr lang="en-US" altLang="zh-CN" sz="2800" dirty="0" smtClean="0"/>
              <a:t>PC</a:t>
            </a:r>
            <a:r>
              <a:rPr lang="zh-CN" altLang="en-US" sz="2800" dirty="0" smtClean="0"/>
              <a:t>取到当前指令</a:t>
            </a:r>
            <a:endParaRPr lang="en-US" altLang="zh-CN" sz="2800" dirty="0" smtClean="0"/>
          </a:p>
          <a:p>
            <a:pPr marL="914400" lvl="1" indent="-457200">
              <a:buFont typeface="Arial" panose="020B0604020202020204" pitchFamily="34" charset="0"/>
              <a:buChar char="•"/>
            </a:pPr>
            <a:endParaRPr lang="en-US" altLang="zh-CN" sz="2800" dirty="0" smtClean="0"/>
          </a:p>
          <a:p>
            <a:pPr marL="457200" indent="-457200">
              <a:buFont typeface="Wingdings" panose="05000000000000000000" pitchFamily="2" charset="2"/>
              <a:buChar char="l"/>
            </a:pPr>
            <a:r>
              <a:rPr lang="zh-CN" altLang="en-US" sz="2800" dirty="0" smtClean="0"/>
              <a:t>指令译码</a:t>
            </a:r>
            <a:r>
              <a:rPr lang="en-US" altLang="zh-CN" sz="2800" dirty="0" smtClean="0">
                <a:latin typeface="宋体" panose="02010600030101010101" pitchFamily="2" charset="-122"/>
                <a:ea typeface="宋体" panose="02010600030101010101" pitchFamily="2" charset="-122"/>
              </a:rPr>
              <a:t>(</a:t>
            </a:r>
            <a:r>
              <a:rPr lang="en-US" altLang="zh-CN" sz="2800" dirty="0" smtClean="0"/>
              <a:t>Instruction decode, ID</a:t>
            </a:r>
            <a:r>
              <a:rPr lang="en-US" altLang="zh-CN" sz="2800" dirty="0" smtClean="0">
                <a:latin typeface="宋体" panose="02010600030101010101" pitchFamily="2" charset="-122"/>
                <a:ea typeface="宋体" panose="02010600030101010101" pitchFamily="2" charset="-122"/>
              </a:rPr>
              <a:t>)</a:t>
            </a:r>
            <a:endParaRPr lang="en-US" altLang="zh-CN" sz="2800" dirty="0" smtClean="0"/>
          </a:p>
          <a:p>
            <a:pPr marL="914400" lvl="1" indent="-457200">
              <a:buFont typeface="Arial" panose="020B0604020202020204" pitchFamily="34" charset="0"/>
              <a:buChar char="•"/>
            </a:pPr>
            <a:r>
              <a:rPr lang="zh-CN" altLang="en-US" sz="2800" dirty="0" smtClean="0"/>
              <a:t>译码指令，读取寄存器操作数</a:t>
            </a:r>
            <a:endParaRPr lang="en-US" altLang="zh-CN" sz="2800" dirty="0" smtClean="0"/>
          </a:p>
          <a:p>
            <a:pPr marL="914400" lvl="1" indent="-457200">
              <a:buFont typeface="Arial" panose="020B0604020202020204" pitchFamily="34" charset="0"/>
              <a:buChar char="•"/>
            </a:pPr>
            <a:r>
              <a:rPr lang="zh-CN" altLang="en-US" sz="2800" dirty="0" smtClean="0"/>
              <a:t>检测条件指令的条件码，判定是否要跳转</a:t>
            </a:r>
            <a:endParaRPr lang="en-US" altLang="zh-CN" sz="2800" dirty="0" smtClean="0"/>
          </a:p>
          <a:p>
            <a:pPr marL="914400" lvl="1" indent="-457200">
              <a:buFont typeface="Arial" panose="020B0604020202020204" pitchFamily="34" charset="0"/>
              <a:buChar char="•"/>
            </a:pPr>
            <a:r>
              <a:rPr lang="zh-CN" altLang="en-US" sz="2800" dirty="0" smtClean="0"/>
              <a:t>计算条件指令的跳转目标地址</a:t>
            </a:r>
            <a:endParaRPr lang="en-US" altLang="zh-CN" sz="2800" dirty="0" smtClean="0"/>
          </a:p>
          <a:p>
            <a:pPr marL="914400" lvl="1" indent="-457200">
              <a:buFont typeface="Arial" panose="020B0604020202020204" pitchFamily="34" charset="0"/>
              <a:buChar char="•"/>
            </a:pPr>
            <a:endParaRPr lang="en-US" altLang="zh-CN" sz="2800" dirty="0" smtClean="0"/>
          </a:p>
          <a:p>
            <a:pPr marL="457200" indent="-457200">
              <a:buFont typeface="Wingdings" panose="05000000000000000000" pitchFamily="2" charset="2"/>
              <a:buChar char="l"/>
            </a:pPr>
            <a:r>
              <a:rPr lang="zh-CN" altLang="en-US" sz="2800" dirty="0" smtClean="0"/>
              <a:t>执行指令</a:t>
            </a:r>
            <a:r>
              <a:rPr lang="en-US" altLang="zh-CN" sz="2800" dirty="0" smtClean="0">
                <a:latin typeface="宋体" panose="02010600030101010101" pitchFamily="2" charset="-122"/>
                <a:ea typeface="宋体" panose="02010600030101010101" pitchFamily="2" charset="-122"/>
              </a:rPr>
              <a:t>(</a:t>
            </a:r>
            <a:r>
              <a:rPr lang="en-US" altLang="zh-CN" sz="2800" dirty="0" smtClean="0"/>
              <a:t>Execution, EX </a:t>
            </a:r>
            <a:r>
              <a:rPr lang="en-US" altLang="zh-CN" sz="2800" dirty="0" smtClean="0">
                <a:latin typeface="宋体" panose="02010600030101010101" pitchFamily="2" charset="-122"/>
                <a:ea typeface="宋体" panose="02010600030101010101" pitchFamily="2" charset="-122"/>
              </a:rPr>
              <a:t>)</a:t>
            </a:r>
            <a:endParaRPr lang="en-US" altLang="zh-CN" sz="2800" dirty="0" smtClean="0"/>
          </a:p>
          <a:p>
            <a:pPr marL="914400" lvl="1" indent="-457200">
              <a:buFont typeface="Arial" panose="020B0604020202020204" pitchFamily="34" charset="0"/>
              <a:buChar char="•"/>
            </a:pPr>
            <a:r>
              <a:rPr lang="zh-CN" altLang="en-US" sz="2800" dirty="0"/>
              <a:t>形成有效地址</a:t>
            </a:r>
            <a:r>
              <a:rPr lang="en-US" altLang="zh-CN" sz="2800" dirty="0"/>
              <a:t>(</a:t>
            </a:r>
            <a:r>
              <a:rPr lang="zh-CN" altLang="en-US" sz="2800" dirty="0"/>
              <a:t>存储器操作数</a:t>
            </a:r>
            <a:r>
              <a:rPr lang="en-US" altLang="zh-CN" sz="2800" dirty="0"/>
              <a:t>)</a:t>
            </a:r>
            <a:r>
              <a:rPr lang="zh-CN" altLang="en-US" sz="2800" dirty="0"/>
              <a:t>：基地址</a:t>
            </a:r>
            <a:r>
              <a:rPr lang="en-US" altLang="zh-CN" sz="2800" dirty="0"/>
              <a:t>+</a:t>
            </a:r>
            <a:r>
              <a:rPr lang="zh-CN" altLang="en-US" sz="2800" dirty="0"/>
              <a:t>偏移量</a:t>
            </a:r>
            <a:endParaRPr lang="en-US" altLang="zh-CN" sz="2800" dirty="0"/>
          </a:p>
          <a:p>
            <a:pPr marL="914400" lvl="1" indent="-457200">
              <a:buFont typeface="Arial" panose="020B0604020202020204" pitchFamily="34" charset="0"/>
              <a:buChar char="•"/>
            </a:pPr>
            <a:r>
              <a:rPr lang="zh-CN" altLang="en-US" sz="2800" dirty="0"/>
              <a:t>执行寄存器</a:t>
            </a:r>
            <a:r>
              <a:rPr lang="en-US" altLang="zh-CN" sz="2800" dirty="0"/>
              <a:t>-</a:t>
            </a:r>
            <a:r>
              <a:rPr lang="zh-CN" altLang="en-US" sz="2800" dirty="0" smtClean="0"/>
              <a:t>寄存器型或者</a:t>
            </a:r>
            <a:r>
              <a:rPr lang="zh-CN" altLang="en-US" sz="2800" dirty="0"/>
              <a:t>寄存器</a:t>
            </a:r>
            <a:r>
              <a:rPr lang="en-US" altLang="zh-CN" sz="2800" dirty="0"/>
              <a:t>-</a:t>
            </a:r>
            <a:r>
              <a:rPr lang="zh-CN" altLang="en-US" sz="2800" dirty="0"/>
              <a:t>立即</a:t>
            </a:r>
            <a:r>
              <a:rPr lang="zh-CN" altLang="en-US" sz="2800" dirty="0" smtClean="0"/>
              <a:t>数型</a:t>
            </a:r>
            <a:r>
              <a:rPr lang="en-US" altLang="zh-CN" sz="2800" dirty="0" smtClean="0"/>
              <a:t>ALU</a:t>
            </a:r>
            <a:r>
              <a:rPr lang="zh-CN" altLang="en-US" sz="2800" dirty="0" smtClean="0"/>
              <a:t>指令</a:t>
            </a:r>
            <a:endParaRPr lang="zh-CN" altLang="en-US" sz="2800" dirty="0"/>
          </a:p>
        </p:txBody>
      </p:sp>
    </p:spTree>
    <p:extLst>
      <p:ext uri="{BB962C8B-B14F-4D97-AF65-F5344CB8AC3E}">
        <p14:creationId xmlns:p14="http://schemas.microsoft.com/office/powerpoint/2010/main" val="37403219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723331"/>
            <a:ext cx="9144000" cy="5601533"/>
          </a:xfrm>
          <a:prstGeom prst="rect">
            <a:avLst/>
          </a:prstGeom>
          <a:noFill/>
        </p:spPr>
        <p:txBody>
          <a:bodyPr wrap="square" rtlCol="0">
            <a:spAutoFit/>
          </a:bodyPr>
          <a:lstStyle/>
          <a:p>
            <a:r>
              <a:rPr lang="zh-CN" altLang="en-US" sz="2800" dirty="0" smtClean="0"/>
              <a:t>解决办法：</a:t>
            </a:r>
            <a:endParaRPr lang="en-US" altLang="zh-CN" sz="2800" dirty="0" smtClean="0"/>
          </a:p>
          <a:p>
            <a:endParaRPr lang="en-US" altLang="zh-CN" dirty="0"/>
          </a:p>
          <a:p>
            <a:r>
              <a:rPr lang="en-US" altLang="zh-CN" sz="2400" dirty="0" smtClean="0"/>
              <a:t>1</a:t>
            </a:r>
            <a:r>
              <a:rPr lang="zh-CN" altLang="en-US" sz="2400" dirty="0" smtClean="0"/>
              <a:t>、忽略这个问题，勉强接受不精准异常</a:t>
            </a:r>
            <a:r>
              <a:rPr lang="en-US" altLang="zh-CN" sz="2400" dirty="0" smtClean="0">
                <a:latin typeface="宋体" panose="02010600030101010101" pitchFamily="2" charset="-122"/>
                <a:ea typeface="宋体" panose="02010600030101010101" pitchFamily="2" charset="-122"/>
              </a:rPr>
              <a:t>(60-70</a:t>
            </a:r>
            <a:r>
              <a:rPr lang="zh-CN" altLang="en-US" sz="2400" dirty="0" smtClean="0">
                <a:latin typeface="宋体" panose="02010600030101010101" pitchFamily="2" charset="-122"/>
                <a:ea typeface="宋体" panose="02010600030101010101" pitchFamily="2" charset="-122"/>
              </a:rPr>
              <a:t>年代</a:t>
            </a:r>
            <a:r>
              <a:rPr lang="en-US" altLang="zh-CN" sz="2400" dirty="0" smtClean="0">
                <a:latin typeface="宋体" panose="02010600030101010101" pitchFamily="2" charset="-122"/>
                <a:ea typeface="宋体" panose="02010600030101010101" pitchFamily="2" charset="-122"/>
              </a:rPr>
              <a:t>)</a:t>
            </a:r>
          </a:p>
          <a:p>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、缓存指令执行结果直到前面发射的指令全部执行完毕</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pPr algn="just"/>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、允许略微不精确异常，但需要保存足够信息，以生成异常精准序列，执行完紧紧排在错误指令之前的指令，重新恢复执行错误指令后面的指令。</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、当所有的旧指令已经清除它们的异常断点，再运行继续发射指令。</a:t>
            </a:r>
            <a:endParaRPr lang="zh-CN" altLang="en-US" sz="2400" dirty="0"/>
          </a:p>
        </p:txBody>
      </p:sp>
    </p:spTree>
    <p:extLst>
      <p:ext uri="{BB962C8B-B14F-4D97-AF65-F5344CB8AC3E}">
        <p14:creationId xmlns:p14="http://schemas.microsoft.com/office/powerpoint/2010/main" val="1746976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endParaRPr lang="zh-CN" altLang="en-US" sz="4000" b="1" kern="0" dirty="0">
              <a:solidFill>
                <a:srgbClr val="80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046378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指令执行过程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856095"/>
            <a:ext cx="9144000" cy="4093428"/>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smtClean="0"/>
              <a:t>访问存储器</a:t>
            </a:r>
            <a:r>
              <a:rPr lang="en-US" altLang="zh-CN" sz="3200" dirty="0" smtClean="0"/>
              <a:t>Memory access </a:t>
            </a:r>
            <a:r>
              <a:rPr lang="en-US" altLang="zh-CN" sz="3200" dirty="0" smtClean="0">
                <a:ea typeface="宋体" panose="02010600030101010101" pitchFamily="2" charset="-122"/>
              </a:rPr>
              <a:t>(MEM)</a:t>
            </a:r>
          </a:p>
          <a:p>
            <a:pPr marL="457200" indent="-457200">
              <a:buFont typeface="Wingdings" panose="05000000000000000000" pitchFamily="2" charset="2"/>
              <a:buChar char="Ø"/>
            </a:pPr>
            <a:r>
              <a:rPr lang="zh-CN" altLang="en-US" sz="2800" dirty="0" smtClean="0">
                <a:ea typeface="宋体" panose="02010600030101010101" pitchFamily="2" charset="-122"/>
              </a:rPr>
              <a:t>对于</a:t>
            </a:r>
            <a:r>
              <a:rPr lang="en-US" altLang="zh-CN" sz="2800" dirty="0" smtClean="0">
                <a:ea typeface="宋体" panose="02010600030101010101" pitchFamily="2" charset="-122"/>
              </a:rPr>
              <a:t>Load</a:t>
            </a:r>
            <a:r>
              <a:rPr lang="zh-CN" altLang="en-US" sz="2800" dirty="0" smtClean="0">
                <a:ea typeface="宋体" panose="02010600030101010101" pitchFamily="2" charset="-122"/>
              </a:rPr>
              <a:t>指令，利用前面</a:t>
            </a:r>
            <a:r>
              <a:rPr lang="en-US" altLang="zh-CN" sz="2800" dirty="0" smtClean="0">
                <a:ea typeface="宋体" panose="02010600030101010101" pitchFamily="2" charset="-122"/>
              </a:rPr>
              <a:t>EX</a:t>
            </a:r>
            <a:r>
              <a:rPr lang="zh-CN" altLang="en-US" sz="2800" dirty="0" smtClean="0">
                <a:ea typeface="宋体" panose="02010600030101010101" pitchFamily="2" charset="-122"/>
              </a:rPr>
              <a:t>阶段得到的有效地址，从存储器读入操作数</a:t>
            </a:r>
            <a:endParaRPr lang="en-US" altLang="zh-CN" sz="2800" dirty="0" smtClean="0">
              <a:ea typeface="宋体" panose="02010600030101010101" pitchFamily="2" charset="-122"/>
            </a:endParaRPr>
          </a:p>
          <a:p>
            <a:pPr marL="457200" indent="-457200">
              <a:buFont typeface="Wingdings" panose="05000000000000000000" pitchFamily="2" charset="2"/>
              <a:buChar char="Ø"/>
            </a:pPr>
            <a:r>
              <a:rPr lang="zh-CN" altLang="en-US" sz="2800" dirty="0" smtClean="0">
                <a:ea typeface="宋体" panose="02010600030101010101" pitchFamily="2" charset="-122"/>
              </a:rPr>
              <a:t>对于</a:t>
            </a:r>
            <a:r>
              <a:rPr lang="en-US" altLang="zh-CN" sz="2800" dirty="0">
                <a:ea typeface="宋体" panose="02010600030101010101" pitchFamily="2" charset="-122"/>
              </a:rPr>
              <a:t>S</a:t>
            </a:r>
            <a:r>
              <a:rPr lang="en-US" altLang="zh-CN" sz="2800" dirty="0" smtClean="0">
                <a:ea typeface="宋体" panose="02010600030101010101" pitchFamily="2" charset="-122"/>
              </a:rPr>
              <a:t>tore</a:t>
            </a:r>
            <a:r>
              <a:rPr lang="zh-CN" altLang="en-US" sz="2800" dirty="0" smtClean="0">
                <a:ea typeface="宋体" panose="02010600030101010101" pitchFamily="2" charset="-122"/>
              </a:rPr>
              <a:t>指令，将数据写</a:t>
            </a:r>
            <a:r>
              <a:rPr lang="zh-CN" altLang="en-US" sz="2800" dirty="0">
                <a:ea typeface="宋体" panose="02010600030101010101" pitchFamily="2" charset="-122"/>
              </a:rPr>
              <a:t>到</a:t>
            </a:r>
            <a:r>
              <a:rPr lang="zh-CN" altLang="en-US" sz="2800" dirty="0" smtClean="0">
                <a:ea typeface="宋体" panose="02010600030101010101" pitchFamily="2" charset="-122"/>
              </a:rPr>
              <a:t>存储器</a:t>
            </a:r>
            <a:endParaRPr lang="en-US" altLang="zh-CN" sz="2800" dirty="0" smtClean="0">
              <a:ea typeface="宋体" panose="02010600030101010101" pitchFamily="2" charset="-122"/>
            </a:endParaRPr>
          </a:p>
          <a:p>
            <a:pPr marL="457200" indent="-457200">
              <a:buFont typeface="Wingdings" panose="05000000000000000000" pitchFamily="2" charset="2"/>
              <a:buChar char="Ø"/>
            </a:pPr>
            <a:endParaRPr lang="en-US" altLang="zh-CN" sz="2800" dirty="0">
              <a:ea typeface="宋体" panose="02010600030101010101" pitchFamily="2" charset="-122"/>
            </a:endParaRPr>
          </a:p>
          <a:p>
            <a:pPr marL="457200" indent="-457200">
              <a:buFont typeface="Wingdings" panose="05000000000000000000" pitchFamily="2" charset="2"/>
              <a:buChar char="Ø"/>
            </a:pPr>
            <a:endParaRPr lang="en-US" altLang="zh-CN" sz="2800" dirty="0" smtClean="0">
              <a:ea typeface="宋体" panose="02010600030101010101" pitchFamily="2" charset="-122"/>
            </a:endParaRPr>
          </a:p>
          <a:p>
            <a:pPr marL="457200" indent="-457200">
              <a:buFont typeface="Wingdings" panose="05000000000000000000" pitchFamily="2" charset="2"/>
              <a:buChar char="l"/>
            </a:pPr>
            <a:r>
              <a:rPr lang="zh-CN" altLang="en-US" sz="3200" dirty="0" smtClean="0">
                <a:ea typeface="宋体" panose="02010600030101010101" pitchFamily="2" charset="-122"/>
              </a:rPr>
              <a:t>写回 </a:t>
            </a:r>
            <a:r>
              <a:rPr lang="en-US" altLang="zh-CN" sz="3200" dirty="0" smtClean="0">
                <a:latin typeface="宋体" panose="02010600030101010101" pitchFamily="2" charset="-122"/>
                <a:ea typeface="宋体" panose="02010600030101010101" pitchFamily="2" charset="-122"/>
              </a:rPr>
              <a:t>(</a:t>
            </a:r>
            <a:r>
              <a:rPr lang="en-US" altLang="zh-CN" sz="3200" dirty="0" smtClean="0">
                <a:ea typeface="宋体" panose="02010600030101010101" pitchFamily="2" charset="-122"/>
              </a:rPr>
              <a:t>Write back, WB</a:t>
            </a:r>
            <a:r>
              <a:rPr lang="en-US" altLang="zh-CN" sz="3200" dirty="0" smtClean="0">
                <a:latin typeface="宋体" panose="02010600030101010101" pitchFamily="2" charset="-122"/>
                <a:ea typeface="宋体" panose="02010600030101010101" pitchFamily="2" charset="-122"/>
              </a:rPr>
              <a:t>)</a:t>
            </a:r>
          </a:p>
          <a:p>
            <a:pPr marL="457200" indent="-457200">
              <a:buFont typeface="Wingdings" panose="05000000000000000000" pitchFamily="2" charset="2"/>
              <a:buChar char="Ø"/>
            </a:pPr>
            <a:r>
              <a:rPr lang="zh-CN" altLang="en-US" sz="2800" dirty="0" smtClean="0">
                <a:latin typeface="宋体" panose="02010600030101010101" pitchFamily="2" charset="-122"/>
                <a:ea typeface="宋体" panose="02010600030101010101" pitchFamily="2" charset="-122"/>
              </a:rPr>
              <a:t>对于寄存器</a:t>
            </a:r>
            <a:r>
              <a:rPr lang="en-US" altLang="zh-CN" sz="2800" dirty="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寄存器</a:t>
            </a:r>
            <a:r>
              <a:rPr lang="en-US" altLang="zh-CN" sz="2800" dirty="0" smtClean="0">
                <a:latin typeface="宋体" panose="02010600030101010101" pitchFamily="2" charset="-122"/>
                <a:ea typeface="宋体" panose="02010600030101010101" pitchFamily="2" charset="-122"/>
              </a:rPr>
              <a:t>ALU</a:t>
            </a:r>
            <a:r>
              <a:rPr lang="zh-CN" altLang="en-US" sz="2800" dirty="0" smtClean="0">
                <a:latin typeface="宋体" panose="02010600030101010101" pitchFamily="2" charset="-122"/>
                <a:ea typeface="宋体" panose="02010600030101010101" pitchFamily="2" charset="-122"/>
              </a:rPr>
              <a:t>指令或者</a:t>
            </a:r>
            <a:r>
              <a:rPr lang="en-US" altLang="zh-CN" sz="2800" dirty="0">
                <a:ea typeface="宋体" panose="02010600030101010101" pitchFamily="2" charset="-122"/>
              </a:rPr>
              <a:t>L</a:t>
            </a:r>
            <a:r>
              <a:rPr lang="en-US" altLang="zh-CN" sz="2800" dirty="0" smtClean="0">
                <a:ea typeface="宋体" panose="02010600030101010101" pitchFamily="2" charset="-122"/>
              </a:rPr>
              <a:t>oad</a:t>
            </a:r>
            <a:r>
              <a:rPr lang="zh-CN" altLang="en-US" sz="2800" dirty="0" smtClean="0">
                <a:latin typeface="宋体" panose="02010600030101010101" pitchFamily="2" charset="-122"/>
                <a:ea typeface="宋体" panose="02010600030101010101" pitchFamily="2" charset="-122"/>
              </a:rPr>
              <a:t>指令，把结果写到寄存器堆</a:t>
            </a:r>
            <a:endParaRPr lang="zh-CN" altLang="en-US" sz="2800" dirty="0"/>
          </a:p>
        </p:txBody>
      </p:sp>
    </p:spTree>
    <p:extLst>
      <p:ext uri="{BB962C8B-B14F-4D97-AF65-F5344CB8AC3E}">
        <p14:creationId xmlns:p14="http://schemas.microsoft.com/office/powerpoint/2010/main" val="568277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000" dirty="0" smtClean="0">
                <a:latin typeface="黑体" panose="02010609060101010101" pitchFamily="49" charset="-122"/>
                <a:ea typeface="黑体" panose="02010609060101010101" pitchFamily="49" charset="-122"/>
              </a:rPr>
              <a:t>典型</a:t>
            </a:r>
            <a:r>
              <a:rPr lang="en-US" altLang="zh-CN" sz="4000" dirty="0" smtClean="0">
                <a:latin typeface="黑体" panose="02010609060101010101" pitchFamily="49" charset="-122"/>
                <a:ea typeface="黑体" panose="02010609060101010101" pitchFamily="49" charset="-122"/>
              </a:rPr>
              <a:t>5</a:t>
            </a:r>
            <a:r>
              <a:rPr lang="zh-CN" altLang="en-US" sz="4000" dirty="0" smtClean="0">
                <a:latin typeface="黑体" panose="02010609060101010101" pitchFamily="49" charset="-122"/>
                <a:ea typeface="黑体" panose="02010609060101010101" pitchFamily="49" charset="-122"/>
              </a:rPr>
              <a:t>级流水线</a:t>
            </a:r>
            <a:endParaRPr lang="en-US" sz="4000" dirty="0">
              <a:latin typeface="黑体" panose="02010609060101010101" pitchFamily="49" charset="-122"/>
              <a:ea typeface="黑体" panose="02010609060101010101" pitchFamily="49" charset="-122"/>
            </a:endParaRPr>
          </a:p>
        </p:txBody>
      </p:sp>
      <p:grpSp>
        <p:nvGrpSpPr>
          <p:cNvPr id="22" name="组合 21"/>
          <p:cNvGrpSpPr/>
          <p:nvPr/>
        </p:nvGrpSpPr>
        <p:grpSpPr>
          <a:xfrm>
            <a:off x="212571" y="1444956"/>
            <a:ext cx="8672122" cy="4546412"/>
            <a:chOff x="1428750" y="1485900"/>
            <a:chExt cx="6649982" cy="3314700"/>
          </a:xfrm>
        </p:grpSpPr>
        <p:grpSp>
          <p:nvGrpSpPr>
            <p:cNvPr id="332" name="Group 331"/>
            <p:cNvGrpSpPr/>
            <p:nvPr/>
          </p:nvGrpSpPr>
          <p:grpSpPr>
            <a:xfrm>
              <a:off x="5943600" y="1543050"/>
              <a:ext cx="1085850" cy="3200400"/>
              <a:chOff x="6400800" y="914400"/>
              <a:chExt cx="1447800" cy="4267200"/>
            </a:xfrm>
          </p:grpSpPr>
          <p:cxnSp>
            <p:nvCxnSpPr>
              <p:cNvPr id="309" name="Straight Connector 308"/>
              <p:cNvCxnSpPr/>
              <p:nvPr/>
            </p:nvCxnSpPr>
            <p:spPr bwMode="auto">
              <a:xfrm>
                <a:off x="7848600" y="990600"/>
                <a:ext cx="0" cy="41910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7" name="TextBox 326"/>
              <p:cNvSpPr txBox="1"/>
              <p:nvPr/>
            </p:nvSpPr>
            <p:spPr>
              <a:xfrm>
                <a:off x="6400800" y="914400"/>
                <a:ext cx="1145185" cy="430887"/>
              </a:xfrm>
              <a:prstGeom prst="rect">
                <a:avLst/>
              </a:prstGeom>
              <a:noFill/>
            </p:spPr>
            <p:txBody>
              <a:bodyPr wrap="none" rtlCol="0">
                <a:spAutoFit/>
              </a:bodyPr>
              <a:lstStyle/>
              <a:p>
                <a:pPr fontAlgn="base">
                  <a:spcBef>
                    <a:spcPct val="0"/>
                  </a:spcBef>
                  <a:spcAft>
                    <a:spcPct val="0"/>
                  </a:spcAft>
                </a:pPr>
                <a:r>
                  <a:rPr lang="en-US" sz="1500" b="1" dirty="0">
                    <a:solidFill>
                      <a:srgbClr val="FF0000"/>
                    </a:solidFill>
                    <a:latin typeface="Calibri"/>
                    <a:ea typeface="ＭＳ Ｐゴシック"/>
                    <a:cs typeface="Calibri"/>
                  </a:rPr>
                  <a:t>M</a:t>
                </a:r>
                <a:r>
                  <a:rPr lang="en-US" sz="1500" dirty="0">
                    <a:solidFill>
                      <a:prstClr val="black"/>
                    </a:solidFill>
                    <a:latin typeface="Calibri"/>
                    <a:ea typeface="ＭＳ Ｐゴシック"/>
                    <a:cs typeface="Calibri"/>
                  </a:rPr>
                  <a:t>emory</a:t>
                </a:r>
              </a:p>
            </p:txBody>
          </p:sp>
        </p:grpSp>
        <p:grpSp>
          <p:nvGrpSpPr>
            <p:cNvPr id="331" name="Group 330"/>
            <p:cNvGrpSpPr/>
            <p:nvPr/>
          </p:nvGrpSpPr>
          <p:grpSpPr>
            <a:xfrm>
              <a:off x="4572000" y="1543050"/>
              <a:ext cx="1143000" cy="3200400"/>
              <a:chOff x="4572000" y="914400"/>
              <a:chExt cx="1524000" cy="4267200"/>
            </a:xfrm>
          </p:grpSpPr>
          <p:cxnSp>
            <p:nvCxnSpPr>
              <p:cNvPr id="308" name="Straight Connector 307"/>
              <p:cNvCxnSpPr/>
              <p:nvPr/>
            </p:nvCxnSpPr>
            <p:spPr bwMode="auto">
              <a:xfrm>
                <a:off x="6096000" y="914400"/>
                <a:ext cx="0" cy="42672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6" name="TextBox 325"/>
              <p:cNvSpPr txBox="1"/>
              <p:nvPr/>
            </p:nvSpPr>
            <p:spPr>
              <a:xfrm>
                <a:off x="4572000" y="914400"/>
                <a:ext cx="1096284" cy="430887"/>
              </a:xfrm>
              <a:prstGeom prst="rect">
                <a:avLst/>
              </a:prstGeom>
              <a:noFill/>
            </p:spPr>
            <p:txBody>
              <a:bodyPr wrap="none" rtlCol="0">
                <a:spAutoFit/>
              </a:bodyPr>
              <a:lstStyle/>
              <a:p>
                <a:pPr fontAlgn="base">
                  <a:spcBef>
                    <a:spcPct val="0"/>
                  </a:spcBef>
                  <a:spcAft>
                    <a:spcPct val="0"/>
                  </a:spcAft>
                </a:pPr>
                <a:r>
                  <a:rPr lang="en-US" sz="1500" dirty="0" err="1">
                    <a:solidFill>
                      <a:prstClr val="black"/>
                    </a:solidFill>
                    <a:latin typeface="Calibri"/>
                    <a:ea typeface="ＭＳ Ｐゴシック"/>
                    <a:cs typeface="Calibri"/>
                  </a:rPr>
                  <a:t>E</a:t>
                </a:r>
                <a:r>
                  <a:rPr lang="en-US" sz="1500" b="1" dirty="0" err="1">
                    <a:solidFill>
                      <a:srgbClr val="FF0000"/>
                    </a:solidFill>
                    <a:latin typeface="Calibri"/>
                    <a:ea typeface="ＭＳ Ｐゴシック"/>
                    <a:cs typeface="Calibri"/>
                  </a:rPr>
                  <a:t>X</a:t>
                </a:r>
                <a:r>
                  <a:rPr lang="en-US" sz="1500" dirty="0" err="1">
                    <a:solidFill>
                      <a:prstClr val="black"/>
                    </a:solidFill>
                    <a:latin typeface="Calibri"/>
                    <a:ea typeface="ＭＳ Ｐゴシック"/>
                    <a:cs typeface="Calibri"/>
                  </a:rPr>
                  <a:t>ecute</a:t>
                </a:r>
                <a:endParaRPr lang="en-US" sz="1500" dirty="0">
                  <a:solidFill>
                    <a:prstClr val="black"/>
                  </a:solidFill>
                  <a:latin typeface="Calibri"/>
                  <a:ea typeface="ＭＳ Ｐゴシック"/>
                  <a:cs typeface="Calibri"/>
                </a:endParaRPr>
              </a:p>
            </p:txBody>
          </p:sp>
        </p:grpSp>
        <p:grpSp>
          <p:nvGrpSpPr>
            <p:cNvPr id="330" name="Group 329"/>
            <p:cNvGrpSpPr/>
            <p:nvPr/>
          </p:nvGrpSpPr>
          <p:grpSpPr>
            <a:xfrm>
              <a:off x="3429000" y="1485900"/>
              <a:ext cx="914400" cy="3257550"/>
              <a:chOff x="3048000" y="838200"/>
              <a:chExt cx="1219200" cy="4343400"/>
            </a:xfrm>
          </p:grpSpPr>
          <p:cxnSp>
            <p:nvCxnSpPr>
              <p:cNvPr id="307" name="Straight Connector 306"/>
              <p:cNvCxnSpPr/>
              <p:nvPr/>
            </p:nvCxnSpPr>
            <p:spPr bwMode="auto">
              <a:xfrm>
                <a:off x="4267200" y="838200"/>
                <a:ext cx="0" cy="43434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5" name="TextBox 324"/>
              <p:cNvSpPr txBox="1"/>
              <p:nvPr/>
            </p:nvSpPr>
            <p:spPr>
              <a:xfrm>
                <a:off x="3048000" y="914400"/>
                <a:ext cx="1041311" cy="430887"/>
              </a:xfrm>
              <a:prstGeom prst="rect">
                <a:avLst/>
              </a:prstGeom>
              <a:noFill/>
            </p:spPr>
            <p:txBody>
              <a:bodyPr wrap="none" rtlCol="0">
                <a:spAutoFit/>
              </a:bodyPr>
              <a:lstStyle/>
              <a:p>
                <a:pPr fontAlgn="base">
                  <a:spcBef>
                    <a:spcPct val="0"/>
                  </a:spcBef>
                  <a:spcAft>
                    <a:spcPct val="0"/>
                  </a:spcAft>
                </a:pPr>
                <a:r>
                  <a:rPr lang="en-US" sz="1500" b="1" dirty="0">
                    <a:solidFill>
                      <a:srgbClr val="FF0000"/>
                    </a:solidFill>
                    <a:latin typeface="Calibri"/>
                    <a:ea typeface="ＭＳ Ｐゴシック"/>
                    <a:cs typeface="Calibri"/>
                  </a:rPr>
                  <a:t>D</a:t>
                </a:r>
                <a:r>
                  <a:rPr lang="en-US" sz="1500" dirty="0">
                    <a:solidFill>
                      <a:prstClr val="black"/>
                    </a:solidFill>
                    <a:latin typeface="Calibri"/>
                    <a:ea typeface="ＭＳ Ｐゴシック"/>
                    <a:cs typeface="Calibri"/>
                  </a:rPr>
                  <a:t>ecode</a:t>
                </a:r>
              </a:p>
            </p:txBody>
          </p:sp>
        </p:grpSp>
        <p:grpSp>
          <p:nvGrpSpPr>
            <p:cNvPr id="329" name="Group 328"/>
            <p:cNvGrpSpPr/>
            <p:nvPr/>
          </p:nvGrpSpPr>
          <p:grpSpPr>
            <a:xfrm>
              <a:off x="1543050" y="1485900"/>
              <a:ext cx="1371600" cy="3314700"/>
              <a:chOff x="533400" y="838200"/>
              <a:chExt cx="1828800" cy="4419600"/>
            </a:xfrm>
          </p:grpSpPr>
          <p:cxnSp>
            <p:nvCxnSpPr>
              <p:cNvPr id="306" name="Straight Connector 305"/>
              <p:cNvCxnSpPr/>
              <p:nvPr/>
            </p:nvCxnSpPr>
            <p:spPr bwMode="auto">
              <a:xfrm>
                <a:off x="23622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cxnSp>
            <p:nvCxnSpPr>
              <p:cNvPr id="305" name="Straight Connector 304"/>
              <p:cNvCxnSpPr/>
              <p:nvPr/>
            </p:nvCxnSpPr>
            <p:spPr bwMode="auto">
              <a:xfrm>
                <a:off x="5334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03" name="TextBox 302"/>
              <p:cNvSpPr txBox="1"/>
              <p:nvPr/>
            </p:nvSpPr>
            <p:spPr>
              <a:xfrm>
                <a:off x="1143000" y="914400"/>
                <a:ext cx="816633" cy="430887"/>
              </a:xfrm>
              <a:prstGeom prst="rect">
                <a:avLst/>
              </a:prstGeom>
              <a:noFill/>
            </p:spPr>
            <p:txBody>
              <a:bodyPr wrap="none" rtlCol="0">
                <a:spAutoFit/>
              </a:bodyPr>
              <a:lstStyle/>
              <a:p>
                <a:pPr fontAlgn="base">
                  <a:spcBef>
                    <a:spcPct val="0"/>
                  </a:spcBef>
                  <a:spcAft>
                    <a:spcPct val="0"/>
                  </a:spcAft>
                </a:pPr>
                <a:r>
                  <a:rPr lang="en-US" sz="1500" b="1" dirty="0">
                    <a:solidFill>
                      <a:srgbClr val="FF0000"/>
                    </a:solidFill>
                    <a:latin typeface="Calibri"/>
                    <a:ea typeface="ＭＳ Ｐゴシック"/>
                    <a:cs typeface="Calibri"/>
                  </a:rPr>
                  <a:t>F</a:t>
                </a:r>
                <a:r>
                  <a:rPr lang="en-US" sz="1500" dirty="0">
                    <a:solidFill>
                      <a:prstClr val="black"/>
                    </a:solidFill>
                    <a:latin typeface="Calibri"/>
                    <a:ea typeface="ＭＳ Ｐゴシック"/>
                    <a:cs typeface="Calibri"/>
                  </a:rPr>
                  <a:t>etch</a:t>
                </a:r>
              </a:p>
            </p:txBody>
          </p:sp>
        </p:grpSp>
        <p:grpSp>
          <p:nvGrpSpPr>
            <p:cNvPr id="9" name="Group 8"/>
            <p:cNvGrpSpPr/>
            <p:nvPr/>
          </p:nvGrpSpPr>
          <p:grpSpPr>
            <a:xfrm>
              <a:off x="3600452" y="2740059"/>
              <a:ext cx="685799" cy="1088992"/>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en-US" sz="15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en-US" sz="15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en-US" sz="15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en-US" sz="15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en-US" sz="15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en-US" sz="15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44715" y="4238105"/>
                <a:ext cx="1092279" cy="430887"/>
              </a:xfrm>
              <a:prstGeom prst="rect">
                <a:avLst/>
              </a:prstGeom>
              <a:noFill/>
            </p:spPr>
            <p:txBody>
              <a:bodyPr wrap="none" rtlCol="0">
                <a:spAutoFit/>
              </a:bodyPr>
              <a:lstStyle/>
              <a:p>
                <a:pPr fontAlgn="base">
                  <a:spcBef>
                    <a:spcPct val="0"/>
                  </a:spcBef>
                  <a:spcAft>
                    <a:spcPct val="0"/>
                  </a:spcAft>
                </a:pPr>
                <a:r>
                  <a:rPr lang="en-US" sz="1500" dirty="0">
                    <a:solidFill>
                      <a:prstClr val="black"/>
                    </a:solidFill>
                    <a:latin typeface="Calibri"/>
                    <a:ea typeface="ＭＳ Ｐゴシック"/>
                    <a:cs typeface="Calibri"/>
                  </a:rPr>
                  <a:t>Registers</a:t>
                </a:r>
              </a:p>
            </p:txBody>
          </p:sp>
        </p:grpSp>
        <p:sp>
          <p:nvSpPr>
            <p:cNvPr id="10" name="Freeform 31"/>
            <p:cNvSpPr>
              <a:spLocks/>
            </p:cNvSpPr>
            <p:nvPr/>
          </p:nvSpPr>
          <p:spPr bwMode="auto">
            <a:xfrm rot="16200000">
              <a:off x="4714874" y="3000376"/>
              <a:ext cx="1314450" cy="342899"/>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fontAlgn="base">
                <a:spcBef>
                  <a:spcPct val="0"/>
                </a:spcBef>
                <a:spcAft>
                  <a:spcPct val="0"/>
                </a:spcAft>
              </a:pPr>
              <a:r>
                <a:rPr lang="en-US" sz="1500" dirty="0">
                  <a:solidFill>
                    <a:prstClr val="black"/>
                  </a:solidFill>
                  <a:latin typeface="Calibri"/>
                  <a:ea typeface="ＭＳ Ｐゴシック"/>
                  <a:cs typeface="Calibri"/>
                </a:rPr>
                <a:t>ALU</a:t>
              </a:r>
            </a:p>
          </p:txBody>
        </p:sp>
        <p:cxnSp>
          <p:nvCxnSpPr>
            <p:cNvPr id="37" name="Straight Connector 36"/>
            <p:cNvCxnSpPr/>
            <p:nvPr/>
          </p:nvCxnSpPr>
          <p:spPr bwMode="auto">
            <a:xfrm flipH="1">
              <a:off x="2400300" y="3200400"/>
              <a:ext cx="17145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5657850" y="2914650"/>
              <a:ext cx="171450" cy="74295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US" sz="15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a:solidFill>
                    <a:prstClr val="black"/>
                  </a:solidFill>
                  <a:ea typeface="ＭＳ Ｐゴシック" pitchFamily="18" charset="-128"/>
                  <a:cs typeface="ＭＳ Ｐゴシック" pitchFamily="18" charset="-128"/>
                </a:endParaRPr>
              </a:p>
            </p:txBody>
          </p:sp>
        </p:grpSp>
        <p:grpSp>
          <p:nvGrpSpPr>
            <p:cNvPr id="43" name="Group 42"/>
            <p:cNvGrpSpPr/>
            <p:nvPr/>
          </p:nvGrpSpPr>
          <p:grpSpPr>
            <a:xfrm>
              <a:off x="4286249" y="2743201"/>
              <a:ext cx="171450" cy="4572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dirty="0">
                    <a:solidFill>
                      <a:prstClr val="black"/>
                    </a:solidFill>
                    <a:latin typeface="Calibri"/>
                    <a:ea typeface="ＭＳ Ｐゴシック" pitchFamily="18" charset="-128"/>
                    <a:cs typeface="Calibri"/>
                  </a:rPr>
                  <a:t>B</a:t>
                </a: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a:solidFill>
                    <a:prstClr val="black"/>
                  </a:solidFill>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5829300" y="3257447"/>
              <a:ext cx="285750" cy="10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543549" y="3143250"/>
              <a:ext cx="1143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286250" y="3429000"/>
              <a:ext cx="171450" cy="4572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dirty="0">
                    <a:solidFill>
                      <a:prstClr val="black"/>
                    </a:solidFill>
                    <a:latin typeface="Calibri"/>
                    <a:ea typeface="ＭＳ Ｐゴシック" pitchFamily="18" charset="-128"/>
                    <a:cs typeface="Calibri"/>
                  </a:rPr>
                  <a:t>A</a:t>
                </a: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a:solidFill>
                    <a:prstClr val="black"/>
                  </a:solidFill>
                  <a:ea typeface="ＭＳ Ｐゴシック" pitchFamily="18" charset="-128"/>
                  <a:cs typeface="ＭＳ Ｐゴシック" pitchFamily="18" charset="-128"/>
                </a:endParaRPr>
              </a:p>
            </p:txBody>
          </p:sp>
        </p:grpSp>
        <p:cxnSp>
          <p:nvCxnSpPr>
            <p:cNvPr id="52" name="Straight Connector 51"/>
            <p:cNvCxnSpPr/>
            <p:nvPr/>
          </p:nvCxnSpPr>
          <p:spPr bwMode="auto">
            <a:xfrm>
              <a:off x="4457700" y="3028950"/>
              <a:ext cx="40005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457700" y="3600450"/>
              <a:ext cx="742950" cy="26645"/>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115050" y="2057400"/>
              <a:ext cx="857250" cy="1428750"/>
            </a:xfrm>
            <a:prstGeom prst="rect">
              <a:avLst/>
            </a:prstGeom>
            <a:solidFill>
              <a:schemeClr val="bg1"/>
            </a:solidFill>
            <a:ln w="12700" cmpd="sng">
              <a:solidFill>
                <a:schemeClr val="tx1"/>
              </a:solidFill>
            </a:ln>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dirty="0">
                  <a:solidFill>
                    <a:prstClr val="black"/>
                  </a:solidFill>
                  <a:latin typeface="Calibri"/>
                  <a:ea typeface="ＭＳ Ｐゴシック" pitchFamily="18" charset="-128"/>
                  <a:cs typeface="Calibri"/>
                </a:rPr>
                <a:t>Data Cache</a:t>
              </a:r>
            </a:p>
          </p:txBody>
        </p:sp>
        <p:grpSp>
          <p:nvGrpSpPr>
            <p:cNvPr id="135" name="Group 134"/>
            <p:cNvGrpSpPr/>
            <p:nvPr/>
          </p:nvGrpSpPr>
          <p:grpSpPr>
            <a:xfrm>
              <a:off x="1428750" y="2571751"/>
              <a:ext cx="228600" cy="1190624"/>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dirty="0">
                    <a:solidFill>
                      <a:prstClr val="black"/>
                    </a:solidFill>
                    <a:latin typeface="Calibri"/>
                    <a:ea typeface="ＭＳ Ｐゴシック" pitchFamily="18" charset="-128"/>
                    <a:cs typeface="Calibri"/>
                  </a:rPr>
                  <a:t>PC</a:t>
                </a: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a:solidFill>
                    <a:prstClr val="black"/>
                  </a:solidFill>
                  <a:ea typeface="ＭＳ Ｐゴシック" pitchFamily="18" charset="-128"/>
                  <a:cs typeface="ＭＳ Ｐゴシック" pitchFamily="18" charset="-128"/>
                </a:endParaRPr>
              </a:p>
            </p:txBody>
          </p:sp>
        </p:grpSp>
        <p:sp>
          <p:nvSpPr>
            <p:cNvPr id="139" name="Rectangle 138"/>
            <p:cNvSpPr/>
            <p:nvPr/>
          </p:nvSpPr>
          <p:spPr>
            <a:xfrm>
              <a:off x="1771650" y="2343150"/>
              <a:ext cx="1028700" cy="1485900"/>
            </a:xfrm>
            <a:prstGeom prst="rect">
              <a:avLst/>
            </a:prstGeom>
            <a:solidFill>
              <a:schemeClr val="bg1"/>
            </a:solidFill>
            <a:ln w="12700" cmpd="sng">
              <a:solidFill>
                <a:schemeClr val="tx1"/>
              </a:solidFill>
            </a:ln>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dirty="0">
                  <a:solidFill>
                    <a:prstClr val="black"/>
                  </a:solidFill>
                  <a:latin typeface="Calibri"/>
                  <a:ea typeface="ＭＳ Ｐゴシック" pitchFamily="18" charset="-128"/>
                  <a:cs typeface="Calibri"/>
                </a:rPr>
                <a:t>Instruction Cache</a:t>
              </a:r>
            </a:p>
          </p:txBody>
        </p:sp>
        <p:cxnSp>
          <p:nvCxnSpPr>
            <p:cNvPr id="141" name="Straight Connector 140"/>
            <p:cNvCxnSpPr/>
            <p:nvPr/>
          </p:nvCxnSpPr>
          <p:spPr bwMode="auto">
            <a:xfrm flipH="1">
              <a:off x="1657350" y="3143250"/>
              <a:ext cx="1143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3028950" y="3284556"/>
              <a:ext cx="571502" cy="30145"/>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6972300" y="2057400"/>
              <a:ext cx="171450" cy="154305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US" sz="15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a:solidFill>
                    <a:prstClr val="black"/>
                  </a:solidFill>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7143752" y="2787118"/>
              <a:ext cx="228599" cy="1323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7715250" y="3028950"/>
              <a:ext cx="0" cy="131445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7486650" y="302895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6972301" y="3714751"/>
              <a:ext cx="171451" cy="426245"/>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US" sz="15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a:solidFill>
                    <a:prstClr val="black"/>
                  </a:solidFill>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7143752" y="3886201"/>
              <a:ext cx="228599" cy="13232"/>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7267920" y="2686050"/>
              <a:ext cx="323165" cy="1314450"/>
              <a:chOff x="1746046" y="2438400"/>
              <a:chExt cx="565623"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dirty="0">
                  <a:solidFill>
                    <a:prstClr val="black"/>
                  </a:solidFill>
                  <a:ea typeface="ＭＳ Ｐゴシック" pitchFamily="18" charset="-128"/>
                  <a:cs typeface="ＭＳ Ｐゴシック" pitchFamily="18" charset="-128"/>
                </a:endParaRPr>
              </a:p>
            </p:txBody>
          </p:sp>
          <p:sp>
            <p:nvSpPr>
              <p:cNvPr id="175" name="TextBox 174"/>
              <p:cNvSpPr txBox="1"/>
              <p:nvPr/>
            </p:nvSpPr>
            <p:spPr>
              <a:xfrm rot="16200000">
                <a:off x="1905704" y="3003172"/>
                <a:ext cx="246308" cy="565623"/>
              </a:xfrm>
              <a:prstGeom prst="rect">
                <a:avLst/>
              </a:prstGeom>
              <a:noFill/>
            </p:spPr>
            <p:txBody>
              <a:bodyPr wrap="none" rtlCol="0">
                <a:spAutoFit/>
              </a:bodyPr>
              <a:lstStyle/>
              <a:p>
                <a:pPr fontAlgn="base">
                  <a:spcBef>
                    <a:spcPct val="0"/>
                  </a:spcBef>
                  <a:spcAft>
                    <a:spcPct val="0"/>
                  </a:spcAft>
                </a:pPr>
                <a:endParaRPr lang="en-US" sz="1500" dirty="0">
                  <a:solidFill>
                    <a:prstClr val="black"/>
                  </a:solidFill>
                  <a:latin typeface="Calibri"/>
                  <a:ea typeface="ＭＳ Ｐゴシック"/>
                  <a:cs typeface="Calibri"/>
                </a:endParaRPr>
              </a:p>
            </p:txBody>
          </p:sp>
        </p:grpSp>
        <p:cxnSp>
          <p:nvCxnSpPr>
            <p:cNvPr id="210" name="Straight Connector 209"/>
            <p:cNvCxnSpPr/>
            <p:nvPr/>
          </p:nvCxnSpPr>
          <p:spPr bwMode="auto">
            <a:xfrm>
              <a:off x="6000750" y="3257550"/>
              <a:ext cx="0" cy="62865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000751" y="3886201"/>
              <a:ext cx="971551" cy="13232"/>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5657850" y="1943100"/>
              <a:ext cx="171450" cy="74295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dirty="0">
                    <a:solidFill>
                      <a:prstClr val="black"/>
                    </a:solidFill>
                    <a:latin typeface="Calibri"/>
                    <a:ea typeface="ＭＳ Ｐゴシック" pitchFamily="18" charset="-128"/>
                    <a:cs typeface="Calibri"/>
                  </a:rPr>
                  <a:t>Store</a:t>
                </a: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a:solidFill>
                    <a:prstClr val="black"/>
                  </a:solidFill>
                  <a:ea typeface="ＭＳ Ｐゴシック" pitchFamily="18" charset="-128"/>
                  <a:cs typeface="ＭＳ Ｐゴシック" pitchFamily="18" charset="-128"/>
                </a:endParaRPr>
              </a:p>
            </p:txBody>
          </p:sp>
        </p:grpSp>
        <p:grpSp>
          <p:nvGrpSpPr>
            <p:cNvPr id="227" name="Group 226"/>
            <p:cNvGrpSpPr/>
            <p:nvPr/>
          </p:nvGrpSpPr>
          <p:grpSpPr>
            <a:xfrm>
              <a:off x="4286251" y="1943100"/>
              <a:ext cx="171451" cy="6858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dirty="0" err="1">
                    <a:solidFill>
                      <a:prstClr val="black"/>
                    </a:solidFill>
                    <a:latin typeface="Calibri"/>
                    <a:ea typeface="ＭＳ Ｐゴシック" pitchFamily="18" charset="-128"/>
                    <a:cs typeface="Calibri"/>
                  </a:rPr>
                  <a:t>Imm</a:t>
                </a:r>
                <a:endParaRPr lang="en-US" sz="15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a:solidFill>
                    <a:prstClr val="black"/>
                  </a:solidFill>
                  <a:ea typeface="ＭＳ Ｐゴシック" pitchFamily="18" charset="-128"/>
                  <a:cs typeface="ＭＳ Ｐゴシック" pitchFamily="18" charset="-128"/>
                </a:endParaRPr>
              </a:p>
            </p:txBody>
          </p:sp>
        </p:grpSp>
        <p:cxnSp>
          <p:nvCxnSpPr>
            <p:cNvPr id="231" name="Straight Connector 230"/>
            <p:cNvCxnSpPr/>
            <p:nvPr/>
          </p:nvCxnSpPr>
          <p:spPr bwMode="auto">
            <a:xfrm flipV="1">
              <a:off x="3314700" y="2286000"/>
              <a:ext cx="0" cy="10287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3314701" y="2286000"/>
              <a:ext cx="971551" cy="1139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5004685" y="2857500"/>
              <a:ext cx="195965"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457700" y="2286000"/>
              <a:ext cx="1143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572000" y="2286000"/>
              <a:ext cx="0" cy="40005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572000" y="2686050"/>
              <a:ext cx="28575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4781892" y="2571750"/>
              <a:ext cx="323165" cy="571500"/>
              <a:chOff x="1651773" y="2438400"/>
              <a:chExt cx="754165"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dirty="0">
                  <a:solidFill>
                    <a:prstClr val="black"/>
                  </a:solidFill>
                  <a:ea typeface="ＭＳ Ｐゴシック" pitchFamily="18" charset="-128"/>
                  <a:cs typeface="ＭＳ Ｐゴシック" pitchFamily="18" charset="-128"/>
                </a:endParaRPr>
              </a:p>
            </p:txBody>
          </p:sp>
          <p:sp>
            <p:nvSpPr>
              <p:cNvPr id="241" name="TextBox 240"/>
              <p:cNvSpPr txBox="1"/>
              <p:nvPr/>
            </p:nvSpPr>
            <p:spPr>
              <a:xfrm rot="16200000">
                <a:off x="1745602" y="2908900"/>
                <a:ext cx="566508" cy="754165"/>
              </a:xfrm>
              <a:prstGeom prst="rect">
                <a:avLst/>
              </a:prstGeom>
              <a:noFill/>
            </p:spPr>
            <p:txBody>
              <a:bodyPr wrap="none" rtlCol="0">
                <a:spAutoFit/>
              </a:bodyPr>
              <a:lstStyle/>
              <a:p>
                <a:pPr fontAlgn="base">
                  <a:spcBef>
                    <a:spcPct val="0"/>
                  </a:spcBef>
                  <a:spcAft>
                    <a:spcPct val="0"/>
                  </a:spcAft>
                </a:pPr>
                <a:endParaRPr lang="en-US" sz="1500" dirty="0">
                  <a:solidFill>
                    <a:prstClr val="black"/>
                  </a:solidFill>
                  <a:latin typeface="Calibri"/>
                  <a:ea typeface="ＭＳ Ｐゴシック"/>
                  <a:cs typeface="Calibri"/>
                </a:endParaRPr>
              </a:p>
            </p:txBody>
          </p:sp>
        </p:grpSp>
        <p:cxnSp>
          <p:nvCxnSpPr>
            <p:cNvPr id="264" name="Straight Connector 263"/>
            <p:cNvCxnSpPr/>
            <p:nvPr/>
          </p:nvCxnSpPr>
          <p:spPr bwMode="auto">
            <a:xfrm flipV="1">
              <a:off x="4743450" y="2286000"/>
              <a:ext cx="0" cy="74295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743451" y="2285897"/>
              <a:ext cx="914402" cy="10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5829300" y="2285897"/>
              <a:ext cx="285749" cy="20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886200" y="4343400"/>
              <a:ext cx="3829052" cy="1139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886202" y="3829051"/>
              <a:ext cx="1" cy="51435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800350" y="2343150"/>
              <a:ext cx="228600" cy="16002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dirty="0">
                    <a:solidFill>
                      <a:prstClr val="black"/>
                    </a:solidFill>
                    <a:latin typeface="Calibri"/>
                    <a:ea typeface="ＭＳ Ｐゴシック" pitchFamily="18" charset="-128"/>
                    <a:cs typeface="Calibri"/>
                  </a:rPr>
                  <a:t>Inst. Register</a:t>
                </a: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a:solidFill>
                    <a:prstClr val="black"/>
                  </a:solidFill>
                  <a:ea typeface="ＭＳ Ｐゴシック" pitchFamily="18" charset="-128"/>
                  <a:cs typeface="ＭＳ Ｐゴシック" pitchFamily="18" charset="-128"/>
                </a:endParaRPr>
              </a:p>
            </p:txBody>
          </p:sp>
        </p:grpSp>
        <p:cxnSp>
          <p:nvCxnSpPr>
            <p:cNvPr id="291" name="Straight Connector 290"/>
            <p:cNvCxnSpPr/>
            <p:nvPr/>
          </p:nvCxnSpPr>
          <p:spPr bwMode="auto">
            <a:xfrm flipV="1">
              <a:off x="3314700" y="1714500"/>
              <a:ext cx="0" cy="5715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294" name="Straight Connector 293"/>
            <p:cNvCxnSpPr/>
            <p:nvPr/>
          </p:nvCxnSpPr>
          <p:spPr bwMode="auto">
            <a:xfrm flipV="1">
              <a:off x="5429250" y="1714500"/>
              <a:ext cx="0" cy="97155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328" name="TextBox 327"/>
            <p:cNvSpPr txBox="1"/>
            <p:nvPr/>
          </p:nvSpPr>
          <p:spPr>
            <a:xfrm>
              <a:off x="7086601" y="1543050"/>
              <a:ext cx="992131" cy="323165"/>
            </a:xfrm>
            <a:prstGeom prst="rect">
              <a:avLst/>
            </a:prstGeom>
            <a:noFill/>
          </p:spPr>
          <p:txBody>
            <a:bodyPr wrap="none" rtlCol="0">
              <a:spAutoFit/>
            </a:bodyPr>
            <a:lstStyle/>
            <a:p>
              <a:pPr fontAlgn="base">
                <a:spcBef>
                  <a:spcPct val="0"/>
                </a:spcBef>
                <a:spcAft>
                  <a:spcPct val="0"/>
                </a:spcAft>
              </a:pPr>
              <a:r>
                <a:rPr lang="en-US" sz="1500" b="1" dirty="0" err="1">
                  <a:solidFill>
                    <a:srgbClr val="FF0000"/>
                  </a:solidFill>
                  <a:latin typeface="Calibri"/>
                  <a:ea typeface="ＭＳ Ｐゴシック"/>
                  <a:cs typeface="Calibri"/>
                </a:rPr>
                <a:t>W</a:t>
              </a:r>
              <a:r>
                <a:rPr lang="en-US" sz="1500" dirty="0" err="1">
                  <a:solidFill>
                    <a:prstClr val="black"/>
                  </a:solidFill>
                  <a:latin typeface="Calibri"/>
                  <a:ea typeface="ＭＳ Ｐゴシック"/>
                  <a:cs typeface="Calibri"/>
                </a:rPr>
                <a:t>riteback</a:t>
              </a:r>
              <a:endParaRPr lang="en-US" sz="1500" dirty="0">
                <a:solidFill>
                  <a:prstClr val="black"/>
                </a:solidFill>
                <a:latin typeface="Calibri"/>
                <a:ea typeface="ＭＳ Ｐゴシック"/>
                <a:cs typeface="Calibri"/>
              </a:endParaRPr>
            </a:p>
          </p:txBody>
        </p:sp>
      </p:grpSp>
    </p:spTree>
    <p:extLst>
      <p:ext uri="{BB962C8B-B14F-4D97-AF65-F5344CB8AC3E}">
        <p14:creationId xmlns:p14="http://schemas.microsoft.com/office/powerpoint/2010/main" val="2317597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a:solidFill>
                  <a:srgbClr val="800000"/>
                </a:solidFill>
                <a:latin typeface="Arial" panose="020B0604020202020204" pitchFamily="34" charset="0"/>
                <a:ea typeface="黑体" panose="02010609060101010101" pitchFamily="49" charset="-122"/>
              </a:rPr>
              <a:t>不</a:t>
            </a:r>
            <a:r>
              <a:rPr lang="zh-CN" altLang="en-US" sz="4000" b="1" kern="0" dirty="0" smtClean="0">
                <a:solidFill>
                  <a:srgbClr val="800000"/>
                </a:solidFill>
                <a:latin typeface="Arial" panose="020B0604020202020204" pitchFamily="34" charset="0"/>
                <a:ea typeface="黑体" panose="02010609060101010101" pitchFamily="49" charset="-122"/>
              </a:rPr>
              <a:t>同类指令执行过程</a:t>
            </a:r>
            <a:endParaRPr lang="zh-CN" altLang="en-US" sz="4000" b="1" kern="0" dirty="0">
              <a:solidFill>
                <a:srgbClr val="800000"/>
              </a:solidFill>
              <a:latin typeface="Arial" panose="020B0604020202020204" pitchFamily="34" charset="0"/>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625269892"/>
              </p:ext>
            </p:extLst>
          </p:nvPr>
        </p:nvGraphicFramePr>
        <p:xfrm>
          <a:off x="0" y="1724543"/>
          <a:ext cx="9144000" cy="444179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875637">
                <a:tc>
                  <a:txBody>
                    <a:bodyPr/>
                    <a:lstStyle/>
                    <a:p>
                      <a:endParaRPr lang="zh-CN" altLang="en-US" sz="1800" dirty="0"/>
                    </a:p>
                  </a:txBody>
                  <a:tcPr/>
                </a:tc>
                <a:tc>
                  <a:txBody>
                    <a:bodyPr/>
                    <a:lstStyle/>
                    <a:p>
                      <a:r>
                        <a:rPr lang="en-US" altLang="zh-CN" sz="1800" dirty="0" smtClean="0"/>
                        <a:t>   </a:t>
                      </a:r>
                      <a:r>
                        <a:rPr lang="en-US" altLang="zh-CN" sz="1800" baseline="0" dirty="0" smtClean="0"/>
                        <a:t>    IF</a:t>
                      </a:r>
                      <a:endParaRPr lang="zh-CN" altLang="en-US" sz="1800" dirty="0"/>
                    </a:p>
                  </a:txBody>
                  <a:tcPr/>
                </a:tc>
                <a:tc>
                  <a:txBody>
                    <a:bodyPr/>
                    <a:lstStyle/>
                    <a:p>
                      <a:r>
                        <a:rPr lang="en-US" altLang="zh-CN" sz="1800" dirty="0" smtClean="0"/>
                        <a:t>        ID</a:t>
                      </a:r>
                      <a:endParaRPr lang="zh-CN" altLang="en-US" sz="1800" dirty="0"/>
                    </a:p>
                  </a:txBody>
                  <a:tcPr/>
                </a:tc>
                <a:tc>
                  <a:txBody>
                    <a:bodyPr/>
                    <a:lstStyle/>
                    <a:p>
                      <a:r>
                        <a:rPr lang="en-US" altLang="zh-CN" sz="1800" dirty="0" smtClean="0"/>
                        <a:t>       EXE</a:t>
                      </a:r>
                      <a:endParaRPr lang="zh-CN" altLang="en-US" sz="1800" dirty="0"/>
                    </a:p>
                  </a:txBody>
                  <a:tcPr/>
                </a:tc>
                <a:tc>
                  <a:txBody>
                    <a:bodyPr/>
                    <a:lstStyle/>
                    <a:p>
                      <a:r>
                        <a:rPr lang="en-US" altLang="zh-CN" sz="1800" dirty="0" smtClean="0"/>
                        <a:t>       MEM</a:t>
                      </a:r>
                      <a:endParaRPr lang="zh-CN" altLang="en-US" sz="1800" dirty="0"/>
                    </a:p>
                  </a:txBody>
                  <a:tcPr/>
                </a:tc>
                <a:tc>
                  <a:txBody>
                    <a:bodyPr/>
                    <a:lstStyle/>
                    <a:p>
                      <a:r>
                        <a:rPr lang="en-US" altLang="zh-CN" sz="1800" dirty="0" smtClean="0"/>
                        <a:t>       WB</a:t>
                      </a:r>
                      <a:endParaRPr lang="zh-CN" altLang="en-US" sz="1800" dirty="0"/>
                    </a:p>
                  </a:txBody>
                  <a:tcPr/>
                </a:tc>
              </a:tr>
              <a:tr h="875637">
                <a:tc>
                  <a:txBody>
                    <a:bodyPr/>
                    <a:lstStyle/>
                    <a:p>
                      <a:r>
                        <a:rPr lang="en-US" altLang="zh-CN" sz="1800" dirty="0" smtClean="0"/>
                        <a:t>ALU  </a:t>
                      </a:r>
                      <a:r>
                        <a:rPr lang="zh-CN" altLang="en-US" sz="1800" dirty="0" smtClean="0"/>
                        <a:t>操作</a:t>
                      </a:r>
                      <a:endParaRPr lang="zh-CN" altLang="en-US" sz="1800" dirty="0"/>
                    </a:p>
                  </a:txBody>
                  <a:tcPr/>
                </a:tc>
                <a:tc>
                  <a:txBody>
                    <a:bodyPr/>
                    <a:lstStyle/>
                    <a:p>
                      <a:r>
                        <a:rPr lang="en-US" altLang="zh-CN" sz="1800" dirty="0" smtClean="0"/>
                        <a:t> </a:t>
                      </a:r>
                      <a:r>
                        <a:rPr lang="zh-CN" altLang="en-US" sz="1800" dirty="0" smtClean="0"/>
                        <a:t>根据</a:t>
                      </a:r>
                      <a:r>
                        <a:rPr lang="en-US" altLang="zh-CN" sz="1800" dirty="0" smtClean="0"/>
                        <a:t>PC</a:t>
                      </a:r>
                      <a:r>
                        <a:rPr lang="zh-CN" altLang="en-US" sz="1800" dirty="0" smtClean="0"/>
                        <a:t>读取指令</a:t>
                      </a:r>
                      <a:endParaRPr lang="zh-CN" altLang="en-US" sz="1800" b="1" dirty="0"/>
                    </a:p>
                  </a:txBody>
                  <a:tcPr/>
                </a:tc>
                <a:tc>
                  <a:txBody>
                    <a:bodyPr/>
                    <a:lstStyle/>
                    <a:p>
                      <a:r>
                        <a:rPr lang="zh-CN" altLang="en-US" sz="1800" dirty="0" smtClean="0"/>
                        <a:t>指令译码，读寄存器操作数</a:t>
                      </a:r>
                      <a:endParaRPr lang="zh-CN" altLang="en-US" sz="1800" dirty="0"/>
                    </a:p>
                  </a:txBody>
                  <a:tcPr/>
                </a:tc>
                <a:tc>
                  <a:txBody>
                    <a:bodyPr/>
                    <a:lstStyle/>
                    <a:p>
                      <a:r>
                        <a:rPr lang="zh-CN" altLang="en-US" sz="1800" dirty="0" smtClean="0"/>
                        <a:t>执行算术逻辑运算</a:t>
                      </a:r>
                      <a:endParaRPr lang="zh-CN" altLang="en-US" sz="1800" dirty="0"/>
                    </a:p>
                  </a:txBody>
                  <a:tcPr/>
                </a:tc>
                <a:tc>
                  <a:txBody>
                    <a:bodyPr/>
                    <a:lstStyle/>
                    <a:p>
                      <a:endParaRPr lang="zh-CN" altLang="en-US" sz="1800" dirty="0"/>
                    </a:p>
                  </a:txBody>
                  <a:tcPr/>
                </a:tc>
                <a:tc>
                  <a:txBody>
                    <a:bodyPr/>
                    <a:lstStyle/>
                    <a:p>
                      <a:r>
                        <a:rPr lang="zh-CN" altLang="en-US" sz="1800" dirty="0" smtClean="0"/>
                        <a:t>结果写回寄存器堆</a:t>
                      </a:r>
                      <a:endParaRPr lang="zh-CN" altLang="en-US" sz="1800" dirty="0"/>
                    </a:p>
                  </a:txBody>
                  <a:tcPr/>
                </a:tc>
              </a:tr>
              <a:tr h="875637">
                <a:tc>
                  <a:txBody>
                    <a:bodyPr/>
                    <a:lstStyle/>
                    <a:p>
                      <a:r>
                        <a:rPr lang="zh-CN" altLang="en-US" sz="1800" dirty="0" smtClean="0"/>
                        <a:t>存储器操作</a:t>
                      </a:r>
                      <a:r>
                        <a:rPr lang="zh-CN" altLang="en-US" sz="1800" baseline="0" dirty="0" smtClean="0"/>
                        <a:t> </a:t>
                      </a:r>
                      <a:endParaRPr lang="en-US" altLang="zh-CN" sz="1800" baseline="0" dirty="0" smtClean="0"/>
                    </a:p>
                    <a:p>
                      <a:r>
                        <a:rPr lang="en-US" altLang="zh-CN" sz="1800" baseline="0" dirty="0" smtClean="0"/>
                        <a:t>Load/ Store</a:t>
                      </a:r>
                      <a:endParaRPr lang="zh-CN" altLang="en-US" sz="18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dirty="0" smtClean="0"/>
                        <a:t>根据</a:t>
                      </a:r>
                      <a:r>
                        <a:rPr lang="en-US" altLang="zh-CN" sz="1800" dirty="0" smtClean="0"/>
                        <a:t>PC</a:t>
                      </a:r>
                      <a:r>
                        <a:rPr lang="zh-CN" altLang="en-US" sz="1800" dirty="0" smtClean="0"/>
                        <a:t>读取指令</a:t>
                      </a:r>
                      <a:endParaRPr lang="zh-CN" altLang="en-US" sz="1800" b="1" dirty="0" smtClean="0"/>
                    </a:p>
                    <a:p>
                      <a:endParaRPr lang="zh-CN" altLang="en-US" sz="1800" dirty="0"/>
                    </a:p>
                  </a:txBody>
                  <a:tcPr/>
                </a:tc>
                <a:tc>
                  <a:txBody>
                    <a:bodyPr/>
                    <a:lstStyle/>
                    <a:p>
                      <a:endParaRPr lang="zh-CN" altLang="en-US" sz="1800" dirty="0"/>
                    </a:p>
                  </a:txBody>
                  <a:tcPr/>
                </a:tc>
                <a:tc>
                  <a:txBody>
                    <a:bodyPr/>
                    <a:lstStyle/>
                    <a:p>
                      <a:r>
                        <a:rPr lang="zh-CN" altLang="en-US" sz="1800" dirty="0" smtClean="0"/>
                        <a:t>形成有效地址</a:t>
                      </a:r>
                      <a:endParaRPr lang="zh-CN" altLang="en-US" sz="1800" dirty="0"/>
                    </a:p>
                  </a:txBody>
                  <a:tcPr/>
                </a:tc>
                <a:tc>
                  <a:txBody>
                    <a:bodyPr/>
                    <a:lstStyle/>
                    <a:p>
                      <a:r>
                        <a:rPr lang="en-US" altLang="zh-CN" sz="1800" dirty="0" smtClean="0"/>
                        <a:t>Load</a:t>
                      </a:r>
                      <a:r>
                        <a:rPr lang="zh-CN" altLang="en-US" sz="1800" dirty="0" smtClean="0"/>
                        <a:t>：从存储器读数据</a:t>
                      </a:r>
                      <a:endParaRPr lang="en-US" altLang="zh-CN" sz="1800" dirty="0" smtClean="0"/>
                    </a:p>
                    <a:p>
                      <a:r>
                        <a:rPr lang="en-US" altLang="zh-CN" sz="1800" dirty="0" smtClean="0"/>
                        <a:t>Store</a:t>
                      </a:r>
                      <a:r>
                        <a:rPr lang="zh-CN" altLang="en-US" sz="1800" dirty="0" smtClean="0"/>
                        <a:t>：把寄存器里数据写到存储器</a:t>
                      </a:r>
                      <a:endParaRPr lang="zh-CN" altLang="en-US" sz="1800" dirty="0"/>
                    </a:p>
                  </a:txBody>
                  <a:tcPr/>
                </a:tc>
                <a:tc>
                  <a:txBody>
                    <a:bodyPr/>
                    <a:lstStyle/>
                    <a:p>
                      <a:r>
                        <a:rPr lang="en-US" altLang="zh-CN" sz="1800" dirty="0" smtClean="0"/>
                        <a:t>Load</a:t>
                      </a:r>
                      <a:r>
                        <a:rPr lang="zh-CN" altLang="en-US" sz="1800" dirty="0" smtClean="0"/>
                        <a:t>：把数据读入寄存器堆</a:t>
                      </a:r>
                      <a:endParaRPr lang="zh-CN" altLang="en-US" sz="1800" dirty="0"/>
                    </a:p>
                  </a:txBody>
                  <a:tcPr/>
                </a:tc>
              </a:tr>
              <a:tr h="875637">
                <a:tc>
                  <a:txBody>
                    <a:bodyPr/>
                    <a:lstStyle/>
                    <a:p>
                      <a:r>
                        <a:rPr lang="zh-CN" altLang="en-US" sz="1800" dirty="0" smtClean="0"/>
                        <a:t>控制类操作</a:t>
                      </a:r>
                      <a:endParaRPr lang="en-US" altLang="zh-CN" sz="1800" dirty="0" smtClean="0"/>
                    </a:p>
                    <a:p>
                      <a:r>
                        <a:rPr lang="zh-CN" altLang="en-US" sz="1800" dirty="0" smtClean="0"/>
                        <a:t>条件指令</a:t>
                      </a:r>
                      <a:endParaRPr lang="en-US" altLang="zh-CN" sz="1800" dirty="0" smtClean="0"/>
                    </a:p>
                    <a:p>
                      <a:r>
                        <a:rPr lang="zh-CN" altLang="en-US" sz="1800" dirty="0" smtClean="0"/>
                        <a:t>调转指令</a:t>
                      </a:r>
                      <a:endParaRPr lang="zh-CN" altLang="en-US" sz="1800" dirty="0"/>
                    </a:p>
                  </a:txBody>
                  <a:tcPr/>
                </a:tc>
                <a:tc>
                  <a:txBody>
                    <a:bodyPr/>
                    <a:lstStyle/>
                    <a:p>
                      <a:r>
                        <a:rPr lang="zh-CN" altLang="en-US" sz="1800" dirty="0" smtClean="0"/>
                        <a:t>根据</a:t>
                      </a:r>
                      <a:r>
                        <a:rPr lang="en-US" altLang="zh-CN" sz="1800" dirty="0" smtClean="0"/>
                        <a:t>PC</a:t>
                      </a:r>
                      <a:r>
                        <a:rPr lang="zh-CN" altLang="en-US" sz="1800" dirty="0" smtClean="0"/>
                        <a:t>读取指令</a:t>
                      </a:r>
                      <a:endParaRPr lang="zh-CN" altLang="en-US" sz="1800" b="1" dirty="0"/>
                    </a:p>
                  </a:txBody>
                  <a:tcPr/>
                </a:tc>
                <a:tc>
                  <a:txBody>
                    <a:bodyPr/>
                    <a:lstStyle/>
                    <a:p>
                      <a:r>
                        <a:rPr lang="zh-CN" altLang="en-US" sz="1800" dirty="0" smtClean="0"/>
                        <a:t>计算条件码</a:t>
                      </a:r>
                      <a:r>
                        <a:rPr lang="zh-CN" altLang="en-US" sz="1800" dirty="0" smtClean="0"/>
                        <a:t>和条件指令转移目标地址</a:t>
                      </a:r>
                      <a:endParaRPr lang="zh-CN" altLang="en-US" sz="1800" dirty="0"/>
                    </a:p>
                  </a:txBody>
                  <a:tcPr/>
                </a:tc>
                <a:tc>
                  <a:txBody>
                    <a:bodyPr/>
                    <a:lstStyle/>
                    <a:p>
                      <a:endParaRPr lang="zh-CN" altLang="en-US" sz="1800" dirty="0"/>
                    </a:p>
                  </a:txBody>
                  <a:tcPr/>
                </a:tc>
                <a:tc>
                  <a:txBody>
                    <a:bodyPr/>
                    <a:lstStyle/>
                    <a:p>
                      <a:endParaRPr lang="zh-CN" altLang="en-US" sz="1800" dirty="0"/>
                    </a:p>
                  </a:txBody>
                  <a:tcPr/>
                </a:tc>
                <a:tc>
                  <a:txBody>
                    <a:bodyPr/>
                    <a:lstStyle/>
                    <a:p>
                      <a:endParaRPr lang="zh-CN" altLang="en-US" sz="1800" dirty="0"/>
                    </a:p>
                  </a:txBody>
                  <a:tcPr/>
                </a:tc>
              </a:tr>
            </a:tbl>
          </a:graphicData>
        </a:graphic>
      </p:graphicFrame>
    </p:spTree>
    <p:extLst>
      <p:ext uri="{BB962C8B-B14F-4D97-AF65-F5344CB8AC3E}">
        <p14:creationId xmlns:p14="http://schemas.microsoft.com/office/powerpoint/2010/main" val="2797921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典型</a:t>
            </a:r>
            <a:r>
              <a:rPr lang="en-US" altLang="zh-CN" sz="4000" b="1" kern="0" dirty="0" smtClean="0">
                <a:solidFill>
                  <a:srgbClr val="800000"/>
                </a:solidFill>
                <a:latin typeface="Arial" panose="020B0604020202020204" pitchFamily="34" charset="0"/>
                <a:ea typeface="黑体" panose="02010609060101010101" pitchFamily="49" charset="-122"/>
              </a:rPr>
              <a:t>5</a:t>
            </a:r>
            <a:r>
              <a:rPr lang="zh-CN" altLang="en-US" sz="4000" b="1" kern="0" dirty="0" smtClean="0">
                <a:solidFill>
                  <a:srgbClr val="800000"/>
                </a:solidFill>
                <a:latin typeface="Arial" panose="020B0604020202020204" pitchFamily="34" charset="0"/>
                <a:ea typeface="黑体" panose="02010609060101010101" pitchFamily="49" charset="-122"/>
              </a:rPr>
              <a:t>级流水线</a:t>
            </a:r>
            <a:r>
              <a:rPr lang="en-US" altLang="zh-CN" sz="4000" b="1" kern="0" dirty="0" smtClean="0">
                <a:solidFill>
                  <a:srgbClr val="800000"/>
                </a:solidFill>
                <a:latin typeface="Arial" panose="020B0604020202020204" pitchFamily="34" charset="0"/>
                <a:ea typeface="黑体" panose="02010609060101010101" pitchFamily="49" charset="-122"/>
              </a:rPr>
              <a:t>RISC</a:t>
            </a:r>
            <a:r>
              <a:rPr lang="zh-CN" altLang="en-US" sz="4000" b="1" kern="0" dirty="0" smtClean="0">
                <a:solidFill>
                  <a:srgbClr val="800000"/>
                </a:solidFill>
                <a:latin typeface="Arial" panose="020B0604020202020204" pitchFamily="34" charset="0"/>
                <a:ea typeface="黑体" panose="02010609060101010101" pitchFamily="49" charset="-122"/>
              </a:rPr>
              <a:t>处理器</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0" y="2152566"/>
            <a:ext cx="9144000" cy="2552868"/>
          </a:xfrm>
          <a:prstGeom prst="rect">
            <a:avLst/>
          </a:prstGeom>
        </p:spPr>
      </p:pic>
      <p:sp>
        <p:nvSpPr>
          <p:cNvPr id="4" name="矩形 3"/>
          <p:cNvSpPr/>
          <p:nvPr/>
        </p:nvSpPr>
        <p:spPr>
          <a:xfrm>
            <a:off x="27294" y="5282232"/>
            <a:ext cx="9116705" cy="1200329"/>
          </a:xfrm>
          <a:prstGeom prst="rect">
            <a:avLst/>
          </a:prstGeom>
        </p:spPr>
        <p:txBody>
          <a:bodyPr wrap="square">
            <a:spAutoFit/>
          </a:bodyPr>
          <a:lstStyle/>
          <a:p>
            <a:pPr lvl="0"/>
            <a:r>
              <a:rPr lang="en-US" altLang="zh-CN" sz="2400" b="1"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IF</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instruction </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fetch</a:t>
            </a:r>
            <a:r>
              <a:rPr lang="en-US" altLang="zh-CN" sz="24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取</a:t>
            </a:r>
            <a:r>
              <a:rPr lang="zh-CN" altLang="en-US"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指令</a:t>
            </a:r>
            <a:r>
              <a:rPr lang="en-US" altLang="zh-CN" sz="2400" b="1"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ID</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instruction </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decode</a:t>
            </a:r>
            <a:r>
              <a:rPr lang="en-US" altLang="zh-CN" sz="24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指令译码</a:t>
            </a:r>
            <a:r>
              <a:rPr lang="en-US" altLang="zh-CN" sz="24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EX</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execution</a:t>
            </a:r>
            <a:r>
              <a:rPr lang="en-US" altLang="zh-CN" sz="24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执行指令</a:t>
            </a:r>
            <a:r>
              <a:rPr lang="en-US" altLang="zh-CN" sz="24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MEM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memory </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access</a:t>
            </a:r>
            <a:r>
              <a:rPr lang="en-US" altLang="zh-CN" sz="24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访问存储器</a:t>
            </a:r>
            <a:r>
              <a:rPr lang="en-US" altLang="zh-CN" sz="24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sz="24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WB</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write-back</a:t>
            </a:r>
            <a:r>
              <a:rPr lang="en-US" altLang="zh-CN" sz="24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写回结果</a:t>
            </a:r>
            <a:r>
              <a:rPr lang="en-US" altLang="zh-CN" sz="24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5972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4700</TotalTime>
  <Words>3106</Words>
  <Application>Microsoft Office PowerPoint</Application>
  <PresentationFormat>全屏显示(4:3)</PresentationFormat>
  <Paragraphs>453</Paragraphs>
  <Slides>51</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51</vt:i4>
      </vt:variant>
    </vt:vector>
  </HeadingPairs>
  <TitlesOfParts>
    <vt:vector size="63" baseType="lpstr">
      <vt:lpstr>ＭＳ Ｐゴシック</vt:lpstr>
      <vt:lpstr>黑体</vt:lpstr>
      <vt:lpstr>楷体_GB2312</vt:lpstr>
      <vt:lpstr>宋体</vt:lpstr>
      <vt:lpstr>Arial</vt:lpstr>
      <vt:lpstr>Calibri</vt:lpstr>
      <vt:lpstr>Cambria Math</vt:lpstr>
      <vt:lpstr>Courier New</vt:lpstr>
      <vt:lpstr>Times New Roman</vt:lpstr>
      <vt:lpstr>Wingdings</vt:lpstr>
      <vt:lpstr>默认设计模板</vt:lpstr>
      <vt:lpstr>9_CS252-template</vt:lpstr>
      <vt:lpstr>第2章 流水线</vt:lpstr>
      <vt:lpstr>PowerPoint 演示文稿</vt:lpstr>
      <vt:lpstr>PowerPoint 演示文稿</vt:lpstr>
      <vt:lpstr>PowerPoint 演示文稿</vt:lpstr>
      <vt:lpstr>PowerPoint 演示文稿</vt:lpstr>
      <vt:lpstr>PowerPoint 演示文稿</vt:lpstr>
      <vt:lpstr>典型5级流水线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量化分析设计的基础</dc:title>
  <dc:creator>a</dc:creator>
  <cp:lastModifiedBy>a</cp:lastModifiedBy>
  <cp:revision>282</cp:revision>
  <dcterms:created xsi:type="dcterms:W3CDTF">2021-08-20T13:01:56Z</dcterms:created>
  <dcterms:modified xsi:type="dcterms:W3CDTF">2021-09-22T07:27:19Z</dcterms:modified>
</cp:coreProperties>
</file>