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2"/>
  </p:notesMasterIdLst>
  <p:sldIdLst>
    <p:sldId id="415" r:id="rId3"/>
    <p:sldId id="416" r:id="rId4"/>
    <p:sldId id="417" r:id="rId5"/>
    <p:sldId id="418" r:id="rId6"/>
    <p:sldId id="419" r:id="rId7"/>
    <p:sldId id="420" r:id="rId8"/>
    <p:sldId id="421" r:id="rId9"/>
    <p:sldId id="422" r:id="rId10"/>
    <p:sldId id="423" r:id="rId11"/>
    <p:sldId id="424" r:id="rId12"/>
    <p:sldId id="425" r:id="rId13"/>
    <p:sldId id="426" r:id="rId14"/>
    <p:sldId id="427" r:id="rId15"/>
    <p:sldId id="428" r:id="rId16"/>
    <p:sldId id="429" r:id="rId17"/>
    <p:sldId id="430" r:id="rId18"/>
    <p:sldId id="431" r:id="rId19"/>
    <p:sldId id="432" r:id="rId20"/>
    <p:sldId id="433" r:id="rId21"/>
    <p:sldId id="434" r:id="rId22"/>
    <p:sldId id="435" r:id="rId23"/>
    <p:sldId id="436" r:id="rId24"/>
    <p:sldId id="437" r:id="rId25"/>
    <p:sldId id="438" r:id="rId26"/>
    <p:sldId id="439" r:id="rId27"/>
    <p:sldId id="440" r:id="rId28"/>
    <p:sldId id="441" r:id="rId29"/>
    <p:sldId id="442" r:id="rId30"/>
    <p:sldId id="443"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24" autoAdjust="0"/>
  </p:normalViewPr>
  <p:slideViewPr>
    <p:cSldViewPr snapToGrid="0">
      <p:cViewPr varScale="1">
        <p:scale>
          <a:sx n="70" d="100"/>
          <a:sy n="70" d="100"/>
        </p:scale>
        <p:origin x="138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07A93C-3455-4E4C-9121-582B06BBAA09}" type="datetimeFigureOut">
              <a:rPr lang="zh-CN" altLang="en-US" smtClean="0"/>
              <a:t>2021/11/19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C87A8-CFBF-41D3-B6D1-EF07153A4B4B}" type="slidenum">
              <a:rPr lang="zh-CN" altLang="en-US" smtClean="0"/>
              <a:t>‹#›</a:t>
            </a:fld>
            <a:endParaRPr lang="zh-CN" altLang="en-US"/>
          </a:p>
        </p:txBody>
      </p:sp>
    </p:spTree>
    <p:extLst>
      <p:ext uri="{BB962C8B-B14F-4D97-AF65-F5344CB8AC3E}">
        <p14:creationId xmlns:p14="http://schemas.microsoft.com/office/powerpoint/2010/main" val="2928064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9C87A8-CFBF-41D3-B6D1-EF07153A4B4B}" type="slidenum">
              <a:rPr lang="zh-CN" altLang="en-US" smtClean="0"/>
              <a:t>14</a:t>
            </a:fld>
            <a:endParaRPr lang="zh-CN" altLang="en-US"/>
          </a:p>
        </p:txBody>
      </p:sp>
    </p:spTree>
    <p:extLst>
      <p:ext uri="{BB962C8B-B14F-4D97-AF65-F5344CB8AC3E}">
        <p14:creationId xmlns:p14="http://schemas.microsoft.com/office/powerpoint/2010/main" val="444640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CEF26347-D297-4CC2-BB80-4979A5A3FD92}" type="datetime3">
              <a:rPr lang="zh-CN" altLang="en-US" smtClean="0">
                <a:solidFill>
                  <a:srgbClr val="000000"/>
                </a:solidFill>
              </a:rPr>
              <a:t>2021年11月19日星期五</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6" name="Rectangle 6"/>
          <p:cNvSpPr>
            <a:spLocks noGrp="1" noChangeArrowheads="1"/>
          </p:cNvSpPr>
          <p:nvPr>
            <p:ph type="sldNum" sz="quarter" idx="12"/>
          </p:nvPr>
        </p:nvSpPr>
        <p:spPr>
          <a:ln/>
        </p:spPr>
        <p:txBody>
          <a:bodyPr/>
          <a:lstStyle>
            <a:lvl1pPr>
              <a:defRPr/>
            </a:lvl1pPr>
          </a:lstStyle>
          <a:p>
            <a:fld id="{EF69E08B-41E4-42FF-B216-A0BA4194A96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625027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1F8D92B6-847C-404D-96FA-D82178555B9D}" type="datetime3">
              <a:rPr lang="zh-CN" altLang="en-US" smtClean="0">
                <a:solidFill>
                  <a:srgbClr val="000000"/>
                </a:solidFill>
              </a:rPr>
              <a:t>2021年11月19日星期五</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6" name="Rectangle 6"/>
          <p:cNvSpPr>
            <a:spLocks noGrp="1" noChangeArrowheads="1"/>
          </p:cNvSpPr>
          <p:nvPr>
            <p:ph type="sldNum" sz="quarter" idx="12"/>
          </p:nvPr>
        </p:nvSpPr>
        <p:spPr>
          <a:ln/>
        </p:spPr>
        <p:txBody>
          <a:bodyPr/>
          <a:lstStyle>
            <a:lvl1pPr>
              <a:defRPr/>
            </a:lvl1pPr>
          </a:lstStyle>
          <a:p>
            <a:fld id="{280C0A82-4982-4DA8-BF14-BC0CDCACEA0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411223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304800"/>
            <a:ext cx="211455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304800"/>
            <a:ext cx="619125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D8BC4B31-90DE-4023-AB1D-CF006F4B909A}" type="datetime3">
              <a:rPr lang="zh-CN" altLang="en-US" smtClean="0">
                <a:solidFill>
                  <a:srgbClr val="000000"/>
                </a:solidFill>
              </a:rPr>
              <a:t>2021年11月19日星期五</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6" name="Rectangle 6"/>
          <p:cNvSpPr>
            <a:spLocks noGrp="1" noChangeArrowheads="1"/>
          </p:cNvSpPr>
          <p:nvPr>
            <p:ph type="sldNum" sz="quarter" idx="12"/>
          </p:nvPr>
        </p:nvSpPr>
        <p:spPr>
          <a:ln/>
        </p:spPr>
        <p:txBody>
          <a:bodyPr/>
          <a:lstStyle>
            <a:lvl1pPr>
              <a:defRPr/>
            </a:lvl1pPr>
          </a:lstStyle>
          <a:p>
            <a:fld id="{580CD8C8-3F49-4017-97DB-A35E4F4544F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399722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6" name="Slide Number Placeholder 5"/>
          <p:cNvSpPr>
            <a:spLocks noGrp="1"/>
          </p:cNvSpPr>
          <p:nvPr>
            <p:ph type="sldNum" sz="quarter" idx="12"/>
          </p:nvPr>
        </p:nvSpPr>
        <p:spPr/>
        <p:txBody>
          <a:bodyPr/>
          <a:lstStyle>
            <a:lvl1pPr>
              <a:defRPr smtClean="0"/>
            </a:lvl1pPr>
          </a:lstStyle>
          <a:p>
            <a:pPr>
              <a:defRPr/>
            </a:pPr>
            <a:fld id="{76249C3F-1F0D-0245-BD8E-6D134CBB21A2}" type="slidenum">
              <a:rPr lang="en-US"/>
              <a:pPr>
                <a:defRPr/>
              </a:pPr>
              <a:t>‹#›</a:t>
            </a:fld>
            <a:endParaRPr lang="en-US" b="0">
              <a:solidFill>
                <a:srgbClr val="FBBA03"/>
              </a:solidFill>
            </a:endParaRPr>
          </a:p>
        </p:txBody>
      </p:sp>
    </p:spTree>
    <p:extLst>
      <p:ext uri="{BB962C8B-B14F-4D97-AF65-F5344CB8AC3E}">
        <p14:creationId xmlns:p14="http://schemas.microsoft.com/office/powerpoint/2010/main" val="3744485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pPr>
              <a:defRPr/>
            </a:pPr>
            <a:fld id="{A8C89C21-81C6-1849-AF7F-456E69B3BB35}" type="slidenum">
              <a:rPr lang="en-US"/>
              <a:pPr>
                <a:defRPr/>
              </a:pPr>
              <a:t>‹#›</a:t>
            </a:fld>
            <a:endParaRPr lang="en-US" b="0">
              <a:solidFill>
                <a:srgbClr val="FBBA03"/>
              </a:solidFill>
            </a:endParaRPr>
          </a:p>
        </p:txBody>
      </p:sp>
    </p:spTree>
    <p:extLst>
      <p:ext uri="{BB962C8B-B14F-4D97-AF65-F5344CB8AC3E}">
        <p14:creationId xmlns:p14="http://schemas.microsoft.com/office/powerpoint/2010/main" val="38072502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smtClean="0"/>
            </a:lvl1pPr>
          </a:lstStyle>
          <a:p>
            <a:pPr>
              <a:defRPr/>
            </a:pPr>
            <a:fld id="{6B3DFB28-5B5B-074C-B4E8-618C4BF2D1F1}" type="slidenum">
              <a:rPr lang="en-US"/>
              <a:pPr>
                <a:defRPr/>
              </a:pPr>
              <a:t>‹#›</a:t>
            </a:fld>
            <a:endParaRPr lang="en-US" b="0">
              <a:solidFill>
                <a:srgbClr val="FBBA03"/>
              </a:solidFill>
            </a:endParaRPr>
          </a:p>
        </p:txBody>
      </p:sp>
    </p:spTree>
    <p:extLst>
      <p:ext uri="{BB962C8B-B14F-4D97-AF65-F5344CB8AC3E}">
        <p14:creationId xmlns:p14="http://schemas.microsoft.com/office/powerpoint/2010/main" val="2264563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sz="half" idx="1"/>
          </p:nvPr>
        </p:nvSpPr>
        <p:spPr>
          <a:xfrm>
            <a:off x="698501" y="1193800"/>
            <a:ext cx="3765550" cy="4927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6451" y="1193800"/>
            <a:ext cx="3765550" cy="4927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lvl1pPr>
              <a:defRPr smtClean="0"/>
            </a:lvl1pPr>
          </a:lstStyle>
          <a:p>
            <a:pPr>
              <a:defRPr/>
            </a:pPr>
            <a:fld id="{27607546-6874-DF43-9D9F-828C20612237}" type="slidenum">
              <a:rPr lang="en-US"/>
              <a:pPr>
                <a:defRPr/>
              </a:pPr>
              <a:t>‹#›</a:t>
            </a:fld>
            <a:endParaRPr lang="en-US" b="0">
              <a:solidFill>
                <a:srgbClr val="FBBA03"/>
              </a:solidFill>
            </a:endParaRPr>
          </a:p>
        </p:txBody>
      </p:sp>
    </p:spTree>
    <p:extLst>
      <p:ext uri="{BB962C8B-B14F-4D97-AF65-F5344CB8AC3E}">
        <p14:creationId xmlns:p14="http://schemas.microsoft.com/office/powerpoint/2010/main" val="3917625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lgn="ct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lvl1pPr>
              <a:defRPr smtClean="0"/>
            </a:lvl1pPr>
          </a:lstStyle>
          <a:p>
            <a:pPr>
              <a:defRPr/>
            </a:pPr>
            <a:fld id="{0E0868A1-DE77-A845-97F5-165FD4D75CF2}" type="slidenum">
              <a:rPr lang="en-US"/>
              <a:pPr>
                <a:defRPr/>
              </a:pPr>
              <a:t>‹#›</a:t>
            </a:fld>
            <a:endParaRPr lang="en-US" b="0">
              <a:solidFill>
                <a:srgbClr val="FBBA03"/>
              </a:solidFill>
            </a:endParaRPr>
          </a:p>
        </p:txBody>
      </p:sp>
    </p:spTree>
    <p:extLst>
      <p:ext uri="{BB962C8B-B14F-4D97-AF65-F5344CB8AC3E}">
        <p14:creationId xmlns:p14="http://schemas.microsoft.com/office/powerpoint/2010/main" val="3116960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5" name="Slide Number Placeholder 4"/>
          <p:cNvSpPr>
            <a:spLocks noGrp="1"/>
          </p:cNvSpPr>
          <p:nvPr>
            <p:ph type="sldNum" sz="quarter" idx="12"/>
          </p:nvPr>
        </p:nvSpPr>
        <p:spPr/>
        <p:txBody>
          <a:bodyPr/>
          <a:lstStyle>
            <a:lvl1pPr>
              <a:defRPr smtClean="0"/>
            </a:lvl1pPr>
          </a:lstStyle>
          <a:p>
            <a:pPr>
              <a:defRPr/>
            </a:pPr>
            <a:fld id="{5DC2A54D-D38A-6449-A27D-1BD4A1440DD2}" type="slidenum">
              <a:rPr lang="en-US"/>
              <a:pPr>
                <a:defRPr/>
              </a:pPr>
              <a:t>‹#›</a:t>
            </a:fld>
            <a:endParaRPr lang="en-US" b="0">
              <a:solidFill>
                <a:srgbClr val="FBBA03"/>
              </a:solidFill>
            </a:endParaRPr>
          </a:p>
        </p:txBody>
      </p:sp>
    </p:spTree>
    <p:extLst>
      <p:ext uri="{BB962C8B-B14F-4D97-AF65-F5344CB8AC3E}">
        <p14:creationId xmlns:p14="http://schemas.microsoft.com/office/powerpoint/2010/main" val="25328951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smtClean="0"/>
            </a:lvl1pPr>
          </a:lstStyle>
          <a:p>
            <a:pPr>
              <a:defRPr/>
            </a:pPr>
            <a:fld id="{94E79977-8762-624D-9D2F-4FE156E28C29}" type="slidenum">
              <a:rPr lang="en-US"/>
              <a:pPr>
                <a:defRPr/>
              </a:pPr>
              <a:t>‹#›</a:t>
            </a:fld>
            <a:endParaRPr lang="en-US" b="0">
              <a:solidFill>
                <a:srgbClr val="FBBA03"/>
              </a:solidFill>
            </a:endParaRPr>
          </a:p>
        </p:txBody>
      </p:sp>
    </p:spTree>
    <p:extLst>
      <p:ext uri="{BB962C8B-B14F-4D97-AF65-F5344CB8AC3E}">
        <p14:creationId xmlns:p14="http://schemas.microsoft.com/office/powerpoint/2010/main" val="433639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B738F50D-2DF5-441E-B595-31B65413CA0A}" type="datetime3">
              <a:rPr lang="zh-CN" altLang="en-US" smtClean="0">
                <a:solidFill>
                  <a:srgbClr val="000000"/>
                </a:solidFill>
              </a:rPr>
              <a:t>2021年11月19日星期五</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6" name="Rectangle 6"/>
          <p:cNvSpPr>
            <a:spLocks noGrp="1" noChangeArrowheads="1"/>
          </p:cNvSpPr>
          <p:nvPr>
            <p:ph type="sldNum" sz="quarter" idx="12"/>
          </p:nvPr>
        </p:nvSpPr>
        <p:spPr>
          <a:ln/>
        </p:spPr>
        <p:txBody>
          <a:bodyPr/>
          <a:lstStyle>
            <a:lvl1pPr>
              <a:defRPr/>
            </a:lvl1pPr>
          </a:lstStyle>
          <a:p>
            <a:fld id="{E58E32E0-4F7A-4C51-A07F-A32EBD8C5A5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414836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1CAA3DD5-5396-4006-AB4C-87CAFA69FA87}" type="datetime3">
              <a:rPr lang="zh-CN" altLang="en-US" smtClean="0">
                <a:solidFill>
                  <a:srgbClr val="000000"/>
                </a:solidFill>
              </a:rPr>
              <a:t>2021年11月19日星期五</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6" name="Rectangle 6"/>
          <p:cNvSpPr>
            <a:spLocks noGrp="1" noChangeArrowheads="1"/>
          </p:cNvSpPr>
          <p:nvPr>
            <p:ph type="sldNum" sz="quarter" idx="12"/>
          </p:nvPr>
        </p:nvSpPr>
        <p:spPr>
          <a:ln/>
        </p:spPr>
        <p:txBody>
          <a:bodyPr/>
          <a:lstStyle>
            <a:lvl1pPr>
              <a:defRPr/>
            </a:lvl1pPr>
          </a:lstStyle>
          <a:p>
            <a:fld id="{106881CA-77E4-47A2-BDBA-2EE13C56C49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166614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447800"/>
            <a:ext cx="4152900" cy="49530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447800"/>
            <a:ext cx="4152900" cy="49530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DFC347D7-27DA-48B4-BE3E-3783A93D922F}" type="datetime3">
              <a:rPr lang="zh-CN" altLang="en-US" smtClean="0">
                <a:solidFill>
                  <a:srgbClr val="000000"/>
                </a:solidFill>
              </a:rPr>
              <a:t>2021年11月19日星期五</a:t>
            </a:fld>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7" name="Rectangle 6"/>
          <p:cNvSpPr>
            <a:spLocks noGrp="1" noChangeArrowheads="1"/>
          </p:cNvSpPr>
          <p:nvPr>
            <p:ph type="sldNum" sz="quarter" idx="12"/>
          </p:nvPr>
        </p:nvSpPr>
        <p:spPr>
          <a:ln/>
        </p:spPr>
        <p:txBody>
          <a:bodyPr/>
          <a:lstStyle>
            <a:lvl1pPr>
              <a:defRPr/>
            </a:lvl1pPr>
          </a:lstStyle>
          <a:p>
            <a:fld id="{3DE13F82-F088-4D86-B756-41253263ACA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000019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B2AF618B-5690-4DCC-8755-C8992E9508AA}" type="datetime3">
              <a:rPr lang="zh-CN" altLang="en-US" smtClean="0">
                <a:solidFill>
                  <a:srgbClr val="000000"/>
                </a:solidFill>
              </a:rPr>
              <a:t>2021年11月19日星期五</a:t>
            </a:fld>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9" name="Rectangle 6"/>
          <p:cNvSpPr>
            <a:spLocks noGrp="1" noChangeArrowheads="1"/>
          </p:cNvSpPr>
          <p:nvPr>
            <p:ph type="sldNum" sz="quarter" idx="12"/>
          </p:nvPr>
        </p:nvSpPr>
        <p:spPr>
          <a:ln/>
        </p:spPr>
        <p:txBody>
          <a:bodyPr/>
          <a:lstStyle>
            <a:lvl1pPr>
              <a:defRPr/>
            </a:lvl1pPr>
          </a:lstStyle>
          <a:p>
            <a:fld id="{F7948D50-6558-47A0-9E43-173458B88CE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279666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7BF4E106-FB49-469E-ADBB-1CC2E09D2FC0}" type="datetime3">
              <a:rPr lang="zh-CN" altLang="en-US" smtClean="0">
                <a:solidFill>
                  <a:srgbClr val="000000"/>
                </a:solidFill>
              </a:rPr>
              <a:t>2021年11月19日星期五</a:t>
            </a:fld>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5" name="Rectangle 6"/>
          <p:cNvSpPr>
            <a:spLocks noGrp="1" noChangeArrowheads="1"/>
          </p:cNvSpPr>
          <p:nvPr>
            <p:ph type="sldNum" sz="quarter" idx="12"/>
          </p:nvPr>
        </p:nvSpPr>
        <p:spPr>
          <a:ln/>
        </p:spPr>
        <p:txBody>
          <a:bodyPr/>
          <a:lstStyle>
            <a:lvl1pPr>
              <a:defRPr/>
            </a:lvl1pPr>
          </a:lstStyle>
          <a:p>
            <a:fld id="{A59AC56E-9F38-4A2A-A655-530BFCF9D27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498619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ED3B698-C342-4256-AF38-7F62A2A9D2D5}" type="datetime3">
              <a:rPr lang="zh-CN" altLang="en-US" smtClean="0">
                <a:solidFill>
                  <a:srgbClr val="000000"/>
                </a:solidFill>
              </a:rPr>
              <a:t>2021年11月19日星期五</a:t>
            </a:fld>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4" name="Rectangle 6"/>
          <p:cNvSpPr>
            <a:spLocks noGrp="1" noChangeArrowheads="1"/>
          </p:cNvSpPr>
          <p:nvPr>
            <p:ph type="sldNum" sz="quarter" idx="12"/>
          </p:nvPr>
        </p:nvSpPr>
        <p:spPr>
          <a:ln/>
        </p:spPr>
        <p:txBody>
          <a:bodyPr/>
          <a:lstStyle>
            <a:lvl1pPr>
              <a:defRPr/>
            </a:lvl1pPr>
          </a:lstStyle>
          <a:p>
            <a:fld id="{4BC1F71B-101D-4B1E-8276-752D3DFB6DA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886628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602955F0-967F-4F95-8E53-8E00A8AD813A}" type="datetime3">
              <a:rPr lang="zh-CN" altLang="en-US" smtClean="0">
                <a:solidFill>
                  <a:srgbClr val="000000"/>
                </a:solidFill>
              </a:rPr>
              <a:t>2021年11月19日星期五</a:t>
            </a:fld>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7" name="Rectangle 6"/>
          <p:cNvSpPr>
            <a:spLocks noGrp="1" noChangeArrowheads="1"/>
          </p:cNvSpPr>
          <p:nvPr>
            <p:ph type="sldNum" sz="quarter" idx="12"/>
          </p:nvPr>
        </p:nvSpPr>
        <p:spPr>
          <a:ln/>
        </p:spPr>
        <p:txBody>
          <a:bodyPr/>
          <a:lstStyle>
            <a:lvl1pPr>
              <a:defRPr/>
            </a:lvl1pPr>
          </a:lstStyle>
          <a:p>
            <a:fld id="{B5A35CD9-00FA-42F6-ADAB-D35EB55F2D9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458679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A27153BF-35EB-4C2A-8FE5-138F9E90B205}" type="datetime3">
              <a:rPr lang="zh-CN" altLang="en-US" smtClean="0">
                <a:solidFill>
                  <a:srgbClr val="000000"/>
                </a:solidFill>
              </a:rPr>
              <a:t>2021年11月19日星期五</a:t>
            </a:fld>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7" name="Rectangle 6"/>
          <p:cNvSpPr>
            <a:spLocks noGrp="1" noChangeArrowheads="1"/>
          </p:cNvSpPr>
          <p:nvPr>
            <p:ph type="sldNum" sz="quarter" idx="12"/>
          </p:nvPr>
        </p:nvSpPr>
        <p:spPr>
          <a:ln/>
        </p:spPr>
        <p:txBody>
          <a:bodyPr/>
          <a:lstStyle>
            <a:lvl1pPr>
              <a:defRPr/>
            </a:lvl1pPr>
          </a:lstStyle>
          <a:p>
            <a:fld id="{19A6B5B8-3781-4543-A153-270FB8735D9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916935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D2D2F4"/>
            </a:gs>
            <a:gs pos="50000">
              <a:srgbClr val="FFFFFF"/>
            </a:gs>
            <a:gs pos="100000">
              <a:srgbClr val="FFFFFF"/>
            </a:gs>
          </a:gsLst>
          <a:lin ang="5400000"/>
        </a:gra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bwMode="auto">
          <a:xfrm>
            <a:off x="6858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3731" name="Rectangle 3"/>
          <p:cNvSpPr>
            <a:spLocks noGrp="1" noChangeArrowheads="1"/>
          </p:cNvSpPr>
          <p:nvPr>
            <p:ph type="body" idx="1"/>
          </p:nvPr>
        </p:nvSpPr>
        <p:spPr bwMode="auto">
          <a:xfrm>
            <a:off x="381000" y="14478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381000" y="6477000"/>
            <a:ext cx="1905000" cy="3810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050"/>
            </a:lvl1pPr>
          </a:lstStyle>
          <a:p>
            <a:pPr fontAlgn="base">
              <a:spcBef>
                <a:spcPct val="0"/>
              </a:spcBef>
              <a:spcAft>
                <a:spcPct val="0"/>
              </a:spcAft>
              <a:defRPr/>
            </a:pPr>
            <a:fld id="{FA244B10-186D-4C4E-AA9F-7F34D9AD7760}" type="datetime3">
              <a:rPr kumimoji="1" lang="zh-CN" altLang="en-US" smtClean="0">
                <a:solidFill>
                  <a:srgbClr val="000000"/>
                </a:solidFill>
              </a:rPr>
              <a:t>2021年11月19日星期五</a:t>
            </a:fld>
            <a:endParaRPr kumimoji="1" lang="en-US" altLang="zh-CN">
              <a:solidFill>
                <a:srgbClr val="000000"/>
              </a:solidFill>
            </a:endParaRPr>
          </a:p>
        </p:txBody>
      </p:sp>
      <p:sp>
        <p:nvSpPr>
          <p:cNvPr id="1029" name="Rectangle 5"/>
          <p:cNvSpPr>
            <a:spLocks noGrp="1" noChangeArrowheads="1"/>
          </p:cNvSpPr>
          <p:nvPr>
            <p:ph type="ftr" sz="quarter" idx="3"/>
          </p:nvPr>
        </p:nvSpPr>
        <p:spPr bwMode="auto">
          <a:xfrm>
            <a:off x="2514600" y="6477000"/>
            <a:ext cx="4038600" cy="3810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050"/>
            </a:lvl1pPr>
          </a:lstStyle>
          <a:p>
            <a:pPr fontAlgn="base">
              <a:spcBef>
                <a:spcPct val="0"/>
              </a:spcBef>
              <a:spcAft>
                <a:spcPct val="0"/>
              </a:spcAft>
              <a:defRPr/>
            </a:pPr>
            <a:r>
              <a:rPr kumimoji="1" lang="en-US" altLang="zh-CN">
                <a:solidFill>
                  <a:srgbClr val="000000"/>
                </a:solidFill>
              </a:rPr>
              <a:t>计算机系统结构      第五章  标量处理机</a:t>
            </a:r>
          </a:p>
        </p:txBody>
      </p:sp>
      <p:sp>
        <p:nvSpPr>
          <p:cNvPr id="1030" name="Rectangle 6"/>
          <p:cNvSpPr>
            <a:spLocks noGrp="1" noChangeArrowheads="1"/>
          </p:cNvSpPr>
          <p:nvPr>
            <p:ph type="sldNum" sz="quarter" idx="4"/>
          </p:nvPr>
        </p:nvSpPr>
        <p:spPr bwMode="auto">
          <a:xfrm>
            <a:off x="6705600" y="6477000"/>
            <a:ext cx="1905000" cy="3810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50"/>
            </a:lvl1pPr>
          </a:lstStyle>
          <a:p>
            <a:pPr fontAlgn="base">
              <a:spcBef>
                <a:spcPct val="0"/>
              </a:spcBef>
              <a:spcAft>
                <a:spcPct val="0"/>
              </a:spcAft>
            </a:pPr>
            <a:fld id="{146109F8-6206-420F-ADE8-3F4B086AE4E7}" type="slidenum">
              <a:rPr kumimoji="1" lang="en-US" altLang="zh-CN" smtClean="0">
                <a:solidFill>
                  <a:srgbClr val="000000"/>
                </a:solidFill>
              </a:rPr>
              <a:pPr fontAlgn="base">
                <a:spcBef>
                  <a:spcPct val="0"/>
                </a:spcBef>
                <a:spcAft>
                  <a:spcPct val="0"/>
                </a:spcAft>
              </a:pPr>
              <a:t>‹#›</a:t>
            </a:fld>
            <a:endParaRPr kumimoji="1" lang="en-US" altLang="zh-CN" smtClean="0">
              <a:solidFill>
                <a:srgbClr val="000000"/>
              </a:solidFill>
            </a:endParaRPr>
          </a:p>
        </p:txBody>
      </p:sp>
    </p:spTree>
    <p:extLst>
      <p:ext uri="{BB962C8B-B14F-4D97-AF65-F5344CB8AC3E}">
        <p14:creationId xmlns:p14="http://schemas.microsoft.com/office/powerpoint/2010/main" val="2235908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p:titleStyle>
    <p:bodyStyle>
      <a:lvl1pPr marL="257175" indent="-257175" algn="l" rtl="0" eaLnBrk="0" fontAlgn="base" hangingPunct="0">
        <a:spcBef>
          <a:spcPct val="20000"/>
        </a:spcBef>
        <a:spcAft>
          <a:spcPct val="0"/>
        </a:spcAft>
        <a:buChar char="•"/>
        <a:defRPr kumimoji="1"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kumimoji="1" sz="2100">
          <a:solidFill>
            <a:schemeClr val="tx1"/>
          </a:solidFill>
          <a:latin typeface="+mn-lt"/>
          <a:ea typeface="+mn-ea"/>
        </a:defRPr>
      </a:lvl2pPr>
      <a:lvl3pPr marL="857250" indent="-171450" algn="l" rtl="0" eaLnBrk="0" fontAlgn="base" hangingPunct="0">
        <a:spcBef>
          <a:spcPct val="20000"/>
        </a:spcBef>
        <a:spcAft>
          <a:spcPct val="0"/>
        </a:spcAft>
        <a:buChar char="•"/>
        <a:defRPr kumimoji="1" sz="1800">
          <a:solidFill>
            <a:schemeClr val="tx1"/>
          </a:solidFill>
          <a:latin typeface="+mn-lt"/>
          <a:ea typeface="+mn-ea"/>
        </a:defRPr>
      </a:lvl3pPr>
      <a:lvl4pPr marL="1200150" indent="-171450" algn="l" rtl="0" eaLnBrk="0" fontAlgn="base" hangingPunct="0">
        <a:spcBef>
          <a:spcPct val="20000"/>
        </a:spcBef>
        <a:spcAft>
          <a:spcPct val="0"/>
        </a:spcAft>
        <a:buChar char="–"/>
        <a:defRPr kumimoji="1" sz="1500">
          <a:solidFill>
            <a:schemeClr val="tx1"/>
          </a:solidFill>
          <a:latin typeface="+mn-lt"/>
          <a:ea typeface="+mn-ea"/>
        </a:defRPr>
      </a:lvl4pPr>
      <a:lvl5pPr marL="1543050" indent="-171450" algn="l" rtl="0" eaLnBrk="0" fontAlgn="base" hangingPunct="0">
        <a:spcBef>
          <a:spcPct val="20000"/>
        </a:spcBef>
        <a:spcAft>
          <a:spcPct val="0"/>
        </a:spcAft>
        <a:buChar char="»"/>
        <a:defRPr kumimoji="1" sz="1500">
          <a:solidFill>
            <a:schemeClr val="tx1"/>
          </a:solidFill>
          <a:latin typeface="+mn-lt"/>
          <a:ea typeface="+mn-ea"/>
        </a:defRPr>
      </a:lvl5pPr>
      <a:lvl6pPr marL="1885950" indent="-171450" algn="l" rtl="0" fontAlgn="base">
        <a:spcBef>
          <a:spcPct val="20000"/>
        </a:spcBef>
        <a:spcAft>
          <a:spcPct val="0"/>
        </a:spcAft>
        <a:buChar char="»"/>
        <a:defRPr kumimoji="1" sz="1500">
          <a:solidFill>
            <a:schemeClr val="tx1"/>
          </a:solidFill>
          <a:latin typeface="+mn-lt"/>
          <a:ea typeface="+mn-ea"/>
        </a:defRPr>
      </a:lvl6pPr>
      <a:lvl7pPr marL="2228850" indent="-171450" algn="l" rtl="0" fontAlgn="base">
        <a:spcBef>
          <a:spcPct val="20000"/>
        </a:spcBef>
        <a:spcAft>
          <a:spcPct val="0"/>
        </a:spcAft>
        <a:buChar char="»"/>
        <a:defRPr kumimoji="1" sz="1500">
          <a:solidFill>
            <a:schemeClr val="tx1"/>
          </a:solidFill>
          <a:latin typeface="+mn-lt"/>
          <a:ea typeface="+mn-ea"/>
        </a:defRPr>
      </a:lvl7pPr>
      <a:lvl8pPr marL="2571750" indent="-171450" algn="l" rtl="0" fontAlgn="base">
        <a:spcBef>
          <a:spcPct val="20000"/>
        </a:spcBef>
        <a:spcAft>
          <a:spcPct val="0"/>
        </a:spcAft>
        <a:buChar char="»"/>
        <a:defRPr kumimoji="1" sz="1500">
          <a:solidFill>
            <a:schemeClr val="tx1"/>
          </a:solidFill>
          <a:latin typeface="+mn-lt"/>
          <a:ea typeface="+mn-ea"/>
        </a:defRPr>
      </a:lvl8pPr>
      <a:lvl9pPr marL="2914650" indent="-171450" algn="l" rtl="0" fontAlgn="base">
        <a:spcBef>
          <a:spcPct val="20000"/>
        </a:spcBef>
        <a:spcAft>
          <a:spcPct val="0"/>
        </a:spcAft>
        <a:buChar char="»"/>
        <a:defRPr kumimoji="1"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sldNum" sz="quarter" idx="4"/>
          </p:nvPr>
        </p:nvSpPr>
        <p:spPr bwMode="auto">
          <a:xfrm>
            <a:off x="7162800" y="6477000"/>
            <a:ext cx="1905000" cy="2921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spcBef>
                <a:spcPct val="0"/>
              </a:spcBef>
              <a:defRPr sz="1800" b="1">
                <a:solidFill>
                  <a:srgbClr val="000000"/>
                </a:solidFill>
                <a:latin typeface="Calibri"/>
                <a:cs typeface="Calibri"/>
              </a:defRPr>
            </a:lvl1pPr>
          </a:lstStyle>
          <a:p>
            <a:pPr eaLnBrk="0" fontAlgn="base" hangingPunct="0">
              <a:spcAft>
                <a:spcPct val="0"/>
              </a:spcAft>
              <a:defRPr/>
            </a:pPr>
            <a:fld id="{F543C2CE-5AF7-8143-8A0A-0153F98C0316}" type="slidenum">
              <a:rPr lang="en-US" smtClean="0"/>
              <a:pPr eaLnBrk="0" fontAlgn="base" hangingPunct="0">
                <a:spcAft>
                  <a:spcPct val="0"/>
                </a:spcAft>
                <a:defRPr/>
              </a:pPr>
              <a:t>‹#›</a:t>
            </a:fld>
            <a:endParaRPr lang="en-US" dirty="0"/>
          </a:p>
        </p:txBody>
      </p:sp>
      <p:sp>
        <p:nvSpPr>
          <p:cNvPr id="1029" name="Rectangle 5"/>
          <p:cNvSpPr>
            <a:spLocks noGrp="1" noChangeArrowheads="1"/>
          </p:cNvSpPr>
          <p:nvPr>
            <p:ph type="title"/>
          </p:nvPr>
        </p:nvSpPr>
        <p:spPr bwMode="auto">
          <a:xfrm>
            <a:off x="838201" y="152400"/>
            <a:ext cx="7292975" cy="7366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030" name="Rectangle 6"/>
          <p:cNvSpPr>
            <a:spLocks noGrp="1" noChangeArrowheads="1"/>
          </p:cNvSpPr>
          <p:nvPr>
            <p:ph type="body" idx="1"/>
          </p:nvPr>
        </p:nvSpPr>
        <p:spPr bwMode="auto">
          <a:xfrm>
            <a:off x="698500" y="1066800"/>
            <a:ext cx="7683500" cy="5054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046421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hf hdr="0" ftr="0" dt="0"/>
  <p:txStyles>
    <p:titleStyle>
      <a:lvl1pPr algn="ctr" rtl="0" eaLnBrk="0" fontAlgn="base" hangingPunct="0">
        <a:lnSpc>
          <a:spcPct val="90000"/>
        </a:lnSpc>
        <a:spcBef>
          <a:spcPct val="0"/>
        </a:spcBef>
        <a:spcAft>
          <a:spcPct val="0"/>
        </a:spcAft>
        <a:defRPr sz="2400" b="1">
          <a:solidFill>
            <a:srgbClr val="0332B7"/>
          </a:solidFill>
          <a:latin typeface="Calibri"/>
          <a:ea typeface="ＭＳ Ｐゴシック" charset="-128"/>
          <a:cs typeface="Calibri"/>
        </a:defRPr>
      </a:lvl1pPr>
      <a:lvl2pPr algn="l" rtl="0" eaLnBrk="0" fontAlgn="base" hangingPunct="0">
        <a:lnSpc>
          <a:spcPct val="90000"/>
        </a:lnSpc>
        <a:spcBef>
          <a:spcPct val="0"/>
        </a:spcBef>
        <a:spcAft>
          <a:spcPct val="0"/>
        </a:spcAft>
        <a:defRPr sz="2400" b="1">
          <a:solidFill>
            <a:srgbClr val="0332B7"/>
          </a:solidFill>
          <a:latin typeface="Arial" charset="0"/>
          <a:ea typeface="ＭＳ Ｐゴシック" charset="-128"/>
          <a:cs typeface="ＭＳ Ｐゴシック" charset="-128"/>
        </a:defRPr>
      </a:lvl2pPr>
      <a:lvl3pPr algn="l" rtl="0" eaLnBrk="0" fontAlgn="base" hangingPunct="0">
        <a:lnSpc>
          <a:spcPct val="90000"/>
        </a:lnSpc>
        <a:spcBef>
          <a:spcPct val="0"/>
        </a:spcBef>
        <a:spcAft>
          <a:spcPct val="0"/>
        </a:spcAft>
        <a:defRPr sz="2400" b="1">
          <a:solidFill>
            <a:srgbClr val="0332B7"/>
          </a:solidFill>
          <a:latin typeface="Arial" charset="0"/>
          <a:ea typeface="ＭＳ Ｐゴシック" charset="-128"/>
          <a:cs typeface="ＭＳ Ｐゴシック" charset="-128"/>
        </a:defRPr>
      </a:lvl3pPr>
      <a:lvl4pPr algn="l" rtl="0" eaLnBrk="0" fontAlgn="base" hangingPunct="0">
        <a:lnSpc>
          <a:spcPct val="90000"/>
        </a:lnSpc>
        <a:spcBef>
          <a:spcPct val="0"/>
        </a:spcBef>
        <a:spcAft>
          <a:spcPct val="0"/>
        </a:spcAft>
        <a:defRPr sz="2400" b="1">
          <a:solidFill>
            <a:srgbClr val="0332B7"/>
          </a:solidFill>
          <a:latin typeface="Arial" charset="0"/>
          <a:ea typeface="ＭＳ Ｐゴシック" charset="-128"/>
          <a:cs typeface="ＭＳ Ｐゴシック" charset="-128"/>
        </a:defRPr>
      </a:lvl4pPr>
      <a:lvl5pPr algn="l" rtl="0" eaLnBrk="0" fontAlgn="base" hangingPunct="0">
        <a:lnSpc>
          <a:spcPct val="90000"/>
        </a:lnSpc>
        <a:spcBef>
          <a:spcPct val="0"/>
        </a:spcBef>
        <a:spcAft>
          <a:spcPct val="0"/>
        </a:spcAft>
        <a:defRPr sz="2400" b="1">
          <a:solidFill>
            <a:srgbClr val="0332B7"/>
          </a:solidFill>
          <a:latin typeface="Arial" charset="0"/>
          <a:ea typeface="ＭＳ Ｐゴシック" charset="-128"/>
          <a:cs typeface="ＭＳ Ｐゴシック" charset="-128"/>
        </a:defRPr>
      </a:lvl5pPr>
      <a:lvl6pPr marL="342900" algn="l" rtl="0" eaLnBrk="0" fontAlgn="base" hangingPunct="0">
        <a:lnSpc>
          <a:spcPct val="90000"/>
        </a:lnSpc>
        <a:spcBef>
          <a:spcPct val="0"/>
        </a:spcBef>
        <a:spcAft>
          <a:spcPct val="0"/>
        </a:spcAft>
        <a:defRPr sz="2400" b="1">
          <a:solidFill>
            <a:srgbClr val="0332B7"/>
          </a:solidFill>
          <a:latin typeface="Arial" charset="0"/>
        </a:defRPr>
      </a:lvl6pPr>
      <a:lvl7pPr marL="685800" algn="l" rtl="0" eaLnBrk="0" fontAlgn="base" hangingPunct="0">
        <a:lnSpc>
          <a:spcPct val="90000"/>
        </a:lnSpc>
        <a:spcBef>
          <a:spcPct val="0"/>
        </a:spcBef>
        <a:spcAft>
          <a:spcPct val="0"/>
        </a:spcAft>
        <a:defRPr sz="2400" b="1">
          <a:solidFill>
            <a:srgbClr val="0332B7"/>
          </a:solidFill>
          <a:latin typeface="Arial" charset="0"/>
        </a:defRPr>
      </a:lvl7pPr>
      <a:lvl8pPr marL="1028700" algn="l" rtl="0" eaLnBrk="0" fontAlgn="base" hangingPunct="0">
        <a:lnSpc>
          <a:spcPct val="90000"/>
        </a:lnSpc>
        <a:spcBef>
          <a:spcPct val="0"/>
        </a:spcBef>
        <a:spcAft>
          <a:spcPct val="0"/>
        </a:spcAft>
        <a:defRPr sz="2400" b="1">
          <a:solidFill>
            <a:srgbClr val="0332B7"/>
          </a:solidFill>
          <a:latin typeface="Arial" charset="0"/>
        </a:defRPr>
      </a:lvl8pPr>
      <a:lvl9pPr marL="1371600" algn="l" rtl="0" eaLnBrk="0" fontAlgn="base" hangingPunct="0">
        <a:lnSpc>
          <a:spcPct val="90000"/>
        </a:lnSpc>
        <a:spcBef>
          <a:spcPct val="0"/>
        </a:spcBef>
        <a:spcAft>
          <a:spcPct val="0"/>
        </a:spcAft>
        <a:defRPr sz="2400" b="1">
          <a:solidFill>
            <a:srgbClr val="0332B7"/>
          </a:solidFill>
          <a:latin typeface="Arial" charset="0"/>
        </a:defRPr>
      </a:lvl9pPr>
    </p:titleStyle>
    <p:bodyStyle>
      <a:lvl1pPr marL="172641" indent="-172641" algn="l" rtl="0" eaLnBrk="0" fontAlgn="base" hangingPunct="0">
        <a:lnSpc>
          <a:spcPct val="90000"/>
        </a:lnSpc>
        <a:spcBef>
          <a:spcPct val="30000"/>
        </a:spcBef>
        <a:spcAft>
          <a:spcPct val="0"/>
        </a:spcAft>
        <a:buSzPct val="100000"/>
        <a:buFont typeface="Wingdings" charset="2"/>
        <a:buChar char="§"/>
        <a:defRPr sz="1800">
          <a:solidFill>
            <a:schemeClr val="tx1"/>
          </a:solidFill>
          <a:latin typeface="Calibri"/>
          <a:ea typeface="ＭＳ Ｐゴシック" charset="-128"/>
          <a:cs typeface="Calibri"/>
        </a:defRPr>
      </a:lvl1pPr>
      <a:lvl2pPr marL="514350" indent="-17145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857250" indent="-17145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157288" indent="-128588" algn="l" rtl="0" eaLnBrk="0" fontAlgn="base" hangingPunct="0">
        <a:lnSpc>
          <a:spcPct val="80000"/>
        </a:lnSpc>
        <a:spcBef>
          <a:spcPct val="30000"/>
        </a:spcBef>
        <a:spcAft>
          <a:spcPct val="0"/>
        </a:spcAft>
        <a:buSzPct val="100000"/>
        <a:buFont typeface="Wingdings" charset="2"/>
        <a:buChar char="§"/>
        <a:defRPr sz="1200">
          <a:solidFill>
            <a:schemeClr val="tx1"/>
          </a:solidFill>
          <a:latin typeface="Calibri"/>
          <a:ea typeface="ＭＳ Ｐゴシック" charset="-128"/>
          <a:cs typeface="Calibri"/>
        </a:defRPr>
      </a:lvl4pPr>
      <a:lvl5pPr marL="1500188" indent="-128588" algn="l" rtl="0" eaLnBrk="0" fontAlgn="base" hangingPunct="0">
        <a:lnSpc>
          <a:spcPct val="80000"/>
        </a:lnSpc>
        <a:spcBef>
          <a:spcPct val="30000"/>
        </a:spcBef>
        <a:spcAft>
          <a:spcPct val="0"/>
        </a:spcAft>
        <a:buSzPct val="100000"/>
        <a:buChar char="–"/>
        <a:defRPr sz="1200">
          <a:solidFill>
            <a:schemeClr val="tx1"/>
          </a:solidFill>
          <a:latin typeface="Calibri"/>
          <a:ea typeface="ＭＳ Ｐゴシック" charset="-128"/>
          <a:cs typeface="Calibri"/>
        </a:defRPr>
      </a:lvl5pPr>
      <a:lvl6pPr marL="1843088" indent="-128588" algn="l" rtl="0" eaLnBrk="0" fontAlgn="base" hangingPunct="0">
        <a:lnSpc>
          <a:spcPct val="90000"/>
        </a:lnSpc>
        <a:spcBef>
          <a:spcPct val="30000"/>
        </a:spcBef>
        <a:spcAft>
          <a:spcPct val="0"/>
        </a:spcAft>
        <a:buSzPct val="100000"/>
        <a:buChar char="–"/>
        <a:defRPr sz="1050">
          <a:solidFill>
            <a:schemeClr val="tx1"/>
          </a:solidFill>
          <a:latin typeface="+mn-lt"/>
          <a:ea typeface="ＭＳ Ｐゴシック" charset="-128"/>
        </a:defRPr>
      </a:lvl6pPr>
      <a:lvl7pPr marL="2185988" indent="-128588" algn="l" rtl="0" eaLnBrk="0" fontAlgn="base" hangingPunct="0">
        <a:lnSpc>
          <a:spcPct val="90000"/>
        </a:lnSpc>
        <a:spcBef>
          <a:spcPct val="30000"/>
        </a:spcBef>
        <a:spcAft>
          <a:spcPct val="0"/>
        </a:spcAft>
        <a:buSzPct val="100000"/>
        <a:buChar char="–"/>
        <a:defRPr sz="1050">
          <a:solidFill>
            <a:schemeClr val="tx1"/>
          </a:solidFill>
          <a:latin typeface="+mn-lt"/>
          <a:ea typeface="ＭＳ Ｐゴシック" charset="-128"/>
        </a:defRPr>
      </a:lvl7pPr>
      <a:lvl8pPr marL="2528888" indent="-128588" algn="l" rtl="0" eaLnBrk="0" fontAlgn="base" hangingPunct="0">
        <a:lnSpc>
          <a:spcPct val="90000"/>
        </a:lnSpc>
        <a:spcBef>
          <a:spcPct val="30000"/>
        </a:spcBef>
        <a:spcAft>
          <a:spcPct val="0"/>
        </a:spcAft>
        <a:buSzPct val="100000"/>
        <a:buChar char="–"/>
        <a:defRPr sz="1050">
          <a:solidFill>
            <a:schemeClr val="tx1"/>
          </a:solidFill>
          <a:latin typeface="+mn-lt"/>
          <a:ea typeface="ＭＳ Ｐゴシック" charset="-128"/>
        </a:defRPr>
      </a:lvl8pPr>
      <a:lvl9pPr marL="2871788" indent="-128588" algn="l" rtl="0" eaLnBrk="0" fontAlgn="base" hangingPunct="0">
        <a:lnSpc>
          <a:spcPct val="90000"/>
        </a:lnSpc>
        <a:spcBef>
          <a:spcPct val="30000"/>
        </a:spcBef>
        <a:spcAft>
          <a:spcPct val="0"/>
        </a:spcAft>
        <a:buSzPct val="100000"/>
        <a:buChar char="–"/>
        <a:defRPr sz="1050">
          <a:solidFill>
            <a:schemeClr val="tx1"/>
          </a:solidFill>
          <a:latin typeface="+mn-lt"/>
          <a:ea typeface="ＭＳ Ｐゴシック" charset="-128"/>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791570" y="2392041"/>
            <a:ext cx="7451677" cy="1893356"/>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en-US" altLang="zh-CN" sz="4000" b="1" kern="0" dirty="0" smtClean="0">
                <a:solidFill>
                  <a:srgbClr val="800000"/>
                </a:solidFill>
                <a:latin typeface="Arial" panose="020B0604020202020204" pitchFamily="34" charset="0"/>
                <a:ea typeface="黑体" panose="02010609060101010101" pitchFamily="49" charset="-122"/>
              </a:rPr>
              <a:t>GPU </a:t>
            </a:r>
            <a:r>
              <a:rPr lang="zh-CN" altLang="en-US" sz="4000" b="1" kern="0" dirty="0" smtClean="0">
                <a:solidFill>
                  <a:srgbClr val="800000"/>
                </a:solidFill>
                <a:latin typeface="Arial" panose="020B0604020202020204" pitchFamily="34" charset="0"/>
                <a:ea typeface="黑体" panose="02010609060101010101" pitchFamily="49" charset="-122"/>
              </a:rPr>
              <a:t>图形处理单元</a:t>
            </a:r>
            <a:r>
              <a:rPr lang="en-US" altLang="zh-CN" sz="4000" b="1" kern="0" dirty="0" smtClean="0">
                <a:solidFill>
                  <a:srgbClr val="800000"/>
                </a:solidFill>
                <a:latin typeface="Arial" panose="020B0604020202020204" pitchFamily="34" charset="0"/>
                <a:ea typeface="黑体" panose="02010609060101010101" pitchFamily="49" charset="-122"/>
              </a:rPr>
              <a:t> </a:t>
            </a:r>
          </a:p>
          <a:p>
            <a:pPr eaLnBrk="1" hangingPunct="1"/>
            <a:r>
              <a:rPr lang="en-US" altLang="zh-CN" sz="4000" b="1" kern="0" dirty="0" smtClean="0">
                <a:solidFill>
                  <a:srgbClr val="800000"/>
                </a:solidFill>
                <a:latin typeface="Arial" panose="020B0604020202020204" pitchFamily="34" charset="0"/>
                <a:ea typeface="黑体" panose="02010609060101010101" pitchFamily="49" charset="-122"/>
              </a:rPr>
              <a:t>(Graphical Processing Units)</a:t>
            </a:r>
            <a:endParaRPr lang="zh-CN" altLang="en-US" sz="4000" b="1" kern="0" dirty="0">
              <a:solidFill>
                <a:srgbClr val="800000"/>
              </a:solidFill>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2857844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08398"/>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en-US" altLang="zh-CN" sz="4000" b="1" kern="0" dirty="0" smtClean="0">
                <a:solidFill>
                  <a:srgbClr val="800000"/>
                </a:solidFill>
                <a:latin typeface="Arial" panose="020B0604020202020204" pitchFamily="34" charset="0"/>
                <a:ea typeface="黑体" panose="02010609060101010101" pitchFamily="49" charset="-122"/>
              </a:rPr>
              <a:t>GPU</a:t>
            </a:r>
            <a:r>
              <a:rPr lang="zh-CN" altLang="en-US" sz="4000" b="1" kern="0" dirty="0" smtClean="0">
                <a:solidFill>
                  <a:srgbClr val="800000"/>
                </a:solidFill>
                <a:latin typeface="Arial" panose="020B0604020202020204" pitchFamily="34" charset="0"/>
                <a:ea typeface="黑体" panose="02010609060101010101" pitchFamily="49" charset="-122"/>
              </a:rPr>
              <a:t>寄存器</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542197"/>
            <a:ext cx="9144000" cy="452431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smtClean="0"/>
              <a:t>NVIDA GPU</a:t>
            </a:r>
            <a:r>
              <a:rPr lang="zh-CN" altLang="en-US" sz="2400" dirty="0" smtClean="0"/>
              <a:t>有</a:t>
            </a:r>
            <a:r>
              <a:rPr lang="en-US" altLang="zh-CN" sz="2400" dirty="0" smtClean="0"/>
              <a:t>32768</a:t>
            </a:r>
            <a:r>
              <a:rPr lang="zh-CN" altLang="en-US" sz="2400" dirty="0" smtClean="0"/>
              <a:t>个寄存器</a:t>
            </a:r>
            <a:endParaRPr lang="en-US" altLang="zh-CN" sz="2400" dirty="0" smtClean="0"/>
          </a:p>
          <a:p>
            <a:pPr marL="800100" lvl="1" indent="-342900">
              <a:buFont typeface="Wingdings" panose="05000000000000000000" pitchFamily="2" charset="2"/>
              <a:buChar char="ü"/>
            </a:pPr>
            <a:r>
              <a:rPr lang="zh-CN" altLang="en-US" sz="2400" dirty="0" smtClean="0"/>
              <a:t>按通道分组，分配给各个通道使用</a:t>
            </a:r>
            <a:endParaRPr lang="en-US" altLang="zh-CN" sz="2400" dirty="0" smtClean="0"/>
          </a:p>
          <a:p>
            <a:endParaRPr lang="en-US" altLang="zh-CN" sz="2400" dirty="0" smtClean="0"/>
          </a:p>
          <a:p>
            <a:pPr marL="800100" lvl="1" indent="-342900">
              <a:buFont typeface="Wingdings" panose="05000000000000000000" pitchFamily="2" charset="2"/>
              <a:buChar char="ü"/>
            </a:pPr>
            <a:r>
              <a:rPr lang="zh-CN" altLang="en-US" sz="2400" dirty="0" smtClean="0"/>
              <a:t>每个</a:t>
            </a:r>
            <a:r>
              <a:rPr lang="en-US" altLang="zh-CN" sz="2400" dirty="0" smtClean="0"/>
              <a:t>SIMD</a:t>
            </a:r>
            <a:r>
              <a:rPr lang="zh-CN" altLang="en-US" sz="2400" dirty="0" smtClean="0"/>
              <a:t>线程最多使用</a:t>
            </a:r>
            <a:r>
              <a:rPr lang="en-US" altLang="zh-CN" sz="2400" dirty="0" smtClean="0"/>
              <a:t>64</a:t>
            </a:r>
            <a:r>
              <a:rPr lang="zh-CN" altLang="en-US" sz="2400" dirty="0" smtClean="0"/>
              <a:t>个寄存器</a:t>
            </a:r>
            <a:endParaRPr lang="en-US" altLang="zh-CN" sz="2400" dirty="0" smtClean="0"/>
          </a:p>
          <a:p>
            <a:endParaRPr lang="en-US" altLang="zh-CN" sz="2400" dirty="0"/>
          </a:p>
          <a:p>
            <a:pPr marL="800100" lvl="1" indent="-342900">
              <a:buFont typeface="Wingdings" panose="05000000000000000000" pitchFamily="2" charset="2"/>
              <a:buChar char="ü"/>
            </a:pPr>
            <a:r>
              <a:rPr lang="en-US" altLang="zh-CN" sz="2400" dirty="0" smtClean="0"/>
              <a:t>SIMD</a:t>
            </a:r>
            <a:r>
              <a:rPr lang="zh-CN" altLang="en-US" sz="2400" dirty="0" smtClean="0"/>
              <a:t>线程最多可以使用</a:t>
            </a:r>
            <a:endParaRPr lang="en-US" altLang="zh-CN" sz="2400" dirty="0" smtClean="0"/>
          </a:p>
          <a:p>
            <a:pPr marL="1257300" lvl="2" indent="-342900">
              <a:buFont typeface="Arial" panose="020B0604020202020204" pitchFamily="34" charset="0"/>
              <a:buChar char="•"/>
            </a:pPr>
            <a:r>
              <a:rPr lang="en-US" altLang="zh-CN" sz="2400" dirty="0" smtClean="0"/>
              <a:t>64</a:t>
            </a:r>
            <a:r>
              <a:rPr lang="zh-CN" altLang="en-US" sz="2400" dirty="0" smtClean="0"/>
              <a:t>个寄存器：含</a:t>
            </a:r>
            <a:r>
              <a:rPr lang="en-US" altLang="zh-CN" sz="2400" dirty="0" smtClean="0"/>
              <a:t>32</a:t>
            </a:r>
            <a:r>
              <a:rPr lang="zh-CN" altLang="en-US" sz="2400" dirty="0" smtClean="0"/>
              <a:t>个元素，每个元素</a:t>
            </a:r>
            <a:r>
              <a:rPr lang="en-US" altLang="zh-CN" sz="2400" dirty="0" smtClean="0"/>
              <a:t>32</a:t>
            </a:r>
            <a:r>
              <a:rPr lang="zh-CN" altLang="en-US" sz="2400" dirty="0" smtClean="0"/>
              <a:t>位</a:t>
            </a:r>
            <a:endParaRPr lang="en-US" altLang="zh-CN" sz="2400" dirty="0" smtClean="0"/>
          </a:p>
          <a:p>
            <a:pPr marL="1257300" lvl="2" indent="-342900">
              <a:buFont typeface="Arial" panose="020B0604020202020204" pitchFamily="34" charset="0"/>
              <a:buChar char="•"/>
            </a:pPr>
            <a:r>
              <a:rPr lang="en-US" altLang="zh-CN" sz="2400" dirty="0" smtClean="0"/>
              <a:t>32</a:t>
            </a:r>
            <a:r>
              <a:rPr lang="zh-CN" altLang="en-US" sz="2400" dirty="0" smtClean="0"/>
              <a:t>个寄存器：含</a:t>
            </a:r>
            <a:r>
              <a:rPr lang="en-US" altLang="zh-CN" sz="2400" dirty="0" smtClean="0"/>
              <a:t>32</a:t>
            </a:r>
            <a:r>
              <a:rPr lang="zh-CN" altLang="en-US" sz="2400" dirty="0" smtClean="0"/>
              <a:t>个元素，每个元素</a:t>
            </a:r>
            <a:r>
              <a:rPr lang="en-US" altLang="zh-CN" sz="2400" dirty="0" smtClean="0"/>
              <a:t>64</a:t>
            </a:r>
            <a:r>
              <a:rPr lang="zh-CN" altLang="en-US" sz="2400" dirty="0" smtClean="0"/>
              <a:t>位</a:t>
            </a:r>
            <a:endParaRPr lang="en-US" altLang="zh-CN" sz="2400" dirty="0" smtClean="0"/>
          </a:p>
          <a:p>
            <a:endParaRPr lang="en-US" altLang="zh-CN" sz="2400" dirty="0"/>
          </a:p>
          <a:p>
            <a:pPr marL="800100" lvl="1" indent="-342900">
              <a:buFont typeface="Wingdings" panose="05000000000000000000" pitchFamily="2" charset="2"/>
              <a:buChar char="ü"/>
            </a:pPr>
            <a:r>
              <a:rPr lang="en-US" altLang="zh-CN" sz="2400" dirty="0" smtClean="0"/>
              <a:t>Fermi GPU</a:t>
            </a:r>
            <a:r>
              <a:rPr lang="zh-CN" altLang="en-US" sz="2400" dirty="0" smtClean="0"/>
              <a:t>有</a:t>
            </a:r>
            <a:r>
              <a:rPr lang="en-US" altLang="zh-CN" sz="2400" dirty="0" smtClean="0"/>
              <a:t>16</a:t>
            </a:r>
            <a:r>
              <a:rPr lang="zh-CN" altLang="en-US" sz="2400" dirty="0" smtClean="0"/>
              <a:t>个物理通道，每个通道使用</a:t>
            </a:r>
            <a:r>
              <a:rPr lang="en-US" altLang="zh-CN" sz="2400" dirty="0" smtClean="0"/>
              <a:t>2048</a:t>
            </a:r>
            <a:r>
              <a:rPr lang="zh-CN" altLang="en-US" sz="2400" dirty="0" smtClean="0"/>
              <a:t>个寄存器</a:t>
            </a:r>
            <a:endParaRPr lang="en-US" altLang="zh-CN" sz="2400" dirty="0" smtClean="0"/>
          </a:p>
          <a:p>
            <a:pPr marL="1257300" lvl="2" indent="-342900">
              <a:buFont typeface="Arial" panose="020B0604020202020204" pitchFamily="34" charset="0"/>
              <a:buChar char="•"/>
            </a:pPr>
            <a:r>
              <a:rPr lang="zh-CN" altLang="en-US" sz="2400" dirty="0" smtClean="0"/>
              <a:t>如果线程指令的长度为</a:t>
            </a:r>
            <a:r>
              <a:rPr lang="en-US" altLang="zh-CN" sz="2400" dirty="0" smtClean="0"/>
              <a:t>32(</a:t>
            </a:r>
            <a:r>
              <a:rPr lang="zh-CN" altLang="en-US" sz="2400" dirty="0" smtClean="0"/>
              <a:t>向量包含</a:t>
            </a:r>
            <a:r>
              <a:rPr lang="en-US" altLang="zh-CN" sz="2400" dirty="0" smtClean="0"/>
              <a:t>32</a:t>
            </a:r>
            <a:r>
              <a:rPr lang="zh-CN" altLang="en-US" sz="2400" dirty="0" smtClean="0"/>
              <a:t>个元素</a:t>
            </a:r>
            <a:r>
              <a:rPr lang="en-US" altLang="zh-CN" sz="2400" dirty="0" smtClean="0"/>
              <a:t>)</a:t>
            </a:r>
            <a:r>
              <a:rPr lang="zh-CN" altLang="en-US" sz="2400" dirty="0" smtClean="0"/>
              <a:t>，则需要两个时钟周期执行一条指令</a:t>
            </a:r>
            <a:endParaRPr lang="zh-CN" altLang="en-US" sz="2400" dirty="0"/>
          </a:p>
        </p:txBody>
      </p:sp>
    </p:spTree>
    <p:extLst>
      <p:ext uri="{BB962C8B-B14F-4D97-AF65-F5344CB8AC3E}">
        <p14:creationId xmlns:p14="http://schemas.microsoft.com/office/powerpoint/2010/main" val="2564836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473400" y="0"/>
            <a:ext cx="8279086" cy="6096528"/>
          </a:xfrm>
          <a:prstGeom prst="rect">
            <a:avLst/>
          </a:prstGeom>
        </p:spPr>
      </p:pic>
      <p:sp>
        <p:nvSpPr>
          <p:cNvPr id="4" name="文本框 3"/>
          <p:cNvSpPr txBox="1"/>
          <p:nvPr/>
        </p:nvSpPr>
        <p:spPr>
          <a:xfrm>
            <a:off x="0" y="6318913"/>
            <a:ext cx="9144000" cy="369332"/>
          </a:xfrm>
          <a:prstGeom prst="rect">
            <a:avLst/>
          </a:prstGeom>
          <a:noFill/>
        </p:spPr>
        <p:txBody>
          <a:bodyPr wrap="square" rtlCol="0">
            <a:spAutoFit/>
          </a:bodyPr>
          <a:lstStyle/>
          <a:p>
            <a:r>
              <a:rPr lang="zh-CN" altLang="en-US" dirty="0" smtClean="0"/>
              <a:t>多线程</a:t>
            </a:r>
            <a:r>
              <a:rPr lang="en-US" altLang="zh-CN" dirty="0" smtClean="0"/>
              <a:t>SIMD</a:t>
            </a:r>
            <a:r>
              <a:rPr lang="zh-CN" altLang="en-US" dirty="0" smtClean="0"/>
              <a:t>处理器。拥有</a:t>
            </a:r>
            <a:r>
              <a:rPr lang="en-US" altLang="zh-CN" dirty="0" smtClean="0"/>
              <a:t>16</a:t>
            </a:r>
            <a:r>
              <a:rPr lang="zh-CN" altLang="en-US" dirty="0" smtClean="0"/>
              <a:t>个通道。线程调度器可以调度</a:t>
            </a:r>
            <a:r>
              <a:rPr lang="en-US" altLang="zh-CN" dirty="0" smtClean="0"/>
              <a:t>48</a:t>
            </a:r>
            <a:r>
              <a:rPr lang="zh-CN" altLang="en-US" dirty="0" smtClean="0"/>
              <a:t>个独立</a:t>
            </a:r>
            <a:r>
              <a:rPr lang="en-US" altLang="zh-CN" dirty="0" smtClean="0"/>
              <a:t>SIMD</a:t>
            </a:r>
            <a:r>
              <a:rPr lang="zh-CN" altLang="en-US" dirty="0" smtClean="0"/>
              <a:t>指令线程。</a:t>
            </a:r>
            <a:endParaRPr lang="zh-CN" altLang="en-US" dirty="0"/>
          </a:p>
        </p:txBody>
      </p:sp>
    </p:spTree>
    <p:extLst>
      <p:ext uri="{BB962C8B-B14F-4D97-AF65-F5344CB8AC3E}">
        <p14:creationId xmlns:p14="http://schemas.microsoft.com/office/powerpoint/2010/main" val="2982154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77771" y="167455"/>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en-US" altLang="zh-CN" sz="4000" b="1" kern="0" dirty="0" smtClean="0">
                <a:solidFill>
                  <a:srgbClr val="800000"/>
                </a:solidFill>
                <a:latin typeface="Arial" panose="020B0604020202020204" pitchFamily="34" charset="0"/>
                <a:ea typeface="黑体" panose="02010609060101010101" pitchFamily="49" charset="-122"/>
              </a:rPr>
              <a:t>NVIDA</a:t>
            </a:r>
            <a:r>
              <a:rPr lang="zh-CN" altLang="en-US" sz="4000" b="1" kern="0" dirty="0" smtClean="0">
                <a:solidFill>
                  <a:srgbClr val="800000"/>
                </a:solidFill>
                <a:latin typeface="Arial" panose="020B0604020202020204" pitchFamily="34" charset="0"/>
                <a:ea typeface="黑体" panose="02010609060101010101" pitchFamily="49" charset="-122"/>
              </a:rPr>
              <a:t>指令集架构</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146412"/>
            <a:ext cx="9144000" cy="1200329"/>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smtClean="0"/>
              <a:t>PTX(Parallel Thread Execution)</a:t>
            </a:r>
            <a:r>
              <a:rPr lang="zh-CN" altLang="en-US" sz="2400" dirty="0" smtClean="0"/>
              <a:t>指令就是</a:t>
            </a:r>
            <a:r>
              <a:rPr lang="en-US" altLang="zh-CN" sz="2400" dirty="0" smtClean="0"/>
              <a:t>CUDA</a:t>
            </a:r>
            <a:r>
              <a:rPr lang="zh-CN" altLang="en-US" sz="2400" dirty="0" smtClean="0"/>
              <a:t>线程涉及的操作</a:t>
            </a:r>
            <a:endParaRPr lang="en-US" altLang="zh-CN" sz="2400" dirty="0" smtClean="0"/>
          </a:p>
          <a:p>
            <a:endParaRPr lang="en-US" altLang="zh-CN" sz="2400" dirty="0"/>
          </a:p>
          <a:p>
            <a:pPr marL="342900" indent="-342900">
              <a:buFont typeface="Wingdings" panose="05000000000000000000" pitchFamily="2" charset="2"/>
              <a:buChar char="Ø"/>
            </a:pPr>
            <a:r>
              <a:rPr lang="en-US" altLang="zh-CN" sz="2400" dirty="0" smtClean="0"/>
              <a:t>PTX</a:t>
            </a:r>
            <a:r>
              <a:rPr lang="zh-CN" altLang="en-US" sz="2400" dirty="0" smtClean="0"/>
              <a:t>指令格式</a:t>
            </a:r>
            <a:endParaRPr lang="zh-CN" altLang="en-US" sz="2400" dirty="0"/>
          </a:p>
        </p:txBody>
      </p:sp>
      <p:pic>
        <p:nvPicPr>
          <p:cNvPr id="4" name="图片 3"/>
          <p:cNvPicPr>
            <a:picLocks noChangeAspect="1"/>
          </p:cNvPicPr>
          <p:nvPr/>
        </p:nvPicPr>
        <p:blipFill>
          <a:blip r:embed="rId2"/>
          <a:stretch>
            <a:fillRect/>
          </a:stretch>
        </p:blipFill>
        <p:spPr>
          <a:xfrm>
            <a:off x="2363535" y="2805494"/>
            <a:ext cx="3816427" cy="701101"/>
          </a:xfrm>
          <a:prstGeom prst="rect">
            <a:avLst/>
          </a:prstGeom>
        </p:spPr>
      </p:pic>
      <p:pic>
        <p:nvPicPr>
          <p:cNvPr id="5" name="图片 4"/>
          <p:cNvPicPr>
            <a:picLocks noChangeAspect="1"/>
          </p:cNvPicPr>
          <p:nvPr/>
        </p:nvPicPr>
        <p:blipFill>
          <a:blip r:embed="rId3"/>
          <a:stretch>
            <a:fillRect/>
          </a:stretch>
        </p:blipFill>
        <p:spPr>
          <a:xfrm>
            <a:off x="1034652" y="4084912"/>
            <a:ext cx="6913463" cy="2072820"/>
          </a:xfrm>
          <a:prstGeom prst="rect">
            <a:avLst/>
          </a:prstGeom>
        </p:spPr>
      </p:pic>
    </p:spTree>
    <p:extLst>
      <p:ext uri="{BB962C8B-B14F-4D97-AF65-F5344CB8AC3E}">
        <p14:creationId xmlns:p14="http://schemas.microsoft.com/office/powerpoint/2010/main" val="35293712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359657" y="99217"/>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en-US" altLang="zh-CN" sz="4000" b="1" kern="0" dirty="0" smtClean="0">
                <a:solidFill>
                  <a:srgbClr val="800000"/>
                </a:solidFill>
                <a:latin typeface="Arial" panose="020B0604020202020204" pitchFamily="34" charset="0"/>
                <a:ea typeface="黑体" panose="02010609060101010101" pitchFamily="49" charset="-122"/>
              </a:rPr>
              <a:t>NVIDA</a:t>
            </a:r>
            <a:r>
              <a:rPr lang="zh-CN" altLang="en-US" sz="4000" b="1" kern="0" dirty="0" smtClean="0">
                <a:solidFill>
                  <a:srgbClr val="800000"/>
                </a:solidFill>
                <a:latin typeface="Arial" panose="020B0604020202020204" pitchFamily="34" charset="0"/>
                <a:ea typeface="黑体" panose="02010609060101010101" pitchFamily="49" charset="-122"/>
              </a:rPr>
              <a:t>指令集架构</a:t>
            </a:r>
            <a:endParaRPr lang="zh-CN" altLang="en-US" sz="4000" b="1" kern="0" dirty="0">
              <a:solidFill>
                <a:srgbClr val="800000"/>
              </a:solidFill>
              <a:latin typeface="Arial" panose="020B0604020202020204" pitchFamily="34" charset="0"/>
              <a:ea typeface="黑体" panose="02010609060101010101" pitchFamily="49" charset="-122"/>
            </a:endParaRPr>
          </a:p>
        </p:txBody>
      </p:sp>
      <p:pic>
        <p:nvPicPr>
          <p:cNvPr id="3" name="图片 2"/>
          <p:cNvPicPr>
            <a:picLocks noChangeAspect="1"/>
          </p:cNvPicPr>
          <p:nvPr/>
        </p:nvPicPr>
        <p:blipFill>
          <a:blip r:embed="rId2"/>
          <a:stretch>
            <a:fillRect/>
          </a:stretch>
        </p:blipFill>
        <p:spPr>
          <a:xfrm>
            <a:off x="0" y="929297"/>
            <a:ext cx="9144000" cy="4437888"/>
          </a:xfrm>
          <a:prstGeom prst="rect">
            <a:avLst/>
          </a:prstGeom>
        </p:spPr>
      </p:pic>
      <p:pic>
        <p:nvPicPr>
          <p:cNvPr id="4" name="图片 3"/>
          <p:cNvPicPr>
            <a:picLocks noChangeAspect="1"/>
          </p:cNvPicPr>
          <p:nvPr/>
        </p:nvPicPr>
        <p:blipFill>
          <a:blip r:embed="rId3"/>
          <a:stretch>
            <a:fillRect/>
          </a:stretch>
        </p:blipFill>
        <p:spPr>
          <a:xfrm>
            <a:off x="0" y="5608320"/>
            <a:ext cx="9144000" cy="1249680"/>
          </a:xfrm>
          <a:prstGeom prst="rect">
            <a:avLst/>
          </a:prstGeom>
        </p:spPr>
      </p:pic>
    </p:spTree>
    <p:extLst>
      <p:ext uri="{BB962C8B-B14F-4D97-AF65-F5344CB8AC3E}">
        <p14:creationId xmlns:p14="http://schemas.microsoft.com/office/powerpoint/2010/main" val="19036885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 y="1651379"/>
            <a:ext cx="9130352" cy="4667534"/>
          </a:xfrm>
          <a:prstGeom prst="rect">
            <a:avLst/>
          </a:prstGeom>
        </p:spPr>
      </p:pic>
      <p:sp>
        <p:nvSpPr>
          <p:cNvPr id="4" name="文本框 3"/>
          <p:cNvSpPr txBox="1"/>
          <p:nvPr/>
        </p:nvSpPr>
        <p:spPr>
          <a:xfrm>
            <a:off x="0" y="532263"/>
            <a:ext cx="3449881" cy="584775"/>
          </a:xfrm>
          <a:prstGeom prst="rect">
            <a:avLst/>
          </a:prstGeom>
          <a:noFill/>
        </p:spPr>
        <p:txBody>
          <a:bodyPr wrap="square" rtlCol="0">
            <a:spAutoFit/>
          </a:bodyPr>
          <a:lstStyle/>
          <a:p>
            <a:r>
              <a:rPr lang="zh-CN" altLang="en-US" sz="3200" dirty="0" smtClean="0"/>
              <a:t>例子</a:t>
            </a:r>
            <a:endParaRPr lang="zh-CN" altLang="en-US" sz="3200" dirty="0"/>
          </a:p>
        </p:txBody>
      </p:sp>
    </p:spTree>
    <p:extLst>
      <p:ext uri="{BB962C8B-B14F-4D97-AF65-F5344CB8AC3E}">
        <p14:creationId xmlns:p14="http://schemas.microsoft.com/office/powerpoint/2010/main" val="30185494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153808"/>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en-US" altLang="zh-CN" sz="4000" b="1" kern="0" dirty="0" smtClean="0">
                <a:solidFill>
                  <a:srgbClr val="800000"/>
                </a:solidFill>
                <a:latin typeface="Arial" panose="020B0604020202020204" pitchFamily="34" charset="0"/>
                <a:ea typeface="黑体" panose="02010609060101010101" pitchFamily="49" charset="-122"/>
              </a:rPr>
              <a:t>NVIDA GPU</a:t>
            </a:r>
            <a:r>
              <a:rPr lang="zh-CN" altLang="en-US" sz="4000" b="1" kern="0" dirty="0" smtClean="0">
                <a:solidFill>
                  <a:srgbClr val="800000"/>
                </a:solidFill>
                <a:latin typeface="Arial" panose="020B0604020202020204" pitchFamily="34" charset="0"/>
                <a:ea typeface="黑体" panose="02010609060101010101" pitchFamily="49" charset="-122"/>
              </a:rPr>
              <a:t>存储器结构</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624084"/>
            <a:ext cx="9144000" cy="452431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t>不在片上</a:t>
            </a:r>
            <a:r>
              <a:rPr lang="en-US" altLang="zh-CN" sz="2400" dirty="0" smtClean="0"/>
              <a:t>DRAM</a:t>
            </a:r>
            <a:r>
              <a:rPr lang="zh-CN" altLang="en-US" sz="2400" dirty="0" smtClean="0"/>
              <a:t>给每个</a:t>
            </a:r>
            <a:r>
              <a:rPr lang="en-US" altLang="zh-CN" sz="2400" dirty="0" smtClean="0"/>
              <a:t>SIMD</a:t>
            </a:r>
            <a:r>
              <a:rPr lang="zh-CN" altLang="en-US" sz="2400" dirty="0" smtClean="0"/>
              <a:t>通道提供了私有存储器</a:t>
            </a:r>
            <a:endParaRPr lang="en-US" altLang="zh-CN" sz="2400" dirty="0" smtClean="0"/>
          </a:p>
          <a:p>
            <a:pPr marL="800100" lvl="1" indent="-342900">
              <a:buFont typeface="Wingdings" panose="05000000000000000000" pitchFamily="2" charset="2"/>
              <a:buChar char="ü"/>
            </a:pPr>
            <a:r>
              <a:rPr lang="zh-CN" altLang="en-US" sz="2400" dirty="0" smtClean="0"/>
              <a:t>每个通道的私有存储器不与其他通道共享</a:t>
            </a:r>
            <a:endParaRPr lang="en-US" altLang="zh-CN" sz="2400" dirty="0" smtClean="0"/>
          </a:p>
          <a:p>
            <a:pPr marL="800100" lvl="1" indent="-342900">
              <a:buFont typeface="Wingdings" panose="05000000000000000000" pitchFamily="2" charset="2"/>
              <a:buChar char="ü"/>
            </a:pPr>
            <a:r>
              <a:rPr lang="zh-CN" altLang="en-US" sz="2400" dirty="0" smtClean="0"/>
              <a:t>私有存储器包含堆栈帧、私有变量等数据</a:t>
            </a:r>
            <a:endParaRPr lang="en-US" altLang="zh-CN" sz="2400" dirty="0" smtClean="0"/>
          </a:p>
          <a:p>
            <a:pPr marL="800100" lvl="1" indent="-342900">
              <a:buFont typeface="Wingdings" panose="05000000000000000000" pitchFamily="2" charset="2"/>
              <a:buChar char="ü"/>
            </a:pPr>
            <a:r>
              <a:rPr lang="zh-CN" altLang="en-US" sz="2400" dirty="0" smtClean="0"/>
              <a:t>近期的</a:t>
            </a:r>
            <a:r>
              <a:rPr lang="en-US" altLang="zh-CN" sz="2400" dirty="0" smtClean="0"/>
              <a:t>GPU</a:t>
            </a:r>
            <a:r>
              <a:rPr lang="zh-CN" altLang="en-US" sz="2400" dirty="0" smtClean="0"/>
              <a:t>将上述数据缓存在</a:t>
            </a:r>
            <a:r>
              <a:rPr lang="en-US" altLang="zh-CN" sz="2400" dirty="0" smtClean="0"/>
              <a:t>L1</a:t>
            </a:r>
            <a:r>
              <a:rPr lang="zh-CN" altLang="en-US" sz="2400" dirty="0" smtClean="0"/>
              <a:t>和</a:t>
            </a:r>
            <a:r>
              <a:rPr lang="en-US" altLang="zh-CN" sz="2400" dirty="0" smtClean="0"/>
              <a:t>L2</a:t>
            </a:r>
            <a:r>
              <a:rPr lang="zh-CN" altLang="en-US" sz="2400" dirty="0"/>
              <a:t> </a:t>
            </a:r>
            <a:r>
              <a:rPr lang="en-US" altLang="zh-CN" sz="2400" dirty="0" smtClean="0"/>
              <a:t>Cache</a:t>
            </a:r>
            <a:r>
              <a:rPr lang="zh-CN" altLang="en-US" sz="2400" dirty="0" smtClean="0"/>
              <a:t>中</a:t>
            </a:r>
            <a:endParaRPr lang="en-US" altLang="zh-CN" sz="2400" dirty="0" smtClean="0"/>
          </a:p>
          <a:p>
            <a:endParaRPr lang="en-US" altLang="zh-CN" sz="2400" dirty="0" smtClean="0"/>
          </a:p>
          <a:p>
            <a:endParaRPr lang="en-US" altLang="zh-CN" sz="2400" dirty="0"/>
          </a:p>
          <a:p>
            <a:pPr marL="342900" indent="-342900">
              <a:buFont typeface="Wingdings" panose="05000000000000000000" pitchFamily="2" charset="2"/>
              <a:buChar char="Ø"/>
            </a:pPr>
            <a:r>
              <a:rPr lang="zh-CN" altLang="en-US" sz="2400" dirty="0" smtClean="0"/>
              <a:t>每个多线程</a:t>
            </a:r>
            <a:r>
              <a:rPr lang="en-US" altLang="zh-CN" sz="2400" dirty="0" smtClean="0"/>
              <a:t>SIMD</a:t>
            </a:r>
            <a:r>
              <a:rPr lang="zh-CN" altLang="en-US" sz="2400" dirty="0" smtClean="0"/>
              <a:t>处理器同时包含片上局部存储器</a:t>
            </a:r>
            <a:endParaRPr lang="en-US" altLang="zh-CN" sz="2400" dirty="0" smtClean="0"/>
          </a:p>
          <a:p>
            <a:pPr marL="800100" lvl="1" indent="-342900">
              <a:buFont typeface="Wingdings" panose="05000000000000000000" pitchFamily="2" charset="2"/>
              <a:buChar char="ü"/>
            </a:pPr>
            <a:r>
              <a:rPr lang="zh-CN" altLang="en-US" sz="2400" dirty="0" smtClean="0"/>
              <a:t>一个线程块的线程可以共享，</a:t>
            </a:r>
            <a:r>
              <a:rPr lang="en-US" altLang="zh-CN" sz="2400" dirty="0" smtClean="0"/>
              <a:t>SIMD</a:t>
            </a:r>
            <a:r>
              <a:rPr lang="zh-CN" altLang="en-US" sz="2400" dirty="0" smtClean="0"/>
              <a:t>通道也可以共享</a:t>
            </a:r>
            <a:endParaRPr lang="en-US" altLang="zh-CN" sz="2400" dirty="0" smtClean="0"/>
          </a:p>
          <a:p>
            <a:endParaRPr lang="en-US" altLang="zh-CN" sz="2400" dirty="0" smtClean="0"/>
          </a:p>
          <a:p>
            <a:endParaRPr lang="en-US" altLang="zh-CN" sz="2400" dirty="0"/>
          </a:p>
          <a:p>
            <a:pPr marL="342900" indent="-342900">
              <a:buFont typeface="Wingdings" panose="05000000000000000000" pitchFamily="2" charset="2"/>
              <a:buChar char="Ø"/>
            </a:pPr>
            <a:r>
              <a:rPr lang="en-US" altLang="zh-CN" sz="2400" dirty="0" smtClean="0"/>
              <a:t>GPU</a:t>
            </a:r>
            <a:r>
              <a:rPr lang="zh-CN" altLang="en-US" sz="2400" dirty="0" smtClean="0"/>
              <a:t>存储器：不在片上，可以让不同</a:t>
            </a:r>
            <a:r>
              <a:rPr lang="en-US" altLang="zh-CN" sz="2400" dirty="0" smtClean="0"/>
              <a:t>SIMD</a:t>
            </a:r>
            <a:r>
              <a:rPr lang="zh-CN" altLang="en-US" sz="2400" dirty="0" smtClean="0"/>
              <a:t>处理器共享</a:t>
            </a:r>
            <a:endParaRPr lang="en-US" altLang="zh-CN" sz="2400" dirty="0" smtClean="0"/>
          </a:p>
          <a:p>
            <a:pPr marL="800100" lvl="1" indent="-342900">
              <a:buFont typeface="Wingdings" panose="05000000000000000000" pitchFamily="2" charset="2"/>
              <a:buChar char="ü"/>
            </a:pPr>
            <a:r>
              <a:rPr lang="zh-CN" altLang="en-US" sz="2400" dirty="0" smtClean="0"/>
              <a:t>主机</a:t>
            </a:r>
            <a:r>
              <a:rPr lang="en-US" altLang="zh-CN" sz="2400" dirty="0" smtClean="0"/>
              <a:t>(CPU)</a:t>
            </a:r>
            <a:r>
              <a:rPr lang="zh-CN" altLang="en-US" sz="2400" dirty="0" smtClean="0"/>
              <a:t>可以读写</a:t>
            </a:r>
            <a:r>
              <a:rPr lang="en-US" altLang="zh-CN" sz="2400" dirty="0" smtClean="0"/>
              <a:t>GPU</a:t>
            </a:r>
            <a:r>
              <a:rPr lang="zh-CN" altLang="en-US" sz="2400" dirty="0"/>
              <a:t>存储器</a:t>
            </a:r>
          </a:p>
        </p:txBody>
      </p:sp>
    </p:spTree>
    <p:extLst>
      <p:ext uri="{BB962C8B-B14F-4D97-AF65-F5344CB8AC3E}">
        <p14:creationId xmlns:p14="http://schemas.microsoft.com/office/powerpoint/2010/main" val="24679558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0" y="3412"/>
            <a:ext cx="6919560" cy="5980694"/>
          </a:xfrm>
          <a:prstGeom prst="rect">
            <a:avLst/>
          </a:prstGeom>
        </p:spPr>
      </p:pic>
      <p:sp>
        <p:nvSpPr>
          <p:cNvPr id="4" name="文本框 3"/>
          <p:cNvSpPr txBox="1"/>
          <p:nvPr/>
        </p:nvSpPr>
        <p:spPr>
          <a:xfrm>
            <a:off x="5813946" y="504967"/>
            <a:ext cx="3193576" cy="646331"/>
          </a:xfrm>
          <a:prstGeom prst="rect">
            <a:avLst/>
          </a:prstGeom>
          <a:noFill/>
        </p:spPr>
        <p:txBody>
          <a:bodyPr wrap="square" rtlCol="0">
            <a:spAutoFit/>
          </a:bodyPr>
          <a:lstStyle/>
          <a:p>
            <a:r>
              <a:rPr lang="zh-CN" altLang="en-US" dirty="0"/>
              <a:t>一</a:t>
            </a:r>
            <a:r>
              <a:rPr lang="zh-CN" altLang="en-US" dirty="0" smtClean="0"/>
              <a:t>条</a:t>
            </a:r>
            <a:r>
              <a:rPr lang="en-US" altLang="zh-CN" dirty="0" smtClean="0"/>
              <a:t>CUDA</a:t>
            </a:r>
            <a:r>
              <a:rPr lang="zh-CN" altLang="en-US" dirty="0" smtClean="0"/>
              <a:t>线程拥有自己的私有存储器</a:t>
            </a:r>
            <a:endParaRPr lang="zh-CN" altLang="en-US" dirty="0"/>
          </a:p>
        </p:txBody>
      </p:sp>
      <p:sp>
        <p:nvSpPr>
          <p:cNvPr id="5" name="文本框 4"/>
          <p:cNvSpPr txBox="1"/>
          <p:nvPr/>
        </p:nvSpPr>
        <p:spPr>
          <a:xfrm>
            <a:off x="5459104" y="1992573"/>
            <a:ext cx="3548418" cy="646331"/>
          </a:xfrm>
          <a:prstGeom prst="rect">
            <a:avLst/>
          </a:prstGeom>
          <a:noFill/>
        </p:spPr>
        <p:txBody>
          <a:bodyPr wrap="square" rtlCol="0">
            <a:spAutoFit/>
          </a:bodyPr>
          <a:lstStyle/>
          <a:p>
            <a:r>
              <a:rPr lang="zh-CN" altLang="en-US" dirty="0" smtClean="0"/>
              <a:t>局部存储能被线程块里的所有线程共享</a:t>
            </a:r>
            <a:endParaRPr lang="zh-CN" altLang="en-US" dirty="0"/>
          </a:p>
        </p:txBody>
      </p:sp>
      <p:sp>
        <p:nvSpPr>
          <p:cNvPr id="6" name="文本框 5"/>
          <p:cNvSpPr txBox="1"/>
          <p:nvPr/>
        </p:nvSpPr>
        <p:spPr>
          <a:xfrm>
            <a:off x="6919560" y="4080681"/>
            <a:ext cx="2224440" cy="646331"/>
          </a:xfrm>
          <a:prstGeom prst="rect">
            <a:avLst/>
          </a:prstGeom>
          <a:noFill/>
        </p:spPr>
        <p:txBody>
          <a:bodyPr wrap="square" rtlCol="0">
            <a:spAutoFit/>
          </a:bodyPr>
          <a:lstStyle/>
          <a:p>
            <a:r>
              <a:rPr lang="en-US" altLang="zh-CN" dirty="0" smtClean="0"/>
              <a:t>GPU</a:t>
            </a:r>
            <a:r>
              <a:rPr lang="zh-CN" altLang="en-US" dirty="0" smtClean="0"/>
              <a:t>存储器被所有的网格共享</a:t>
            </a:r>
            <a:endParaRPr lang="zh-CN" altLang="en-US" dirty="0"/>
          </a:p>
        </p:txBody>
      </p:sp>
      <p:sp>
        <p:nvSpPr>
          <p:cNvPr id="7" name="文本框 6"/>
          <p:cNvSpPr txBox="1"/>
          <p:nvPr/>
        </p:nvSpPr>
        <p:spPr>
          <a:xfrm>
            <a:off x="3343702" y="6302161"/>
            <a:ext cx="2866029" cy="523220"/>
          </a:xfrm>
          <a:prstGeom prst="rect">
            <a:avLst/>
          </a:prstGeom>
          <a:noFill/>
        </p:spPr>
        <p:txBody>
          <a:bodyPr wrap="square" rtlCol="0">
            <a:spAutoFit/>
          </a:bodyPr>
          <a:lstStyle/>
          <a:p>
            <a:r>
              <a:rPr lang="en-US" altLang="zh-CN" sz="2800" dirty="0" smtClean="0"/>
              <a:t>GPU </a:t>
            </a:r>
            <a:r>
              <a:rPr lang="zh-CN" altLang="en-US" sz="2800" dirty="0" smtClean="0"/>
              <a:t>存储器结构</a:t>
            </a:r>
            <a:endParaRPr lang="zh-CN" altLang="en-US" sz="2800" dirty="0"/>
          </a:p>
        </p:txBody>
      </p:sp>
    </p:spTree>
    <p:extLst>
      <p:ext uri="{BB962C8B-B14F-4D97-AF65-F5344CB8AC3E}">
        <p14:creationId xmlns:p14="http://schemas.microsoft.com/office/powerpoint/2010/main" val="14998905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08399"/>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en-US" altLang="zh-CN" sz="4000" b="1" kern="0" dirty="0" smtClean="0">
                <a:solidFill>
                  <a:srgbClr val="800000"/>
                </a:solidFill>
                <a:latin typeface="Arial" panose="020B0604020202020204" pitchFamily="34" charset="0"/>
                <a:ea typeface="黑体" panose="02010609060101010101" pitchFamily="49" charset="-122"/>
              </a:rPr>
              <a:t>Fermi</a:t>
            </a:r>
            <a:r>
              <a:rPr lang="zh-CN" altLang="en-US" sz="4000" b="1" kern="0" dirty="0" smtClean="0">
                <a:solidFill>
                  <a:srgbClr val="800000"/>
                </a:solidFill>
                <a:latin typeface="Arial" panose="020B0604020202020204" pitchFamily="34" charset="0"/>
                <a:ea typeface="黑体" panose="02010609060101010101" pitchFamily="49" charset="-122"/>
              </a:rPr>
              <a:t>结构创新性</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255594"/>
            <a:ext cx="9144000" cy="526297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t>每个</a:t>
            </a:r>
            <a:r>
              <a:rPr lang="en-US" altLang="zh-CN" sz="2400" dirty="0" smtClean="0"/>
              <a:t>SIMD</a:t>
            </a:r>
            <a:r>
              <a:rPr lang="zh-CN" altLang="en-US" sz="2400" dirty="0" smtClean="0"/>
              <a:t>处理器有：</a:t>
            </a:r>
            <a:endParaRPr lang="en-US" altLang="zh-CN" sz="2400" dirty="0" smtClean="0"/>
          </a:p>
          <a:p>
            <a:pPr marL="800100" lvl="1" indent="-342900">
              <a:buFont typeface="Wingdings" panose="05000000000000000000" pitchFamily="2" charset="2"/>
              <a:buChar char="ü"/>
            </a:pPr>
            <a:r>
              <a:rPr lang="zh-CN" altLang="en-US" sz="2400" dirty="0"/>
              <a:t>两</a:t>
            </a:r>
            <a:r>
              <a:rPr lang="zh-CN" altLang="en-US" sz="2400" dirty="0" smtClean="0"/>
              <a:t>个</a:t>
            </a:r>
            <a:r>
              <a:rPr lang="en-US" altLang="zh-CN" sz="2400" dirty="0" smtClean="0"/>
              <a:t>SIMD</a:t>
            </a:r>
            <a:r>
              <a:rPr lang="zh-CN" altLang="en-US" sz="2400" dirty="0" smtClean="0"/>
              <a:t>线程调度器，两个指令分派单元</a:t>
            </a:r>
            <a:endParaRPr lang="en-US" altLang="zh-CN" sz="2400" dirty="0" smtClean="0"/>
          </a:p>
          <a:p>
            <a:pPr marL="800100" lvl="1" indent="-342900">
              <a:buFont typeface="Wingdings" panose="05000000000000000000" pitchFamily="2" charset="2"/>
              <a:buChar char="ü"/>
            </a:pPr>
            <a:r>
              <a:rPr lang="en-US" altLang="zh-CN" sz="2400" dirty="0" smtClean="0"/>
              <a:t>16</a:t>
            </a:r>
            <a:r>
              <a:rPr lang="zh-CN" altLang="en-US" sz="2400" dirty="0" smtClean="0"/>
              <a:t>个</a:t>
            </a:r>
            <a:r>
              <a:rPr lang="en-US" altLang="zh-CN" sz="2400" dirty="0" smtClean="0"/>
              <a:t>SIMD</a:t>
            </a:r>
            <a:r>
              <a:rPr lang="zh-CN" altLang="en-US" sz="2400" dirty="0" smtClean="0"/>
              <a:t>通道</a:t>
            </a:r>
            <a:r>
              <a:rPr lang="en-US" altLang="zh-CN" sz="2400" dirty="0" smtClean="0"/>
              <a:t>(SIMD</a:t>
            </a:r>
            <a:r>
              <a:rPr lang="zh-CN" altLang="en-US" sz="2400" dirty="0" smtClean="0"/>
              <a:t>指令宽度为</a:t>
            </a:r>
            <a:r>
              <a:rPr lang="en-US" altLang="zh-CN" sz="2400" dirty="0" smtClean="0"/>
              <a:t>32</a:t>
            </a:r>
            <a:r>
              <a:rPr lang="zh-CN" altLang="en-US" sz="2400" dirty="0" smtClean="0"/>
              <a:t>，也就是要处理</a:t>
            </a:r>
            <a:r>
              <a:rPr lang="en-US" altLang="zh-CN" sz="2400" dirty="0" smtClean="0"/>
              <a:t>32</a:t>
            </a:r>
            <a:r>
              <a:rPr lang="zh-CN" altLang="en-US" sz="2400" dirty="0" smtClean="0"/>
              <a:t>个元素，需要</a:t>
            </a:r>
            <a:r>
              <a:rPr lang="en-US" altLang="zh-CN" sz="2400" dirty="0" smtClean="0"/>
              <a:t>2</a:t>
            </a:r>
            <a:r>
              <a:rPr lang="zh-CN" altLang="en-US" sz="2400" dirty="0" smtClean="0"/>
              <a:t>个周期</a:t>
            </a:r>
            <a:r>
              <a:rPr lang="en-US" altLang="zh-CN" sz="2400" dirty="0" smtClean="0"/>
              <a:t>)</a:t>
            </a:r>
            <a:r>
              <a:rPr lang="zh-CN" altLang="en-US" sz="2400" dirty="0" smtClean="0"/>
              <a:t>，</a:t>
            </a:r>
            <a:r>
              <a:rPr lang="en-US" altLang="zh-CN" sz="2400" dirty="0" smtClean="0"/>
              <a:t>16</a:t>
            </a:r>
            <a:r>
              <a:rPr lang="zh-CN" altLang="en-US" sz="2400" dirty="0" smtClean="0"/>
              <a:t>个</a:t>
            </a:r>
            <a:r>
              <a:rPr lang="en-US" altLang="zh-CN" sz="2400" dirty="0" smtClean="0"/>
              <a:t>Load/Store</a:t>
            </a:r>
            <a:r>
              <a:rPr lang="zh-CN" altLang="en-US" sz="2400" dirty="0" smtClean="0"/>
              <a:t>单元，</a:t>
            </a:r>
            <a:r>
              <a:rPr lang="en-US" altLang="zh-CN" sz="2400" dirty="0" smtClean="0"/>
              <a:t>4</a:t>
            </a:r>
            <a:r>
              <a:rPr lang="zh-CN" altLang="en-US" sz="2400" dirty="0" smtClean="0"/>
              <a:t>个特殊功能单元</a:t>
            </a:r>
            <a:endParaRPr lang="en-US" altLang="zh-CN" sz="2400" dirty="0" smtClean="0"/>
          </a:p>
          <a:p>
            <a:pPr marL="800100" lvl="1" indent="-342900">
              <a:buFont typeface="Wingdings" panose="05000000000000000000" pitchFamily="2" charset="2"/>
              <a:buChar char="ü"/>
            </a:pPr>
            <a:r>
              <a:rPr lang="zh-CN" altLang="en-US" sz="2400" dirty="0" smtClean="0"/>
              <a:t>每两个时钟周期调度两个线程</a:t>
            </a:r>
            <a:endParaRPr lang="en-US" altLang="zh-CN" sz="2400" dirty="0" smtClean="0"/>
          </a:p>
          <a:p>
            <a:endParaRPr lang="en-US" altLang="zh-CN" sz="2400" dirty="0"/>
          </a:p>
          <a:p>
            <a:pPr marL="342900" indent="-342900">
              <a:buFont typeface="Wingdings" panose="05000000000000000000" pitchFamily="2" charset="2"/>
              <a:buChar char="Ø"/>
            </a:pPr>
            <a:r>
              <a:rPr lang="zh-CN" altLang="en-US" sz="2400" dirty="0"/>
              <a:t>更</a:t>
            </a:r>
            <a:r>
              <a:rPr lang="zh-CN" altLang="en-US" sz="2400" dirty="0" smtClean="0"/>
              <a:t>快的双精度浮点运算：</a:t>
            </a:r>
            <a:r>
              <a:rPr lang="en-US" altLang="zh-CN" sz="2400" dirty="0"/>
              <a:t> 78 </a:t>
            </a:r>
            <a:r>
              <a:rPr lang="en-US" altLang="zh-CN" sz="2400" dirty="0">
                <a:sym typeface="Wingdings" pitchFamily="2" charset="2"/>
              </a:rPr>
              <a:t>GFLOPs 515 </a:t>
            </a:r>
            <a:r>
              <a:rPr lang="en-US" altLang="zh-CN" sz="2400" dirty="0" smtClean="0">
                <a:sym typeface="Wingdings" pitchFamily="2" charset="2"/>
              </a:rPr>
              <a:t>GFLOPs</a:t>
            </a:r>
          </a:p>
          <a:p>
            <a:pPr marL="342900" indent="-342900">
              <a:buFont typeface="Wingdings" panose="05000000000000000000" pitchFamily="2" charset="2"/>
              <a:buChar char="Ø"/>
            </a:pPr>
            <a:r>
              <a:rPr lang="en-US" altLang="zh-CN" sz="2400" dirty="0" smtClean="0">
                <a:sym typeface="Wingdings" pitchFamily="2" charset="2"/>
              </a:rPr>
              <a:t>GPU</a:t>
            </a:r>
            <a:r>
              <a:rPr lang="zh-CN" altLang="en-US" sz="2400" dirty="0" smtClean="0">
                <a:sym typeface="Wingdings" pitchFamily="2" charset="2"/>
              </a:rPr>
              <a:t>存储器</a:t>
            </a:r>
            <a:r>
              <a:rPr lang="en-US" altLang="zh-CN" sz="2400" dirty="0" smtClean="0">
                <a:sym typeface="Wingdings" pitchFamily="2" charset="2"/>
              </a:rPr>
              <a:t>Cache</a:t>
            </a:r>
            <a:r>
              <a:rPr lang="zh-CN" altLang="en-US" sz="2400" dirty="0" smtClean="0">
                <a:sym typeface="Wingdings" pitchFamily="2" charset="2"/>
              </a:rPr>
              <a:t>：</a:t>
            </a:r>
            <a:r>
              <a:rPr lang="en-US" altLang="zh-CN" sz="2400" dirty="0" smtClean="0">
                <a:sym typeface="Wingdings" pitchFamily="2" charset="2"/>
              </a:rPr>
              <a:t>L1</a:t>
            </a:r>
            <a:r>
              <a:rPr lang="zh-CN" altLang="en-US" sz="2400" dirty="0" smtClean="0">
                <a:sym typeface="Wingdings" pitchFamily="2" charset="2"/>
              </a:rPr>
              <a:t>指令</a:t>
            </a:r>
            <a:r>
              <a:rPr lang="en-US" altLang="zh-CN" sz="2400" dirty="0" smtClean="0">
                <a:sym typeface="Wingdings" pitchFamily="2" charset="2"/>
              </a:rPr>
              <a:t>Cache</a:t>
            </a:r>
            <a:r>
              <a:rPr lang="zh-CN" altLang="en-US" sz="2400" dirty="0" smtClean="0">
                <a:sym typeface="Wingdings" pitchFamily="2" charset="2"/>
              </a:rPr>
              <a:t>和</a:t>
            </a:r>
            <a:r>
              <a:rPr lang="en-US" altLang="zh-CN" sz="2400" dirty="0" smtClean="0">
                <a:sym typeface="Wingdings" pitchFamily="2" charset="2"/>
              </a:rPr>
              <a:t>L1</a:t>
            </a:r>
            <a:r>
              <a:rPr lang="zh-CN" altLang="en-US" sz="2400" dirty="0" smtClean="0">
                <a:sym typeface="Wingdings" pitchFamily="2" charset="2"/>
              </a:rPr>
              <a:t>数据</a:t>
            </a:r>
            <a:r>
              <a:rPr lang="en-US" altLang="zh-CN" sz="2400" dirty="0" smtClean="0">
                <a:sym typeface="Wingdings" pitchFamily="2" charset="2"/>
              </a:rPr>
              <a:t>Cache</a:t>
            </a:r>
            <a:r>
              <a:rPr lang="zh-CN" altLang="en-US" sz="2400" dirty="0" smtClean="0">
                <a:sym typeface="Wingdings" pitchFamily="2" charset="2"/>
              </a:rPr>
              <a:t>分给每个</a:t>
            </a:r>
            <a:r>
              <a:rPr lang="en-US" altLang="zh-CN" sz="2400" dirty="0" smtClean="0">
                <a:sym typeface="Wingdings" pitchFamily="2" charset="2"/>
              </a:rPr>
              <a:t>SIMD</a:t>
            </a:r>
            <a:r>
              <a:rPr lang="zh-CN" altLang="en-US" sz="2400" dirty="0" smtClean="0">
                <a:sym typeface="Wingdings" pitchFamily="2" charset="2"/>
              </a:rPr>
              <a:t>处理器，</a:t>
            </a:r>
            <a:r>
              <a:rPr lang="en-US" altLang="zh-CN" sz="2400" dirty="0" smtClean="0">
                <a:sym typeface="Wingdings" pitchFamily="2" charset="2"/>
              </a:rPr>
              <a:t>L2 Cache</a:t>
            </a:r>
            <a:r>
              <a:rPr lang="zh-CN" altLang="en-US" sz="2400" dirty="0" smtClean="0">
                <a:sym typeface="Wingdings" pitchFamily="2" charset="2"/>
              </a:rPr>
              <a:t>让所有</a:t>
            </a:r>
            <a:r>
              <a:rPr lang="en-US" altLang="zh-CN" sz="2400" dirty="0" smtClean="0">
                <a:sym typeface="Wingdings" pitchFamily="2" charset="2"/>
              </a:rPr>
              <a:t>SIMD</a:t>
            </a:r>
            <a:r>
              <a:rPr lang="zh-CN" altLang="en-US" sz="2400" dirty="0" smtClean="0">
                <a:sym typeface="Wingdings" pitchFamily="2" charset="2"/>
              </a:rPr>
              <a:t>处理器共享</a:t>
            </a:r>
            <a:endParaRPr lang="en-US" altLang="zh-CN" sz="2400" dirty="0" smtClean="0">
              <a:sym typeface="Wingdings" pitchFamily="2" charset="2"/>
            </a:endParaRPr>
          </a:p>
          <a:p>
            <a:endParaRPr lang="en-US" altLang="zh-CN" sz="2400" dirty="0">
              <a:sym typeface="Wingdings" pitchFamily="2" charset="2"/>
            </a:endParaRPr>
          </a:p>
          <a:p>
            <a:pPr marL="342900" indent="-342900">
              <a:buFont typeface="Wingdings" panose="05000000000000000000" pitchFamily="2" charset="2"/>
              <a:buChar char="Ø"/>
            </a:pPr>
            <a:r>
              <a:rPr lang="en-US" altLang="zh-CN" sz="2400" dirty="0" smtClean="0">
                <a:sym typeface="Wingdings" pitchFamily="2" charset="2"/>
              </a:rPr>
              <a:t>64</a:t>
            </a:r>
            <a:r>
              <a:rPr lang="zh-CN" altLang="en-US" sz="2400" dirty="0" smtClean="0">
                <a:sym typeface="Wingdings" pitchFamily="2" charset="2"/>
              </a:rPr>
              <a:t>位译码和统一地址空间：更加容易给</a:t>
            </a:r>
            <a:r>
              <a:rPr lang="en-US" altLang="zh-CN" sz="2400" dirty="0" smtClean="0">
                <a:sym typeface="Wingdings" pitchFamily="2" charset="2"/>
              </a:rPr>
              <a:t>C/C++</a:t>
            </a:r>
            <a:r>
              <a:rPr lang="zh-CN" altLang="en-US" sz="2400" dirty="0" smtClean="0">
                <a:sym typeface="Wingdings" pitchFamily="2" charset="2"/>
              </a:rPr>
              <a:t>提供指针</a:t>
            </a:r>
            <a:endParaRPr lang="en-US" altLang="zh-CN" sz="2400" dirty="0" smtClean="0">
              <a:sym typeface="Wingdings" pitchFamily="2" charset="2"/>
            </a:endParaRPr>
          </a:p>
          <a:p>
            <a:pPr marL="342900" indent="-342900">
              <a:buFont typeface="Wingdings" panose="05000000000000000000" pitchFamily="2" charset="2"/>
              <a:buChar char="Ø"/>
            </a:pPr>
            <a:r>
              <a:rPr lang="zh-CN" altLang="en-US" sz="2400" dirty="0" smtClean="0">
                <a:sym typeface="Wingdings" pitchFamily="2" charset="2"/>
              </a:rPr>
              <a:t>错误纠正代码：提高长时间运行</a:t>
            </a:r>
            <a:r>
              <a:rPr lang="en-US" altLang="zh-CN" sz="2400" dirty="0" smtClean="0">
                <a:sym typeface="Wingdings" pitchFamily="2" charset="2"/>
              </a:rPr>
              <a:t>APP</a:t>
            </a:r>
            <a:r>
              <a:rPr lang="zh-CN" altLang="en-US" sz="2400" dirty="0" smtClean="0">
                <a:sym typeface="Wingdings" pitchFamily="2" charset="2"/>
              </a:rPr>
              <a:t>的可靠性</a:t>
            </a:r>
            <a:endParaRPr lang="en-US" altLang="zh-CN" sz="2400" dirty="0" smtClean="0">
              <a:sym typeface="Wingdings" pitchFamily="2" charset="2"/>
            </a:endParaRPr>
          </a:p>
          <a:p>
            <a:pPr marL="342900" indent="-342900">
              <a:buFont typeface="Wingdings" panose="05000000000000000000" pitchFamily="2" charset="2"/>
              <a:buChar char="Ø"/>
            </a:pPr>
            <a:r>
              <a:rPr lang="zh-CN" altLang="en-US" sz="2400" dirty="0">
                <a:sym typeface="Wingdings" pitchFamily="2" charset="2"/>
              </a:rPr>
              <a:t>更</a:t>
            </a:r>
            <a:r>
              <a:rPr lang="zh-CN" altLang="en-US" sz="2400" dirty="0" smtClean="0">
                <a:sym typeface="Wingdings" pitchFamily="2" charset="2"/>
              </a:rPr>
              <a:t>快的上下文转换</a:t>
            </a:r>
            <a:r>
              <a:rPr lang="en-US" altLang="zh-CN" sz="2400" dirty="0" smtClean="0">
                <a:sym typeface="Wingdings" pitchFamily="2" charset="2"/>
              </a:rPr>
              <a:t>context switching: </a:t>
            </a:r>
            <a:r>
              <a:rPr lang="zh-CN" altLang="en-US" sz="2400" dirty="0" smtClean="0">
                <a:sym typeface="Wingdings" pitchFamily="2" charset="2"/>
              </a:rPr>
              <a:t>硬件支持，提高</a:t>
            </a:r>
            <a:r>
              <a:rPr lang="en-US" altLang="zh-CN" sz="2400" dirty="0" smtClean="0">
                <a:sym typeface="Wingdings" pitchFamily="2" charset="2"/>
              </a:rPr>
              <a:t>10</a:t>
            </a:r>
            <a:r>
              <a:rPr lang="zh-CN" altLang="en-US" sz="2400" dirty="0" smtClean="0">
                <a:sym typeface="Wingdings" pitchFamily="2" charset="2"/>
              </a:rPr>
              <a:t>倍速度</a:t>
            </a:r>
            <a:endParaRPr lang="en-US" altLang="zh-CN" sz="2400" dirty="0" smtClean="0">
              <a:sym typeface="Wingdings" pitchFamily="2" charset="2"/>
            </a:endParaRPr>
          </a:p>
          <a:p>
            <a:pPr marL="342900" indent="-342900">
              <a:buFont typeface="Wingdings" panose="05000000000000000000" pitchFamily="2" charset="2"/>
              <a:buChar char="Ø"/>
            </a:pPr>
            <a:r>
              <a:rPr lang="zh-CN" altLang="en-US" sz="2400" dirty="0">
                <a:sym typeface="Wingdings" pitchFamily="2" charset="2"/>
              </a:rPr>
              <a:t>更</a:t>
            </a:r>
            <a:r>
              <a:rPr lang="zh-CN" altLang="en-US" sz="2400" dirty="0" smtClean="0">
                <a:sym typeface="Wingdings" pitchFamily="2" charset="2"/>
              </a:rPr>
              <a:t>快的原子指令</a:t>
            </a:r>
            <a:r>
              <a:rPr lang="en-US" altLang="zh-CN" sz="2400" dirty="0" smtClean="0">
                <a:sym typeface="Wingdings" pitchFamily="2" charset="2"/>
              </a:rPr>
              <a:t>atomic instruction: </a:t>
            </a:r>
            <a:r>
              <a:rPr lang="zh-CN" altLang="en-US" sz="2400" dirty="0" smtClean="0">
                <a:sym typeface="Wingdings" pitchFamily="2" charset="2"/>
              </a:rPr>
              <a:t>快</a:t>
            </a:r>
            <a:r>
              <a:rPr lang="en-US" altLang="zh-CN" sz="2400" dirty="0" smtClean="0">
                <a:sym typeface="Wingdings" pitchFamily="2" charset="2"/>
              </a:rPr>
              <a:t>5-10</a:t>
            </a:r>
            <a:r>
              <a:rPr lang="zh-CN" altLang="en-US" sz="2400" dirty="0" smtClean="0">
                <a:sym typeface="Wingdings" pitchFamily="2" charset="2"/>
              </a:rPr>
              <a:t>倍</a:t>
            </a:r>
            <a:endParaRPr lang="zh-CN" altLang="en-US" sz="2400" dirty="0"/>
          </a:p>
        </p:txBody>
      </p:sp>
    </p:spTree>
    <p:extLst>
      <p:ext uri="{BB962C8B-B14F-4D97-AF65-F5344CB8AC3E}">
        <p14:creationId xmlns:p14="http://schemas.microsoft.com/office/powerpoint/2010/main" val="33887331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963276" y="191069"/>
            <a:ext cx="7116199" cy="4776716"/>
          </a:xfrm>
          <a:prstGeom prst="rect">
            <a:avLst/>
          </a:prstGeom>
        </p:spPr>
      </p:pic>
      <p:sp>
        <p:nvSpPr>
          <p:cNvPr id="4" name="文本框 3"/>
          <p:cNvSpPr txBox="1"/>
          <p:nvPr/>
        </p:nvSpPr>
        <p:spPr>
          <a:xfrm>
            <a:off x="1120465" y="5235784"/>
            <a:ext cx="6959010" cy="523220"/>
          </a:xfrm>
          <a:prstGeom prst="rect">
            <a:avLst/>
          </a:prstGeom>
          <a:noFill/>
        </p:spPr>
        <p:txBody>
          <a:bodyPr wrap="square" rtlCol="0">
            <a:spAutoFit/>
          </a:bodyPr>
          <a:lstStyle/>
          <a:p>
            <a:r>
              <a:rPr lang="en-US" altLang="zh-CN" sz="2800" dirty="0" smtClean="0"/>
              <a:t>                    Fermi</a:t>
            </a:r>
            <a:r>
              <a:rPr lang="zh-CN" altLang="en-US" sz="2800" dirty="0" smtClean="0"/>
              <a:t>双</a:t>
            </a:r>
            <a:r>
              <a:rPr lang="en-US" altLang="zh-CN" sz="2800" dirty="0" smtClean="0"/>
              <a:t>SIMD</a:t>
            </a:r>
            <a:r>
              <a:rPr lang="zh-CN" altLang="en-US" sz="2800" dirty="0" smtClean="0"/>
              <a:t>线程调度器</a:t>
            </a:r>
            <a:endParaRPr lang="zh-CN" altLang="en-US" sz="2800" dirty="0"/>
          </a:p>
        </p:txBody>
      </p:sp>
      <p:sp>
        <p:nvSpPr>
          <p:cNvPr id="5" name="文本框 4"/>
          <p:cNvSpPr txBox="1"/>
          <p:nvPr/>
        </p:nvSpPr>
        <p:spPr>
          <a:xfrm>
            <a:off x="0" y="6027003"/>
            <a:ext cx="9144000" cy="830997"/>
          </a:xfrm>
          <a:prstGeom prst="rect">
            <a:avLst/>
          </a:prstGeom>
          <a:noFill/>
        </p:spPr>
        <p:txBody>
          <a:bodyPr wrap="square" rtlCol="0">
            <a:spAutoFit/>
          </a:bodyPr>
          <a:lstStyle/>
          <a:p>
            <a:r>
              <a:rPr lang="en-US" altLang="zh-CN" sz="2400" dirty="0" smtClean="0"/>
              <a:t>SIMD</a:t>
            </a:r>
            <a:r>
              <a:rPr lang="zh-CN" altLang="en-US" sz="2400" dirty="0" smtClean="0"/>
              <a:t>处理器中的两个线程调度器。每次调度两条指令</a:t>
            </a:r>
            <a:r>
              <a:rPr lang="en-US" altLang="zh-CN" sz="2400" dirty="0" smtClean="0"/>
              <a:t>(</a:t>
            </a:r>
            <a:r>
              <a:rPr lang="zh-CN" altLang="en-US" sz="2400" dirty="0" smtClean="0"/>
              <a:t>来自不同的两个线程</a:t>
            </a:r>
            <a:r>
              <a:rPr lang="en-US" altLang="zh-CN" sz="2400" dirty="0" smtClean="0"/>
              <a:t>)</a:t>
            </a:r>
            <a:endParaRPr lang="zh-CN" altLang="en-US" sz="2400" dirty="0"/>
          </a:p>
        </p:txBody>
      </p:sp>
    </p:spTree>
    <p:extLst>
      <p:ext uri="{BB962C8B-B14F-4D97-AF65-F5344CB8AC3E}">
        <p14:creationId xmlns:p14="http://schemas.microsoft.com/office/powerpoint/2010/main" val="2517126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060448" y="0"/>
            <a:ext cx="7083552" cy="6858000"/>
          </a:xfrm>
          <a:prstGeom prst="rect">
            <a:avLst/>
          </a:prstGeom>
        </p:spPr>
      </p:pic>
      <p:sp>
        <p:nvSpPr>
          <p:cNvPr id="4" name="文本框 3"/>
          <p:cNvSpPr txBox="1"/>
          <p:nvPr/>
        </p:nvSpPr>
        <p:spPr>
          <a:xfrm>
            <a:off x="0" y="518615"/>
            <a:ext cx="3725839" cy="461665"/>
          </a:xfrm>
          <a:prstGeom prst="rect">
            <a:avLst/>
          </a:prstGeom>
          <a:noFill/>
        </p:spPr>
        <p:txBody>
          <a:bodyPr wrap="square" rtlCol="0">
            <a:spAutoFit/>
          </a:bodyPr>
          <a:lstStyle/>
          <a:p>
            <a:r>
              <a:rPr lang="en-US" altLang="zh-CN" sz="2400" dirty="0" smtClean="0"/>
              <a:t>Fermi GPU</a:t>
            </a:r>
            <a:r>
              <a:rPr lang="zh-CN" altLang="en-US" sz="2400" dirty="0" smtClean="0"/>
              <a:t>的</a:t>
            </a:r>
            <a:r>
              <a:rPr lang="en-US" altLang="zh-CN" sz="2400" dirty="0" smtClean="0"/>
              <a:t>SIMD</a:t>
            </a:r>
            <a:r>
              <a:rPr lang="zh-CN" altLang="en-US" sz="2400" dirty="0" smtClean="0"/>
              <a:t>处理器</a:t>
            </a:r>
            <a:endParaRPr lang="zh-CN" altLang="en-US" sz="2400" dirty="0"/>
          </a:p>
        </p:txBody>
      </p:sp>
      <p:sp>
        <p:nvSpPr>
          <p:cNvPr id="5" name="文本框 4"/>
          <p:cNvSpPr txBox="1"/>
          <p:nvPr/>
        </p:nvSpPr>
        <p:spPr>
          <a:xfrm>
            <a:off x="0" y="5281684"/>
            <a:ext cx="3889612" cy="1015663"/>
          </a:xfrm>
          <a:prstGeom prst="rect">
            <a:avLst/>
          </a:prstGeom>
          <a:noFill/>
        </p:spPr>
        <p:txBody>
          <a:bodyPr wrap="square" rtlCol="0">
            <a:spAutoFit/>
          </a:bodyPr>
          <a:lstStyle/>
          <a:p>
            <a:r>
              <a:rPr lang="zh-CN" altLang="en-US" sz="2000" dirty="0" smtClean="0"/>
              <a:t>四个特殊功能部件</a:t>
            </a:r>
            <a:r>
              <a:rPr lang="en-US" altLang="zh-CN" sz="2000" dirty="0" smtClean="0"/>
              <a:t>(SFU</a:t>
            </a:r>
            <a:r>
              <a:rPr lang="zh-CN" altLang="en-US" sz="2000" dirty="0" smtClean="0"/>
              <a:t>，</a:t>
            </a:r>
            <a:r>
              <a:rPr lang="en-US" altLang="zh-CN" sz="2000" dirty="0" smtClean="0"/>
              <a:t>Special Function Unit)</a:t>
            </a:r>
            <a:r>
              <a:rPr lang="zh-CN" altLang="en-US" sz="2000" dirty="0" smtClean="0"/>
              <a:t>用于计算平方根、倒数、</a:t>
            </a:r>
            <a:r>
              <a:rPr lang="en-US" altLang="zh-CN" sz="2000" dirty="0" smtClean="0"/>
              <a:t>sin</a:t>
            </a:r>
            <a:r>
              <a:rPr lang="zh-CN" altLang="en-US" sz="2000" dirty="0" smtClean="0"/>
              <a:t>、</a:t>
            </a:r>
            <a:r>
              <a:rPr lang="en-US" altLang="zh-CN" sz="2000" dirty="0" smtClean="0"/>
              <a:t>cos</a:t>
            </a:r>
            <a:r>
              <a:rPr lang="zh-CN" altLang="en-US" sz="2000" dirty="0" smtClean="0"/>
              <a:t>。</a:t>
            </a:r>
            <a:endParaRPr lang="zh-CN" altLang="en-US" sz="2000" dirty="0"/>
          </a:p>
        </p:txBody>
      </p:sp>
    </p:spTree>
    <p:extLst>
      <p:ext uri="{BB962C8B-B14F-4D97-AF65-F5344CB8AC3E}">
        <p14:creationId xmlns:p14="http://schemas.microsoft.com/office/powerpoint/2010/main" val="3981003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en-US" altLang="zh-CN" sz="4000" b="1" kern="0" dirty="0" smtClean="0">
                <a:solidFill>
                  <a:srgbClr val="800000"/>
                </a:solidFill>
                <a:latin typeface="Arial" panose="020B0604020202020204" pitchFamily="34" charset="0"/>
                <a:ea typeface="黑体" panose="02010609060101010101" pitchFamily="49" charset="-122"/>
              </a:rPr>
              <a:t>GPU</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405719"/>
            <a:ext cx="9144000" cy="5262979"/>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smtClean="0"/>
              <a:t>GPU</a:t>
            </a:r>
            <a:r>
              <a:rPr lang="zh-CN" altLang="en-US" sz="2400" dirty="0" smtClean="0"/>
              <a:t>主要用来加快处理图形，现在可以将其扩展到更广的应用。</a:t>
            </a:r>
            <a:endParaRPr lang="en-US" altLang="zh-CN" sz="2400" dirty="0" smtClean="0"/>
          </a:p>
          <a:p>
            <a:endParaRPr lang="en-US" altLang="zh-CN" sz="2400" dirty="0" smtClean="0"/>
          </a:p>
          <a:p>
            <a:endParaRPr lang="en-US" altLang="zh-CN" sz="2400" dirty="0"/>
          </a:p>
          <a:p>
            <a:pPr marL="342900" indent="-342900">
              <a:buFont typeface="Wingdings" panose="05000000000000000000" pitchFamily="2" charset="2"/>
              <a:buChar char="Ø"/>
            </a:pPr>
            <a:r>
              <a:rPr lang="en-US" altLang="zh-CN" sz="2400" dirty="0" smtClean="0"/>
              <a:t>GPU</a:t>
            </a:r>
            <a:r>
              <a:rPr lang="zh-CN" altLang="en-US" sz="2400" dirty="0" smtClean="0"/>
              <a:t>的主要思想：</a:t>
            </a:r>
            <a:endParaRPr lang="en-US" altLang="zh-CN" sz="2400" dirty="0" smtClean="0"/>
          </a:p>
          <a:p>
            <a:pPr marL="800100" lvl="1" indent="-342900">
              <a:buFont typeface="Wingdings" panose="05000000000000000000" pitchFamily="2" charset="2"/>
              <a:buChar char="l"/>
            </a:pPr>
            <a:r>
              <a:rPr lang="zh-CN" altLang="en-US" sz="2400" dirty="0" smtClean="0"/>
              <a:t>混合执行模式</a:t>
            </a:r>
            <a:endParaRPr lang="en-US" altLang="zh-CN" sz="2400" dirty="0" smtClean="0"/>
          </a:p>
          <a:p>
            <a:pPr marL="1257300" lvl="2" indent="-342900">
              <a:buFont typeface="Wingdings" panose="05000000000000000000" pitchFamily="2" charset="2"/>
              <a:buChar char="ü"/>
            </a:pPr>
            <a:r>
              <a:rPr lang="en-US" altLang="zh-CN" sz="2400" dirty="0" smtClean="0"/>
              <a:t>CPU</a:t>
            </a:r>
            <a:r>
              <a:rPr lang="zh-CN" altLang="en-US" sz="2400" dirty="0" smtClean="0"/>
              <a:t>是主机，</a:t>
            </a:r>
            <a:r>
              <a:rPr lang="en-US" altLang="zh-CN" sz="2400" dirty="0" smtClean="0"/>
              <a:t>GPU</a:t>
            </a:r>
            <a:r>
              <a:rPr lang="zh-CN" altLang="en-US" sz="2400" dirty="0" smtClean="0"/>
              <a:t>是设备</a:t>
            </a:r>
            <a:endParaRPr lang="en-US" altLang="zh-CN" sz="2400" dirty="0" smtClean="0"/>
          </a:p>
          <a:p>
            <a:pPr marL="1257300" lvl="2" indent="-342900">
              <a:buFont typeface="Wingdings" panose="05000000000000000000" pitchFamily="2" charset="2"/>
              <a:buChar char="ü"/>
            </a:pPr>
            <a:endParaRPr lang="en-US" altLang="zh-CN" sz="2400" dirty="0" smtClean="0"/>
          </a:p>
          <a:p>
            <a:pPr marL="800100" lvl="1" indent="-342900">
              <a:buFont typeface="Wingdings" panose="05000000000000000000" pitchFamily="2" charset="2"/>
              <a:buChar char="l"/>
            </a:pPr>
            <a:r>
              <a:rPr lang="zh-CN" altLang="en-US" sz="2400" dirty="0" smtClean="0"/>
              <a:t>开发了一种类似</a:t>
            </a:r>
            <a:r>
              <a:rPr lang="en-US" altLang="zh-CN" sz="2400" dirty="0" smtClean="0"/>
              <a:t>C</a:t>
            </a:r>
            <a:r>
              <a:rPr lang="zh-CN" altLang="en-US" sz="2400" dirty="0" smtClean="0"/>
              <a:t>的编程语言，集成开发环境</a:t>
            </a:r>
            <a:r>
              <a:rPr lang="en-US" altLang="zh-CN" sz="2400" dirty="0" smtClean="0"/>
              <a:t>CUDA(Compute Unified Device Architecture)</a:t>
            </a:r>
          </a:p>
          <a:p>
            <a:pPr marL="800100" lvl="1" indent="-342900">
              <a:buFont typeface="Wingdings" panose="05000000000000000000" pitchFamily="2" charset="2"/>
              <a:buChar char="l"/>
            </a:pPr>
            <a:endParaRPr lang="en-US" altLang="zh-CN" sz="2400" dirty="0" smtClean="0"/>
          </a:p>
          <a:p>
            <a:pPr marL="800100" lvl="1" indent="-342900">
              <a:buFont typeface="Wingdings" panose="05000000000000000000" pitchFamily="2" charset="2"/>
              <a:buChar char="l"/>
            </a:pPr>
            <a:r>
              <a:rPr lang="zh-CN" altLang="en-US" sz="2400" dirty="0" smtClean="0"/>
              <a:t>将各种形式的</a:t>
            </a:r>
            <a:r>
              <a:rPr lang="en-US" altLang="zh-CN" sz="2400" dirty="0" smtClean="0"/>
              <a:t>GPU</a:t>
            </a:r>
            <a:r>
              <a:rPr lang="zh-CN" altLang="en-US" sz="2400" dirty="0" smtClean="0"/>
              <a:t>并行统一为</a:t>
            </a:r>
            <a:r>
              <a:rPr lang="en-US" altLang="zh-CN" sz="2400" dirty="0" smtClean="0"/>
              <a:t>CUDA</a:t>
            </a:r>
            <a:r>
              <a:rPr lang="zh-CN" altLang="en-US" sz="2400" dirty="0" smtClean="0"/>
              <a:t>线程</a:t>
            </a:r>
            <a:r>
              <a:rPr lang="en-US" altLang="zh-CN" sz="2400" dirty="0" smtClean="0"/>
              <a:t>(</a:t>
            </a:r>
            <a:r>
              <a:rPr lang="zh-CN" altLang="en-US" sz="2400" dirty="0" smtClean="0"/>
              <a:t>最低层次的并行性，并行性的基元</a:t>
            </a:r>
            <a:r>
              <a:rPr lang="en-US" altLang="zh-CN" sz="2400" dirty="0" smtClean="0"/>
              <a:t>)</a:t>
            </a:r>
          </a:p>
          <a:p>
            <a:pPr marL="800100" lvl="1" indent="-342900">
              <a:buFont typeface="Wingdings" panose="05000000000000000000" pitchFamily="2" charset="2"/>
              <a:buChar char="l"/>
            </a:pPr>
            <a:endParaRPr lang="en-US" altLang="zh-CN" sz="2400" dirty="0" smtClean="0"/>
          </a:p>
          <a:p>
            <a:pPr marL="800100" lvl="1" indent="-342900">
              <a:buFont typeface="Wingdings" panose="05000000000000000000" pitchFamily="2" charset="2"/>
              <a:buChar char="l"/>
            </a:pPr>
            <a:r>
              <a:rPr lang="zh-CN" altLang="en-US" sz="2400" dirty="0" smtClean="0"/>
              <a:t>编程模式：</a:t>
            </a:r>
            <a:r>
              <a:rPr lang="en-US" altLang="zh-CN" sz="2400" dirty="0" smtClean="0"/>
              <a:t>SIMT(Single Instruction Multiple Thread)</a:t>
            </a:r>
            <a:endParaRPr lang="zh-CN" altLang="en-US" sz="2400" dirty="0"/>
          </a:p>
        </p:txBody>
      </p:sp>
    </p:spTree>
    <p:extLst>
      <p:ext uri="{BB962C8B-B14F-4D97-AF65-F5344CB8AC3E}">
        <p14:creationId xmlns:p14="http://schemas.microsoft.com/office/powerpoint/2010/main" val="39205775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414249" y="2897007"/>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检测与加强循环级并行性</a:t>
            </a:r>
            <a:endParaRPr lang="zh-CN" altLang="en-US" sz="4000" b="1" kern="0" dirty="0">
              <a:solidFill>
                <a:srgbClr val="800000"/>
              </a:solidFill>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1423707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循环级并行性</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473958"/>
            <a:ext cx="9144000" cy="120032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t>聚焦关注后面迭代步的数据访问是否依赖于前面迭代步产生的数据值</a:t>
            </a:r>
            <a:endParaRPr lang="en-US" altLang="zh-CN" sz="2400" dirty="0" smtClean="0"/>
          </a:p>
          <a:p>
            <a:pPr marL="800100" lvl="1" indent="-342900">
              <a:buFont typeface="Wingdings" panose="05000000000000000000" pitchFamily="2" charset="2"/>
              <a:buChar char="ü"/>
            </a:pPr>
            <a:r>
              <a:rPr lang="zh-CN" altLang="en-US" sz="2400" dirty="0" smtClean="0"/>
              <a:t>循环先关</a:t>
            </a:r>
            <a:r>
              <a:rPr lang="en-US" altLang="zh-CN" sz="2400" dirty="0" smtClean="0"/>
              <a:t>Loop-carried dependence </a:t>
            </a:r>
            <a:endParaRPr lang="zh-CN" altLang="en-US" sz="2400" dirty="0"/>
          </a:p>
        </p:txBody>
      </p:sp>
      <p:sp>
        <p:nvSpPr>
          <p:cNvPr id="4" name="文本框 3"/>
          <p:cNvSpPr txBox="1"/>
          <p:nvPr/>
        </p:nvSpPr>
        <p:spPr>
          <a:xfrm>
            <a:off x="0" y="3603009"/>
            <a:ext cx="9144000" cy="1409617"/>
          </a:xfrm>
          <a:prstGeom prst="rect">
            <a:avLst/>
          </a:prstGeom>
          <a:noFill/>
        </p:spPr>
        <p:txBody>
          <a:bodyPr wrap="square" rtlCol="0">
            <a:spAutoFit/>
          </a:bodyPr>
          <a:lstStyle/>
          <a:p>
            <a:pPr marL="457200" lvl="0" indent="-457200" fontAlgn="base">
              <a:spcBef>
                <a:spcPct val="20000"/>
              </a:spcBef>
              <a:spcAft>
                <a:spcPct val="0"/>
              </a:spcAft>
              <a:buClr>
                <a:srgbClr val="0033CC"/>
              </a:buClr>
              <a:buSzPct val="60000"/>
              <a:buFont typeface="Wingdings" panose="05000000000000000000" pitchFamily="2" charset="2"/>
              <a:buChar char="Ø"/>
            </a:pPr>
            <a:r>
              <a:rPr lang="zh-CN" altLang="en-US" sz="2800" kern="0" dirty="0">
                <a:solidFill>
                  <a:srgbClr val="003399"/>
                </a:solidFill>
                <a:latin typeface="Arial"/>
              </a:rPr>
              <a:t>例子</a:t>
            </a:r>
            <a:r>
              <a:rPr lang="nn-NO" altLang="zh-CN" sz="2800" kern="0" dirty="0" smtClean="0">
                <a:solidFill>
                  <a:srgbClr val="003399"/>
                </a:solidFill>
                <a:latin typeface="Arial"/>
              </a:rPr>
              <a:t> </a:t>
            </a:r>
            <a:r>
              <a:rPr lang="nn-NO" altLang="zh-CN" sz="2800" kern="0" dirty="0">
                <a:solidFill>
                  <a:srgbClr val="003399"/>
                </a:solidFill>
                <a:latin typeface="Arial"/>
              </a:rPr>
              <a:t>1:</a:t>
            </a:r>
          </a:p>
          <a:p>
            <a:pPr marL="342900" lvl="0" indent="-342900" fontAlgn="base">
              <a:spcBef>
                <a:spcPct val="20000"/>
              </a:spcBef>
              <a:spcAft>
                <a:spcPct val="0"/>
              </a:spcAft>
              <a:buClr>
                <a:srgbClr val="0033CC"/>
              </a:buClr>
              <a:buSzPct val="60000"/>
            </a:pPr>
            <a:r>
              <a:rPr lang="nn-NO" altLang="zh-CN" sz="2800" kern="0" dirty="0">
                <a:solidFill>
                  <a:srgbClr val="003399"/>
                </a:solidFill>
                <a:latin typeface="Arial"/>
              </a:rPr>
              <a:t>	</a:t>
            </a:r>
            <a:r>
              <a:rPr lang="nn-NO" altLang="zh-CN" sz="2000" kern="0" dirty="0">
                <a:solidFill>
                  <a:srgbClr val="003399"/>
                </a:solidFill>
                <a:latin typeface="Arial"/>
              </a:rPr>
              <a:t>for (i=999; i&gt;=0; i=i-1)</a:t>
            </a:r>
          </a:p>
          <a:p>
            <a:pPr marL="342900" lvl="0" indent="-342900" fontAlgn="base">
              <a:spcBef>
                <a:spcPct val="20000"/>
              </a:spcBef>
              <a:spcAft>
                <a:spcPct val="0"/>
              </a:spcAft>
              <a:buClr>
                <a:srgbClr val="0033CC"/>
              </a:buClr>
              <a:buSzPct val="60000"/>
            </a:pPr>
            <a:r>
              <a:rPr lang="en-US" altLang="zh-CN" sz="2000" kern="0" dirty="0">
                <a:solidFill>
                  <a:srgbClr val="003399"/>
                </a:solidFill>
                <a:latin typeface="Arial"/>
              </a:rPr>
              <a:t>		x[</a:t>
            </a:r>
            <a:r>
              <a:rPr lang="en-US" altLang="zh-CN" sz="2000" kern="0" dirty="0" err="1">
                <a:solidFill>
                  <a:srgbClr val="003399"/>
                </a:solidFill>
                <a:latin typeface="Arial"/>
              </a:rPr>
              <a:t>i</a:t>
            </a:r>
            <a:r>
              <a:rPr lang="en-US" altLang="zh-CN" sz="2000" kern="0" dirty="0">
                <a:solidFill>
                  <a:srgbClr val="003399"/>
                </a:solidFill>
                <a:latin typeface="Arial"/>
              </a:rPr>
              <a:t>] = x[</a:t>
            </a:r>
            <a:r>
              <a:rPr lang="en-US" altLang="zh-CN" sz="2000" kern="0" dirty="0" err="1">
                <a:solidFill>
                  <a:srgbClr val="003399"/>
                </a:solidFill>
                <a:latin typeface="Arial"/>
              </a:rPr>
              <a:t>i</a:t>
            </a:r>
            <a:r>
              <a:rPr lang="en-US" altLang="zh-CN" sz="2000" kern="0" dirty="0">
                <a:solidFill>
                  <a:srgbClr val="003399"/>
                </a:solidFill>
                <a:latin typeface="Arial"/>
              </a:rPr>
              <a:t>] + s;</a:t>
            </a:r>
          </a:p>
        </p:txBody>
      </p:sp>
      <p:sp>
        <p:nvSpPr>
          <p:cNvPr id="5" name="文本框 4"/>
          <p:cNvSpPr txBox="1"/>
          <p:nvPr/>
        </p:nvSpPr>
        <p:spPr>
          <a:xfrm>
            <a:off x="0" y="5540991"/>
            <a:ext cx="9144000"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t>没有循环相关</a:t>
            </a:r>
            <a:endParaRPr lang="zh-CN" altLang="en-US" sz="2400" dirty="0"/>
          </a:p>
        </p:txBody>
      </p:sp>
    </p:spTree>
    <p:extLst>
      <p:ext uri="{BB962C8B-B14F-4D97-AF65-F5344CB8AC3E}">
        <p14:creationId xmlns:p14="http://schemas.microsoft.com/office/powerpoint/2010/main" val="2246074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91419" y="276637"/>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循环级并行性</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610436"/>
            <a:ext cx="9144000" cy="2000548"/>
          </a:xfrm>
          <a:prstGeom prst="rect">
            <a:avLst/>
          </a:prstGeom>
          <a:noFill/>
        </p:spPr>
        <p:txBody>
          <a:bodyPr wrap="square" rtlCol="0">
            <a:spAutoFit/>
          </a:bodyPr>
          <a:lstStyle/>
          <a:p>
            <a:pPr marL="457200" lvl="0" indent="-457200" fontAlgn="base">
              <a:spcBef>
                <a:spcPct val="20000"/>
              </a:spcBef>
              <a:spcAft>
                <a:spcPct val="0"/>
              </a:spcAft>
              <a:buClr>
                <a:srgbClr val="0033CC"/>
              </a:buClr>
              <a:buSzPct val="60000"/>
              <a:buFont typeface="Wingdings" panose="05000000000000000000" pitchFamily="2" charset="2"/>
              <a:buChar char="Ø"/>
            </a:pPr>
            <a:r>
              <a:rPr lang="zh-CN" altLang="en-US" sz="2800" kern="0" dirty="0" smtClean="0">
                <a:solidFill>
                  <a:srgbClr val="003399"/>
                </a:solidFill>
                <a:latin typeface="Arial"/>
              </a:rPr>
              <a:t>例</a:t>
            </a:r>
            <a:r>
              <a:rPr lang="nn-NO" altLang="zh-CN" sz="2800" kern="0" dirty="0" smtClean="0">
                <a:solidFill>
                  <a:srgbClr val="003399"/>
                </a:solidFill>
                <a:latin typeface="Arial"/>
              </a:rPr>
              <a:t> </a:t>
            </a:r>
            <a:r>
              <a:rPr lang="nn-NO" altLang="zh-CN" sz="2800" kern="0" dirty="0">
                <a:solidFill>
                  <a:srgbClr val="003399"/>
                </a:solidFill>
                <a:latin typeface="Arial"/>
              </a:rPr>
              <a:t>2:</a:t>
            </a:r>
          </a:p>
          <a:p>
            <a:pPr marL="342900" lvl="0" indent="-342900" fontAlgn="base">
              <a:spcBef>
                <a:spcPct val="20000"/>
              </a:spcBef>
              <a:spcAft>
                <a:spcPct val="0"/>
              </a:spcAft>
              <a:buClr>
                <a:srgbClr val="0033CC"/>
              </a:buClr>
              <a:buSzPct val="60000"/>
            </a:pPr>
            <a:r>
              <a:rPr lang="en-US" altLang="zh-CN" sz="2000" kern="0" dirty="0">
                <a:solidFill>
                  <a:srgbClr val="003399"/>
                </a:solidFill>
                <a:latin typeface="Arial"/>
              </a:rPr>
              <a:t>	for (</a:t>
            </a:r>
            <a:r>
              <a:rPr lang="en-US" altLang="zh-CN" sz="2000" kern="0" dirty="0" err="1">
                <a:solidFill>
                  <a:srgbClr val="003399"/>
                </a:solidFill>
                <a:latin typeface="Arial"/>
              </a:rPr>
              <a:t>i</a:t>
            </a:r>
            <a:r>
              <a:rPr lang="en-US" altLang="zh-CN" sz="2000" kern="0" dirty="0">
                <a:solidFill>
                  <a:srgbClr val="003399"/>
                </a:solidFill>
                <a:latin typeface="Arial"/>
              </a:rPr>
              <a:t>=0; </a:t>
            </a:r>
            <a:r>
              <a:rPr lang="en-US" altLang="zh-CN" sz="2000" kern="0" dirty="0" err="1">
                <a:solidFill>
                  <a:srgbClr val="003399"/>
                </a:solidFill>
                <a:latin typeface="Arial"/>
              </a:rPr>
              <a:t>i</a:t>
            </a:r>
            <a:r>
              <a:rPr lang="en-US" altLang="zh-CN" sz="2000" kern="0" dirty="0">
                <a:solidFill>
                  <a:srgbClr val="003399"/>
                </a:solidFill>
                <a:latin typeface="Arial"/>
              </a:rPr>
              <a:t>&lt;100; </a:t>
            </a:r>
            <a:r>
              <a:rPr lang="en-US" altLang="zh-CN" sz="2000" kern="0" dirty="0" err="1">
                <a:solidFill>
                  <a:srgbClr val="003399"/>
                </a:solidFill>
                <a:latin typeface="Arial"/>
              </a:rPr>
              <a:t>i</a:t>
            </a:r>
            <a:r>
              <a:rPr lang="en-US" altLang="zh-CN" sz="2000" kern="0" dirty="0">
                <a:solidFill>
                  <a:srgbClr val="003399"/>
                </a:solidFill>
                <a:latin typeface="Arial"/>
              </a:rPr>
              <a:t>=i+1) {</a:t>
            </a:r>
          </a:p>
          <a:p>
            <a:pPr marL="342900" lvl="0" indent="-342900" fontAlgn="base">
              <a:spcBef>
                <a:spcPct val="20000"/>
              </a:spcBef>
              <a:spcAft>
                <a:spcPct val="0"/>
              </a:spcAft>
              <a:buClr>
                <a:srgbClr val="0033CC"/>
              </a:buClr>
              <a:buSzPct val="60000"/>
            </a:pPr>
            <a:r>
              <a:rPr lang="en-US" altLang="zh-CN" sz="2000" kern="0" dirty="0">
                <a:solidFill>
                  <a:srgbClr val="003399"/>
                </a:solidFill>
                <a:latin typeface="Arial"/>
              </a:rPr>
              <a:t>		A[i+1] = A[</a:t>
            </a:r>
            <a:r>
              <a:rPr lang="en-US" altLang="zh-CN" sz="2000" kern="0" dirty="0" err="1">
                <a:solidFill>
                  <a:srgbClr val="003399"/>
                </a:solidFill>
                <a:latin typeface="Arial"/>
              </a:rPr>
              <a:t>i</a:t>
            </a:r>
            <a:r>
              <a:rPr lang="en-US" altLang="zh-CN" sz="2000" kern="0" dirty="0">
                <a:solidFill>
                  <a:srgbClr val="003399"/>
                </a:solidFill>
                <a:latin typeface="Arial"/>
              </a:rPr>
              <a:t>] + C[</a:t>
            </a:r>
            <a:r>
              <a:rPr lang="en-US" altLang="zh-CN" sz="2000" kern="0" dirty="0" err="1">
                <a:solidFill>
                  <a:srgbClr val="003399"/>
                </a:solidFill>
                <a:latin typeface="Arial"/>
              </a:rPr>
              <a:t>i</a:t>
            </a:r>
            <a:r>
              <a:rPr lang="en-US" altLang="zh-CN" sz="2000" kern="0" dirty="0">
                <a:solidFill>
                  <a:srgbClr val="003399"/>
                </a:solidFill>
                <a:latin typeface="Arial"/>
              </a:rPr>
              <a:t>]; /* S1 */</a:t>
            </a:r>
          </a:p>
          <a:p>
            <a:pPr marL="342900" lvl="0" indent="-342900" fontAlgn="base">
              <a:spcBef>
                <a:spcPct val="20000"/>
              </a:spcBef>
              <a:spcAft>
                <a:spcPct val="0"/>
              </a:spcAft>
              <a:buClr>
                <a:srgbClr val="0033CC"/>
              </a:buClr>
              <a:buSzPct val="60000"/>
            </a:pPr>
            <a:r>
              <a:rPr lang="en-US" altLang="zh-CN" sz="2000" kern="0" dirty="0">
                <a:solidFill>
                  <a:srgbClr val="003399"/>
                </a:solidFill>
                <a:latin typeface="Arial"/>
              </a:rPr>
              <a:t>		B[i+1] = B[</a:t>
            </a:r>
            <a:r>
              <a:rPr lang="en-US" altLang="zh-CN" sz="2000" kern="0" dirty="0" err="1">
                <a:solidFill>
                  <a:srgbClr val="003399"/>
                </a:solidFill>
                <a:latin typeface="Arial"/>
              </a:rPr>
              <a:t>i</a:t>
            </a:r>
            <a:r>
              <a:rPr lang="en-US" altLang="zh-CN" sz="2000" kern="0" dirty="0">
                <a:solidFill>
                  <a:srgbClr val="003399"/>
                </a:solidFill>
                <a:latin typeface="Arial"/>
              </a:rPr>
              <a:t>] + A[i+1]; /* S2 */</a:t>
            </a:r>
          </a:p>
          <a:p>
            <a:pPr marL="342900" lvl="0" indent="-342900" fontAlgn="base">
              <a:spcBef>
                <a:spcPct val="20000"/>
              </a:spcBef>
              <a:spcAft>
                <a:spcPct val="0"/>
              </a:spcAft>
              <a:buClr>
                <a:srgbClr val="0033CC"/>
              </a:buClr>
              <a:buSzPct val="60000"/>
            </a:pPr>
            <a:r>
              <a:rPr lang="en-US" altLang="zh-CN" sz="2000" kern="0" dirty="0">
                <a:solidFill>
                  <a:srgbClr val="003399"/>
                </a:solidFill>
                <a:latin typeface="Arial"/>
              </a:rPr>
              <a:t>	}</a:t>
            </a:r>
            <a:endParaRPr lang="nn-NO" altLang="zh-CN" sz="2000" kern="0" dirty="0">
              <a:solidFill>
                <a:srgbClr val="003399"/>
              </a:solidFill>
              <a:latin typeface="Arial"/>
            </a:endParaRPr>
          </a:p>
        </p:txBody>
      </p:sp>
      <p:sp>
        <p:nvSpPr>
          <p:cNvPr id="4" name="文本框 3"/>
          <p:cNvSpPr txBox="1"/>
          <p:nvPr/>
        </p:nvSpPr>
        <p:spPr>
          <a:xfrm>
            <a:off x="0" y="4558352"/>
            <a:ext cx="9144000" cy="120032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t>语句</a:t>
            </a:r>
            <a:r>
              <a:rPr lang="en-US" altLang="zh-CN" sz="2400" dirty="0" smtClean="0"/>
              <a:t>S1</a:t>
            </a:r>
            <a:r>
              <a:rPr lang="zh-CN" altLang="en-US" sz="2400" dirty="0" smtClean="0"/>
              <a:t>和</a:t>
            </a:r>
            <a:r>
              <a:rPr lang="en-US" altLang="zh-CN" sz="2400" dirty="0" smtClean="0"/>
              <a:t>S2</a:t>
            </a:r>
            <a:r>
              <a:rPr lang="zh-CN" altLang="en-US" sz="2400" dirty="0" smtClean="0"/>
              <a:t>使用</a:t>
            </a:r>
            <a:r>
              <a:rPr lang="en-US" altLang="zh-CN" sz="2400" dirty="0" smtClean="0"/>
              <a:t>S1</a:t>
            </a:r>
            <a:r>
              <a:rPr lang="zh-CN" altLang="en-US" sz="2400" dirty="0" smtClean="0"/>
              <a:t>在前面迭代步计算得到的数据</a:t>
            </a:r>
            <a:endParaRPr lang="en-US" altLang="zh-CN" sz="2400" dirty="0" smtClean="0"/>
          </a:p>
          <a:p>
            <a:pPr marL="342900" indent="-342900">
              <a:buFont typeface="Wingdings" panose="05000000000000000000" pitchFamily="2" charset="2"/>
              <a:buChar char="Ø"/>
            </a:pPr>
            <a:endParaRPr lang="en-US" altLang="zh-CN" sz="2400" dirty="0"/>
          </a:p>
          <a:p>
            <a:pPr marL="342900" indent="-342900">
              <a:buFont typeface="Wingdings" panose="05000000000000000000" pitchFamily="2" charset="2"/>
              <a:buChar char="Ø"/>
            </a:pPr>
            <a:r>
              <a:rPr lang="zh-CN" altLang="en-US" sz="2400" dirty="0" smtClean="0"/>
              <a:t>语句</a:t>
            </a:r>
            <a:r>
              <a:rPr lang="en-US" altLang="zh-CN" sz="2400" dirty="0" smtClean="0"/>
              <a:t>S2</a:t>
            </a:r>
            <a:r>
              <a:rPr lang="zh-CN" altLang="en-US" sz="2400" dirty="0" smtClean="0"/>
              <a:t>使用同一个迭代步的语句</a:t>
            </a:r>
            <a:r>
              <a:rPr lang="en-US" altLang="zh-CN" sz="2400" dirty="0" smtClean="0"/>
              <a:t>S1</a:t>
            </a:r>
            <a:r>
              <a:rPr lang="zh-CN" altLang="en-US" sz="2400" dirty="0" smtClean="0"/>
              <a:t>计算得到的数据</a:t>
            </a:r>
            <a:endParaRPr lang="zh-CN" altLang="en-US" sz="2400" dirty="0"/>
          </a:p>
        </p:txBody>
      </p:sp>
    </p:spTree>
    <p:extLst>
      <p:ext uri="{BB962C8B-B14F-4D97-AF65-F5344CB8AC3E}">
        <p14:creationId xmlns:p14="http://schemas.microsoft.com/office/powerpoint/2010/main" val="4223190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循环级并行性</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166442"/>
            <a:ext cx="9144000" cy="2000548"/>
          </a:xfrm>
          <a:prstGeom prst="rect">
            <a:avLst/>
          </a:prstGeom>
          <a:noFill/>
        </p:spPr>
        <p:txBody>
          <a:bodyPr wrap="square" rtlCol="0">
            <a:spAutoFit/>
          </a:bodyPr>
          <a:lstStyle/>
          <a:p>
            <a:pPr marL="457200" lvl="0" indent="-457200" fontAlgn="base">
              <a:spcBef>
                <a:spcPct val="20000"/>
              </a:spcBef>
              <a:spcAft>
                <a:spcPct val="0"/>
              </a:spcAft>
              <a:buClr>
                <a:srgbClr val="0033CC"/>
              </a:buClr>
              <a:buSzPct val="60000"/>
              <a:buFont typeface="Wingdings" panose="05000000000000000000" pitchFamily="2" charset="2"/>
              <a:buChar char="Ø"/>
            </a:pPr>
            <a:r>
              <a:rPr lang="zh-CN" altLang="en-US" sz="2400" kern="0" dirty="0">
                <a:solidFill>
                  <a:srgbClr val="003399"/>
                </a:solidFill>
                <a:latin typeface="Arial"/>
              </a:rPr>
              <a:t>例</a:t>
            </a:r>
            <a:r>
              <a:rPr lang="en-US" altLang="zh-CN" sz="2400" kern="0" dirty="0" smtClean="0">
                <a:solidFill>
                  <a:srgbClr val="003399"/>
                </a:solidFill>
                <a:latin typeface="Arial"/>
              </a:rPr>
              <a:t> </a:t>
            </a:r>
            <a:r>
              <a:rPr lang="en-US" altLang="zh-CN" sz="2400" kern="0" dirty="0">
                <a:solidFill>
                  <a:srgbClr val="003399"/>
                </a:solidFill>
                <a:latin typeface="Arial"/>
              </a:rPr>
              <a:t>3:</a:t>
            </a:r>
          </a:p>
          <a:p>
            <a:pPr marL="342900" lvl="0" indent="-342900" fontAlgn="base">
              <a:spcBef>
                <a:spcPct val="20000"/>
              </a:spcBef>
              <a:spcAft>
                <a:spcPct val="0"/>
              </a:spcAft>
              <a:buClr>
                <a:srgbClr val="0033CC"/>
              </a:buClr>
              <a:buSzPct val="60000"/>
            </a:pPr>
            <a:r>
              <a:rPr lang="en-US" altLang="zh-CN" sz="2000" kern="0" dirty="0">
                <a:solidFill>
                  <a:srgbClr val="003399"/>
                </a:solidFill>
                <a:latin typeface="Arial"/>
              </a:rPr>
              <a:t>	for (</a:t>
            </a:r>
            <a:r>
              <a:rPr lang="en-US" altLang="zh-CN" sz="2000" kern="0" dirty="0" err="1">
                <a:solidFill>
                  <a:srgbClr val="003399"/>
                </a:solidFill>
                <a:latin typeface="Arial"/>
              </a:rPr>
              <a:t>i</a:t>
            </a:r>
            <a:r>
              <a:rPr lang="en-US" altLang="zh-CN" sz="2000" kern="0" dirty="0">
                <a:solidFill>
                  <a:srgbClr val="003399"/>
                </a:solidFill>
                <a:latin typeface="Arial"/>
              </a:rPr>
              <a:t>=0; </a:t>
            </a:r>
            <a:r>
              <a:rPr lang="en-US" altLang="zh-CN" sz="2000" kern="0" dirty="0" err="1">
                <a:solidFill>
                  <a:srgbClr val="003399"/>
                </a:solidFill>
                <a:latin typeface="Arial"/>
              </a:rPr>
              <a:t>i</a:t>
            </a:r>
            <a:r>
              <a:rPr lang="en-US" altLang="zh-CN" sz="2000" kern="0" dirty="0">
                <a:solidFill>
                  <a:srgbClr val="003399"/>
                </a:solidFill>
                <a:latin typeface="Arial"/>
              </a:rPr>
              <a:t>&lt;100; </a:t>
            </a:r>
            <a:r>
              <a:rPr lang="en-US" altLang="zh-CN" sz="2000" kern="0" dirty="0" err="1">
                <a:solidFill>
                  <a:srgbClr val="003399"/>
                </a:solidFill>
                <a:latin typeface="Arial"/>
              </a:rPr>
              <a:t>i</a:t>
            </a:r>
            <a:r>
              <a:rPr lang="en-US" altLang="zh-CN" sz="2000" kern="0" dirty="0">
                <a:solidFill>
                  <a:srgbClr val="003399"/>
                </a:solidFill>
                <a:latin typeface="Arial"/>
              </a:rPr>
              <a:t>=i+1) {</a:t>
            </a:r>
          </a:p>
          <a:p>
            <a:pPr marL="342900" lvl="0" indent="-342900" fontAlgn="base">
              <a:spcBef>
                <a:spcPct val="20000"/>
              </a:spcBef>
              <a:spcAft>
                <a:spcPct val="0"/>
              </a:spcAft>
              <a:buClr>
                <a:srgbClr val="0033CC"/>
              </a:buClr>
              <a:buSzPct val="60000"/>
            </a:pPr>
            <a:r>
              <a:rPr lang="en-US" altLang="zh-CN" sz="2000" kern="0" dirty="0">
                <a:solidFill>
                  <a:srgbClr val="003399"/>
                </a:solidFill>
                <a:latin typeface="Arial"/>
              </a:rPr>
              <a:t>		A[</a:t>
            </a:r>
            <a:r>
              <a:rPr lang="en-US" altLang="zh-CN" sz="2000" kern="0" dirty="0" err="1">
                <a:solidFill>
                  <a:srgbClr val="003399"/>
                </a:solidFill>
                <a:latin typeface="Arial"/>
              </a:rPr>
              <a:t>i</a:t>
            </a:r>
            <a:r>
              <a:rPr lang="en-US" altLang="zh-CN" sz="2000" kern="0" dirty="0">
                <a:solidFill>
                  <a:srgbClr val="003399"/>
                </a:solidFill>
                <a:latin typeface="Arial"/>
              </a:rPr>
              <a:t>] = A[</a:t>
            </a:r>
            <a:r>
              <a:rPr lang="en-US" altLang="zh-CN" sz="2000" kern="0" dirty="0" err="1">
                <a:solidFill>
                  <a:srgbClr val="003399"/>
                </a:solidFill>
                <a:latin typeface="Arial"/>
              </a:rPr>
              <a:t>i</a:t>
            </a:r>
            <a:r>
              <a:rPr lang="en-US" altLang="zh-CN" sz="2000" kern="0" dirty="0">
                <a:solidFill>
                  <a:srgbClr val="003399"/>
                </a:solidFill>
                <a:latin typeface="Arial"/>
              </a:rPr>
              <a:t>] + B[</a:t>
            </a:r>
            <a:r>
              <a:rPr lang="en-US" altLang="zh-CN" sz="2000" kern="0" dirty="0" err="1">
                <a:solidFill>
                  <a:srgbClr val="003399"/>
                </a:solidFill>
                <a:latin typeface="Arial"/>
              </a:rPr>
              <a:t>i</a:t>
            </a:r>
            <a:r>
              <a:rPr lang="en-US" altLang="zh-CN" sz="2000" kern="0" dirty="0">
                <a:solidFill>
                  <a:srgbClr val="003399"/>
                </a:solidFill>
                <a:latin typeface="Arial"/>
              </a:rPr>
              <a:t>]; /* S1 */</a:t>
            </a:r>
          </a:p>
          <a:p>
            <a:pPr marL="342900" lvl="0" indent="-342900" fontAlgn="base">
              <a:spcBef>
                <a:spcPct val="20000"/>
              </a:spcBef>
              <a:spcAft>
                <a:spcPct val="0"/>
              </a:spcAft>
              <a:buClr>
                <a:srgbClr val="0033CC"/>
              </a:buClr>
              <a:buSzPct val="60000"/>
            </a:pPr>
            <a:r>
              <a:rPr lang="en-US" altLang="zh-CN" sz="2000" kern="0" dirty="0">
                <a:solidFill>
                  <a:srgbClr val="003399"/>
                </a:solidFill>
                <a:latin typeface="Arial"/>
              </a:rPr>
              <a:t>		B[i+1] = C[</a:t>
            </a:r>
            <a:r>
              <a:rPr lang="en-US" altLang="zh-CN" sz="2000" kern="0" dirty="0" err="1">
                <a:solidFill>
                  <a:srgbClr val="003399"/>
                </a:solidFill>
                <a:latin typeface="Arial"/>
              </a:rPr>
              <a:t>i</a:t>
            </a:r>
            <a:r>
              <a:rPr lang="en-US" altLang="zh-CN" sz="2000" kern="0" dirty="0">
                <a:solidFill>
                  <a:srgbClr val="003399"/>
                </a:solidFill>
                <a:latin typeface="Arial"/>
              </a:rPr>
              <a:t>] + D[</a:t>
            </a:r>
            <a:r>
              <a:rPr lang="en-US" altLang="zh-CN" sz="2000" kern="0" dirty="0" err="1">
                <a:solidFill>
                  <a:srgbClr val="003399"/>
                </a:solidFill>
                <a:latin typeface="Arial"/>
              </a:rPr>
              <a:t>i</a:t>
            </a:r>
            <a:r>
              <a:rPr lang="en-US" altLang="zh-CN" sz="2000" kern="0" dirty="0">
                <a:solidFill>
                  <a:srgbClr val="003399"/>
                </a:solidFill>
                <a:latin typeface="Arial"/>
              </a:rPr>
              <a:t>]; /* S2 */</a:t>
            </a:r>
          </a:p>
          <a:p>
            <a:pPr marL="342900" lvl="0" indent="-342900" fontAlgn="base">
              <a:spcBef>
                <a:spcPct val="20000"/>
              </a:spcBef>
              <a:spcAft>
                <a:spcPct val="0"/>
              </a:spcAft>
              <a:buClr>
                <a:srgbClr val="0033CC"/>
              </a:buClr>
              <a:buSzPct val="60000"/>
            </a:pPr>
            <a:r>
              <a:rPr lang="en-US" altLang="zh-CN" sz="2000" kern="0" dirty="0">
                <a:solidFill>
                  <a:srgbClr val="003399"/>
                </a:solidFill>
                <a:latin typeface="Arial"/>
              </a:rPr>
              <a:t>	}</a:t>
            </a:r>
          </a:p>
        </p:txBody>
      </p:sp>
      <p:sp>
        <p:nvSpPr>
          <p:cNvPr id="4" name="文本框 3"/>
          <p:cNvSpPr txBox="1"/>
          <p:nvPr/>
        </p:nvSpPr>
        <p:spPr>
          <a:xfrm>
            <a:off x="0" y="3282121"/>
            <a:ext cx="9048466" cy="83099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t>语句</a:t>
            </a:r>
            <a:r>
              <a:rPr lang="en-US" altLang="zh-CN" sz="2400" dirty="0" smtClean="0"/>
              <a:t>S1</a:t>
            </a:r>
            <a:r>
              <a:rPr lang="zh-CN" altLang="en-US" sz="2400" dirty="0" smtClean="0"/>
              <a:t>使用</a:t>
            </a:r>
            <a:r>
              <a:rPr lang="en-US" altLang="zh-CN" sz="2400" dirty="0" smtClean="0"/>
              <a:t>S2</a:t>
            </a:r>
            <a:r>
              <a:rPr lang="zh-CN" altLang="en-US" sz="2400" dirty="0" smtClean="0"/>
              <a:t>在前一个迭代步计算得到的数据，但是没有出现环形依赖，循环代码可以并行执行</a:t>
            </a:r>
            <a:endParaRPr lang="zh-CN" altLang="en-US" sz="2400" dirty="0"/>
          </a:p>
        </p:txBody>
      </p:sp>
      <p:sp>
        <p:nvSpPr>
          <p:cNvPr id="5" name="文本框 4"/>
          <p:cNvSpPr txBox="1"/>
          <p:nvPr/>
        </p:nvSpPr>
        <p:spPr>
          <a:xfrm>
            <a:off x="0" y="4228249"/>
            <a:ext cx="9144000" cy="2677656"/>
          </a:xfrm>
          <a:prstGeom prst="rect">
            <a:avLst/>
          </a:prstGeom>
          <a:noFill/>
        </p:spPr>
        <p:txBody>
          <a:bodyPr wrap="square" rtlCol="0">
            <a:spAutoFit/>
          </a:bodyPr>
          <a:lstStyle/>
          <a:p>
            <a:pPr marL="342900" lvl="0" indent="-342900" fontAlgn="base">
              <a:spcBef>
                <a:spcPct val="20000"/>
              </a:spcBef>
              <a:spcAft>
                <a:spcPct val="0"/>
              </a:spcAft>
              <a:buClr>
                <a:srgbClr val="0033CC"/>
              </a:buClr>
              <a:buSzPct val="60000"/>
              <a:buFont typeface="Wingdings" panose="05000000000000000000" pitchFamily="2" charset="2"/>
              <a:buChar char="Ø"/>
            </a:pPr>
            <a:r>
              <a:rPr lang="zh-CN" altLang="en-US" sz="2400" kern="0" dirty="0" smtClean="0">
                <a:solidFill>
                  <a:srgbClr val="003399"/>
                </a:solidFill>
                <a:latin typeface="Arial"/>
              </a:rPr>
              <a:t>可改为</a:t>
            </a:r>
            <a:r>
              <a:rPr lang="en-US" altLang="zh-CN" sz="2400" kern="0" dirty="0" smtClean="0">
                <a:solidFill>
                  <a:srgbClr val="003399"/>
                </a:solidFill>
                <a:latin typeface="Arial"/>
              </a:rPr>
              <a:t>:</a:t>
            </a:r>
            <a:endParaRPr lang="en-US" altLang="zh-CN" sz="2400" kern="0" dirty="0">
              <a:solidFill>
                <a:srgbClr val="003399"/>
              </a:solidFill>
              <a:latin typeface="Arial"/>
            </a:endParaRPr>
          </a:p>
          <a:p>
            <a:pPr marL="342900" lvl="0" indent="-342900" fontAlgn="base">
              <a:spcBef>
                <a:spcPct val="20000"/>
              </a:spcBef>
              <a:spcAft>
                <a:spcPct val="0"/>
              </a:spcAft>
              <a:buClr>
                <a:srgbClr val="0033CC"/>
              </a:buClr>
              <a:buSzPct val="60000"/>
            </a:pPr>
            <a:r>
              <a:rPr lang="en-US" altLang="zh-CN" sz="2000" kern="0" dirty="0">
                <a:solidFill>
                  <a:srgbClr val="003399"/>
                </a:solidFill>
                <a:latin typeface="Arial"/>
              </a:rPr>
              <a:t>	A[0] = A[0] + B[0];</a:t>
            </a:r>
          </a:p>
          <a:p>
            <a:pPr marL="342900" lvl="0" indent="-342900" fontAlgn="base">
              <a:spcBef>
                <a:spcPct val="20000"/>
              </a:spcBef>
              <a:spcAft>
                <a:spcPct val="0"/>
              </a:spcAft>
              <a:buClr>
                <a:srgbClr val="0033CC"/>
              </a:buClr>
              <a:buSzPct val="60000"/>
            </a:pPr>
            <a:r>
              <a:rPr lang="en-US" altLang="zh-CN" sz="2000" kern="0" dirty="0">
                <a:solidFill>
                  <a:srgbClr val="003399"/>
                </a:solidFill>
                <a:latin typeface="Arial"/>
              </a:rPr>
              <a:t>	for (</a:t>
            </a:r>
            <a:r>
              <a:rPr lang="en-US" altLang="zh-CN" sz="2000" kern="0" dirty="0" err="1">
                <a:solidFill>
                  <a:srgbClr val="003399"/>
                </a:solidFill>
                <a:latin typeface="Arial"/>
              </a:rPr>
              <a:t>i</a:t>
            </a:r>
            <a:r>
              <a:rPr lang="en-US" altLang="zh-CN" sz="2000" kern="0" dirty="0">
                <a:solidFill>
                  <a:srgbClr val="003399"/>
                </a:solidFill>
                <a:latin typeface="Arial"/>
              </a:rPr>
              <a:t>=0; </a:t>
            </a:r>
            <a:r>
              <a:rPr lang="en-US" altLang="zh-CN" sz="2000" kern="0" dirty="0" err="1">
                <a:solidFill>
                  <a:srgbClr val="003399"/>
                </a:solidFill>
                <a:latin typeface="Arial"/>
              </a:rPr>
              <a:t>i</a:t>
            </a:r>
            <a:r>
              <a:rPr lang="en-US" altLang="zh-CN" sz="2000" kern="0" dirty="0">
                <a:solidFill>
                  <a:srgbClr val="003399"/>
                </a:solidFill>
                <a:latin typeface="Arial"/>
              </a:rPr>
              <a:t>&lt;99; </a:t>
            </a:r>
            <a:r>
              <a:rPr lang="en-US" altLang="zh-CN" sz="2000" kern="0" dirty="0" err="1">
                <a:solidFill>
                  <a:srgbClr val="003399"/>
                </a:solidFill>
                <a:latin typeface="Arial"/>
              </a:rPr>
              <a:t>i</a:t>
            </a:r>
            <a:r>
              <a:rPr lang="en-US" altLang="zh-CN" sz="2000" kern="0" dirty="0">
                <a:solidFill>
                  <a:srgbClr val="003399"/>
                </a:solidFill>
                <a:latin typeface="Arial"/>
              </a:rPr>
              <a:t>=i+1) {</a:t>
            </a:r>
          </a:p>
          <a:p>
            <a:pPr marL="342900" lvl="0" indent="-342900" fontAlgn="base">
              <a:spcBef>
                <a:spcPct val="20000"/>
              </a:spcBef>
              <a:spcAft>
                <a:spcPct val="0"/>
              </a:spcAft>
              <a:buClr>
                <a:srgbClr val="0033CC"/>
              </a:buClr>
              <a:buSzPct val="60000"/>
            </a:pPr>
            <a:r>
              <a:rPr lang="en-US" altLang="zh-CN" sz="2000" kern="0" dirty="0">
                <a:solidFill>
                  <a:srgbClr val="003399"/>
                </a:solidFill>
                <a:latin typeface="Arial"/>
              </a:rPr>
              <a:t>		B[i+1] = C[</a:t>
            </a:r>
            <a:r>
              <a:rPr lang="en-US" altLang="zh-CN" sz="2000" kern="0" dirty="0" err="1">
                <a:solidFill>
                  <a:srgbClr val="003399"/>
                </a:solidFill>
                <a:latin typeface="Arial"/>
              </a:rPr>
              <a:t>i</a:t>
            </a:r>
            <a:r>
              <a:rPr lang="en-US" altLang="zh-CN" sz="2000" kern="0" dirty="0">
                <a:solidFill>
                  <a:srgbClr val="003399"/>
                </a:solidFill>
                <a:latin typeface="Arial"/>
              </a:rPr>
              <a:t>] + D[</a:t>
            </a:r>
            <a:r>
              <a:rPr lang="en-US" altLang="zh-CN" sz="2000" kern="0" dirty="0" err="1">
                <a:solidFill>
                  <a:srgbClr val="003399"/>
                </a:solidFill>
                <a:latin typeface="Arial"/>
              </a:rPr>
              <a:t>i</a:t>
            </a:r>
            <a:r>
              <a:rPr lang="en-US" altLang="zh-CN" sz="2000" kern="0" dirty="0">
                <a:solidFill>
                  <a:srgbClr val="003399"/>
                </a:solidFill>
                <a:latin typeface="Arial"/>
              </a:rPr>
              <a:t>];</a:t>
            </a:r>
          </a:p>
          <a:p>
            <a:pPr marL="342900" lvl="0" indent="-342900" fontAlgn="base">
              <a:spcBef>
                <a:spcPct val="20000"/>
              </a:spcBef>
              <a:spcAft>
                <a:spcPct val="0"/>
              </a:spcAft>
              <a:buClr>
                <a:srgbClr val="0033CC"/>
              </a:buClr>
              <a:buSzPct val="60000"/>
            </a:pPr>
            <a:r>
              <a:rPr lang="en-US" altLang="zh-CN" sz="2000" kern="0" dirty="0">
                <a:solidFill>
                  <a:srgbClr val="003399"/>
                </a:solidFill>
                <a:latin typeface="Arial"/>
              </a:rPr>
              <a:t>		A[i+1] = A[i+1] + B[i+1];</a:t>
            </a:r>
          </a:p>
          <a:p>
            <a:pPr marL="342900" lvl="0" indent="-342900" fontAlgn="base">
              <a:spcBef>
                <a:spcPct val="20000"/>
              </a:spcBef>
              <a:spcAft>
                <a:spcPct val="0"/>
              </a:spcAft>
              <a:buClr>
                <a:srgbClr val="0033CC"/>
              </a:buClr>
              <a:buSzPct val="60000"/>
            </a:pPr>
            <a:r>
              <a:rPr lang="en-US" altLang="zh-CN" sz="2000" kern="0" dirty="0">
                <a:solidFill>
                  <a:srgbClr val="003399"/>
                </a:solidFill>
                <a:latin typeface="Arial"/>
              </a:rPr>
              <a:t>	}</a:t>
            </a:r>
          </a:p>
          <a:p>
            <a:pPr marL="342900" lvl="0" indent="-342900" fontAlgn="base">
              <a:spcBef>
                <a:spcPct val="20000"/>
              </a:spcBef>
              <a:spcAft>
                <a:spcPct val="0"/>
              </a:spcAft>
              <a:buClr>
                <a:srgbClr val="0033CC"/>
              </a:buClr>
              <a:buSzPct val="60000"/>
            </a:pPr>
            <a:r>
              <a:rPr lang="en-US" altLang="zh-CN" sz="2000" kern="0" dirty="0">
                <a:solidFill>
                  <a:srgbClr val="003399"/>
                </a:solidFill>
                <a:latin typeface="Arial"/>
              </a:rPr>
              <a:t>	B[100] = C[99] + D[99];</a:t>
            </a:r>
          </a:p>
        </p:txBody>
      </p:sp>
    </p:spTree>
    <p:extLst>
      <p:ext uri="{BB962C8B-B14F-4D97-AF65-F5344CB8AC3E}">
        <p14:creationId xmlns:p14="http://schemas.microsoft.com/office/powerpoint/2010/main" val="1140481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循环级并行性</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351128"/>
            <a:ext cx="9144000" cy="5262979"/>
          </a:xfrm>
          <a:prstGeom prst="rect">
            <a:avLst/>
          </a:prstGeom>
          <a:noFill/>
        </p:spPr>
        <p:txBody>
          <a:bodyPr wrap="square" rtlCol="0">
            <a:spAutoFit/>
          </a:bodyPr>
          <a:lstStyle/>
          <a:p>
            <a:pPr marL="342900" lvl="0" indent="-342900" fontAlgn="base">
              <a:spcBef>
                <a:spcPct val="20000"/>
              </a:spcBef>
              <a:spcAft>
                <a:spcPct val="0"/>
              </a:spcAft>
              <a:buClr>
                <a:srgbClr val="0033CC"/>
              </a:buClr>
              <a:buSzPct val="60000"/>
              <a:buFont typeface="Wingdings" pitchFamily="2" charset="2"/>
              <a:buChar char="n"/>
            </a:pPr>
            <a:r>
              <a:rPr lang="zh-CN" altLang="en-US" sz="2400" kern="0" dirty="0" smtClean="0">
                <a:solidFill>
                  <a:srgbClr val="003399"/>
                </a:solidFill>
                <a:latin typeface="Arial"/>
              </a:rPr>
              <a:t>例</a:t>
            </a:r>
            <a:r>
              <a:rPr lang="en-US" altLang="zh-CN" sz="2400" kern="0" dirty="0" smtClean="0">
                <a:solidFill>
                  <a:srgbClr val="003399"/>
                </a:solidFill>
                <a:latin typeface="Arial"/>
              </a:rPr>
              <a:t> </a:t>
            </a:r>
            <a:r>
              <a:rPr lang="en-US" altLang="zh-CN" sz="2400" kern="0" dirty="0">
                <a:solidFill>
                  <a:srgbClr val="003399"/>
                </a:solidFill>
                <a:latin typeface="Arial"/>
              </a:rPr>
              <a:t>4:</a:t>
            </a:r>
          </a:p>
          <a:p>
            <a:pPr marL="342900" lvl="0" indent="-342900" fontAlgn="base">
              <a:spcBef>
                <a:spcPct val="20000"/>
              </a:spcBef>
              <a:spcAft>
                <a:spcPct val="0"/>
              </a:spcAft>
              <a:buClr>
                <a:srgbClr val="0033CC"/>
              </a:buClr>
              <a:buSzPct val="60000"/>
            </a:pPr>
            <a:r>
              <a:rPr lang="en-US" altLang="zh-CN" sz="2400" kern="0" dirty="0">
                <a:solidFill>
                  <a:srgbClr val="003399"/>
                </a:solidFill>
                <a:latin typeface="Arial"/>
              </a:rPr>
              <a:t>	for (</a:t>
            </a:r>
            <a:r>
              <a:rPr lang="en-US" altLang="zh-CN" sz="2400" kern="0" dirty="0" err="1">
                <a:solidFill>
                  <a:srgbClr val="003399"/>
                </a:solidFill>
                <a:latin typeface="Arial"/>
              </a:rPr>
              <a:t>i</a:t>
            </a:r>
            <a:r>
              <a:rPr lang="en-US" altLang="zh-CN" sz="2400" kern="0" dirty="0">
                <a:solidFill>
                  <a:srgbClr val="003399"/>
                </a:solidFill>
                <a:latin typeface="Arial"/>
              </a:rPr>
              <a:t>=0;i&lt;100;i=i+1)  {</a:t>
            </a:r>
          </a:p>
          <a:p>
            <a:pPr marL="342900" lvl="0" indent="-342900" fontAlgn="base">
              <a:spcBef>
                <a:spcPct val="20000"/>
              </a:spcBef>
              <a:spcAft>
                <a:spcPct val="0"/>
              </a:spcAft>
              <a:buClr>
                <a:srgbClr val="0033CC"/>
              </a:buClr>
              <a:buSzPct val="60000"/>
            </a:pPr>
            <a:r>
              <a:rPr lang="en-US" altLang="zh-CN" sz="2400" kern="0" dirty="0">
                <a:solidFill>
                  <a:srgbClr val="003399"/>
                </a:solidFill>
                <a:latin typeface="Arial"/>
              </a:rPr>
              <a:t>		A[</a:t>
            </a:r>
            <a:r>
              <a:rPr lang="en-US" altLang="zh-CN" sz="2400" kern="0" dirty="0" err="1">
                <a:solidFill>
                  <a:srgbClr val="003399"/>
                </a:solidFill>
                <a:latin typeface="Arial"/>
              </a:rPr>
              <a:t>i</a:t>
            </a:r>
            <a:r>
              <a:rPr lang="en-US" altLang="zh-CN" sz="2400" kern="0" dirty="0">
                <a:solidFill>
                  <a:srgbClr val="003399"/>
                </a:solidFill>
                <a:latin typeface="Arial"/>
              </a:rPr>
              <a:t>] = B[</a:t>
            </a:r>
            <a:r>
              <a:rPr lang="en-US" altLang="zh-CN" sz="2400" kern="0" dirty="0" err="1">
                <a:solidFill>
                  <a:srgbClr val="003399"/>
                </a:solidFill>
                <a:latin typeface="Arial"/>
              </a:rPr>
              <a:t>i</a:t>
            </a:r>
            <a:r>
              <a:rPr lang="en-US" altLang="zh-CN" sz="2400" kern="0" dirty="0">
                <a:solidFill>
                  <a:srgbClr val="003399"/>
                </a:solidFill>
                <a:latin typeface="Arial"/>
              </a:rPr>
              <a:t>] + C[</a:t>
            </a:r>
            <a:r>
              <a:rPr lang="en-US" altLang="zh-CN" sz="2400" kern="0" dirty="0" err="1">
                <a:solidFill>
                  <a:srgbClr val="003399"/>
                </a:solidFill>
                <a:latin typeface="Arial"/>
              </a:rPr>
              <a:t>i</a:t>
            </a:r>
            <a:r>
              <a:rPr lang="en-US" altLang="zh-CN" sz="2400" kern="0" dirty="0">
                <a:solidFill>
                  <a:srgbClr val="003399"/>
                </a:solidFill>
                <a:latin typeface="Arial"/>
              </a:rPr>
              <a:t>];</a:t>
            </a:r>
          </a:p>
          <a:p>
            <a:pPr marL="342900" lvl="0" indent="-342900" fontAlgn="base">
              <a:spcBef>
                <a:spcPct val="20000"/>
              </a:spcBef>
              <a:spcAft>
                <a:spcPct val="0"/>
              </a:spcAft>
              <a:buClr>
                <a:srgbClr val="0033CC"/>
              </a:buClr>
              <a:buSzPct val="60000"/>
            </a:pPr>
            <a:r>
              <a:rPr lang="en-US" altLang="zh-CN" sz="2400" kern="0" dirty="0">
                <a:solidFill>
                  <a:srgbClr val="003399"/>
                </a:solidFill>
                <a:latin typeface="Arial"/>
              </a:rPr>
              <a:t>		D[</a:t>
            </a:r>
            <a:r>
              <a:rPr lang="en-US" altLang="zh-CN" sz="2400" kern="0" dirty="0" err="1">
                <a:solidFill>
                  <a:srgbClr val="003399"/>
                </a:solidFill>
                <a:latin typeface="Arial"/>
              </a:rPr>
              <a:t>i</a:t>
            </a:r>
            <a:r>
              <a:rPr lang="en-US" altLang="zh-CN" sz="2400" kern="0" dirty="0">
                <a:solidFill>
                  <a:srgbClr val="003399"/>
                </a:solidFill>
                <a:latin typeface="Arial"/>
              </a:rPr>
              <a:t>] = A[</a:t>
            </a:r>
            <a:r>
              <a:rPr lang="en-US" altLang="zh-CN" sz="2400" kern="0" dirty="0" err="1">
                <a:solidFill>
                  <a:srgbClr val="003399"/>
                </a:solidFill>
                <a:latin typeface="Arial"/>
              </a:rPr>
              <a:t>i</a:t>
            </a:r>
            <a:r>
              <a:rPr lang="en-US" altLang="zh-CN" sz="2400" kern="0" dirty="0">
                <a:solidFill>
                  <a:srgbClr val="003399"/>
                </a:solidFill>
                <a:latin typeface="Arial"/>
              </a:rPr>
              <a:t>] * E[</a:t>
            </a:r>
            <a:r>
              <a:rPr lang="en-US" altLang="zh-CN" sz="2400" kern="0" dirty="0" err="1">
                <a:solidFill>
                  <a:srgbClr val="003399"/>
                </a:solidFill>
                <a:latin typeface="Arial"/>
              </a:rPr>
              <a:t>i</a:t>
            </a:r>
            <a:r>
              <a:rPr lang="en-US" altLang="zh-CN" sz="2400" kern="0" dirty="0">
                <a:solidFill>
                  <a:srgbClr val="003399"/>
                </a:solidFill>
                <a:latin typeface="Arial"/>
              </a:rPr>
              <a:t>];</a:t>
            </a:r>
          </a:p>
          <a:p>
            <a:pPr marL="342900" lvl="0" indent="-342900" fontAlgn="base">
              <a:spcBef>
                <a:spcPct val="20000"/>
              </a:spcBef>
              <a:spcAft>
                <a:spcPct val="0"/>
              </a:spcAft>
              <a:buClr>
                <a:srgbClr val="0033CC"/>
              </a:buClr>
              <a:buSzPct val="60000"/>
            </a:pPr>
            <a:r>
              <a:rPr lang="en-US" altLang="zh-CN" sz="2400" kern="0" dirty="0">
                <a:solidFill>
                  <a:srgbClr val="003399"/>
                </a:solidFill>
                <a:latin typeface="Arial"/>
              </a:rPr>
              <a:t>	}</a:t>
            </a:r>
          </a:p>
          <a:p>
            <a:pPr marL="742950" lvl="1" indent="-285750" fontAlgn="base">
              <a:spcBef>
                <a:spcPct val="20000"/>
              </a:spcBef>
              <a:spcAft>
                <a:spcPct val="0"/>
              </a:spcAft>
              <a:buClr>
                <a:srgbClr val="003399"/>
              </a:buClr>
              <a:buSzPct val="55000"/>
              <a:buFont typeface="Wingdings" pitchFamily="2" charset="2"/>
              <a:buChar char="n"/>
            </a:pPr>
            <a:r>
              <a:rPr lang="zh-CN" altLang="en-US" sz="2400" kern="0" dirty="0" smtClean="0">
                <a:solidFill>
                  <a:srgbClr val="0033CC"/>
                </a:solidFill>
                <a:latin typeface="+mn-ea"/>
              </a:rPr>
              <a:t>没有循环依赖性</a:t>
            </a:r>
            <a:endParaRPr lang="en-US" altLang="zh-CN" sz="2400" kern="0" dirty="0" smtClean="0">
              <a:solidFill>
                <a:srgbClr val="0033CC"/>
              </a:solidFill>
              <a:latin typeface="+mn-ea"/>
            </a:endParaRPr>
          </a:p>
          <a:p>
            <a:pPr marL="742950" lvl="1" indent="-285750" fontAlgn="base">
              <a:spcBef>
                <a:spcPct val="20000"/>
              </a:spcBef>
              <a:spcAft>
                <a:spcPct val="0"/>
              </a:spcAft>
              <a:buClr>
                <a:srgbClr val="003399"/>
              </a:buClr>
              <a:buSzPct val="55000"/>
              <a:buFont typeface="Wingdings" pitchFamily="2" charset="2"/>
              <a:buChar char="n"/>
            </a:pPr>
            <a:endParaRPr lang="en-US" altLang="zh-CN" sz="2000" kern="0" dirty="0">
              <a:solidFill>
                <a:srgbClr val="0033CC"/>
              </a:solidFill>
              <a:latin typeface="Arial"/>
            </a:endParaRPr>
          </a:p>
          <a:p>
            <a:pPr marL="342900" lvl="0" indent="-342900" fontAlgn="base">
              <a:spcBef>
                <a:spcPct val="20000"/>
              </a:spcBef>
              <a:spcAft>
                <a:spcPct val="0"/>
              </a:spcAft>
              <a:buClr>
                <a:srgbClr val="0033CC"/>
              </a:buClr>
              <a:buSzPct val="60000"/>
              <a:buFont typeface="Wingdings" pitchFamily="2" charset="2"/>
              <a:buChar char="n"/>
            </a:pPr>
            <a:r>
              <a:rPr lang="zh-CN" altLang="en-US" sz="2400" kern="0" dirty="0">
                <a:solidFill>
                  <a:srgbClr val="003399"/>
                </a:solidFill>
                <a:latin typeface="Arial"/>
              </a:rPr>
              <a:t>例</a:t>
            </a:r>
            <a:r>
              <a:rPr lang="en-US" altLang="zh-CN" sz="2400" kern="0" dirty="0" smtClean="0">
                <a:solidFill>
                  <a:srgbClr val="003399"/>
                </a:solidFill>
                <a:latin typeface="Arial"/>
              </a:rPr>
              <a:t> </a:t>
            </a:r>
            <a:r>
              <a:rPr lang="en-US" altLang="zh-CN" sz="2400" kern="0" dirty="0">
                <a:solidFill>
                  <a:srgbClr val="003399"/>
                </a:solidFill>
                <a:latin typeface="Arial"/>
              </a:rPr>
              <a:t>5:</a:t>
            </a:r>
          </a:p>
          <a:p>
            <a:pPr marL="342900" lvl="0" indent="-342900" fontAlgn="base">
              <a:spcBef>
                <a:spcPct val="20000"/>
              </a:spcBef>
              <a:spcAft>
                <a:spcPct val="0"/>
              </a:spcAft>
              <a:buClr>
                <a:srgbClr val="0033CC"/>
              </a:buClr>
              <a:buSzPct val="60000"/>
            </a:pPr>
            <a:r>
              <a:rPr lang="en-US" altLang="zh-CN" sz="2400" kern="0" dirty="0">
                <a:solidFill>
                  <a:srgbClr val="003399"/>
                </a:solidFill>
                <a:latin typeface="Arial"/>
              </a:rPr>
              <a:t>	for (</a:t>
            </a:r>
            <a:r>
              <a:rPr lang="en-US" altLang="zh-CN" sz="2400" kern="0" dirty="0" err="1">
                <a:solidFill>
                  <a:srgbClr val="003399"/>
                </a:solidFill>
                <a:latin typeface="Arial"/>
              </a:rPr>
              <a:t>i</a:t>
            </a:r>
            <a:r>
              <a:rPr lang="en-US" altLang="zh-CN" sz="2400" kern="0" dirty="0">
                <a:solidFill>
                  <a:srgbClr val="003399"/>
                </a:solidFill>
                <a:latin typeface="Arial"/>
              </a:rPr>
              <a:t>=1;i&lt;100;i=i+1)  {</a:t>
            </a:r>
          </a:p>
          <a:p>
            <a:pPr marL="342900" lvl="0" indent="-342900" fontAlgn="base">
              <a:spcBef>
                <a:spcPct val="20000"/>
              </a:spcBef>
              <a:spcAft>
                <a:spcPct val="0"/>
              </a:spcAft>
              <a:buClr>
                <a:srgbClr val="0033CC"/>
              </a:buClr>
              <a:buSzPct val="60000"/>
            </a:pPr>
            <a:r>
              <a:rPr lang="en-US" altLang="zh-CN" sz="2400" kern="0" dirty="0">
                <a:solidFill>
                  <a:srgbClr val="003399"/>
                </a:solidFill>
                <a:latin typeface="Arial"/>
              </a:rPr>
              <a:t>		Y[</a:t>
            </a:r>
            <a:r>
              <a:rPr lang="en-US" altLang="zh-CN" sz="2400" kern="0" dirty="0" err="1">
                <a:solidFill>
                  <a:srgbClr val="003399"/>
                </a:solidFill>
                <a:latin typeface="Arial"/>
              </a:rPr>
              <a:t>i</a:t>
            </a:r>
            <a:r>
              <a:rPr lang="en-US" altLang="zh-CN" sz="2400" kern="0" dirty="0">
                <a:solidFill>
                  <a:srgbClr val="003399"/>
                </a:solidFill>
                <a:latin typeface="Arial"/>
              </a:rPr>
              <a:t>] = Y[i-1] + Y[</a:t>
            </a:r>
            <a:r>
              <a:rPr lang="en-US" altLang="zh-CN" sz="2400" kern="0" dirty="0" err="1">
                <a:solidFill>
                  <a:srgbClr val="003399"/>
                </a:solidFill>
                <a:latin typeface="Arial"/>
              </a:rPr>
              <a:t>i</a:t>
            </a:r>
            <a:r>
              <a:rPr lang="en-US" altLang="zh-CN" sz="2400" kern="0" dirty="0">
                <a:solidFill>
                  <a:srgbClr val="003399"/>
                </a:solidFill>
                <a:latin typeface="Arial"/>
              </a:rPr>
              <a:t>];</a:t>
            </a:r>
          </a:p>
          <a:p>
            <a:pPr marL="342900" lvl="0" indent="-342900" fontAlgn="base">
              <a:spcBef>
                <a:spcPct val="20000"/>
              </a:spcBef>
              <a:spcAft>
                <a:spcPct val="0"/>
              </a:spcAft>
              <a:buClr>
                <a:srgbClr val="0033CC"/>
              </a:buClr>
              <a:buSzPct val="60000"/>
            </a:pPr>
            <a:r>
              <a:rPr lang="en-US" altLang="zh-CN" sz="2400" kern="0" dirty="0">
                <a:solidFill>
                  <a:srgbClr val="003399"/>
                </a:solidFill>
                <a:latin typeface="Arial"/>
              </a:rPr>
              <a:t>	</a:t>
            </a:r>
            <a:r>
              <a:rPr lang="en-US" altLang="zh-CN" sz="2400" kern="0" dirty="0" smtClean="0">
                <a:solidFill>
                  <a:srgbClr val="003399"/>
                </a:solidFill>
                <a:latin typeface="Arial"/>
              </a:rPr>
              <a:t>}</a:t>
            </a:r>
            <a:endParaRPr lang="en-US" altLang="zh-CN" sz="2400" kern="0" dirty="0">
              <a:solidFill>
                <a:srgbClr val="003399"/>
              </a:solidFill>
              <a:latin typeface="Arial"/>
            </a:endParaRPr>
          </a:p>
          <a:p>
            <a:pPr marL="742950" lvl="1" indent="-285750" fontAlgn="base">
              <a:spcBef>
                <a:spcPct val="20000"/>
              </a:spcBef>
              <a:spcAft>
                <a:spcPct val="0"/>
              </a:spcAft>
              <a:buClr>
                <a:srgbClr val="003399"/>
              </a:buClr>
              <a:buSzPct val="55000"/>
              <a:buFont typeface="Wingdings" pitchFamily="2" charset="2"/>
              <a:buChar char="n"/>
            </a:pPr>
            <a:r>
              <a:rPr lang="zh-CN" altLang="en-US" sz="2400" kern="0" dirty="0" smtClean="0">
                <a:solidFill>
                  <a:srgbClr val="0033CC"/>
                </a:solidFill>
                <a:latin typeface="Arial"/>
              </a:rPr>
              <a:t>以递归形式出现循环依赖性</a:t>
            </a:r>
            <a:endParaRPr lang="en-US" altLang="zh-CN" sz="2400" kern="0" dirty="0">
              <a:solidFill>
                <a:srgbClr val="0033CC"/>
              </a:solidFill>
              <a:latin typeface="Arial"/>
            </a:endParaRPr>
          </a:p>
        </p:txBody>
      </p:sp>
    </p:spTree>
    <p:extLst>
      <p:ext uri="{BB962C8B-B14F-4D97-AF65-F5344CB8AC3E}">
        <p14:creationId xmlns:p14="http://schemas.microsoft.com/office/powerpoint/2010/main" val="37955865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318714" y="140160"/>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寻找循环相关性</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105469"/>
            <a:ext cx="9144000" cy="5632311"/>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t>一个</a:t>
            </a:r>
            <a:r>
              <a:rPr lang="en-US" altLang="zh-CN" sz="2400" dirty="0" smtClean="0"/>
              <a:t>1D</a:t>
            </a:r>
            <a:r>
              <a:rPr lang="zh-CN" altLang="en-US" sz="2400" dirty="0" smtClean="0"/>
              <a:t>数组的索引具有仿射性，如果</a:t>
            </a:r>
            <a:r>
              <a:rPr lang="zh-CN" altLang="en-US" sz="2400" dirty="0"/>
              <a:t>索引</a:t>
            </a:r>
            <a:r>
              <a:rPr lang="zh-CN" altLang="en-US" sz="2400" dirty="0" smtClean="0"/>
              <a:t>能被写成以下形式：</a:t>
            </a:r>
            <a:endParaRPr lang="en-US" altLang="zh-CN" sz="2400" dirty="0" smtClean="0"/>
          </a:p>
          <a:p>
            <a:r>
              <a:rPr lang="en-US" altLang="zh-CN" sz="2400" i="1" dirty="0" smtClean="0"/>
              <a:t>                  a</a:t>
            </a:r>
            <a:r>
              <a:rPr lang="en-US" altLang="zh-CN" sz="2400" dirty="0" smtClean="0"/>
              <a:t> x </a:t>
            </a:r>
            <a:r>
              <a:rPr lang="en-US" altLang="zh-CN" sz="2400" i="1" dirty="0" err="1" smtClean="0"/>
              <a:t>i</a:t>
            </a:r>
            <a:r>
              <a:rPr lang="en-US" altLang="zh-CN" sz="2400" dirty="0" smtClean="0"/>
              <a:t> </a:t>
            </a:r>
            <a:r>
              <a:rPr lang="en-US" altLang="zh-CN" sz="2400" dirty="0"/>
              <a:t>+ </a:t>
            </a:r>
            <a:r>
              <a:rPr lang="en-US" altLang="zh-CN" sz="2400" i="1" dirty="0" smtClean="0"/>
              <a:t>b            </a:t>
            </a:r>
            <a:r>
              <a:rPr lang="en-US" altLang="zh-CN" sz="2400" dirty="0" smtClean="0"/>
              <a:t>(</a:t>
            </a:r>
            <a:r>
              <a:rPr lang="en-US" altLang="zh-CN" sz="2400" i="1" dirty="0" smtClean="0"/>
              <a:t>a</a:t>
            </a:r>
            <a:r>
              <a:rPr lang="en-US" altLang="zh-CN" sz="2400" dirty="0" smtClean="0"/>
              <a:t> </a:t>
            </a:r>
            <a:r>
              <a:rPr lang="zh-CN" altLang="en-US" sz="2400" dirty="0"/>
              <a:t>和</a:t>
            </a:r>
            <a:r>
              <a:rPr lang="en-US" altLang="zh-CN" sz="2400" dirty="0" smtClean="0"/>
              <a:t> </a:t>
            </a:r>
            <a:r>
              <a:rPr lang="en-US" altLang="zh-CN" sz="2400" i="1" dirty="0" smtClean="0"/>
              <a:t>b</a:t>
            </a:r>
            <a:r>
              <a:rPr lang="zh-CN" altLang="en-US" sz="2400" dirty="0" smtClean="0"/>
              <a:t>为常数</a:t>
            </a:r>
            <a:r>
              <a:rPr lang="en-US" altLang="zh-CN" sz="2400" dirty="0" smtClean="0"/>
              <a:t>)</a:t>
            </a:r>
            <a:endParaRPr lang="en-US" altLang="zh-CN" sz="2400" dirty="0"/>
          </a:p>
          <a:p>
            <a:endParaRPr lang="en-US" altLang="zh-CN" sz="2400" dirty="0" smtClean="0"/>
          </a:p>
          <a:p>
            <a:pPr marL="342900" indent="-342900">
              <a:buFont typeface="Wingdings" panose="05000000000000000000" pitchFamily="2" charset="2"/>
              <a:buChar char="Ø"/>
            </a:pPr>
            <a:r>
              <a:rPr lang="zh-CN" altLang="en-US" sz="2400" dirty="0"/>
              <a:t>如果</a:t>
            </a:r>
            <a:r>
              <a:rPr lang="zh-CN" altLang="en-US" sz="2400" dirty="0" smtClean="0"/>
              <a:t>一个</a:t>
            </a:r>
            <a:r>
              <a:rPr lang="en-US" altLang="zh-CN" sz="2400" dirty="0" smtClean="0"/>
              <a:t>n</a:t>
            </a:r>
            <a:r>
              <a:rPr lang="zh-CN" altLang="en-US" sz="2400" dirty="0" smtClean="0"/>
              <a:t>维数组每一维索引都具有仿射性，则该</a:t>
            </a:r>
            <a:r>
              <a:rPr lang="en-US" altLang="zh-CN" sz="2400" dirty="0" smtClean="0"/>
              <a:t>n</a:t>
            </a:r>
            <a:r>
              <a:rPr lang="zh-CN" altLang="en-US" sz="2400" dirty="0" smtClean="0"/>
              <a:t>维数组具有仿射性</a:t>
            </a:r>
            <a:endParaRPr lang="en-US" altLang="zh-CN" sz="2400" dirty="0" smtClean="0"/>
          </a:p>
          <a:p>
            <a:endParaRPr lang="en-US" altLang="zh-CN" sz="2400" dirty="0" smtClean="0"/>
          </a:p>
          <a:p>
            <a:endParaRPr lang="en-US" altLang="zh-CN" sz="2400" dirty="0"/>
          </a:p>
          <a:p>
            <a:r>
              <a:rPr lang="zh-CN" altLang="en-US" sz="2400" dirty="0" smtClean="0"/>
              <a:t>假设存数据到位置</a:t>
            </a:r>
            <a:r>
              <a:rPr lang="en-US" altLang="zh-CN" sz="2400" i="1" dirty="0" smtClean="0"/>
              <a:t>a</a:t>
            </a:r>
            <a:r>
              <a:rPr lang="en-US" altLang="zh-CN" sz="2400" dirty="0" smtClean="0"/>
              <a:t> </a:t>
            </a:r>
            <a:r>
              <a:rPr lang="en-US" altLang="zh-CN" sz="2400" dirty="0"/>
              <a:t>x </a:t>
            </a:r>
            <a:r>
              <a:rPr lang="en-US" altLang="zh-CN" sz="2400" i="1" dirty="0" err="1"/>
              <a:t>i</a:t>
            </a:r>
            <a:r>
              <a:rPr lang="en-US" altLang="zh-CN" sz="2400" dirty="0"/>
              <a:t> + </a:t>
            </a:r>
            <a:r>
              <a:rPr lang="en-US" altLang="zh-CN" sz="2400" i="1" dirty="0" smtClean="0"/>
              <a:t>b,</a:t>
            </a:r>
            <a:r>
              <a:rPr lang="zh-CN" altLang="en-US" sz="2400" dirty="0" smtClean="0"/>
              <a:t>然后再从</a:t>
            </a:r>
            <a:r>
              <a:rPr lang="en-US" altLang="zh-CN" sz="2400" i="1" dirty="0"/>
              <a:t>c</a:t>
            </a:r>
            <a:r>
              <a:rPr lang="en-US" altLang="zh-CN" sz="2400" dirty="0"/>
              <a:t> x </a:t>
            </a:r>
            <a:r>
              <a:rPr lang="en-US" altLang="zh-CN" sz="2400" i="1" dirty="0" err="1"/>
              <a:t>i</a:t>
            </a:r>
            <a:r>
              <a:rPr lang="en-US" altLang="zh-CN" sz="2400" dirty="0"/>
              <a:t> + </a:t>
            </a:r>
            <a:r>
              <a:rPr lang="en-US" altLang="zh-CN" sz="2400" i="1" dirty="0" smtClean="0"/>
              <a:t>d</a:t>
            </a:r>
            <a:r>
              <a:rPr lang="zh-CN" altLang="en-US" sz="2400" dirty="0" smtClean="0"/>
              <a:t>位置读数，</a:t>
            </a:r>
            <a:r>
              <a:rPr lang="en-US" altLang="zh-CN" sz="2400" dirty="0" err="1" smtClean="0"/>
              <a:t>i</a:t>
            </a:r>
            <a:r>
              <a:rPr lang="zh-CN" altLang="en-US" sz="2400" dirty="0" smtClean="0"/>
              <a:t>的取值范围从</a:t>
            </a:r>
            <a:r>
              <a:rPr lang="en-US" altLang="zh-CN" sz="2400" dirty="0" smtClean="0"/>
              <a:t>m</a:t>
            </a:r>
            <a:r>
              <a:rPr lang="zh-CN" altLang="en-US" sz="2400" dirty="0" smtClean="0"/>
              <a:t>到</a:t>
            </a:r>
            <a:r>
              <a:rPr lang="en-US" altLang="zh-CN" sz="2400" dirty="0" smtClean="0"/>
              <a:t>n</a:t>
            </a:r>
            <a:endParaRPr lang="en-US" altLang="zh-CN" sz="2400" dirty="0"/>
          </a:p>
          <a:p>
            <a:endParaRPr lang="en-US" altLang="zh-CN" sz="2400" dirty="0" smtClean="0"/>
          </a:p>
          <a:p>
            <a:r>
              <a:rPr lang="zh-CN" altLang="en-US" sz="2400" dirty="0" smtClean="0"/>
              <a:t>满足以下条件时，循环迭代步之间存在相关性：</a:t>
            </a:r>
            <a:endParaRPr lang="en-US" altLang="zh-CN" sz="2400" dirty="0" smtClean="0"/>
          </a:p>
          <a:p>
            <a:pPr marL="457200" indent="-457200">
              <a:buFont typeface="+mj-ea"/>
              <a:buAutoNum type="circleNumDbPlain"/>
            </a:pPr>
            <a:r>
              <a:rPr lang="zh-CN" altLang="en-US" sz="2400" dirty="0" smtClean="0"/>
              <a:t>存在</a:t>
            </a:r>
            <a:r>
              <a:rPr lang="en-US" altLang="zh-CN" sz="2400" dirty="0" smtClean="0"/>
              <a:t>j, k   </a:t>
            </a:r>
            <a:r>
              <a:rPr lang="en-US" altLang="zh-CN" sz="2400" i="1" dirty="0"/>
              <a:t>m</a:t>
            </a:r>
            <a:r>
              <a:rPr lang="en-US" altLang="zh-CN" sz="2400" dirty="0"/>
              <a:t> ≤ </a:t>
            </a:r>
            <a:r>
              <a:rPr lang="en-US" altLang="zh-CN" sz="2400" i="1" dirty="0"/>
              <a:t>j</a:t>
            </a:r>
            <a:r>
              <a:rPr lang="en-US" altLang="zh-CN" sz="2400" dirty="0"/>
              <a:t> ≤ </a:t>
            </a:r>
            <a:r>
              <a:rPr lang="en-US" altLang="zh-CN" sz="2400" i="1" dirty="0"/>
              <a:t>n</a:t>
            </a:r>
            <a:r>
              <a:rPr lang="en-US" altLang="zh-CN" sz="2400" dirty="0"/>
              <a:t>, </a:t>
            </a:r>
            <a:r>
              <a:rPr lang="en-US" altLang="zh-CN" sz="2400" i="1" dirty="0"/>
              <a:t>m</a:t>
            </a:r>
            <a:r>
              <a:rPr lang="en-US" altLang="zh-CN" sz="2400" dirty="0"/>
              <a:t> ≤ </a:t>
            </a:r>
            <a:r>
              <a:rPr lang="en-US" altLang="zh-CN" sz="2400" i="1" dirty="0"/>
              <a:t>k</a:t>
            </a:r>
            <a:r>
              <a:rPr lang="en-US" altLang="zh-CN" sz="2400" dirty="0"/>
              <a:t> ≤ </a:t>
            </a:r>
            <a:r>
              <a:rPr lang="en-US" altLang="zh-CN" sz="2400" i="1" dirty="0"/>
              <a:t>n</a:t>
            </a:r>
          </a:p>
          <a:p>
            <a:pPr marL="457200" indent="-457200">
              <a:buFont typeface="+mj-ea"/>
              <a:buAutoNum type="circleNumDbPlain"/>
            </a:pPr>
            <a:r>
              <a:rPr lang="zh-CN" altLang="en-US" sz="2400" dirty="0" smtClean="0"/>
              <a:t>存数据到位置</a:t>
            </a:r>
            <a:r>
              <a:rPr lang="en-US" altLang="zh-CN" sz="2400" i="1" dirty="0"/>
              <a:t>a</a:t>
            </a:r>
            <a:r>
              <a:rPr lang="en-US" altLang="zh-CN" sz="2400" dirty="0"/>
              <a:t> x </a:t>
            </a:r>
            <a:r>
              <a:rPr lang="en-US" altLang="zh-CN" sz="2400" i="1" dirty="0"/>
              <a:t>j</a:t>
            </a:r>
            <a:r>
              <a:rPr lang="en-US" altLang="zh-CN" sz="2400" dirty="0"/>
              <a:t> + </a:t>
            </a:r>
            <a:r>
              <a:rPr lang="en-US" altLang="zh-CN" sz="2400" i="1" dirty="0" smtClean="0"/>
              <a:t>b</a:t>
            </a:r>
            <a:r>
              <a:rPr lang="zh-CN" altLang="en-US" sz="2400" i="1" dirty="0" smtClean="0"/>
              <a:t>，</a:t>
            </a:r>
            <a:r>
              <a:rPr lang="zh-CN" altLang="en-US" sz="2400" dirty="0" smtClean="0"/>
              <a:t>再从</a:t>
            </a:r>
            <a:r>
              <a:rPr lang="en-US" altLang="zh-CN" sz="2400" i="1" dirty="0"/>
              <a:t>a</a:t>
            </a:r>
            <a:r>
              <a:rPr lang="en-US" altLang="zh-CN" sz="2400" dirty="0"/>
              <a:t> x </a:t>
            </a:r>
            <a:r>
              <a:rPr lang="en-US" altLang="zh-CN" sz="2400" i="1" dirty="0"/>
              <a:t>k</a:t>
            </a:r>
            <a:r>
              <a:rPr lang="en-US" altLang="zh-CN" sz="2400" dirty="0"/>
              <a:t> + </a:t>
            </a:r>
            <a:r>
              <a:rPr lang="en-US" altLang="zh-CN" sz="2400" i="1" dirty="0" smtClean="0"/>
              <a:t>d</a:t>
            </a:r>
            <a:r>
              <a:rPr lang="zh-CN" altLang="en-US" sz="2400" dirty="0" smtClean="0"/>
              <a:t>位置读数，并且</a:t>
            </a:r>
            <a:endParaRPr lang="en-US" altLang="zh-CN" sz="2400" dirty="0" smtClean="0"/>
          </a:p>
          <a:p>
            <a:r>
              <a:rPr lang="en-US" altLang="zh-CN" sz="2400" i="1" dirty="0" smtClean="0">
                <a:solidFill>
                  <a:srgbClr val="FF0000"/>
                </a:solidFill>
              </a:rPr>
              <a:t>                                      a</a:t>
            </a:r>
            <a:r>
              <a:rPr lang="en-US" altLang="zh-CN" sz="2400" dirty="0" smtClean="0">
                <a:solidFill>
                  <a:srgbClr val="FF0000"/>
                </a:solidFill>
              </a:rPr>
              <a:t> </a:t>
            </a:r>
            <a:r>
              <a:rPr lang="en-US" altLang="zh-CN" sz="2400" dirty="0">
                <a:solidFill>
                  <a:srgbClr val="FF0000"/>
                </a:solidFill>
              </a:rPr>
              <a:t>x </a:t>
            </a:r>
            <a:r>
              <a:rPr lang="en-US" altLang="zh-CN" sz="2400" i="1" dirty="0">
                <a:solidFill>
                  <a:srgbClr val="FF0000"/>
                </a:solidFill>
              </a:rPr>
              <a:t>j</a:t>
            </a:r>
            <a:r>
              <a:rPr lang="en-US" altLang="zh-CN" sz="2400" dirty="0">
                <a:solidFill>
                  <a:srgbClr val="FF0000"/>
                </a:solidFill>
              </a:rPr>
              <a:t> + </a:t>
            </a:r>
            <a:r>
              <a:rPr lang="en-US" altLang="zh-CN" sz="2400" i="1" dirty="0">
                <a:solidFill>
                  <a:srgbClr val="FF0000"/>
                </a:solidFill>
              </a:rPr>
              <a:t>b</a:t>
            </a:r>
            <a:r>
              <a:rPr lang="en-US" altLang="zh-CN" sz="2400" dirty="0">
                <a:solidFill>
                  <a:srgbClr val="FF0000"/>
                </a:solidFill>
              </a:rPr>
              <a:t> = </a:t>
            </a:r>
            <a:r>
              <a:rPr lang="en-US" altLang="zh-CN" sz="2400" i="1" dirty="0">
                <a:solidFill>
                  <a:srgbClr val="FF0000"/>
                </a:solidFill>
              </a:rPr>
              <a:t>c</a:t>
            </a:r>
            <a:r>
              <a:rPr lang="en-US" altLang="zh-CN" sz="2400" dirty="0">
                <a:solidFill>
                  <a:srgbClr val="FF0000"/>
                </a:solidFill>
              </a:rPr>
              <a:t> x </a:t>
            </a:r>
            <a:r>
              <a:rPr lang="en-US" altLang="zh-CN" sz="2400" i="1" dirty="0">
                <a:solidFill>
                  <a:srgbClr val="FF0000"/>
                </a:solidFill>
              </a:rPr>
              <a:t>k</a:t>
            </a:r>
            <a:r>
              <a:rPr lang="en-US" altLang="zh-CN" sz="2400" dirty="0">
                <a:solidFill>
                  <a:srgbClr val="FF0000"/>
                </a:solidFill>
              </a:rPr>
              <a:t> + </a:t>
            </a:r>
            <a:r>
              <a:rPr lang="en-US" altLang="zh-CN" sz="2400" i="1" dirty="0">
                <a:solidFill>
                  <a:srgbClr val="FF0000"/>
                </a:solidFill>
              </a:rPr>
              <a:t>d</a:t>
            </a:r>
          </a:p>
          <a:p>
            <a:endParaRPr lang="en-US" altLang="zh-CN" sz="2400" dirty="0" smtClean="0"/>
          </a:p>
        </p:txBody>
      </p:sp>
    </p:spTree>
    <p:extLst>
      <p:ext uri="{BB962C8B-B14F-4D97-AF65-F5344CB8AC3E}">
        <p14:creationId xmlns:p14="http://schemas.microsoft.com/office/powerpoint/2010/main" val="26849439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318714" y="140160"/>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寻找循环相关性</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4" name="文本框 3"/>
          <p:cNvSpPr txBox="1"/>
          <p:nvPr/>
        </p:nvSpPr>
        <p:spPr>
          <a:xfrm>
            <a:off x="0" y="1173707"/>
            <a:ext cx="9144000" cy="555844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t>一般而言，无法在编译阶段判定相关性</a:t>
            </a:r>
            <a:endParaRPr lang="en-US" altLang="zh-CN" sz="2400" dirty="0" smtClean="0"/>
          </a:p>
          <a:p>
            <a:endParaRPr lang="en-US" altLang="zh-CN" sz="2400" dirty="0"/>
          </a:p>
          <a:p>
            <a:pPr marL="342900" indent="-342900">
              <a:buFont typeface="Wingdings" panose="05000000000000000000" pitchFamily="2" charset="2"/>
              <a:buChar char="Ø"/>
            </a:pPr>
            <a:r>
              <a:rPr lang="zh-CN" altLang="en-US" sz="2400" dirty="0" smtClean="0"/>
              <a:t>当存在比较明显的的关系时，可以用最大公约数</a:t>
            </a:r>
            <a:r>
              <a:rPr lang="en-US" altLang="zh-CN" sz="2400" dirty="0"/>
              <a:t>GCD</a:t>
            </a:r>
            <a:r>
              <a:rPr lang="en-US" altLang="zh-CN" sz="2400" dirty="0">
                <a:latin typeface="宋体" panose="02010600030101010101" pitchFamily="2" charset="-122"/>
                <a:ea typeface="宋体" panose="02010600030101010101" pitchFamily="2" charset="-122"/>
              </a:rPr>
              <a:t>(greatest common </a:t>
            </a:r>
            <a:r>
              <a:rPr lang="en-US" altLang="zh-CN" sz="2400" dirty="0" smtClean="0">
                <a:latin typeface="宋体" panose="02010600030101010101" pitchFamily="2" charset="-122"/>
                <a:ea typeface="宋体" panose="02010600030101010101" pitchFamily="2" charset="-122"/>
              </a:rPr>
              <a:t>divisor)</a:t>
            </a:r>
            <a:r>
              <a:rPr lang="zh-CN" altLang="en-US" sz="2400" dirty="0" smtClean="0">
                <a:latin typeface="宋体" panose="02010600030101010101" pitchFamily="2" charset="-122"/>
                <a:ea typeface="宋体" panose="02010600030101010101" pitchFamily="2" charset="-122"/>
              </a:rPr>
              <a:t>检测来判定是否存在循环迭代步相关性。</a:t>
            </a:r>
            <a:endParaRPr lang="en-US" altLang="zh-CN" sz="2400" dirty="0" smtClean="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pPr marL="342900" indent="-342900">
              <a:buFont typeface="Wingdings" panose="05000000000000000000" pitchFamily="2" charset="2"/>
              <a:buChar char="Ø"/>
            </a:pPr>
            <a:r>
              <a:rPr lang="zh-CN" altLang="en-US" sz="2400" dirty="0" smtClean="0">
                <a:latin typeface="宋体" panose="02010600030101010101" pitchFamily="2" charset="-122"/>
                <a:ea typeface="宋体" panose="02010600030101010101" pitchFamily="2" charset="-122"/>
              </a:rPr>
              <a:t>如果相关性存在，</a:t>
            </a:r>
            <a:r>
              <a:rPr lang="en-US" altLang="zh-CN" sz="2400" dirty="0" smtClean="0">
                <a:latin typeface="宋体" panose="02010600030101010101" pitchFamily="2" charset="-122"/>
                <a:ea typeface="宋体" panose="02010600030101010101" pitchFamily="2" charset="-122"/>
              </a:rPr>
              <a:t>GCD(</a:t>
            </a:r>
            <a:r>
              <a:rPr lang="en-US" altLang="zh-CN" sz="2400" dirty="0" err="1" smtClean="0">
                <a:latin typeface="宋体" panose="02010600030101010101" pitchFamily="2" charset="-122"/>
                <a:ea typeface="宋体" panose="02010600030101010101" pitchFamily="2" charset="-122"/>
              </a:rPr>
              <a:t>c,a</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能够被</a:t>
            </a:r>
            <a:r>
              <a:rPr lang="en-US" altLang="zh-CN" sz="2400" dirty="0" smtClean="0">
                <a:latin typeface="宋体" panose="02010600030101010101" pitchFamily="2" charset="-122"/>
                <a:ea typeface="宋体" panose="02010600030101010101" pitchFamily="2" charset="-122"/>
              </a:rPr>
              <a:t>d-b</a:t>
            </a:r>
            <a:r>
              <a:rPr lang="zh-CN" altLang="en-US" sz="2400" dirty="0" smtClean="0">
                <a:latin typeface="宋体" panose="02010600030101010101" pitchFamily="2" charset="-122"/>
                <a:ea typeface="宋体" panose="02010600030101010101" pitchFamily="2" charset="-122"/>
              </a:rPr>
              <a:t>整除</a:t>
            </a:r>
            <a:endParaRPr lang="en-US" altLang="zh-CN" sz="2400" dirty="0" smtClean="0">
              <a:latin typeface="宋体" panose="02010600030101010101" pitchFamily="2" charset="-122"/>
              <a:ea typeface="宋体" panose="02010600030101010101" pitchFamily="2" charset="-122"/>
            </a:endParaRPr>
          </a:p>
          <a:p>
            <a:pPr marL="342900" indent="-342900">
              <a:buFont typeface="Wingdings" panose="05000000000000000000" pitchFamily="2" charset="2"/>
              <a:buChar char="Ø"/>
            </a:pPr>
            <a:endParaRPr lang="en-US" altLang="zh-CN" sz="2400" dirty="0">
              <a:latin typeface="宋体" panose="02010600030101010101" pitchFamily="2" charset="-122"/>
              <a:ea typeface="宋体" panose="02010600030101010101" pitchFamily="2" charset="-122"/>
            </a:endParaRPr>
          </a:p>
          <a:p>
            <a:pPr marL="457200" lvl="0" indent="-457200" fontAlgn="base">
              <a:spcBef>
                <a:spcPct val="20000"/>
              </a:spcBef>
              <a:spcAft>
                <a:spcPct val="0"/>
              </a:spcAft>
              <a:buClr>
                <a:srgbClr val="0033CC"/>
              </a:buClr>
              <a:buSzPct val="60000"/>
              <a:buFont typeface="Wingdings" panose="05000000000000000000" pitchFamily="2" charset="2"/>
              <a:buChar char="Ø"/>
            </a:pPr>
            <a:r>
              <a:rPr lang="zh-CN" altLang="en-US" sz="2800" kern="0" dirty="0">
                <a:solidFill>
                  <a:srgbClr val="003399"/>
                </a:solidFill>
                <a:latin typeface="Arial"/>
              </a:rPr>
              <a:t>例子</a:t>
            </a:r>
            <a:r>
              <a:rPr lang="en-US" altLang="zh-CN" sz="2800" kern="0" dirty="0" smtClean="0">
                <a:solidFill>
                  <a:srgbClr val="003399"/>
                </a:solidFill>
                <a:latin typeface="Arial"/>
              </a:rPr>
              <a:t>:</a:t>
            </a:r>
            <a:endParaRPr lang="en-US" altLang="zh-CN" sz="2800" kern="0" dirty="0">
              <a:solidFill>
                <a:srgbClr val="003399"/>
              </a:solidFill>
              <a:latin typeface="Arial"/>
            </a:endParaRPr>
          </a:p>
          <a:p>
            <a:pPr marL="742950" lvl="1" indent="-285750" fontAlgn="base">
              <a:spcBef>
                <a:spcPct val="20000"/>
              </a:spcBef>
              <a:spcAft>
                <a:spcPct val="0"/>
              </a:spcAft>
              <a:buClr>
                <a:srgbClr val="003399"/>
              </a:buClr>
              <a:buSzPct val="55000"/>
            </a:pPr>
            <a:r>
              <a:rPr lang="nn-NO" altLang="zh-CN" sz="2400" kern="0" dirty="0">
                <a:solidFill>
                  <a:srgbClr val="0033CC"/>
                </a:solidFill>
                <a:latin typeface="Arial"/>
              </a:rPr>
              <a:t>for (i=0; i&lt;100; i=i+1) {</a:t>
            </a:r>
          </a:p>
          <a:p>
            <a:pPr marL="742950" lvl="1" indent="-285750" fontAlgn="base">
              <a:spcBef>
                <a:spcPct val="20000"/>
              </a:spcBef>
              <a:spcAft>
                <a:spcPct val="0"/>
              </a:spcAft>
              <a:buClr>
                <a:srgbClr val="003399"/>
              </a:buClr>
              <a:buSzPct val="55000"/>
            </a:pPr>
            <a:r>
              <a:rPr lang="nn-NO" altLang="zh-CN" sz="2400" kern="0" dirty="0">
                <a:solidFill>
                  <a:srgbClr val="0033CC"/>
                </a:solidFill>
                <a:latin typeface="Arial"/>
              </a:rPr>
              <a:t>	X[2*i+3] = X[2*i] * 5.0;</a:t>
            </a:r>
          </a:p>
          <a:p>
            <a:pPr marL="742950" lvl="1" indent="-285750" fontAlgn="base">
              <a:spcBef>
                <a:spcPct val="20000"/>
              </a:spcBef>
              <a:spcAft>
                <a:spcPct val="0"/>
              </a:spcAft>
              <a:buClr>
                <a:srgbClr val="003399"/>
              </a:buClr>
              <a:buSzPct val="55000"/>
            </a:pPr>
            <a:r>
              <a:rPr lang="nn-NO" altLang="zh-CN" sz="2400" kern="0" dirty="0">
                <a:solidFill>
                  <a:srgbClr val="0033CC"/>
                </a:solidFill>
                <a:latin typeface="Arial"/>
              </a:rPr>
              <a:t>}</a:t>
            </a:r>
            <a:endParaRPr lang="en-US" altLang="zh-CN" sz="2400" kern="0" dirty="0">
              <a:solidFill>
                <a:srgbClr val="0033CC"/>
              </a:solidFill>
              <a:latin typeface="Arial"/>
            </a:endParaRPr>
          </a:p>
          <a:p>
            <a:pPr marL="457200" lvl="0" indent="-457200" fontAlgn="base">
              <a:spcBef>
                <a:spcPct val="20000"/>
              </a:spcBef>
              <a:spcAft>
                <a:spcPct val="0"/>
              </a:spcAft>
              <a:buClr>
                <a:srgbClr val="0033CC"/>
              </a:buClr>
              <a:buSzPct val="60000"/>
              <a:buFont typeface="Wingdings" panose="05000000000000000000" pitchFamily="2" charset="2"/>
              <a:buChar char="Ø"/>
            </a:pPr>
            <a:r>
              <a:rPr lang="en-US" altLang="zh-CN" sz="2400" kern="0" dirty="0" smtClean="0">
                <a:solidFill>
                  <a:srgbClr val="003399"/>
                </a:solidFill>
                <a:latin typeface="Arial"/>
              </a:rPr>
              <a:t>a=2</a:t>
            </a:r>
            <a:r>
              <a:rPr lang="en-US" altLang="zh-CN" sz="2400" kern="0" dirty="0">
                <a:solidFill>
                  <a:srgbClr val="003399"/>
                </a:solidFill>
                <a:latin typeface="Arial"/>
              </a:rPr>
              <a:t>, b=3, c=2, d=0 </a:t>
            </a:r>
            <a:r>
              <a:rPr lang="en-US" altLang="zh-CN" sz="2400" kern="0" dirty="0">
                <a:solidFill>
                  <a:srgbClr val="003399"/>
                </a:solidFill>
                <a:latin typeface="Arial"/>
                <a:sym typeface="Wingdings" pitchFamily="2" charset="2"/>
              </a:rPr>
              <a:t>GCD(</a:t>
            </a:r>
            <a:r>
              <a:rPr lang="en-US" altLang="zh-CN" sz="2400" kern="0" dirty="0" err="1">
                <a:solidFill>
                  <a:srgbClr val="003399"/>
                </a:solidFill>
                <a:latin typeface="Arial"/>
                <a:sym typeface="Wingdings" pitchFamily="2" charset="2"/>
              </a:rPr>
              <a:t>c,a</a:t>
            </a:r>
            <a:r>
              <a:rPr lang="en-US" altLang="zh-CN" sz="2400" kern="0" dirty="0">
                <a:solidFill>
                  <a:srgbClr val="003399"/>
                </a:solidFill>
                <a:latin typeface="Arial"/>
                <a:sym typeface="Wingdings" pitchFamily="2" charset="2"/>
              </a:rPr>
              <a:t>)=2, d-b=-3 </a:t>
            </a:r>
            <a:endParaRPr lang="en-US" altLang="zh-CN" sz="2400" kern="0" dirty="0" smtClean="0">
              <a:solidFill>
                <a:srgbClr val="003399"/>
              </a:solidFill>
              <a:latin typeface="Arial"/>
              <a:sym typeface="Wingdings" pitchFamily="2" charset="2"/>
            </a:endParaRPr>
          </a:p>
          <a:p>
            <a:pPr lvl="0" fontAlgn="base">
              <a:spcBef>
                <a:spcPct val="20000"/>
              </a:spcBef>
              <a:spcAft>
                <a:spcPct val="0"/>
              </a:spcAft>
              <a:buClr>
                <a:srgbClr val="0033CC"/>
              </a:buClr>
              <a:buSzPct val="60000"/>
            </a:pPr>
            <a:r>
              <a:rPr lang="en-US" altLang="zh-CN" sz="2800" kern="0" dirty="0">
                <a:solidFill>
                  <a:srgbClr val="003399"/>
                </a:solidFill>
                <a:latin typeface="Arial"/>
                <a:sym typeface="Wingdings" pitchFamily="2" charset="2"/>
              </a:rPr>
              <a:t> </a:t>
            </a:r>
            <a:r>
              <a:rPr lang="en-US" altLang="zh-CN" sz="2800" kern="0" dirty="0" smtClean="0">
                <a:solidFill>
                  <a:srgbClr val="003399"/>
                </a:solidFill>
                <a:latin typeface="Arial"/>
                <a:sym typeface="Wingdings" pitchFamily="2" charset="2"/>
              </a:rPr>
              <a:t>    </a:t>
            </a:r>
            <a:r>
              <a:rPr lang="en-US" altLang="zh-CN" sz="2400" kern="0" dirty="0" smtClean="0">
                <a:solidFill>
                  <a:srgbClr val="003399"/>
                </a:solidFill>
                <a:latin typeface="Arial"/>
                <a:sym typeface="Wingdings" pitchFamily="2" charset="2"/>
              </a:rPr>
              <a:t> </a:t>
            </a:r>
            <a:r>
              <a:rPr lang="zh-CN" altLang="en-US" sz="2400" kern="0" dirty="0" smtClean="0">
                <a:solidFill>
                  <a:srgbClr val="003399"/>
                </a:solidFill>
                <a:latin typeface="Arial"/>
                <a:sym typeface="Wingdings" pitchFamily="2" charset="2"/>
              </a:rPr>
              <a:t>不存在相关性</a:t>
            </a:r>
            <a:r>
              <a:rPr lang="zh-CN" altLang="en-US" sz="2000" dirty="0" smtClean="0">
                <a:latin typeface="宋体" panose="02010600030101010101" pitchFamily="2" charset="-122"/>
                <a:ea typeface="宋体" panose="02010600030101010101" pitchFamily="2" charset="-122"/>
              </a:rPr>
              <a:t>  </a:t>
            </a:r>
            <a:endParaRPr lang="zh-CN" altLang="en-US" sz="2400" dirty="0"/>
          </a:p>
        </p:txBody>
      </p:sp>
    </p:spTree>
    <p:extLst>
      <p:ext uri="{BB962C8B-B14F-4D97-AF65-F5344CB8AC3E}">
        <p14:creationId xmlns:p14="http://schemas.microsoft.com/office/powerpoint/2010/main" val="774305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187110" y="0"/>
            <a:ext cx="6687892" cy="1072989"/>
          </a:xfrm>
          <a:prstGeom prst="rect">
            <a:avLst/>
          </a:prstGeom>
        </p:spPr>
      </p:pic>
      <p:sp>
        <p:nvSpPr>
          <p:cNvPr id="4" name="文本框 3"/>
          <p:cNvSpPr txBox="1"/>
          <p:nvPr/>
        </p:nvSpPr>
        <p:spPr>
          <a:xfrm>
            <a:off x="0" y="1241946"/>
            <a:ext cx="9144000" cy="5176802"/>
          </a:xfrm>
          <a:prstGeom prst="rect">
            <a:avLst/>
          </a:prstGeom>
          <a:noFill/>
        </p:spPr>
        <p:txBody>
          <a:bodyPr wrap="square" rtlCol="0">
            <a:spAutoFit/>
          </a:bodyPr>
          <a:lstStyle/>
          <a:p>
            <a:pPr marL="342900" lvl="0" indent="-342900" fontAlgn="base">
              <a:spcBef>
                <a:spcPct val="20000"/>
              </a:spcBef>
              <a:spcAft>
                <a:spcPct val="0"/>
              </a:spcAft>
              <a:buClr>
                <a:srgbClr val="0033CC"/>
              </a:buClr>
              <a:buSzPct val="60000"/>
              <a:buFont typeface="Wingdings" pitchFamily="2" charset="2"/>
              <a:buChar char="n"/>
            </a:pPr>
            <a:r>
              <a:rPr lang="zh-CN" altLang="en-US" sz="2800" kern="0" dirty="0" smtClean="0">
                <a:solidFill>
                  <a:srgbClr val="003399"/>
                </a:solidFill>
              </a:rPr>
              <a:t>例</a:t>
            </a:r>
            <a:r>
              <a:rPr lang="en-US" altLang="zh-CN" sz="2800" kern="0" dirty="0" smtClean="0">
                <a:solidFill>
                  <a:srgbClr val="003399"/>
                </a:solidFill>
              </a:rPr>
              <a:t> </a:t>
            </a:r>
            <a:r>
              <a:rPr lang="en-US" altLang="zh-CN" sz="2800" kern="0" dirty="0">
                <a:solidFill>
                  <a:srgbClr val="003399"/>
                </a:solidFill>
              </a:rPr>
              <a:t>2:</a:t>
            </a:r>
          </a:p>
          <a:p>
            <a:pPr marL="742950" lvl="1" indent="-285750" fontAlgn="base">
              <a:spcBef>
                <a:spcPct val="20000"/>
              </a:spcBef>
              <a:spcAft>
                <a:spcPct val="0"/>
              </a:spcAft>
              <a:buClr>
                <a:srgbClr val="003399"/>
              </a:buClr>
              <a:buSzPct val="55000"/>
            </a:pPr>
            <a:r>
              <a:rPr lang="en-US" altLang="zh-CN" sz="2400" kern="0" dirty="0">
                <a:solidFill>
                  <a:srgbClr val="0033CC"/>
                </a:solidFill>
              </a:rPr>
              <a:t>for (</a:t>
            </a:r>
            <a:r>
              <a:rPr lang="en-US" altLang="zh-CN" sz="2400" kern="0" dirty="0" err="1">
                <a:solidFill>
                  <a:srgbClr val="0033CC"/>
                </a:solidFill>
              </a:rPr>
              <a:t>i</a:t>
            </a:r>
            <a:r>
              <a:rPr lang="en-US" altLang="zh-CN" sz="2400" kern="0" dirty="0">
                <a:solidFill>
                  <a:srgbClr val="0033CC"/>
                </a:solidFill>
              </a:rPr>
              <a:t>=0; </a:t>
            </a:r>
            <a:r>
              <a:rPr lang="en-US" altLang="zh-CN" sz="2400" kern="0" dirty="0" err="1">
                <a:solidFill>
                  <a:srgbClr val="0033CC"/>
                </a:solidFill>
              </a:rPr>
              <a:t>i</a:t>
            </a:r>
            <a:r>
              <a:rPr lang="en-US" altLang="zh-CN" sz="2400" kern="0" dirty="0">
                <a:solidFill>
                  <a:srgbClr val="0033CC"/>
                </a:solidFill>
              </a:rPr>
              <a:t>&lt;100; </a:t>
            </a:r>
            <a:r>
              <a:rPr lang="en-US" altLang="zh-CN" sz="2400" kern="0" dirty="0" err="1">
                <a:solidFill>
                  <a:srgbClr val="0033CC"/>
                </a:solidFill>
              </a:rPr>
              <a:t>i</a:t>
            </a:r>
            <a:r>
              <a:rPr lang="en-US" altLang="zh-CN" sz="2400" kern="0" dirty="0">
                <a:solidFill>
                  <a:srgbClr val="0033CC"/>
                </a:solidFill>
              </a:rPr>
              <a:t>=i+1) {</a:t>
            </a:r>
          </a:p>
          <a:p>
            <a:pPr marL="742950" lvl="1" indent="-285750" fontAlgn="base">
              <a:spcBef>
                <a:spcPct val="20000"/>
              </a:spcBef>
              <a:spcAft>
                <a:spcPct val="0"/>
              </a:spcAft>
              <a:buClr>
                <a:srgbClr val="003399"/>
              </a:buClr>
              <a:buSzPct val="55000"/>
            </a:pPr>
            <a:r>
              <a:rPr lang="en-US" altLang="zh-CN" sz="2400" kern="0" dirty="0">
                <a:solidFill>
                  <a:srgbClr val="0033CC"/>
                </a:solidFill>
              </a:rPr>
              <a:t>	Y[</a:t>
            </a:r>
            <a:r>
              <a:rPr lang="en-US" altLang="zh-CN" sz="2400" kern="0" dirty="0" err="1">
                <a:solidFill>
                  <a:srgbClr val="0033CC"/>
                </a:solidFill>
              </a:rPr>
              <a:t>i</a:t>
            </a:r>
            <a:r>
              <a:rPr lang="en-US" altLang="zh-CN" sz="2400" kern="0" dirty="0">
                <a:solidFill>
                  <a:srgbClr val="0033CC"/>
                </a:solidFill>
              </a:rPr>
              <a:t>] = X[</a:t>
            </a:r>
            <a:r>
              <a:rPr lang="en-US" altLang="zh-CN" sz="2400" kern="0" dirty="0" err="1">
                <a:solidFill>
                  <a:srgbClr val="0033CC"/>
                </a:solidFill>
              </a:rPr>
              <a:t>i</a:t>
            </a:r>
            <a:r>
              <a:rPr lang="en-US" altLang="zh-CN" sz="2400" kern="0" dirty="0">
                <a:solidFill>
                  <a:srgbClr val="0033CC"/>
                </a:solidFill>
              </a:rPr>
              <a:t>] / c; </a:t>
            </a:r>
            <a:r>
              <a:rPr lang="en-US" altLang="zh-CN" sz="2400" kern="0" dirty="0" smtClean="0">
                <a:solidFill>
                  <a:srgbClr val="0033CC"/>
                </a:solidFill>
              </a:rPr>
              <a:t>       /* </a:t>
            </a:r>
            <a:r>
              <a:rPr lang="en-US" altLang="zh-CN" sz="2400" kern="0" dirty="0">
                <a:solidFill>
                  <a:srgbClr val="0033CC"/>
                </a:solidFill>
              </a:rPr>
              <a:t>S1 */</a:t>
            </a:r>
          </a:p>
          <a:p>
            <a:pPr marL="742950" lvl="1" indent="-285750" fontAlgn="base">
              <a:spcBef>
                <a:spcPct val="20000"/>
              </a:spcBef>
              <a:spcAft>
                <a:spcPct val="0"/>
              </a:spcAft>
              <a:buClr>
                <a:srgbClr val="003399"/>
              </a:buClr>
              <a:buSzPct val="55000"/>
            </a:pPr>
            <a:r>
              <a:rPr lang="en-US" altLang="zh-CN" sz="2400" kern="0" dirty="0">
                <a:solidFill>
                  <a:srgbClr val="0033CC"/>
                </a:solidFill>
              </a:rPr>
              <a:t>	X[</a:t>
            </a:r>
            <a:r>
              <a:rPr lang="en-US" altLang="zh-CN" sz="2400" kern="0" dirty="0" err="1">
                <a:solidFill>
                  <a:srgbClr val="0033CC"/>
                </a:solidFill>
              </a:rPr>
              <a:t>i</a:t>
            </a:r>
            <a:r>
              <a:rPr lang="en-US" altLang="zh-CN" sz="2400" kern="0" dirty="0">
                <a:solidFill>
                  <a:srgbClr val="0033CC"/>
                </a:solidFill>
              </a:rPr>
              <a:t>] = X[</a:t>
            </a:r>
            <a:r>
              <a:rPr lang="en-US" altLang="zh-CN" sz="2400" kern="0" dirty="0" err="1">
                <a:solidFill>
                  <a:srgbClr val="0033CC"/>
                </a:solidFill>
              </a:rPr>
              <a:t>i</a:t>
            </a:r>
            <a:r>
              <a:rPr lang="en-US" altLang="zh-CN" sz="2400" kern="0" dirty="0">
                <a:solidFill>
                  <a:srgbClr val="0033CC"/>
                </a:solidFill>
              </a:rPr>
              <a:t>] + c; </a:t>
            </a:r>
            <a:r>
              <a:rPr lang="en-US" altLang="zh-CN" sz="2400" kern="0" dirty="0" smtClean="0">
                <a:solidFill>
                  <a:srgbClr val="0033CC"/>
                </a:solidFill>
              </a:rPr>
              <a:t>      /* </a:t>
            </a:r>
            <a:r>
              <a:rPr lang="en-US" altLang="zh-CN" sz="2400" kern="0" dirty="0">
                <a:solidFill>
                  <a:srgbClr val="0033CC"/>
                </a:solidFill>
              </a:rPr>
              <a:t>S2 */</a:t>
            </a:r>
          </a:p>
          <a:p>
            <a:pPr marL="742950" lvl="1" indent="-285750" fontAlgn="base">
              <a:spcBef>
                <a:spcPct val="20000"/>
              </a:spcBef>
              <a:spcAft>
                <a:spcPct val="0"/>
              </a:spcAft>
              <a:buClr>
                <a:srgbClr val="003399"/>
              </a:buClr>
              <a:buSzPct val="55000"/>
            </a:pPr>
            <a:r>
              <a:rPr lang="en-US" altLang="zh-CN" sz="2400" kern="0" dirty="0">
                <a:solidFill>
                  <a:srgbClr val="0033CC"/>
                </a:solidFill>
              </a:rPr>
              <a:t>	Z[</a:t>
            </a:r>
            <a:r>
              <a:rPr lang="en-US" altLang="zh-CN" sz="2400" kern="0" dirty="0" err="1">
                <a:solidFill>
                  <a:srgbClr val="0033CC"/>
                </a:solidFill>
              </a:rPr>
              <a:t>i</a:t>
            </a:r>
            <a:r>
              <a:rPr lang="en-US" altLang="zh-CN" sz="2400" kern="0" dirty="0">
                <a:solidFill>
                  <a:srgbClr val="0033CC"/>
                </a:solidFill>
              </a:rPr>
              <a:t>] = Y[</a:t>
            </a:r>
            <a:r>
              <a:rPr lang="en-US" altLang="zh-CN" sz="2400" kern="0" dirty="0" err="1">
                <a:solidFill>
                  <a:srgbClr val="0033CC"/>
                </a:solidFill>
              </a:rPr>
              <a:t>i</a:t>
            </a:r>
            <a:r>
              <a:rPr lang="en-US" altLang="zh-CN" sz="2400" kern="0" dirty="0">
                <a:solidFill>
                  <a:srgbClr val="0033CC"/>
                </a:solidFill>
              </a:rPr>
              <a:t>] + c; </a:t>
            </a:r>
            <a:r>
              <a:rPr lang="en-US" altLang="zh-CN" sz="2400" kern="0" dirty="0" smtClean="0">
                <a:solidFill>
                  <a:srgbClr val="0033CC"/>
                </a:solidFill>
              </a:rPr>
              <a:t>      /* </a:t>
            </a:r>
            <a:r>
              <a:rPr lang="en-US" altLang="zh-CN" sz="2400" kern="0" dirty="0">
                <a:solidFill>
                  <a:srgbClr val="0033CC"/>
                </a:solidFill>
              </a:rPr>
              <a:t>S3 */</a:t>
            </a:r>
          </a:p>
          <a:p>
            <a:pPr marL="742950" lvl="1" indent="-285750" fontAlgn="base">
              <a:spcBef>
                <a:spcPct val="20000"/>
              </a:spcBef>
              <a:spcAft>
                <a:spcPct val="0"/>
              </a:spcAft>
              <a:buClr>
                <a:srgbClr val="003399"/>
              </a:buClr>
              <a:buSzPct val="55000"/>
            </a:pPr>
            <a:r>
              <a:rPr lang="en-US" altLang="zh-CN" sz="2400" kern="0" dirty="0">
                <a:solidFill>
                  <a:srgbClr val="0033CC"/>
                </a:solidFill>
              </a:rPr>
              <a:t>	Y[</a:t>
            </a:r>
            <a:r>
              <a:rPr lang="en-US" altLang="zh-CN" sz="2400" kern="0" dirty="0" err="1">
                <a:solidFill>
                  <a:srgbClr val="0033CC"/>
                </a:solidFill>
              </a:rPr>
              <a:t>i</a:t>
            </a:r>
            <a:r>
              <a:rPr lang="en-US" altLang="zh-CN" sz="2400" kern="0" dirty="0">
                <a:solidFill>
                  <a:srgbClr val="0033CC"/>
                </a:solidFill>
              </a:rPr>
              <a:t>] = c - Y[</a:t>
            </a:r>
            <a:r>
              <a:rPr lang="en-US" altLang="zh-CN" sz="2400" kern="0" dirty="0" err="1">
                <a:solidFill>
                  <a:srgbClr val="0033CC"/>
                </a:solidFill>
              </a:rPr>
              <a:t>i</a:t>
            </a:r>
            <a:r>
              <a:rPr lang="en-US" altLang="zh-CN" sz="2400" kern="0" dirty="0">
                <a:solidFill>
                  <a:srgbClr val="0033CC"/>
                </a:solidFill>
              </a:rPr>
              <a:t>]; </a:t>
            </a:r>
            <a:r>
              <a:rPr lang="en-US" altLang="zh-CN" sz="2400" kern="0" dirty="0" smtClean="0">
                <a:solidFill>
                  <a:srgbClr val="0033CC"/>
                </a:solidFill>
              </a:rPr>
              <a:t>      /* </a:t>
            </a:r>
            <a:r>
              <a:rPr lang="en-US" altLang="zh-CN" sz="2400" kern="0" dirty="0">
                <a:solidFill>
                  <a:srgbClr val="0033CC"/>
                </a:solidFill>
              </a:rPr>
              <a:t>S4 */</a:t>
            </a:r>
          </a:p>
          <a:p>
            <a:pPr marL="742950" lvl="1" indent="-285750" fontAlgn="base">
              <a:spcBef>
                <a:spcPct val="20000"/>
              </a:spcBef>
              <a:spcAft>
                <a:spcPct val="0"/>
              </a:spcAft>
              <a:buClr>
                <a:srgbClr val="003399"/>
              </a:buClr>
              <a:buSzPct val="55000"/>
            </a:pPr>
            <a:r>
              <a:rPr lang="en-US" altLang="zh-CN" sz="2400" kern="0" dirty="0" smtClean="0">
                <a:solidFill>
                  <a:srgbClr val="0033CC"/>
                </a:solidFill>
              </a:rPr>
              <a:t>}</a:t>
            </a:r>
          </a:p>
          <a:p>
            <a:pPr marL="742950" lvl="1" indent="-285750" fontAlgn="base">
              <a:spcBef>
                <a:spcPct val="20000"/>
              </a:spcBef>
              <a:spcAft>
                <a:spcPct val="0"/>
              </a:spcAft>
              <a:buClr>
                <a:srgbClr val="003399"/>
              </a:buClr>
              <a:buSzPct val="55000"/>
            </a:pPr>
            <a:endParaRPr lang="en-US" altLang="zh-CN" sz="2400" kern="0" dirty="0">
              <a:solidFill>
                <a:srgbClr val="0033CC"/>
              </a:solidFill>
            </a:endParaRPr>
          </a:p>
          <a:p>
            <a:pPr marL="342900" lvl="0" indent="-342900" fontAlgn="base">
              <a:spcBef>
                <a:spcPct val="20000"/>
              </a:spcBef>
              <a:spcAft>
                <a:spcPct val="0"/>
              </a:spcAft>
              <a:buClr>
                <a:srgbClr val="0033CC"/>
              </a:buClr>
              <a:buSzPct val="60000"/>
              <a:buFont typeface="Wingdings" pitchFamily="2" charset="2"/>
              <a:buChar char="n"/>
            </a:pPr>
            <a:r>
              <a:rPr lang="zh-CN" altLang="en-US" sz="2400" kern="0" dirty="0" smtClean="0">
                <a:solidFill>
                  <a:srgbClr val="003399"/>
                </a:solidFill>
              </a:rPr>
              <a:t>检测输出相关和反相关</a:t>
            </a:r>
            <a:r>
              <a:rPr lang="en-US" altLang="zh-CN" sz="2400" kern="0" dirty="0" smtClean="0">
                <a:solidFill>
                  <a:srgbClr val="003399"/>
                </a:solidFill>
              </a:rPr>
              <a:t>:</a:t>
            </a:r>
            <a:endParaRPr lang="en-US" altLang="zh-CN" sz="2400" kern="0" dirty="0">
              <a:solidFill>
                <a:srgbClr val="003399"/>
              </a:solidFill>
            </a:endParaRPr>
          </a:p>
          <a:p>
            <a:pPr marL="742950" lvl="1" indent="-285750" fontAlgn="base">
              <a:spcBef>
                <a:spcPct val="20000"/>
              </a:spcBef>
              <a:spcAft>
                <a:spcPct val="0"/>
              </a:spcAft>
              <a:buClr>
                <a:srgbClr val="003399"/>
              </a:buClr>
              <a:buSzPct val="55000"/>
              <a:buFont typeface="Wingdings" pitchFamily="2" charset="2"/>
              <a:buChar char="n"/>
            </a:pPr>
            <a:r>
              <a:rPr lang="en-US" altLang="zh-CN" sz="2000" kern="0" dirty="0">
                <a:solidFill>
                  <a:srgbClr val="0033CC"/>
                </a:solidFill>
              </a:rPr>
              <a:t>RAW: S1</a:t>
            </a:r>
            <a:r>
              <a:rPr lang="en-US" altLang="zh-CN" sz="2000" kern="0" dirty="0">
                <a:solidFill>
                  <a:srgbClr val="0033CC"/>
                </a:solidFill>
                <a:sym typeface="Wingdings" pitchFamily="2" charset="2"/>
              </a:rPr>
              <a:t>S3, S1S4 </a:t>
            </a:r>
            <a:r>
              <a:rPr lang="en-US" altLang="zh-CN" sz="2000" kern="0" dirty="0" smtClean="0">
                <a:solidFill>
                  <a:srgbClr val="0033CC"/>
                </a:solidFill>
                <a:sym typeface="Wingdings" pitchFamily="2" charset="2"/>
              </a:rPr>
              <a:t>( Y[</a:t>
            </a:r>
            <a:r>
              <a:rPr lang="en-US" altLang="zh-CN" sz="2000" kern="0" dirty="0" err="1" smtClean="0">
                <a:solidFill>
                  <a:srgbClr val="0033CC"/>
                </a:solidFill>
                <a:sym typeface="Wingdings" pitchFamily="2" charset="2"/>
              </a:rPr>
              <a:t>i</a:t>
            </a:r>
            <a:r>
              <a:rPr lang="en-US" altLang="zh-CN" sz="2000" kern="0" dirty="0" smtClean="0">
                <a:solidFill>
                  <a:srgbClr val="0033CC"/>
                </a:solidFill>
                <a:sym typeface="Wingdings" pitchFamily="2" charset="2"/>
              </a:rPr>
              <a:t>] ), </a:t>
            </a:r>
            <a:r>
              <a:rPr lang="zh-CN" altLang="en-US" sz="2000" kern="0" dirty="0" smtClean="0">
                <a:solidFill>
                  <a:srgbClr val="0033CC"/>
                </a:solidFill>
                <a:sym typeface="Wingdings" pitchFamily="2" charset="2"/>
              </a:rPr>
              <a:t>没有循环迭代步相关</a:t>
            </a:r>
            <a:endParaRPr lang="en-US" altLang="zh-CN" sz="2000" kern="0" dirty="0">
              <a:solidFill>
                <a:srgbClr val="0033CC"/>
              </a:solidFill>
              <a:sym typeface="Wingdings" pitchFamily="2" charset="2"/>
            </a:endParaRPr>
          </a:p>
          <a:p>
            <a:pPr marL="742950" lvl="1" indent="-285750" fontAlgn="base">
              <a:spcBef>
                <a:spcPct val="20000"/>
              </a:spcBef>
              <a:spcAft>
                <a:spcPct val="0"/>
              </a:spcAft>
              <a:buClr>
                <a:srgbClr val="003399"/>
              </a:buClr>
              <a:buSzPct val="55000"/>
              <a:buFont typeface="Wingdings" pitchFamily="2" charset="2"/>
              <a:buChar char="n"/>
            </a:pPr>
            <a:r>
              <a:rPr lang="en-US" altLang="zh-CN" sz="2000" kern="0" dirty="0">
                <a:solidFill>
                  <a:srgbClr val="0033CC"/>
                </a:solidFill>
                <a:sym typeface="Wingdings" pitchFamily="2" charset="2"/>
              </a:rPr>
              <a:t>WAR: S1S2 </a:t>
            </a:r>
            <a:r>
              <a:rPr lang="en-US" altLang="zh-CN" sz="2000" kern="0" dirty="0" smtClean="0">
                <a:solidFill>
                  <a:srgbClr val="0033CC"/>
                </a:solidFill>
                <a:sym typeface="Wingdings" pitchFamily="2" charset="2"/>
              </a:rPr>
              <a:t>( X[</a:t>
            </a:r>
            <a:r>
              <a:rPr lang="en-US" altLang="zh-CN" sz="2000" kern="0" dirty="0" err="1" smtClean="0">
                <a:solidFill>
                  <a:srgbClr val="0033CC"/>
                </a:solidFill>
                <a:sym typeface="Wingdings" pitchFamily="2" charset="2"/>
              </a:rPr>
              <a:t>i</a:t>
            </a:r>
            <a:r>
              <a:rPr lang="en-US" altLang="zh-CN" sz="2000" kern="0" dirty="0" smtClean="0">
                <a:solidFill>
                  <a:srgbClr val="0033CC"/>
                </a:solidFill>
                <a:sym typeface="Wingdings" pitchFamily="2" charset="2"/>
              </a:rPr>
              <a:t>] );  S3</a:t>
            </a:r>
            <a:r>
              <a:rPr lang="en-US" altLang="zh-CN" sz="2000" kern="0" dirty="0">
                <a:solidFill>
                  <a:srgbClr val="0033CC"/>
                </a:solidFill>
                <a:sym typeface="Wingdings" pitchFamily="2" charset="2"/>
              </a:rPr>
              <a:t>S4 </a:t>
            </a:r>
            <a:r>
              <a:rPr lang="en-US" altLang="zh-CN" sz="2000" kern="0" dirty="0" smtClean="0">
                <a:solidFill>
                  <a:srgbClr val="0033CC"/>
                </a:solidFill>
                <a:sym typeface="Wingdings" pitchFamily="2" charset="2"/>
              </a:rPr>
              <a:t> ( Y[</a:t>
            </a:r>
            <a:r>
              <a:rPr lang="en-US" altLang="zh-CN" sz="2000" kern="0" dirty="0" err="1" smtClean="0">
                <a:solidFill>
                  <a:srgbClr val="0033CC"/>
                </a:solidFill>
                <a:sym typeface="Wingdings" pitchFamily="2" charset="2"/>
              </a:rPr>
              <a:t>i</a:t>
            </a:r>
            <a:r>
              <a:rPr lang="en-US" altLang="zh-CN" sz="2000" kern="0" dirty="0" smtClean="0">
                <a:solidFill>
                  <a:srgbClr val="0033CC"/>
                </a:solidFill>
                <a:sym typeface="Wingdings" pitchFamily="2" charset="2"/>
              </a:rPr>
              <a:t>] )</a:t>
            </a:r>
            <a:endParaRPr lang="en-US" altLang="zh-CN" sz="2000" kern="0" dirty="0">
              <a:solidFill>
                <a:srgbClr val="0033CC"/>
              </a:solidFill>
              <a:sym typeface="Wingdings" pitchFamily="2" charset="2"/>
            </a:endParaRPr>
          </a:p>
          <a:p>
            <a:pPr marL="742950" lvl="1" indent="-285750" fontAlgn="base">
              <a:spcBef>
                <a:spcPct val="20000"/>
              </a:spcBef>
              <a:spcAft>
                <a:spcPct val="0"/>
              </a:spcAft>
              <a:buClr>
                <a:srgbClr val="003399"/>
              </a:buClr>
              <a:buSzPct val="55000"/>
              <a:buFont typeface="Wingdings" pitchFamily="2" charset="2"/>
              <a:buChar char="n"/>
            </a:pPr>
            <a:r>
              <a:rPr lang="en-US" altLang="zh-CN" sz="2000" kern="0" dirty="0">
                <a:solidFill>
                  <a:srgbClr val="0033CC"/>
                </a:solidFill>
              </a:rPr>
              <a:t>WAW: S1</a:t>
            </a:r>
            <a:r>
              <a:rPr lang="en-US" altLang="zh-CN" sz="2000" kern="0" dirty="0">
                <a:solidFill>
                  <a:srgbClr val="0033CC"/>
                </a:solidFill>
                <a:sym typeface="Wingdings" pitchFamily="2" charset="2"/>
              </a:rPr>
              <a:t>S4 </a:t>
            </a:r>
            <a:r>
              <a:rPr lang="en-US" altLang="zh-CN" sz="2000" kern="0" dirty="0" smtClean="0">
                <a:solidFill>
                  <a:srgbClr val="0033CC"/>
                </a:solidFill>
                <a:sym typeface="Wingdings" pitchFamily="2" charset="2"/>
              </a:rPr>
              <a:t>( Y[</a:t>
            </a:r>
            <a:r>
              <a:rPr lang="en-US" altLang="zh-CN" sz="2000" kern="0" dirty="0" err="1" smtClean="0">
                <a:solidFill>
                  <a:srgbClr val="0033CC"/>
                </a:solidFill>
                <a:sym typeface="Wingdings" pitchFamily="2" charset="2"/>
              </a:rPr>
              <a:t>i</a:t>
            </a:r>
            <a:r>
              <a:rPr lang="en-US" altLang="zh-CN" sz="2000" kern="0" dirty="0" smtClean="0">
                <a:solidFill>
                  <a:srgbClr val="0033CC"/>
                </a:solidFill>
                <a:sym typeface="Wingdings" pitchFamily="2" charset="2"/>
              </a:rPr>
              <a:t>] )</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3838" y="1626317"/>
            <a:ext cx="3369863" cy="2978959"/>
          </a:xfrm>
          <a:prstGeom prst="rect">
            <a:avLst/>
          </a:prstGeom>
        </p:spPr>
      </p:pic>
    </p:spTree>
    <p:extLst>
      <p:ext uri="{BB962C8B-B14F-4D97-AF65-F5344CB8AC3E}">
        <p14:creationId xmlns:p14="http://schemas.microsoft.com/office/powerpoint/2010/main" val="3636914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140160"/>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消除相关计算</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173707"/>
            <a:ext cx="9144000" cy="4832092"/>
          </a:xfrm>
          <a:prstGeom prst="rect">
            <a:avLst/>
          </a:prstGeom>
          <a:noFill/>
        </p:spPr>
        <p:txBody>
          <a:bodyPr wrap="square" rtlCol="0">
            <a:spAutoFit/>
          </a:bodyPr>
          <a:lstStyle/>
          <a:p>
            <a:pPr marL="342900" lvl="0" indent="-342900" fontAlgn="base">
              <a:spcBef>
                <a:spcPct val="20000"/>
              </a:spcBef>
              <a:spcAft>
                <a:spcPct val="0"/>
              </a:spcAft>
              <a:buClr>
                <a:srgbClr val="0033CC"/>
              </a:buClr>
              <a:buSzPct val="60000"/>
              <a:buFont typeface="Wingdings" pitchFamily="2" charset="2"/>
              <a:buChar char="n"/>
            </a:pPr>
            <a:r>
              <a:rPr lang="zh-CN" altLang="en-US" sz="2000" kern="0" dirty="0" smtClean="0">
                <a:solidFill>
                  <a:srgbClr val="003399"/>
                </a:solidFill>
                <a:latin typeface="Arial"/>
              </a:rPr>
              <a:t>计算求和</a:t>
            </a:r>
            <a:r>
              <a:rPr lang="nn-NO" altLang="zh-CN" sz="2000" kern="0" dirty="0" smtClean="0">
                <a:solidFill>
                  <a:srgbClr val="003399"/>
                </a:solidFill>
                <a:latin typeface="Arial"/>
              </a:rPr>
              <a:t>:</a:t>
            </a:r>
            <a:endParaRPr lang="nn-NO" altLang="zh-CN" sz="2000" kern="0" dirty="0">
              <a:solidFill>
                <a:srgbClr val="003399"/>
              </a:solidFill>
              <a:latin typeface="Arial"/>
            </a:endParaRPr>
          </a:p>
          <a:p>
            <a:pPr marL="342900" lvl="0" indent="-342900" fontAlgn="base">
              <a:spcBef>
                <a:spcPct val="20000"/>
              </a:spcBef>
              <a:spcAft>
                <a:spcPct val="0"/>
              </a:spcAft>
              <a:buClr>
                <a:srgbClr val="0033CC"/>
              </a:buClr>
              <a:buSzPct val="60000"/>
            </a:pPr>
            <a:r>
              <a:rPr lang="nn-NO" altLang="zh-CN" sz="2000" kern="0" dirty="0">
                <a:solidFill>
                  <a:srgbClr val="003399"/>
                </a:solidFill>
                <a:latin typeface="Arial"/>
              </a:rPr>
              <a:t>	for (i=9999; i&gt;=0; i=i-1)</a:t>
            </a:r>
          </a:p>
          <a:p>
            <a:pPr marL="342900" lvl="0" indent="-342900" fontAlgn="base">
              <a:spcBef>
                <a:spcPct val="20000"/>
              </a:spcBef>
              <a:spcAft>
                <a:spcPct val="0"/>
              </a:spcAft>
              <a:buClr>
                <a:srgbClr val="0033CC"/>
              </a:buClr>
              <a:buSzPct val="60000"/>
            </a:pPr>
            <a:r>
              <a:rPr lang="en-US" altLang="zh-CN" sz="2000" kern="0" dirty="0">
                <a:solidFill>
                  <a:srgbClr val="003399"/>
                </a:solidFill>
                <a:latin typeface="Arial"/>
              </a:rPr>
              <a:t>		sum = sum + x[</a:t>
            </a:r>
            <a:r>
              <a:rPr lang="en-US" altLang="zh-CN" sz="2000" kern="0" dirty="0" err="1">
                <a:solidFill>
                  <a:srgbClr val="003399"/>
                </a:solidFill>
                <a:latin typeface="Arial"/>
              </a:rPr>
              <a:t>i</a:t>
            </a:r>
            <a:r>
              <a:rPr lang="en-US" altLang="zh-CN" sz="2000" kern="0" dirty="0">
                <a:solidFill>
                  <a:srgbClr val="003399"/>
                </a:solidFill>
                <a:latin typeface="Arial"/>
              </a:rPr>
              <a:t>] * y[</a:t>
            </a:r>
            <a:r>
              <a:rPr lang="en-US" altLang="zh-CN" sz="2000" kern="0" dirty="0" err="1">
                <a:solidFill>
                  <a:srgbClr val="003399"/>
                </a:solidFill>
                <a:latin typeface="Arial"/>
              </a:rPr>
              <a:t>i</a:t>
            </a:r>
            <a:r>
              <a:rPr lang="en-US" altLang="zh-CN" sz="2000" kern="0" dirty="0">
                <a:solidFill>
                  <a:srgbClr val="003399"/>
                </a:solidFill>
                <a:latin typeface="Arial"/>
              </a:rPr>
              <a:t>];</a:t>
            </a:r>
          </a:p>
          <a:p>
            <a:pPr marL="342900" lvl="0" indent="-342900" fontAlgn="base">
              <a:spcBef>
                <a:spcPct val="20000"/>
              </a:spcBef>
              <a:spcAft>
                <a:spcPct val="0"/>
              </a:spcAft>
              <a:buClr>
                <a:srgbClr val="0033CC"/>
              </a:buClr>
              <a:buSzPct val="60000"/>
              <a:buFont typeface="Wingdings" pitchFamily="2" charset="2"/>
              <a:buChar char="n"/>
            </a:pPr>
            <a:endParaRPr lang="en-US" altLang="zh-CN" sz="2000" kern="0" dirty="0">
              <a:solidFill>
                <a:srgbClr val="003399"/>
              </a:solidFill>
              <a:latin typeface="Arial"/>
            </a:endParaRPr>
          </a:p>
          <a:p>
            <a:pPr marL="342900" lvl="0" indent="-342900" fontAlgn="base">
              <a:spcBef>
                <a:spcPct val="20000"/>
              </a:spcBef>
              <a:spcAft>
                <a:spcPct val="0"/>
              </a:spcAft>
              <a:buClr>
                <a:srgbClr val="0033CC"/>
              </a:buClr>
              <a:buSzPct val="60000"/>
              <a:buFont typeface="Wingdings" pitchFamily="2" charset="2"/>
              <a:buChar char="n"/>
            </a:pPr>
            <a:r>
              <a:rPr lang="zh-CN" altLang="en-US" sz="2000" kern="0" dirty="0" smtClean="0">
                <a:solidFill>
                  <a:srgbClr val="003399"/>
                </a:solidFill>
                <a:latin typeface="Arial"/>
              </a:rPr>
              <a:t>改为</a:t>
            </a:r>
            <a:r>
              <a:rPr lang="en-US" altLang="zh-CN" sz="2000" kern="0" dirty="0" smtClean="0">
                <a:solidFill>
                  <a:srgbClr val="003399"/>
                </a:solidFill>
                <a:latin typeface="Arial"/>
              </a:rPr>
              <a:t>…</a:t>
            </a:r>
            <a:endParaRPr lang="en-US" altLang="zh-CN" sz="2000" kern="0" dirty="0">
              <a:solidFill>
                <a:srgbClr val="003399"/>
              </a:solidFill>
              <a:latin typeface="Arial"/>
            </a:endParaRPr>
          </a:p>
          <a:p>
            <a:pPr marL="342900" lvl="0" indent="-342900" fontAlgn="base">
              <a:spcBef>
                <a:spcPct val="20000"/>
              </a:spcBef>
              <a:spcAft>
                <a:spcPct val="0"/>
              </a:spcAft>
              <a:buClr>
                <a:srgbClr val="0033CC"/>
              </a:buClr>
              <a:buSzPct val="60000"/>
            </a:pPr>
            <a:r>
              <a:rPr lang="nn-NO" altLang="zh-CN" sz="2000" kern="0" dirty="0">
                <a:solidFill>
                  <a:srgbClr val="003399"/>
                </a:solidFill>
                <a:latin typeface="Arial"/>
              </a:rPr>
              <a:t>	for (i=9999; i&gt;=0; i=i-1)</a:t>
            </a:r>
          </a:p>
          <a:p>
            <a:pPr marL="342900" lvl="0" indent="-342900" fontAlgn="base">
              <a:spcBef>
                <a:spcPct val="20000"/>
              </a:spcBef>
              <a:spcAft>
                <a:spcPct val="0"/>
              </a:spcAft>
              <a:buClr>
                <a:srgbClr val="0033CC"/>
              </a:buClr>
              <a:buSzPct val="60000"/>
            </a:pPr>
            <a:r>
              <a:rPr lang="en-US" altLang="zh-CN" sz="2000" kern="0" dirty="0">
                <a:solidFill>
                  <a:srgbClr val="003399"/>
                </a:solidFill>
                <a:latin typeface="Arial"/>
              </a:rPr>
              <a:t>		sum [</a:t>
            </a:r>
            <a:r>
              <a:rPr lang="en-US" altLang="zh-CN" sz="2000" kern="0" dirty="0" err="1">
                <a:solidFill>
                  <a:srgbClr val="003399"/>
                </a:solidFill>
                <a:latin typeface="Arial"/>
              </a:rPr>
              <a:t>i</a:t>
            </a:r>
            <a:r>
              <a:rPr lang="en-US" altLang="zh-CN" sz="2000" kern="0" dirty="0">
                <a:solidFill>
                  <a:srgbClr val="003399"/>
                </a:solidFill>
                <a:latin typeface="Arial"/>
              </a:rPr>
              <a:t>] = x[</a:t>
            </a:r>
            <a:r>
              <a:rPr lang="en-US" altLang="zh-CN" sz="2000" kern="0" dirty="0" err="1">
                <a:solidFill>
                  <a:srgbClr val="003399"/>
                </a:solidFill>
                <a:latin typeface="Arial"/>
              </a:rPr>
              <a:t>i</a:t>
            </a:r>
            <a:r>
              <a:rPr lang="en-US" altLang="zh-CN" sz="2000" kern="0" dirty="0">
                <a:solidFill>
                  <a:srgbClr val="003399"/>
                </a:solidFill>
                <a:latin typeface="Arial"/>
              </a:rPr>
              <a:t>] * y[</a:t>
            </a:r>
            <a:r>
              <a:rPr lang="en-US" altLang="zh-CN" sz="2000" kern="0" dirty="0" err="1">
                <a:solidFill>
                  <a:srgbClr val="003399"/>
                </a:solidFill>
                <a:latin typeface="Arial"/>
              </a:rPr>
              <a:t>i</a:t>
            </a:r>
            <a:r>
              <a:rPr lang="en-US" altLang="zh-CN" sz="2000" kern="0" dirty="0">
                <a:solidFill>
                  <a:srgbClr val="003399"/>
                </a:solidFill>
                <a:latin typeface="Arial"/>
              </a:rPr>
              <a:t>];</a:t>
            </a:r>
          </a:p>
          <a:p>
            <a:pPr marL="342900" lvl="0" indent="-342900" fontAlgn="base">
              <a:spcBef>
                <a:spcPct val="20000"/>
              </a:spcBef>
              <a:spcAft>
                <a:spcPct val="0"/>
              </a:spcAft>
              <a:buClr>
                <a:srgbClr val="0033CC"/>
              </a:buClr>
              <a:buSzPct val="60000"/>
            </a:pPr>
            <a:r>
              <a:rPr lang="nn-NO" altLang="zh-CN" sz="2000" kern="0" dirty="0">
                <a:solidFill>
                  <a:srgbClr val="003399"/>
                </a:solidFill>
                <a:latin typeface="Arial"/>
              </a:rPr>
              <a:t>	for (i=9999; i&gt;=0; i=i-1)</a:t>
            </a:r>
          </a:p>
          <a:p>
            <a:pPr marL="342900" lvl="0" indent="-342900" fontAlgn="base">
              <a:spcBef>
                <a:spcPct val="20000"/>
              </a:spcBef>
              <a:spcAft>
                <a:spcPct val="0"/>
              </a:spcAft>
              <a:buClr>
                <a:srgbClr val="0033CC"/>
              </a:buClr>
              <a:buSzPct val="60000"/>
            </a:pPr>
            <a:r>
              <a:rPr lang="en-US" altLang="zh-CN" sz="2000" kern="0" dirty="0">
                <a:solidFill>
                  <a:srgbClr val="003399"/>
                </a:solidFill>
                <a:latin typeface="Arial"/>
              </a:rPr>
              <a:t>		</a:t>
            </a:r>
            <a:r>
              <a:rPr lang="en-US" altLang="zh-CN" sz="2000" kern="0" dirty="0" err="1">
                <a:solidFill>
                  <a:srgbClr val="003399"/>
                </a:solidFill>
                <a:latin typeface="Arial"/>
              </a:rPr>
              <a:t>finalsum</a:t>
            </a:r>
            <a:r>
              <a:rPr lang="en-US" altLang="zh-CN" sz="2000" kern="0" dirty="0">
                <a:solidFill>
                  <a:srgbClr val="003399"/>
                </a:solidFill>
                <a:latin typeface="Arial"/>
              </a:rPr>
              <a:t> = </a:t>
            </a:r>
            <a:r>
              <a:rPr lang="en-US" altLang="zh-CN" sz="2000" kern="0" dirty="0" err="1">
                <a:solidFill>
                  <a:srgbClr val="003399"/>
                </a:solidFill>
                <a:latin typeface="Arial"/>
              </a:rPr>
              <a:t>finalsum</a:t>
            </a:r>
            <a:r>
              <a:rPr lang="en-US" altLang="zh-CN" sz="2000" kern="0" dirty="0">
                <a:solidFill>
                  <a:srgbClr val="003399"/>
                </a:solidFill>
                <a:latin typeface="Arial"/>
              </a:rPr>
              <a:t> + sum[</a:t>
            </a:r>
            <a:r>
              <a:rPr lang="en-US" altLang="zh-CN" sz="2000" kern="0" dirty="0" err="1">
                <a:solidFill>
                  <a:srgbClr val="003399"/>
                </a:solidFill>
                <a:latin typeface="Arial"/>
              </a:rPr>
              <a:t>i</a:t>
            </a:r>
            <a:r>
              <a:rPr lang="en-US" altLang="zh-CN" sz="2000" kern="0" dirty="0">
                <a:solidFill>
                  <a:srgbClr val="003399"/>
                </a:solidFill>
                <a:latin typeface="Arial"/>
              </a:rPr>
              <a:t>];</a:t>
            </a:r>
          </a:p>
          <a:p>
            <a:pPr marL="342900" lvl="0" indent="-342900" fontAlgn="base">
              <a:spcBef>
                <a:spcPct val="20000"/>
              </a:spcBef>
              <a:spcAft>
                <a:spcPct val="0"/>
              </a:spcAft>
              <a:buClr>
                <a:srgbClr val="0033CC"/>
              </a:buClr>
              <a:buSzPct val="60000"/>
              <a:buFont typeface="Wingdings" pitchFamily="2" charset="2"/>
              <a:buChar char="n"/>
            </a:pPr>
            <a:endParaRPr lang="en-US" altLang="zh-CN" sz="2000" kern="0" dirty="0">
              <a:solidFill>
                <a:srgbClr val="003399"/>
              </a:solidFill>
              <a:latin typeface="Arial"/>
            </a:endParaRPr>
          </a:p>
          <a:p>
            <a:pPr marL="342900" lvl="0" indent="-342900" fontAlgn="base">
              <a:spcBef>
                <a:spcPct val="20000"/>
              </a:spcBef>
              <a:spcAft>
                <a:spcPct val="0"/>
              </a:spcAft>
              <a:buClr>
                <a:srgbClr val="0033CC"/>
              </a:buClr>
              <a:buSzPct val="60000"/>
              <a:buFont typeface="Wingdings" pitchFamily="2" charset="2"/>
              <a:buChar char="n"/>
            </a:pPr>
            <a:r>
              <a:rPr lang="zh-CN" altLang="en-US" sz="2000" kern="0" dirty="0" smtClean="0">
                <a:solidFill>
                  <a:srgbClr val="003399"/>
                </a:solidFill>
                <a:latin typeface="Arial"/>
              </a:rPr>
              <a:t>在</a:t>
            </a:r>
            <a:r>
              <a:rPr lang="en-US" altLang="zh-CN" sz="2000" kern="0" dirty="0" smtClean="0">
                <a:solidFill>
                  <a:srgbClr val="003399"/>
                </a:solidFill>
                <a:latin typeface="Arial"/>
              </a:rPr>
              <a:t>p</a:t>
            </a:r>
            <a:r>
              <a:rPr lang="zh-CN" altLang="en-US" sz="2000" kern="0" dirty="0" smtClean="0">
                <a:solidFill>
                  <a:srgbClr val="003399"/>
                </a:solidFill>
                <a:latin typeface="Arial"/>
              </a:rPr>
              <a:t>个处理器上并行计算</a:t>
            </a:r>
            <a:r>
              <a:rPr lang="en-US" altLang="zh-CN" sz="2000" kern="0" dirty="0" smtClean="0">
                <a:solidFill>
                  <a:srgbClr val="003399"/>
                </a:solidFill>
                <a:latin typeface="Arial"/>
              </a:rPr>
              <a:t>:</a:t>
            </a:r>
            <a:endParaRPr lang="en-US" altLang="zh-CN" sz="2000" kern="0" dirty="0">
              <a:solidFill>
                <a:srgbClr val="003399"/>
              </a:solidFill>
              <a:latin typeface="Arial"/>
            </a:endParaRPr>
          </a:p>
          <a:p>
            <a:pPr marL="342900" lvl="0" indent="-342900" fontAlgn="base">
              <a:spcBef>
                <a:spcPct val="20000"/>
              </a:spcBef>
              <a:spcAft>
                <a:spcPct val="0"/>
              </a:spcAft>
              <a:buClr>
                <a:srgbClr val="0033CC"/>
              </a:buClr>
              <a:buSzPct val="60000"/>
            </a:pPr>
            <a:r>
              <a:rPr lang="nn-NO" altLang="zh-CN" sz="2000" kern="0" dirty="0">
                <a:solidFill>
                  <a:srgbClr val="003399"/>
                </a:solidFill>
                <a:latin typeface="Arial"/>
              </a:rPr>
              <a:t>	for (i=999; i&gt;=0; i=i-1)</a:t>
            </a:r>
          </a:p>
          <a:p>
            <a:pPr marL="342900" lvl="0" indent="-342900" fontAlgn="base">
              <a:spcBef>
                <a:spcPct val="20000"/>
              </a:spcBef>
              <a:spcAft>
                <a:spcPct val="0"/>
              </a:spcAft>
              <a:buClr>
                <a:srgbClr val="0033CC"/>
              </a:buClr>
              <a:buSzPct val="60000"/>
            </a:pPr>
            <a:r>
              <a:rPr lang="en-US" altLang="zh-CN" sz="2000" kern="0" dirty="0">
                <a:solidFill>
                  <a:srgbClr val="003399"/>
                </a:solidFill>
                <a:latin typeface="Arial"/>
              </a:rPr>
              <a:t>		</a:t>
            </a:r>
            <a:r>
              <a:rPr lang="en-US" altLang="zh-CN" sz="2000" kern="0" dirty="0" err="1">
                <a:solidFill>
                  <a:srgbClr val="003399"/>
                </a:solidFill>
                <a:latin typeface="Arial"/>
              </a:rPr>
              <a:t>finalsum</a:t>
            </a:r>
            <a:r>
              <a:rPr lang="en-US" altLang="zh-CN" sz="2000" kern="0" dirty="0">
                <a:solidFill>
                  <a:srgbClr val="003399"/>
                </a:solidFill>
                <a:latin typeface="Arial"/>
              </a:rPr>
              <a:t>[p] = </a:t>
            </a:r>
            <a:r>
              <a:rPr lang="en-US" altLang="zh-CN" sz="2000" kern="0" dirty="0" err="1">
                <a:solidFill>
                  <a:srgbClr val="003399"/>
                </a:solidFill>
                <a:latin typeface="Arial"/>
              </a:rPr>
              <a:t>finalsum</a:t>
            </a:r>
            <a:r>
              <a:rPr lang="en-US" altLang="zh-CN" sz="2000" kern="0" dirty="0">
                <a:solidFill>
                  <a:srgbClr val="003399"/>
                </a:solidFill>
                <a:latin typeface="Arial"/>
              </a:rPr>
              <a:t>[p] + sum[i+1000*p];</a:t>
            </a:r>
          </a:p>
        </p:txBody>
      </p:sp>
      <p:sp>
        <p:nvSpPr>
          <p:cNvPr id="4" name="文本框 3"/>
          <p:cNvSpPr txBox="1"/>
          <p:nvPr/>
        </p:nvSpPr>
        <p:spPr>
          <a:xfrm>
            <a:off x="5008728" y="1337481"/>
            <a:ext cx="4135272" cy="369332"/>
          </a:xfrm>
          <a:prstGeom prst="rect">
            <a:avLst/>
          </a:prstGeom>
          <a:noFill/>
        </p:spPr>
        <p:txBody>
          <a:bodyPr wrap="square" rtlCol="0">
            <a:spAutoFit/>
          </a:bodyPr>
          <a:lstStyle/>
          <a:p>
            <a:r>
              <a:rPr lang="zh-CN" altLang="en-US" dirty="0" smtClean="0"/>
              <a:t>求和运算存在循环级相关性</a:t>
            </a:r>
            <a:endParaRPr lang="zh-CN" altLang="en-US" dirty="0"/>
          </a:p>
        </p:txBody>
      </p:sp>
      <p:sp>
        <p:nvSpPr>
          <p:cNvPr id="5" name="文本框 4"/>
          <p:cNvSpPr txBox="1"/>
          <p:nvPr/>
        </p:nvSpPr>
        <p:spPr>
          <a:xfrm>
            <a:off x="5759355" y="3207224"/>
            <a:ext cx="2388358" cy="369332"/>
          </a:xfrm>
          <a:prstGeom prst="rect">
            <a:avLst/>
          </a:prstGeom>
          <a:noFill/>
        </p:spPr>
        <p:txBody>
          <a:bodyPr wrap="square" rtlCol="0">
            <a:spAutoFit/>
          </a:bodyPr>
          <a:lstStyle/>
          <a:p>
            <a:r>
              <a:rPr lang="zh-CN" altLang="en-US" dirty="0"/>
              <a:t>可</a:t>
            </a:r>
            <a:r>
              <a:rPr lang="zh-CN" altLang="en-US" dirty="0" smtClean="0"/>
              <a:t>并行计算循环</a:t>
            </a:r>
            <a:endParaRPr lang="zh-CN" altLang="en-US" dirty="0"/>
          </a:p>
        </p:txBody>
      </p:sp>
      <p:sp>
        <p:nvSpPr>
          <p:cNvPr id="6" name="文本框 5"/>
          <p:cNvSpPr txBox="1"/>
          <p:nvPr/>
        </p:nvSpPr>
        <p:spPr>
          <a:xfrm>
            <a:off x="5581934" y="4749421"/>
            <a:ext cx="3562066" cy="646331"/>
          </a:xfrm>
          <a:prstGeom prst="rect">
            <a:avLst/>
          </a:prstGeom>
          <a:noFill/>
        </p:spPr>
        <p:txBody>
          <a:bodyPr wrap="square" rtlCol="0">
            <a:spAutoFit/>
          </a:bodyPr>
          <a:lstStyle/>
          <a:p>
            <a:r>
              <a:rPr lang="zh-CN" altLang="en-US" dirty="0" smtClean="0"/>
              <a:t>该循环在</a:t>
            </a:r>
            <a:r>
              <a:rPr lang="en-US" altLang="zh-CN" dirty="0" smtClean="0"/>
              <a:t>10</a:t>
            </a:r>
            <a:r>
              <a:rPr lang="zh-CN" altLang="en-US" dirty="0" smtClean="0"/>
              <a:t>个处理器上并行计算</a:t>
            </a:r>
            <a:r>
              <a:rPr lang="en-US" altLang="zh-CN" dirty="0" smtClean="0"/>
              <a:t>1000</a:t>
            </a:r>
            <a:r>
              <a:rPr lang="zh-CN" altLang="en-US" dirty="0" smtClean="0"/>
              <a:t>个元素之和</a:t>
            </a:r>
            <a:endParaRPr lang="zh-CN" altLang="en-US" dirty="0"/>
          </a:p>
        </p:txBody>
      </p:sp>
      <p:sp>
        <p:nvSpPr>
          <p:cNvPr id="7" name="文本框 6"/>
          <p:cNvSpPr txBox="1"/>
          <p:nvPr/>
        </p:nvSpPr>
        <p:spPr>
          <a:xfrm>
            <a:off x="4653887" y="6264322"/>
            <a:ext cx="4490113" cy="369332"/>
          </a:xfrm>
          <a:prstGeom prst="rect">
            <a:avLst/>
          </a:prstGeom>
          <a:noFill/>
        </p:spPr>
        <p:txBody>
          <a:bodyPr wrap="square" rtlCol="0">
            <a:spAutoFit/>
          </a:bodyPr>
          <a:lstStyle/>
          <a:p>
            <a:r>
              <a:rPr lang="zh-CN" altLang="en-US" dirty="0" smtClean="0"/>
              <a:t>最后再通过一个简单的循环求和</a:t>
            </a:r>
            <a:r>
              <a:rPr lang="en-US" altLang="zh-CN" dirty="0" smtClean="0"/>
              <a:t>10</a:t>
            </a:r>
            <a:r>
              <a:rPr lang="zh-CN" altLang="en-US" dirty="0" smtClean="0"/>
              <a:t>个和数</a:t>
            </a:r>
            <a:endParaRPr lang="zh-CN" altLang="en-US" dirty="0"/>
          </a:p>
        </p:txBody>
      </p:sp>
      <p:sp>
        <p:nvSpPr>
          <p:cNvPr id="8" name="文本框 7"/>
          <p:cNvSpPr txBox="1"/>
          <p:nvPr/>
        </p:nvSpPr>
        <p:spPr>
          <a:xfrm>
            <a:off x="5486400" y="4067033"/>
            <a:ext cx="2934269" cy="369332"/>
          </a:xfrm>
          <a:prstGeom prst="rect">
            <a:avLst/>
          </a:prstGeom>
          <a:noFill/>
        </p:spPr>
        <p:txBody>
          <a:bodyPr wrap="square" rtlCol="0">
            <a:spAutoFit/>
          </a:bodyPr>
          <a:lstStyle/>
          <a:p>
            <a:r>
              <a:rPr lang="zh-CN" altLang="en-US" dirty="0" smtClean="0"/>
              <a:t>约简结构</a:t>
            </a:r>
            <a:r>
              <a:rPr lang="en-US" altLang="zh-CN" dirty="0" smtClean="0"/>
              <a:t>reduction structure</a:t>
            </a:r>
            <a:endParaRPr lang="zh-CN" altLang="en-US" dirty="0"/>
          </a:p>
        </p:txBody>
      </p:sp>
    </p:spTree>
    <p:extLst>
      <p:ext uri="{BB962C8B-B14F-4D97-AF65-F5344CB8AC3E}">
        <p14:creationId xmlns:p14="http://schemas.microsoft.com/office/powerpoint/2010/main" val="40221228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endParaRPr lang="zh-CN" altLang="en-US" sz="4000" b="1" kern="0" dirty="0">
              <a:solidFill>
                <a:srgbClr val="800000"/>
              </a:solidFill>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462415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36828" y="194751"/>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线程</a:t>
            </a:r>
            <a:r>
              <a:rPr lang="en-US" altLang="zh-CN" sz="4000" b="1" kern="0" dirty="0" smtClean="0">
                <a:solidFill>
                  <a:srgbClr val="800000"/>
                </a:solidFill>
                <a:latin typeface="Arial" panose="020B0604020202020204" pitchFamily="34" charset="0"/>
                <a:ea typeface="黑体" panose="02010609060101010101" pitchFamily="49" charset="-122"/>
              </a:rPr>
              <a:t>thread</a:t>
            </a:r>
            <a:r>
              <a:rPr lang="zh-CN" altLang="en-US" sz="4000" b="1" kern="0" dirty="0" smtClean="0">
                <a:solidFill>
                  <a:srgbClr val="800000"/>
                </a:solidFill>
                <a:latin typeface="Arial" panose="020B0604020202020204" pitchFamily="34" charset="0"/>
                <a:ea typeface="黑体" panose="02010609060101010101" pitchFamily="49" charset="-122"/>
              </a:rPr>
              <a:t>和线程块</a:t>
            </a:r>
            <a:r>
              <a:rPr lang="en-US" altLang="zh-CN" sz="4000" b="1" kern="0" dirty="0" smtClean="0">
                <a:solidFill>
                  <a:srgbClr val="800000"/>
                </a:solidFill>
                <a:latin typeface="Arial" panose="020B0604020202020204" pitchFamily="34" charset="0"/>
                <a:ea typeface="黑体" panose="02010609060101010101" pitchFamily="49" charset="-122"/>
              </a:rPr>
              <a:t>block</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173707"/>
            <a:ext cx="9144000" cy="5632311"/>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t>线程：一个的</a:t>
            </a:r>
            <a:r>
              <a:rPr lang="en-US" altLang="zh-CN" sz="2400" dirty="0" smtClean="0"/>
              <a:t>SIMD</a:t>
            </a:r>
            <a:r>
              <a:rPr lang="zh-CN" altLang="en-US" sz="2400" dirty="0" smtClean="0"/>
              <a:t>指令序列</a:t>
            </a:r>
            <a:endParaRPr lang="en-US" altLang="zh-CN" sz="2400" dirty="0" smtClean="0"/>
          </a:p>
          <a:p>
            <a:pPr marL="800100" lvl="1" indent="-342900">
              <a:buFont typeface="Wingdings" panose="05000000000000000000" pitchFamily="2" charset="2"/>
              <a:buChar char="ü"/>
            </a:pPr>
            <a:r>
              <a:rPr lang="zh-CN" altLang="en-US" sz="2400" dirty="0" smtClean="0"/>
              <a:t>数以千计的线程可用于各种并行性：多线程、</a:t>
            </a:r>
            <a:r>
              <a:rPr lang="en-US" altLang="zh-CN" sz="2400" dirty="0" smtClean="0"/>
              <a:t>SIMD</a:t>
            </a:r>
            <a:r>
              <a:rPr lang="zh-CN" altLang="en-US" sz="2400" dirty="0" smtClean="0"/>
              <a:t>、</a:t>
            </a:r>
            <a:r>
              <a:rPr lang="en-US" altLang="zh-CN" sz="2400" dirty="0" smtClean="0"/>
              <a:t>ILP</a:t>
            </a:r>
            <a:r>
              <a:rPr lang="zh-CN" altLang="en-US" sz="2400" dirty="0" smtClean="0"/>
              <a:t>、</a:t>
            </a:r>
            <a:r>
              <a:rPr lang="en-US" altLang="zh-CN" sz="2400" dirty="0" smtClean="0"/>
              <a:t>MIMD</a:t>
            </a:r>
          </a:p>
          <a:p>
            <a:pPr marL="342900" indent="-342900">
              <a:buFont typeface="Wingdings" panose="05000000000000000000" pitchFamily="2" charset="2"/>
              <a:buChar char="Ø"/>
            </a:pPr>
            <a:r>
              <a:rPr lang="zh-CN" altLang="en-US" sz="2400" dirty="0" smtClean="0"/>
              <a:t>线程可以组成线程块</a:t>
            </a:r>
            <a:r>
              <a:rPr lang="en-US" altLang="zh-CN" sz="2400" dirty="0" smtClean="0"/>
              <a:t>block</a:t>
            </a:r>
          </a:p>
          <a:p>
            <a:pPr marL="800100" lvl="1" indent="-342900">
              <a:buFont typeface="Wingdings" panose="05000000000000000000" pitchFamily="2" charset="2"/>
              <a:buChar char="ü"/>
            </a:pPr>
            <a:r>
              <a:rPr lang="zh-CN" altLang="en-US" sz="2400" dirty="0" smtClean="0"/>
              <a:t>线程块最多可以</a:t>
            </a:r>
            <a:r>
              <a:rPr lang="zh-CN" altLang="en-US" sz="2400" dirty="0"/>
              <a:t>处理</a:t>
            </a:r>
            <a:r>
              <a:rPr lang="en-US" altLang="zh-CN" sz="2400" dirty="0" smtClean="0"/>
              <a:t>512</a:t>
            </a:r>
            <a:r>
              <a:rPr lang="zh-CN" altLang="en-US" sz="2400" dirty="0" smtClean="0"/>
              <a:t>个元素，每个线程同时处理</a:t>
            </a:r>
            <a:r>
              <a:rPr lang="en-US" altLang="zh-CN" sz="2400" dirty="0" smtClean="0"/>
              <a:t>32</a:t>
            </a:r>
            <a:r>
              <a:rPr lang="zh-CN" altLang="en-US" sz="2400" dirty="0" smtClean="0"/>
              <a:t>个元素，线程块包含</a:t>
            </a:r>
            <a:r>
              <a:rPr lang="en-US" altLang="zh-CN" sz="2400" dirty="0" smtClean="0"/>
              <a:t>16</a:t>
            </a:r>
            <a:r>
              <a:rPr lang="zh-CN" altLang="en-US" sz="2400" dirty="0" smtClean="0"/>
              <a:t>个线程</a:t>
            </a:r>
            <a:endParaRPr lang="en-US" altLang="zh-CN" sz="2400" dirty="0" smtClean="0"/>
          </a:p>
          <a:p>
            <a:pPr marL="800100" lvl="1" indent="-342900">
              <a:buFont typeface="Wingdings" panose="05000000000000000000" pitchFamily="2" charset="2"/>
              <a:buChar char="ü"/>
            </a:pPr>
            <a:r>
              <a:rPr lang="zh-CN" altLang="en-US" sz="2400" dirty="0"/>
              <a:t>多</a:t>
            </a:r>
            <a:r>
              <a:rPr lang="zh-CN" altLang="en-US" sz="2400" dirty="0" smtClean="0"/>
              <a:t>线程</a:t>
            </a:r>
            <a:r>
              <a:rPr lang="en-US" altLang="zh-CN" sz="2400" dirty="0" smtClean="0"/>
              <a:t>SIMD</a:t>
            </a:r>
            <a:r>
              <a:rPr lang="zh-CN" altLang="en-US" sz="2400" dirty="0" smtClean="0"/>
              <a:t>处理器：执行整个线程块的硬件</a:t>
            </a:r>
            <a:endParaRPr lang="en-US" altLang="zh-CN" sz="2400" dirty="0" smtClean="0"/>
          </a:p>
          <a:p>
            <a:pPr marL="342900" indent="-342900">
              <a:buFont typeface="Wingdings" panose="05000000000000000000" pitchFamily="2" charset="2"/>
              <a:buChar char="Ø"/>
            </a:pPr>
            <a:r>
              <a:rPr lang="zh-CN" altLang="en-US" sz="2400" dirty="0" smtClean="0"/>
              <a:t>线程块组成网格</a:t>
            </a:r>
            <a:r>
              <a:rPr lang="en-US" altLang="zh-CN" sz="2400" dirty="0" smtClean="0"/>
              <a:t>(grid)</a:t>
            </a:r>
          </a:p>
          <a:p>
            <a:pPr marL="800100" lvl="1" indent="-342900">
              <a:buFont typeface="Wingdings" panose="05000000000000000000" pitchFamily="2" charset="2"/>
              <a:buChar char="ü"/>
            </a:pPr>
            <a:r>
              <a:rPr lang="zh-CN" altLang="en-US" sz="2400" dirty="0" smtClean="0"/>
              <a:t>线程块可以按任意顺序独立执行</a:t>
            </a:r>
            <a:endParaRPr lang="en-US" altLang="zh-CN" sz="2400" dirty="0" smtClean="0"/>
          </a:p>
          <a:p>
            <a:pPr marL="800100" lvl="1" indent="-342900">
              <a:buFont typeface="Wingdings" panose="05000000000000000000" pitchFamily="2" charset="2"/>
              <a:buChar char="ü"/>
            </a:pPr>
            <a:r>
              <a:rPr lang="zh-CN" altLang="en-US" sz="2400" dirty="0" smtClean="0"/>
              <a:t>不同的线程块不能直接通信，但是可以通过全局存储器和存储器</a:t>
            </a:r>
            <a:r>
              <a:rPr lang="zh-CN" altLang="en-US" sz="2400" dirty="0"/>
              <a:t>原子</a:t>
            </a:r>
            <a:r>
              <a:rPr lang="zh-CN" altLang="en-US" sz="2400" dirty="0" smtClean="0"/>
              <a:t>操作</a:t>
            </a:r>
            <a:r>
              <a:rPr lang="en-US" altLang="zh-CN" sz="2400" dirty="0" smtClean="0"/>
              <a:t>(atomic memory operation)</a:t>
            </a:r>
            <a:r>
              <a:rPr lang="zh-CN" altLang="en-US" sz="2400" dirty="0" smtClean="0"/>
              <a:t>来协同工作。</a:t>
            </a:r>
            <a:endParaRPr lang="en-US" altLang="zh-CN" sz="2400" dirty="0"/>
          </a:p>
          <a:p>
            <a:pPr marL="342900" lvl="1" indent="-342900">
              <a:buFont typeface="Wingdings" panose="05000000000000000000" pitchFamily="2" charset="2"/>
              <a:buChar char="Ø"/>
            </a:pPr>
            <a:r>
              <a:rPr lang="en-US" altLang="zh-CN" sz="2400" dirty="0" smtClean="0"/>
              <a:t>GPU</a:t>
            </a:r>
            <a:r>
              <a:rPr lang="zh-CN" altLang="en-US" sz="2400" dirty="0" smtClean="0"/>
              <a:t>硬件来处理线程管理，不是应用程序或者操作系统</a:t>
            </a:r>
            <a:endParaRPr lang="en-US" altLang="zh-CN" sz="2400" dirty="0" smtClean="0"/>
          </a:p>
          <a:p>
            <a:pPr marL="800100" lvl="2" indent="-342900">
              <a:buFont typeface="Wingdings" panose="05000000000000000000" pitchFamily="2" charset="2"/>
              <a:buChar char="ü"/>
            </a:pPr>
            <a:r>
              <a:rPr lang="zh-CN" altLang="en-US" sz="2400" dirty="0" smtClean="0"/>
              <a:t>多处理器由多线程</a:t>
            </a:r>
            <a:r>
              <a:rPr lang="en-US" altLang="zh-CN" sz="2400" dirty="0" smtClean="0"/>
              <a:t>SIMD</a:t>
            </a:r>
            <a:r>
              <a:rPr lang="zh-CN" altLang="en-US" sz="2400" dirty="0" smtClean="0"/>
              <a:t>处理器组成</a:t>
            </a:r>
            <a:endParaRPr lang="en-US" altLang="zh-CN" sz="2400" dirty="0" smtClean="0"/>
          </a:p>
          <a:p>
            <a:pPr marL="800100" lvl="2" indent="-342900">
              <a:buFont typeface="Wingdings" panose="05000000000000000000" pitchFamily="2" charset="2"/>
              <a:buChar char="ü"/>
            </a:pPr>
            <a:r>
              <a:rPr lang="zh-CN" altLang="en-US" sz="2400" dirty="0" smtClean="0"/>
              <a:t>线程块调度器</a:t>
            </a:r>
            <a:r>
              <a:rPr lang="en-US" altLang="zh-CN" sz="2400" dirty="0" smtClean="0"/>
              <a:t>thread block scheduler: </a:t>
            </a:r>
            <a:r>
              <a:rPr lang="zh-CN" altLang="en-US" sz="2400" dirty="0" smtClean="0"/>
              <a:t>将线程块调度分配给不同的</a:t>
            </a:r>
            <a:r>
              <a:rPr lang="en-US" altLang="zh-CN" sz="2400" dirty="0" smtClean="0"/>
              <a:t>SIMD</a:t>
            </a:r>
            <a:r>
              <a:rPr lang="zh-CN" altLang="en-US" sz="2400" dirty="0" smtClean="0"/>
              <a:t>处理器</a:t>
            </a:r>
            <a:endParaRPr lang="en-US" altLang="zh-CN" sz="2400" dirty="0"/>
          </a:p>
        </p:txBody>
      </p:sp>
    </p:spTree>
    <p:extLst>
      <p:ext uri="{BB962C8B-B14F-4D97-AF65-F5344CB8AC3E}">
        <p14:creationId xmlns:p14="http://schemas.microsoft.com/office/powerpoint/2010/main" val="4289061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127645" y="153808"/>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a:solidFill>
                  <a:srgbClr val="800000"/>
                </a:solidFill>
                <a:latin typeface="Arial" panose="020B0604020202020204" pitchFamily="34" charset="0"/>
                <a:ea typeface="黑体" panose="02010609060101010101" pitchFamily="49" charset="-122"/>
              </a:rPr>
              <a:t>示例</a:t>
            </a:r>
          </a:p>
        </p:txBody>
      </p:sp>
      <p:sp>
        <p:nvSpPr>
          <p:cNvPr id="3" name="文本框 2"/>
          <p:cNvSpPr txBox="1"/>
          <p:nvPr/>
        </p:nvSpPr>
        <p:spPr>
          <a:xfrm>
            <a:off x="0" y="1119116"/>
            <a:ext cx="9144000" cy="5632311"/>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t>两</a:t>
            </a:r>
            <a:r>
              <a:rPr lang="zh-CN" altLang="en-US" sz="2400" dirty="0" smtClean="0"/>
              <a:t>个长度为</a:t>
            </a:r>
            <a:r>
              <a:rPr lang="en-US" altLang="zh-CN" sz="2400" dirty="0" smtClean="0"/>
              <a:t>8192</a:t>
            </a:r>
            <a:r>
              <a:rPr lang="zh-CN" altLang="en-US" sz="2400" dirty="0" smtClean="0"/>
              <a:t>的向量相乘</a:t>
            </a:r>
            <a:endParaRPr lang="en-US" altLang="zh-CN" sz="2400" dirty="0" smtClean="0"/>
          </a:p>
          <a:p>
            <a:pPr marL="800100" lvl="1" indent="-342900">
              <a:buFont typeface="Wingdings" panose="05000000000000000000" pitchFamily="2" charset="2"/>
              <a:buChar char="ü"/>
            </a:pPr>
            <a:r>
              <a:rPr lang="zh-CN" altLang="en-US" sz="2400" dirty="0" smtClean="0"/>
              <a:t>网格</a:t>
            </a:r>
            <a:r>
              <a:rPr lang="en-US" altLang="zh-CN" sz="2400" dirty="0" smtClean="0"/>
              <a:t>grid: </a:t>
            </a:r>
            <a:r>
              <a:rPr lang="zh-CN" altLang="en-US" sz="2400" dirty="0" smtClean="0"/>
              <a:t>执行所有元素操作的代码</a:t>
            </a:r>
            <a:endParaRPr lang="en-US" altLang="zh-CN" sz="2400" dirty="0" smtClean="0"/>
          </a:p>
          <a:p>
            <a:pPr marL="800100" lvl="1" indent="-342900">
              <a:buFont typeface="Wingdings" panose="05000000000000000000" pitchFamily="2" charset="2"/>
              <a:buChar char="ü"/>
            </a:pPr>
            <a:endParaRPr lang="en-US" altLang="zh-CN" sz="2400" dirty="0" smtClean="0"/>
          </a:p>
          <a:p>
            <a:pPr marL="800100" lvl="1" indent="-342900">
              <a:buFont typeface="Wingdings" panose="05000000000000000000" pitchFamily="2" charset="2"/>
              <a:buChar char="ü"/>
            </a:pPr>
            <a:r>
              <a:rPr lang="zh-CN" altLang="en-US" sz="2400" dirty="0" smtClean="0"/>
              <a:t>线程块将网格分成可管理的尺寸</a:t>
            </a:r>
            <a:endParaRPr lang="en-US" altLang="zh-CN" sz="2400" dirty="0" smtClean="0"/>
          </a:p>
          <a:p>
            <a:pPr marL="1257300" lvl="2" indent="-342900">
              <a:buFont typeface="Arial" panose="020B0604020202020204" pitchFamily="34" charset="0"/>
              <a:buChar char="•"/>
            </a:pPr>
            <a:r>
              <a:rPr lang="en-US" altLang="zh-CN" sz="2400" dirty="0" smtClean="0"/>
              <a:t>512</a:t>
            </a:r>
            <a:r>
              <a:rPr lang="zh-CN" altLang="en-US" sz="2400" dirty="0" smtClean="0"/>
              <a:t>个元素</a:t>
            </a:r>
            <a:r>
              <a:rPr lang="en-US" altLang="zh-CN" sz="2400" dirty="0" smtClean="0"/>
              <a:t>/</a:t>
            </a:r>
            <a:r>
              <a:rPr lang="zh-CN" altLang="en-US" sz="2400" dirty="0" smtClean="0"/>
              <a:t>线程块，</a:t>
            </a:r>
            <a:r>
              <a:rPr lang="en-US" altLang="zh-CN" sz="2400" dirty="0" smtClean="0"/>
              <a:t>16</a:t>
            </a:r>
            <a:r>
              <a:rPr lang="zh-CN" altLang="en-US" sz="2400" dirty="0" smtClean="0"/>
              <a:t>个</a:t>
            </a:r>
            <a:r>
              <a:rPr lang="en-US" altLang="zh-CN" sz="2400" dirty="0" smtClean="0"/>
              <a:t>SIMD</a:t>
            </a:r>
            <a:r>
              <a:rPr lang="zh-CN" altLang="en-US" sz="2400" dirty="0" smtClean="0"/>
              <a:t>线程</a:t>
            </a:r>
            <a:r>
              <a:rPr lang="en-US" altLang="zh-CN" sz="2400" dirty="0" smtClean="0"/>
              <a:t>/</a:t>
            </a:r>
            <a:r>
              <a:rPr lang="zh-CN" altLang="en-US" sz="2400" dirty="0" smtClean="0"/>
              <a:t>线程块</a:t>
            </a:r>
            <a:r>
              <a:rPr lang="en-US" altLang="zh-CN" sz="2400" dirty="0" smtClean="0">
                <a:sym typeface="Wingdings" panose="05000000000000000000" pitchFamily="2" charset="2"/>
              </a:rPr>
              <a:t>32</a:t>
            </a:r>
            <a:r>
              <a:rPr lang="zh-CN" altLang="en-US" sz="2400" dirty="0" smtClean="0">
                <a:sym typeface="Wingdings" panose="05000000000000000000" pitchFamily="2" charset="2"/>
              </a:rPr>
              <a:t>个元素</a:t>
            </a:r>
            <a:r>
              <a:rPr lang="en-US" altLang="zh-CN" sz="2400" dirty="0" smtClean="0">
                <a:sym typeface="Wingdings" panose="05000000000000000000" pitchFamily="2" charset="2"/>
              </a:rPr>
              <a:t>/</a:t>
            </a:r>
            <a:r>
              <a:rPr lang="zh-CN" altLang="en-US" sz="2400" dirty="0" smtClean="0">
                <a:sym typeface="Wingdings" panose="05000000000000000000" pitchFamily="2" charset="2"/>
              </a:rPr>
              <a:t>线程</a:t>
            </a:r>
            <a:endParaRPr lang="en-US" altLang="zh-CN" sz="2400" dirty="0" smtClean="0">
              <a:sym typeface="Wingdings" panose="05000000000000000000" pitchFamily="2" charset="2"/>
            </a:endParaRPr>
          </a:p>
          <a:p>
            <a:pPr marL="1257300" lvl="2" indent="-342900">
              <a:buFont typeface="Arial" panose="020B0604020202020204" pitchFamily="34" charset="0"/>
              <a:buChar char="•"/>
            </a:pPr>
            <a:endParaRPr lang="en-US" altLang="zh-CN" sz="2400" dirty="0" smtClean="0">
              <a:sym typeface="Wingdings" panose="05000000000000000000" pitchFamily="2" charset="2"/>
            </a:endParaRPr>
          </a:p>
          <a:p>
            <a:pPr marL="800100" lvl="1" indent="-342900">
              <a:buFont typeface="Wingdings" panose="05000000000000000000" pitchFamily="2" charset="2"/>
              <a:buChar char="ü"/>
            </a:pPr>
            <a:r>
              <a:rPr lang="en-US" altLang="zh-CN" sz="2400" dirty="0" smtClean="0">
                <a:sym typeface="Wingdings" panose="05000000000000000000" pitchFamily="2" charset="2"/>
              </a:rPr>
              <a:t>SIMD</a:t>
            </a:r>
            <a:r>
              <a:rPr lang="zh-CN" altLang="en-US" sz="2400" dirty="0" smtClean="0">
                <a:sym typeface="Wingdings" panose="05000000000000000000" pitchFamily="2" charset="2"/>
              </a:rPr>
              <a:t>指令一次执行</a:t>
            </a:r>
            <a:r>
              <a:rPr lang="en-US" altLang="zh-CN" sz="2400" dirty="0" smtClean="0">
                <a:sym typeface="Wingdings" panose="05000000000000000000" pitchFamily="2" charset="2"/>
              </a:rPr>
              <a:t>32</a:t>
            </a:r>
            <a:r>
              <a:rPr lang="zh-CN" altLang="en-US" sz="2400" dirty="0" smtClean="0">
                <a:sym typeface="Wingdings" panose="05000000000000000000" pitchFamily="2" charset="2"/>
              </a:rPr>
              <a:t>个元素操作</a:t>
            </a:r>
            <a:endParaRPr lang="en-US" altLang="zh-CN" sz="2400" dirty="0" smtClean="0">
              <a:sym typeface="Wingdings" panose="05000000000000000000" pitchFamily="2" charset="2"/>
            </a:endParaRPr>
          </a:p>
          <a:p>
            <a:pPr marL="800100" lvl="1" indent="-342900">
              <a:buFont typeface="Wingdings" panose="05000000000000000000" pitchFamily="2" charset="2"/>
              <a:buChar char="ü"/>
            </a:pPr>
            <a:endParaRPr lang="en-US" altLang="zh-CN" sz="2400" dirty="0" smtClean="0">
              <a:sym typeface="Wingdings" panose="05000000000000000000" pitchFamily="2" charset="2"/>
            </a:endParaRPr>
          </a:p>
          <a:p>
            <a:pPr marL="800100" lvl="1" indent="-342900">
              <a:buFont typeface="Wingdings" panose="05000000000000000000" pitchFamily="2" charset="2"/>
              <a:buChar char="ü"/>
            </a:pPr>
            <a:r>
              <a:rPr lang="zh-CN" altLang="en-US" sz="2400" dirty="0" smtClean="0">
                <a:sym typeface="Wingdings" panose="05000000000000000000" pitchFamily="2" charset="2"/>
              </a:rPr>
              <a:t>网格大小</a:t>
            </a:r>
            <a:r>
              <a:rPr lang="en-US" altLang="zh-CN" sz="2400" dirty="0" smtClean="0">
                <a:sym typeface="Wingdings" panose="05000000000000000000" pitchFamily="2" charset="2"/>
              </a:rPr>
              <a:t>=16</a:t>
            </a:r>
            <a:r>
              <a:rPr lang="zh-CN" altLang="en-US" sz="2400" dirty="0" smtClean="0">
                <a:sym typeface="Wingdings" panose="05000000000000000000" pitchFamily="2" charset="2"/>
              </a:rPr>
              <a:t>个线程块</a:t>
            </a:r>
            <a:r>
              <a:rPr lang="en-US" altLang="zh-CN" sz="2400" dirty="0" smtClean="0"/>
              <a:t> </a:t>
            </a:r>
          </a:p>
          <a:p>
            <a:pPr marL="800100" lvl="1" indent="-342900">
              <a:buFont typeface="Wingdings" panose="05000000000000000000" pitchFamily="2" charset="2"/>
              <a:buChar char="ü"/>
            </a:pPr>
            <a:endParaRPr lang="en-US" altLang="zh-CN" sz="2400" dirty="0" smtClean="0"/>
          </a:p>
          <a:p>
            <a:pPr marL="800100" lvl="1" indent="-342900">
              <a:buFont typeface="Wingdings" panose="05000000000000000000" pitchFamily="2" charset="2"/>
              <a:buChar char="ü"/>
            </a:pPr>
            <a:r>
              <a:rPr lang="zh-CN" altLang="en-US" sz="2400" dirty="0" smtClean="0"/>
              <a:t>通过线程块调度器</a:t>
            </a:r>
            <a:r>
              <a:rPr lang="en-US" altLang="zh-CN" sz="2400" dirty="0" smtClean="0"/>
              <a:t>thread block scheduler,</a:t>
            </a:r>
            <a:r>
              <a:rPr lang="zh-CN" altLang="en-US" sz="2400" dirty="0" smtClean="0"/>
              <a:t>将线程块分配给多线程</a:t>
            </a:r>
            <a:r>
              <a:rPr lang="en-US" altLang="zh-CN" sz="2400" dirty="0" smtClean="0"/>
              <a:t>SIMD</a:t>
            </a:r>
            <a:r>
              <a:rPr lang="zh-CN" altLang="en-US" sz="2400" dirty="0" smtClean="0"/>
              <a:t>处理器</a:t>
            </a:r>
            <a:endParaRPr lang="en-US" altLang="zh-CN" sz="2400" dirty="0" smtClean="0"/>
          </a:p>
          <a:p>
            <a:pPr marL="800100" lvl="1" indent="-342900">
              <a:buFont typeface="Wingdings" panose="05000000000000000000" pitchFamily="2" charset="2"/>
              <a:buChar char="ü"/>
            </a:pPr>
            <a:endParaRPr lang="en-US" altLang="zh-CN" sz="2400" dirty="0" smtClean="0"/>
          </a:p>
          <a:p>
            <a:pPr marL="800100" lvl="1" indent="-342900">
              <a:buFont typeface="Wingdings" panose="05000000000000000000" pitchFamily="2" charset="2"/>
              <a:buChar char="ü"/>
            </a:pPr>
            <a:r>
              <a:rPr lang="en-US" altLang="zh-CN" sz="2400" dirty="0" smtClean="0"/>
              <a:t>Fermi GPU</a:t>
            </a:r>
            <a:r>
              <a:rPr lang="zh-CN" altLang="en-US" sz="2400" dirty="0" smtClean="0"/>
              <a:t>有</a:t>
            </a:r>
            <a:r>
              <a:rPr lang="en-US" altLang="zh-CN" sz="2400" dirty="0" smtClean="0"/>
              <a:t>7-15</a:t>
            </a:r>
            <a:r>
              <a:rPr lang="zh-CN" altLang="en-US" sz="2400" dirty="0" smtClean="0"/>
              <a:t>个多线程</a:t>
            </a:r>
            <a:r>
              <a:rPr lang="en-US" altLang="zh-CN" sz="2400" dirty="0" smtClean="0"/>
              <a:t>SIMD</a:t>
            </a:r>
            <a:r>
              <a:rPr lang="zh-CN" altLang="en-US" sz="2400" dirty="0" smtClean="0"/>
              <a:t>处理器</a:t>
            </a:r>
            <a:endParaRPr lang="zh-CN" altLang="en-US" sz="2400" dirty="0"/>
          </a:p>
        </p:txBody>
      </p:sp>
    </p:spTree>
    <p:extLst>
      <p:ext uri="{BB962C8B-B14F-4D97-AF65-F5344CB8AC3E}">
        <p14:creationId xmlns:p14="http://schemas.microsoft.com/office/powerpoint/2010/main" val="2323141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0" y="0"/>
            <a:ext cx="5751201" cy="6858000"/>
          </a:xfrm>
          <a:prstGeom prst="rect">
            <a:avLst/>
          </a:prstGeom>
        </p:spPr>
      </p:pic>
      <p:sp>
        <p:nvSpPr>
          <p:cNvPr id="4" name="文本框 3"/>
          <p:cNvSpPr txBox="1"/>
          <p:nvPr/>
        </p:nvSpPr>
        <p:spPr>
          <a:xfrm>
            <a:off x="5882185" y="1037230"/>
            <a:ext cx="3111690" cy="4154984"/>
          </a:xfrm>
          <a:prstGeom prst="rect">
            <a:avLst/>
          </a:prstGeom>
          <a:noFill/>
        </p:spPr>
        <p:txBody>
          <a:bodyPr wrap="square" rtlCol="0">
            <a:spAutoFit/>
          </a:bodyPr>
          <a:lstStyle/>
          <a:p>
            <a:r>
              <a:rPr lang="zh-CN" altLang="en-US" sz="2400" dirty="0" smtClean="0"/>
              <a:t>一个线程操作</a:t>
            </a:r>
            <a:r>
              <a:rPr lang="en-US" altLang="zh-CN" sz="2400" dirty="0" smtClean="0"/>
              <a:t>32</a:t>
            </a:r>
            <a:r>
              <a:rPr lang="zh-CN" altLang="en-US" sz="2400" dirty="0" smtClean="0"/>
              <a:t>个向量元素</a:t>
            </a:r>
            <a:endParaRPr lang="en-US" altLang="zh-CN" sz="2400" dirty="0" smtClean="0"/>
          </a:p>
          <a:p>
            <a:endParaRPr lang="en-US" altLang="zh-CN" sz="2400" dirty="0" smtClean="0"/>
          </a:p>
          <a:p>
            <a:endParaRPr lang="en-US" altLang="zh-CN" sz="2400" dirty="0" smtClean="0"/>
          </a:p>
          <a:p>
            <a:endParaRPr lang="en-US" altLang="zh-CN" sz="2400" dirty="0"/>
          </a:p>
          <a:p>
            <a:r>
              <a:rPr lang="en-US" altLang="zh-CN" sz="2400" dirty="0" smtClean="0"/>
              <a:t>16</a:t>
            </a:r>
            <a:r>
              <a:rPr lang="zh-CN" altLang="en-US" sz="2400" dirty="0" smtClean="0"/>
              <a:t>个线程</a:t>
            </a:r>
            <a:r>
              <a:rPr lang="en-US" altLang="zh-CN" sz="2400" dirty="0" smtClean="0"/>
              <a:t>/</a:t>
            </a:r>
            <a:r>
              <a:rPr lang="zh-CN" altLang="en-US" sz="2400" dirty="0" smtClean="0"/>
              <a:t>线程块</a:t>
            </a:r>
            <a:endParaRPr lang="en-US" altLang="zh-CN" sz="2400" dirty="0" smtClean="0"/>
          </a:p>
          <a:p>
            <a:endParaRPr lang="en-US" altLang="zh-CN" sz="2400" dirty="0" smtClean="0"/>
          </a:p>
          <a:p>
            <a:endParaRPr lang="en-US" altLang="zh-CN" sz="2400" dirty="0" smtClean="0"/>
          </a:p>
          <a:p>
            <a:endParaRPr lang="en-US" altLang="zh-CN" sz="2400" dirty="0"/>
          </a:p>
          <a:p>
            <a:r>
              <a:rPr lang="zh-CN" altLang="en-US" sz="2400" dirty="0" smtClean="0"/>
              <a:t>处理所有</a:t>
            </a:r>
            <a:r>
              <a:rPr lang="en-US" altLang="zh-CN" sz="2400" dirty="0" smtClean="0"/>
              <a:t>8192</a:t>
            </a:r>
            <a:r>
              <a:rPr lang="zh-CN" altLang="en-US" sz="2400" dirty="0" smtClean="0"/>
              <a:t>个元素的代码就叫做网格</a:t>
            </a:r>
            <a:endParaRPr lang="zh-CN" altLang="en-US" sz="2400" dirty="0"/>
          </a:p>
        </p:txBody>
      </p:sp>
    </p:spTree>
    <p:extLst>
      <p:ext uri="{BB962C8B-B14F-4D97-AF65-F5344CB8AC3E}">
        <p14:creationId xmlns:p14="http://schemas.microsoft.com/office/powerpoint/2010/main" val="5768452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77771" y="181103"/>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en-US" altLang="zh-CN" sz="4000" b="1" kern="0" dirty="0" smtClean="0">
                <a:solidFill>
                  <a:srgbClr val="800000"/>
                </a:solidFill>
                <a:latin typeface="Arial" panose="020B0604020202020204" pitchFamily="34" charset="0"/>
                <a:ea typeface="黑体" panose="02010609060101010101" pitchFamily="49" charset="-122"/>
              </a:rPr>
              <a:t>NVIDA GPU</a:t>
            </a:r>
            <a:r>
              <a:rPr lang="zh-CN" altLang="en-US" sz="4000" b="1" kern="0" dirty="0" smtClean="0">
                <a:solidFill>
                  <a:srgbClr val="800000"/>
                </a:solidFill>
                <a:latin typeface="Arial" panose="020B0604020202020204" pitchFamily="34" charset="0"/>
                <a:ea typeface="黑体" panose="02010609060101010101" pitchFamily="49" charset="-122"/>
              </a:rPr>
              <a:t>体系结构</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282890"/>
            <a:ext cx="9144000" cy="489364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t>与向量机相似之处：</a:t>
            </a:r>
            <a:endParaRPr lang="en-US" altLang="zh-CN" sz="2400" dirty="0" smtClean="0"/>
          </a:p>
          <a:p>
            <a:pPr marL="800100" lvl="1" indent="-342900">
              <a:buFont typeface="Wingdings" panose="05000000000000000000" pitchFamily="2" charset="2"/>
              <a:buChar char="ü"/>
            </a:pPr>
            <a:r>
              <a:rPr lang="zh-CN" altLang="en-US" sz="2400" dirty="0" smtClean="0"/>
              <a:t>处理数据并行性问题都做得很好</a:t>
            </a:r>
            <a:endParaRPr lang="en-US" altLang="zh-CN" sz="2400" dirty="0" smtClean="0"/>
          </a:p>
          <a:p>
            <a:pPr marL="800100" lvl="1" indent="-342900">
              <a:buFont typeface="Wingdings" panose="05000000000000000000" pitchFamily="2" charset="2"/>
              <a:buChar char="ü"/>
            </a:pPr>
            <a:r>
              <a:rPr lang="zh-CN" altLang="en-US" sz="2400" dirty="0"/>
              <a:t>稀疏</a:t>
            </a:r>
            <a:r>
              <a:rPr lang="zh-CN" altLang="en-US" sz="2400" dirty="0" smtClean="0"/>
              <a:t>向量的集中分散转换</a:t>
            </a:r>
            <a:endParaRPr lang="en-US" altLang="zh-CN" sz="2400" dirty="0" smtClean="0"/>
          </a:p>
          <a:p>
            <a:pPr marL="800100" lvl="1" indent="-342900">
              <a:buFont typeface="Wingdings" panose="05000000000000000000" pitchFamily="2" charset="2"/>
              <a:buChar char="ü"/>
            </a:pPr>
            <a:r>
              <a:rPr lang="zh-CN" altLang="en-US" sz="2400" dirty="0" smtClean="0"/>
              <a:t>向量掩模寄存器</a:t>
            </a:r>
            <a:endParaRPr lang="en-US" altLang="zh-CN" sz="2400" dirty="0" smtClean="0"/>
          </a:p>
          <a:p>
            <a:pPr marL="800100" lvl="1" indent="-342900">
              <a:buFont typeface="Wingdings" panose="05000000000000000000" pitchFamily="2" charset="2"/>
              <a:buChar char="ü"/>
            </a:pPr>
            <a:r>
              <a:rPr lang="zh-CN" altLang="en-US" sz="2400" dirty="0"/>
              <a:t>大</a:t>
            </a:r>
            <a:r>
              <a:rPr lang="zh-CN" altLang="en-US" sz="2400" dirty="0" smtClean="0"/>
              <a:t>容量寄存器堆</a:t>
            </a:r>
            <a:endParaRPr lang="en-US" altLang="zh-CN" sz="2400" dirty="0" smtClean="0"/>
          </a:p>
          <a:p>
            <a:endParaRPr lang="en-US" altLang="zh-CN" sz="2400" dirty="0" smtClean="0"/>
          </a:p>
          <a:p>
            <a:endParaRPr lang="en-US" altLang="zh-CN" sz="2400" dirty="0"/>
          </a:p>
          <a:p>
            <a:pPr marL="342900" indent="-342900">
              <a:buFont typeface="Wingdings" panose="05000000000000000000" pitchFamily="2" charset="2"/>
              <a:buChar char="Ø"/>
            </a:pPr>
            <a:r>
              <a:rPr lang="zh-CN" altLang="en-US" sz="2400" dirty="0" smtClean="0"/>
              <a:t>与向量机不同之处：</a:t>
            </a:r>
            <a:endParaRPr lang="en-US" altLang="zh-CN" sz="2400" dirty="0" smtClean="0"/>
          </a:p>
          <a:p>
            <a:pPr marL="800100" lvl="1" indent="-342900">
              <a:buFont typeface="Wingdings" panose="05000000000000000000" pitchFamily="2" charset="2"/>
              <a:buChar char="ü"/>
            </a:pPr>
            <a:r>
              <a:rPr lang="zh-CN" altLang="en-US" sz="2400" dirty="0" smtClean="0"/>
              <a:t>没有标量处理器</a:t>
            </a:r>
            <a:endParaRPr lang="en-US" altLang="zh-CN" sz="2400" dirty="0" smtClean="0"/>
          </a:p>
          <a:p>
            <a:pPr marL="800100" lvl="1" indent="-342900">
              <a:buFont typeface="Wingdings" panose="05000000000000000000" pitchFamily="2" charset="2"/>
              <a:buChar char="ü"/>
            </a:pPr>
            <a:r>
              <a:rPr lang="en-US" altLang="zh-CN" sz="2400" dirty="0" smtClean="0"/>
              <a:t>GPU</a:t>
            </a:r>
            <a:r>
              <a:rPr lang="zh-CN" altLang="en-US" sz="2400" dirty="0" smtClean="0"/>
              <a:t>使用多线程隐藏存储器延迟</a:t>
            </a:r>
            <a:r>
              <a:rPr lang="en-US" altLang="zh-CN" sz="2400" dirty="0" smtClean="0"/>
              <a:t>(</a:t>
            </a:r>
            <a:r>
              <a:rPr lang="zh-CN" altLang="en-US" sz="2400" dirty="0" smtClean="0"/>
              <a:t>在处理一个线程的同时，从存储器读取另外一个线程的数据</a:t>
            </a:r>
            <a:r>
              <a:rPr lang="en-US" altLang="zh-CN" sz="2400" dirty="0" smtClean="0"/>
              <a:t>)</a:t>
            </a:r>
          </a:p>
          <a:p>
            <a:pPr marL="800100" lvl="1" indent="-342900">
              <a:buFont typeface="Wingdings" panose="05000000000000000000" pitchFamily="2" charset="2"/>
              <a:buChar char="ü"/>
            </a:pPr>
            <a:r>
              <a:rPr lang="zh-CN" altLang="en-US" sz="2400" dirty="0" smtClean="0"/>
              <a:t>拥有许多功能部件，不像向量机那样由少数深流水线部件构成</a:t>
            </a:r>
            <a:endParaRPr lang="zh-CN" altLang="en-US" sz="2400" dirty="0"/>
          </a:p>
        </p:txBody>
      </p:sp>
    </p:spTree>
    <p:extLst>
      <p:ext uri="{BB962C8B-B14F-4D97-AF65-F5344CB8AC3E}">
        <p14:creationId xmlns:p14="http://schemas.microsoft.com/office/powerpoint/2010/main" val="1286886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0" y="73145"/>
            <a:ext cx="6166229" cy="4992088"/>
          </a:xfrm>
          <a:prstGeom prst="rect">
            <a:avLst/>
          </a:prstGeom>
        </p:spPr>
      </p:pic>
      <p:sp>
        <p:nvSpPr>
          <p:cNvPr id="4" name="文本框 3"/>
          <p:cNvSpPr txBox="1"/>
          <p:nvPr/>
        </p:nvSpPr>
        <p:spPr>
          <a:xfrm>
            <a:off x="6305266" y="2338357"/>
            <a:ext cx="2838734" cy="461665"/>
          </a:xfrm>
          <a:prstGeom prst="rect">
            <a:avLst/>
          </a:prstGeom>
          <a:noFill/>
        </p:spPr>
        <p:txBody>
          <a:bodyPr wrap="square" rtlCol="0">
            <a:spAutoFit/>
          </a:bodyPr>
          <a:lstStyle/>
          <a:p>
            <a:r>
              <a:rPr lang="en-US" altLang="zh-CN" sz="2400" dirty="0" smtClean="0"/>
              <a:t>Fermi GTX 480 GPU</a:t>
            </a:r>
            <a:endParaRPr lang="zh-CN" altLang="en-US" sz="2400" dirty="0"/>
          </a:p>
        </p:txBody>
      </p:sp>
      <p:sp>
        <p:nvSpPr>
          <p:cNvPr id="5" name="文本框 4"/>
          <p:cNvSpPr txBox="1"/>
          <p:nvPr/>
        </p:nvSpPr>
        <p:spPr>
          <a:xfrm>
            <a:off x="0" y="5322627"/>
            <a:ext cx="9144000" cy="1323439"/>
          </a:xfrm>
          <a:prstGeom prst="rect">
            <a:avLst/>
          </a:prstGeom>
          <a:noFill/>
        </p:spPr>
        <p:txBody>
          <a:bodyPr wrap="square" rtlCol="0">
            <a:spAutoFit/>
          </a:bodyPr>
          <a:lstStyle/>
          <a:p>
            <a:r>
              <a:rPr lang="zh-CN" altLang="en-US" sz="2000" dirty="0" smtClean="0"/>
              <a:t>有</a:t>
            </a:r>
            <a:r>
              <a:rPr lang="en-US" altLang="zh-CN" sz="2000" dirty="0" smtClean="0"/>
              <a:t>16</a:t>
            </a:r>
            <a:r>
              <a:rPr lang="zh-CN" altLang="en-US" sz="2000" dirty="0" smtClean="0"/>
              <a:t>个多线程</a:t>
            </a:r>
            <a:r>
              <a:rPr lang="en-US" altLang="zh-CN" sz="2000" dirty="0" smtClean="0"/>
              <a:t>SIMD</a:t>
            </a:r>
            <a:r>
              <a:rPr lang="zh-CN" altLang="en-US" sz="2000" dirty="0" smtClean="0"/>
              <a:t>处理器。线程块调度器</a:t>
            </a:r>
            <a:r>
              <a:rPr lang="en-US" altLang="zh-CN" sz="2000" dirty="0" smtClean="0"/>
              <a:t>thread block scheduler</a:t>
            </a:r>
            <a:r>
              <a:rPr lang="zh-CN" altLang="en-US" sz="2000" dirty="0" smtClean="0"/>
              <a:t>位于左边</a:t>
            </a:r>
            <a:r>
              <a:rPr lang="en-US" altLang="zh-CN" sz="2000" dirty="0" smtClean="0"/>
              <a:t>(Giga Thread )</a:t>
            </a:r>
            <a:r>
              <a:rPr lang="zh-CN" altLang="en-US" sz="2000" dirty="0" smtClean="0"/>
              <a:t>。有</a:t>
            </a:r>
            <a:r>
              <a:rPr lang="en-US" altLang="zh-CN" sz="2000" dirty="0" smtClean="0"/>
              <a:t>6</a:t>
            </a:r>
            <a:r>
              <a:rPr lang="zh-CN" altLang="en-US" sz="2000" dirty="0" smtClean="0"/>
              <a:t>个</a:t>
            </a:r>
            <a:r>
              <a:rPr lang="en-US" altLang="zh-CN" sz="2000" dirty="0" smtClean="0"/>
              <a:t>GDDR5</a:t>
            </a:r>
            <a:r>
              <a:rPr lang="zh-CN" altLang="en-US" sz="2000" dirty="0" smtClean="0"/>
              <a:t>端口，每个</a:t>
            </a:r>
            <a:r>
              <a:rPr lang="en-US" altLang="zh-CN" sz="2000" dirty="0" smtClean="0"/>
              <a:t>64</a:t>
            </a:r>
            <a:r>
              <a:rPr lang="zh-CN" altLang="en-US" sz="2000" dirty="0" smtClean="0"/>
              <a:t>位宽，支持最高</a:t>
            </a:r>
            <a:r>
              <a:rPr lang="en-US" altLang="zh-CN" sz="2000" dirty="0" smtClean="0"/>
              <a:t>6G</a:t>
            </a:r>
            <a:r>
              <a:rPr lang="zh-CN" altLang="en-US" sz="2000" dirty="0" smtClean="0"/>
              <a:t>显存。连接</a:t>
            </a:r>
            <a:r>
              <a:rPr lang="en-US" altLang="zh-CN" sz="2000" dirty="0" smtClean="0"/>
              <a:t>CPU</a:t>
            </a:r>
            <a:r>
              <a:rPr lang="zh-CN" altLang="en-US" sz="2000" dirty="0" smtClean="0"/>
              <a:t>的接口为</a:t>
            </a:r>
            <a:r>
              <a:rPr lang="en-US" altLang="zh-CN" sz="2000" dirty="0" smtClean="0"/>
              <a:t>PCI Express 2.0 X16. </a:t>
            </a:r>
            <a:r>
              <a:rPr lang="zh-CN" altLang="en-US" sz="2000" dirty="0" smtClean="0"/>
              <a:t>线程块调度器将线程块分配给</a:t>
            </a:r>
            <a:r>
              <a:rPr lang="en-US" altLang="zh-CN" sz="2000" dirty="0" smtClean="0"/>
              <a:t>SIMD</a:t>
            </a:r>
            <a:r>
              <a:rPr lang="zh-CN" altLang="en-US" sz="2000" dirty="0" smtClean="0"/>
              <a:t>处理器。每个</a:t>
            </a:r>
            <a:r>
              <a:rPr lang="en-US" altLang="zh-CN" sz="2000" dirty="0" smtClean="0"/>
              <a:t>SIMD</a:t>
            </a:r>
            <a:r>
              <a:rPr lang="zh-CN" altLang="en-US" sz="2000" dirty="0" smtClean="0"/>
              <a:t>处理器由线程调度器</a:t>
            </a:r>
            <a:r>
              <a:rPr lang="en-US" altLang="zh-CN" sz="2000" dirty="0" smtClean="0"/>
              <a:t>SIMD thread scheduler</a:t>
            </a:r>
            <a:r>
              <a:rPr lang="zh-CN" altLang="en-US" sz="2000" dirty="0" smtClean="0"/>
              <a:t>来调度线程。</a:t>
            </a:r>
            <a:endParaRPr lang="zh-CN" altLang="en-US" sz="2000" dirty="0"/>
          </a:p>
        </p:txBody>
      </p:sp>
    </p:spTree>
    <p:extLst>
      <p:ext uri="{BB962C8B-B14F-4D97-AF65-F5344CB8AC3E}">
        <p14:creationId xmlns:p14="http://schemas.microsoft.com/office/powerpoint/2010/main" val="769498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573206"/>
            <a:ext cx="9144000" cy="6001643"/>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smtClean="0"/>
              <a:t>SIMD</a:t>
            </a:r>
            <a:r>
              <a:rPr lang="zh-CN" altLang="en-US" sz="2400" dirty="0" smtClean="0"/>
              <a:t>指令线程</a:t>
            </a:r>
            <a:r>
              <a:rPr lang="en-US" altLang="zh-CN" sz="2400" dirty="0" smtClean="0"/>
              <a:t>——SIMD</a:t>
            </a:r>
            <a:r>
              <a:rPr lang="zh-CN" altLang="en-US" sz="2400" dirty="0" smtClean="0"/>
              <a:t>指令系列，一组指令</a:t>
            </a:r>
            <a:endParaRPr lang="en-US" altLang="zh-CN" sz="2400" dirty="0" smtClean="0"/>
          </a:p>
          <a:p>
            <a:pPr marL="800100" lvl="1" indent="-342900">
              <a:buFont typeface="Wingdings" panose="05000000000000000000" pitchFamily="2" charset="2"/>
              <a:buChar char="ü"/>
            </a:pPr>
            <a:r>
              <a:rPr lang="zh-CN" altLang="en-US" sz="2400" dirty="0" smtClean="0"/>
              <a:t>每个线程有自己的</a:t>
            </a:r>
            <a:r>
              <a:rPr lang="en-US" altLang="zh-CN" sz="2400" dirty="0" smtClean="0"/>
              <a:t>PC</a:t>
            </a:r>
          </a:p>
          <a:p>
            <a:pPr marL="800100" lvl="1" indent="-342900">
              <a:buFont typeface="Wingdings" panose="05000000000000000000" pitchFamily="2" charset="2"/>
              <a:buChar char="ü"/>
            </a:pPr>
            <a:r>
              <a:rPr lang="zh-CN" altLang="en-US" sz="2400" dirty="0" smtClean="0"/>
              <a:t>线程调度器 </a:t>
            </a:r>
            <a:r>
              <a:rPr lang="en-US" altLang="zh-CN" sz="2400" dirty="0" smtClean="0"/>
              <a:t>thread scheduler</a:t>
            </a:r>
            <a:r>
              <a:rPr lang="zh-CN" altLang="en-US" sz="2400" dirty="0" smtClean="0"/>
              <a:t>使用记分牌调度方法分派线程指令</a:t>
            </a:r>
            <a:endParaRPr lang="en-US" altLang="zh-CN" sz="2400" dirty="0" smtClean="0"/>
          </a:p>
          <a:p>
            <a:pPr marL="800100" lvl="1" indent="-342900">
              <a:buFont typeface="Wingdings" panose="05000000000000000000" pitchFamily="2" charset="2"/>
              <a:buChar char="ü"/>
            </a:pPr>
            <a:r>
              <a:rPr lang="zh-CN" altLang="en-US" sz="2400" dirty="0" smtClean="0"/>
              <a:t>线程之间不存在相关性</a:t>
            </a:r>
            <a:endParaRPr lang="en-US" altLang="zh-CN" sz="2400" dirty="0" smtClean="0"/>
          </a:p>
          <a:p>
            <a:pPr marL="800100" lvl="1" indent="-342900">
              <a:buFont typeface="Wingdings" panose="05000000000000000000" pitchFamily="2" charset="2"/>
              <a:buChar char="ü"/>
            </a:pPr>
            <a:r>
              <a:rPr lang="zh-CN" altLang="en-US" sz="2400" dirty="0" smtClean="0"/>
              <a:t>最多可以跟踪</a:t>
            </a:r>
            <a:r>
              <a:rPr lang="en-US" altLang="zh-CN" sz="2400" dirty="0" smtClean="0"/>
              <a:t>48</a:t>
            </a:r>
            <a:r>
              <a:rPr lang="zh-CN" altLang="en-US" sz="2400" dirty="0" smtClean="0"/>
              <a:t>个</a:t>
            </a:r>
            <a:r>
              <a:rPr lang="en-US" altLang="zh-CN" sz="2400" dirty="0" smtClean="0"/>
              <a:t>SIMD</a:t>
            </a:r>
            <a:r>
              <a:rPr lang="zh-CN" altLang="en-US" sz="2400" dirty="0" smtClean="0"/>
              <a:t>指令线程</a:t>
            </a:r>
            <a:r>
              <a:rPr lang="en-US" altLang="zh-CN" sz="2400" dirty="0" smtClean="0"/>
              <a:t>——</a:t>
            </a:r>
            <a:r>
              <a:rPr lang="zh-CN" altLang="en-US" sz="2400" dirty="0" smtClean="0"/>
              <a:t>隐藏存储器延迟</a:t>
            </a:r>
            <a:endParaRPr lang="en-US" altLang="zh-CN" sz="2400" dirty="0" smtClean="0"/>
          </a:p>
          <a:p>
            <a:endParaRPr lang="en-US" altLang="zh-CN" sz="2400" dirty="0"/>
          </a:p>
          <a:p>
            <a:pPr marL="342900" indent="-342900">
              <a:buFont typeface="Wingdings" panose="05000000000000000000" pitchFamily="2" charset="2"/>
              <a:buChar char="Ø"/>
            </a:pPr>
            <a:r>
              <a:rPr lang="zh-CN" altLang="en-US" sz="2400" dirty="0" smtClean="0"/>
              <a:t>线程块调度器</a:t>
            </a:r>
            <a:r>
              <a:rPr lang="en-US" altLang="zh-CN" sz="2400" dirty="0" smtClean="0"/>
              <a:t>thread block scheduler</a:t>
            </a:r>
            <a:r>
              <a:rPr lang="zh-CN" altLang="en-US" sz="2400" dirty="0" smtClean="0"/>
              <a:t>调度分派线程块给</a:t>
            </a:r>
            <a:r>
              <a:rPr lang="en-US" altLang="zh-CN" sz="2400" dirty="0" smtClean="0"/>
              <a:t>SIMD</a:t>
            </a:r>
            <a:r>
              <a:rPr lang="zh-CN" altLang="en-US" sz="2400" dirty="0" smtClean="0"/>
              <a:t>处理器</a:t>
            </a:r>
            <a:endParaRPr lang="en-US" altLang="zh-CN" sz="2400" dirty="0" smtClean="0"/>
          </a:p>
          <a:p>
            <a:endParaRPr lang="en-US" altLang="zh-CN" sz="2400" dirty="0"/>
          </a:p>
          <a:p>
            <a:pPr marL="342900" indent="-342900">
              <a:buFont typeface="Wingdings" panose="05000000000000000000" pitchFamily="2" charset="2"/>
              <a:buChar char="Ø"/>
            </a:pPr>
            <a:r>
              <a:rPr lang="zh-CN" altLang="en-US" sz="2400" dirty="0" smtClean="0"/>
              <a:t>在每个</a:t>
            </a:r>
            <a:r>
              <a:rPr lang="en-US" altLang="zh-CN" sz="2400" dirty="0" smtClean="0"/>
              <a:t>SIMD</a:t>
            </a:r>
            <a:r>
              <a:rPr lang="zh-CN" altLang="en-US" sz="2400" dirty="0" smtClean="0"/>
              <a:t>处理器中</a:t>
            </a:r>
            <a:endParaRPr lang="en-US" altLang="zh-CN" sz="2400" dirty="0" smtClean="0"/>
          </a:p>
          <a:p>
            <a:pPr marL="342900" indent="-342900">
              <a:buFont typeface="Wingdings" panose="05000000000000000000" pitchFamily="2" charset="2"/>
              <a:buChar char="ü"/>
            </a:pPr>
            <a:r>
              <a:rPr lang="zh-CN" altLang="en-US" sz="2400" dirty="0" smtClean="0"/>
              <a:t>含有</a:t>
            </a:r>
            <a:r>
              <a:rPr lang="en-US" altLang="zh-CN" sz="2400" dirty="0" smtClean="0"/>
              <a:t>16</a:t>
            </a:r>
            <a:r>
              <a:rPr lang="zh-CN" altLang="en-US" sz="2400" dirty="0" smtClean="0"/>
              <a:t>个</a:t>
            </a:r>
            <a:r>
              <a:rPr lang="en-US" altLang="zh-CN" sz="2400" dirty="0" smtClean="0"/>
              <a:t>SIMD</a:t>
            </a:r>
            <a:r>
              <a:rPr lang="zh-CN" altLang="en-US" sz="2400" dirty="0" smtClean="0"/>
              <a:t>通道</a:t>
            </a:r>
            <a:r>
              <a:rPr lang="en-US" altLang="zh-CN" sz="2400" dirty="0" smtClean="0"/>
              <a:t>lane</a:t>
            </a:r>
          </a:p>
          <a:p>
            <a:r>
              <a:rPr lang="en-US" altLang="zh-CN" sz="2400" dirty="0" smtClean="0"/>
              <a:t>     ——</a:t>
            </a:r>
            <a:r>
              <a:rPr lang="zh-CN" altLang="en-US" sz="2400" dirty="0" smtClean="0"/>
              <a:t>线程由若干条指令组成，</a:t>
            </a:r>
            <a:r>
              <a:rPr lang="en-US" altLang="zh-CN" sz="2400" dirty="0" smtClean="0"/>
              <a:t>SIMD</a:t>
            </a:r>
            <a:r>
              <a:rPr lang="zh-CN" altLang="en-US" sz="2400" dirty="0" smtClean="0"/>
              <a:t>处理器得具有并行功能部件</a:t>
            </a:r>
            <a:endParaRPr lang="en-US" altLang="zh-CN" sz="2400" dirty="0" smtClean="0"/>
          </a:p>
          <a:p>
            <a:r>
              <a:rPr lang="en-US" altLang="zh-CN" sz="2400" dirty="0"/>
              <a:t> </a:t>
            </a:r>
            <a:r>
              <a:rPr lang="en-US" altLang="zh-CN" sz="2400" dirty="0" smtClean="0"/>
              <a:t>           </a:t>
            </a:r>
            <a:r>
              <a:rPr lang="zh-CN" altLang="en-US" sz="2400" dirty="0" smtClean="0"/>
              <a:t> </a:t>
            </a:r>
            <a:r>
              <a:rPr lang="en-US" altLang="zh-CN" sz="2400" dirty="0" smtClean="0"/>
              <a:t>(</a:t>
            </a:r>
            <a:r>
              <a:rPr lang="zh-CN" altLang="en-US" sz="2400" dirty="0" smtClean="0"/>
              <a:t>多通道</a:t>
            </a:r>
            <a:r>
              <a:rPr lang="en-US" altLang="zh-CN" sz="2400" dirty="0" smtClean="0"/>
              <a:t>)</a:t>
            </a:r>
            <a:r>
              <a:rPr lang="zh-CN" altLang="en-US" sz="2400" dirty="0" smtClean="0"/>
              <a:t>来并行执行操作</a:t>
            </a:r>
            <a:endParaRPr lang="en-US" altLang="zh-CN" sz="2400" dirty="0" smtClean="0"/>
          </a:p>
          <a:p>
            <a:pPr marL="342900" indent="-342900">
              <a:buFont typeface="Wingdings" panose="05000000000000000000" pitchFamily="2" charset="2"/>
              <a:buChar char="ü"/>
            </a:pPr>
            <a:r>
              <a:rPr lang="zh-CN" altLang="en-US" sz="2400" dirty="0" smtClean="0"/>
              <a:t>线程调度器</a:t>
            </a:r>
            <a:r>
              <a:rPr lang="en-US" altLang="zh-CN" sz="2400" dirty="0" smtClean="0"/>
              <a:t>thread scheduler</a:t>
            </a:r>
            <a:r>
              <a:rPr lang="zh-CN" altLang="en-US" sz="2400" dirty="0" smtClean="0"/>
              <a:t>选择一个线程中一条指令在多通道上运行。一个通道处理一个向量元素。</a:t>
            </a:r>
            <a:endParaRPr lang="zh-CN" altLang="en-US" sz="2400" dirty="0"/>
          </a:p>
        </p:txBody>
      </p:sp>
    </p:spTree>
    <p:extLst>
      <p:ext uri="{BB962C8B-B14F-4D97-AF65-F5344CB8AC3E}">
        <p14:creationId xmlns:p14="http://schemas.microsoft.com/office/powerpoint/2010/main" val="2342324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0" y="209134"/>
            <a:ext cx="3926164" cy="6194073"/>
          </a:xfrm>
          <a:prstGeom prst="rect">
            <a:avLst/>
          </a:prstGeom>
        </p:spPr>
      </p:pic>
      <p:sp>
        <p:nvSpPr>
          <p:cNvPr id="4" name="文本框 3"/>
          <p:cNvSpPr txBox="1"/>
          <p:nvPr/>
        </p:nvSpPr>
        <p:spPr>
          <a:xfrm>
            <a:off x="4394579" y="696036"/>
            <a:ext cx="4367284" cy="523220"/>
          </a:xfrm>
          <a:prstGeom prst="rect">
            <a:avLst/>
          </a:prstGeom>
          <a:noFill/>
        </p:spPr>
        <p:txBody>
          <a:bodyPr wrap="square" rtlCol="0">
            <a:spAutoFit/>
          </a:bodyPr>
          <a:lstStyle/>
          <a:p>
            <a:r>
              <a:rPr lang="en-US" altLang="zh-CN" sz="2800" dirty="0" smtClean="0"/>
              <a:t>    SIMD</a:t>
            </a:r>
            <a:r>
              <a:rPr lang="zh-CN" altLang="en-US" sz="2800" dirty="0" smtClean="0"/>
              <a:t>指令线程的调度</a:t>
            </a:r>
            <a:endParaRPr lang="zh-CN" altLang="en-US" sz="2800" dirty="0"/>
          </a:p>
        </p:txBody>
      </p:sp>
      <p:sp>
        <p:nvSpPr>
          <p:cNvPr id="5" name="文本框 4"/>
          <p:cNvSpPr txBox="1"/>
          <p:nvPr/>
        </p:nvSpPr>
        <p:spPr>
          <a:xfrm>
            <a:off x="4394579" y="2333767"/>
            <a:ext cx="4612943" cy="1200329"/>
          </a:xfrm>
          <a:prstGeom prst="rect">
            <a:avLst/>
          </a:prstGeom>
          <a:noFill/>
        </p:spPr>
        <p:txBody>
          <a:bodyPr wrap="square" rtlCol="0">
            <a:spAutoFit/>
          </a:bodyPr>
          <a:lstStyle/>
          <a:p>
            <a:r>
              <a:rPr lang="zh-CN" altLang="en-US" sz="2400" dirty="0" smtClean="0"/>
              <a:t>调度器选择一条准备好的指令线程，同步发射一条指令到所有通道上执行。</a:t>
            </a:r>
            <a:endParaRPr lang="zh-CN" altLang="en-US" sz="2400" dirty="0"/>
          </a:p>
        </p:txBody>
      </p:sp>
      <p:sp>
        <p:nvSpPr>
          <p:cNvPr id="6" name="文本框 5"/>
          <p:cNvSpPr txBox="1"/>
          <p:nvPr/>
        </p:nvSpPr>
        <p:spPr>
          <a:xfrm>
            <a:off x="4490113" y="4503761"/>
            <a:ext cx="4517409" cy="830997"/>
          </a:xfrm>
          <a:prstGeom prst="rect">
            <a:avLst/>
          </a:prstGeom>
          <a:noFill/>
        </p:spPr>
        <p:txBody>
          <a:bodyPr wrap="square" rtlCol="0">
            <a:spAutoFit/>
          </a:bodyPr>
          <a:lstStyle/>
          <a:p>
            <a:r>
              <a:rPr lang="zh-CN" altLang="en-US" sz="2400" dirty="0" smtClean="0"/>
              <a:t>线程与线程时互相独立的，调度器每次可以选择不同的线程。</a:t>
            </a:r>
            <a:endParaRPr lang="zh-CN" altLang="en-US" sz="2400" dirty="0"/>
          </a:p>
        </p:txBody>
      </p:sp>
    </p:spTree>
    <p:extLst>
      <p:ext uri="{BB962C8B-B14F-4D97-AF65-F5344CB8AC3E}">
        <p14:creationId xmlns:p14="http://schemas.microsoft.com/office/powerpoint/2010/main" val="2421637417"/>
      </p:ext>
    </p:extLst>
  </p:cSld>
  <p:clrMapOvr>
    <a:masterClrMapping/>
  </p:clrMapOvr>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9_CS252-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S252-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vert="horz" wrap="none" lIns="91440" tIns="45720" rIns="91440" bIns="45720" numCol="1" rtlCol="0"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sz="1600" b="0" i="0" u="none" strike="noStrike" cap="none" normalizeH="0" baseline="0">
            <a:ln>
              <a:noFill/>
            </a:ln>
            <a:solidFill>
              <a:schemeClr val="hlink"/>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a:ln>
              <a:noFill/>
            </a:ln>
            <a:solidFill>
              <a:schemeClr val="hlink"/>
            </a:solidFill>
            <a:effectLst/>
            <a:latin typeface="Arial" charset="0"/>
          </a:defRPr>
        </a:defPPr>
      </a:lstStyle>
    </a:lnDef>
    <a:txDef>
      <a:spPr>
        <a:noFill/>
      </a:spPr>
      <a:bodyPr wrap="none" rtlCol="0">
        <a:spAutoFit/>
      </a:bodyPr>
      <a:lstStyle>
        <a:defPPr>
          <a:defRPr dirty="0" smtClean="0">
            <a:solidFill>
              <a:srgbClr val="000000"/>
            </a:solidFill>
          </a:defRPr>
        </a:defPPr>
      </a:lstStyle>
    </a:txDef>
  </a:objectDefaults>
  <a:extraClrSchemeLst>
    <a:extraClrScheme>
      <a:clrScheme name="CS252-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252-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S252-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252-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252-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252-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S252-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9533</TotalTime>
  <Words>1516</Words>
  <Application>Microsoft Office PowerPoint</Application>
  <PresentationFormat>全屏显示(4:3)</PresentationFormat>
  <Paragraphs>235</Paragraphs>
  <Slides>29</Slides>
  <Notes>1</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29</vt:i4>
      </vt:variant>
    </vt:vector>
  </HeadingPairs>
  <TitlesOfParts>
    <vt:vector size="38" baseType="lpstr">
      <vt:lpstr>ＭＳ Ｐゴシック</vt:lpstr>
      <vt:lpstr>黑体</vt:lpstr>
      <vt:lpstr>宋体</vt:lpstr>
      <vt:lpstr>Arial</vt:lpstr>
      <vt:lpstr>Calibri</vt:lpstr>
      <vt:lpstr>Times New Roman</vt:lpstr>
      <vt:lpstr>Wingdings</vt:lpstr>
      <vt:lpstr>默认设计模板</vt:lpstr>
      <vt:lpstr>9_CS252-template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aaa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量化分析设计的基础</dc:title>
  <dc:creator>a</dc:creator>
  <cp:lastModifiedBy>a</cp:lastModifiedBy>
  <cp:revision>573</cp:revision>
  <dcterms:created xsi:type="dcterms:W3CDTF">2021-08-20T13:01:56Z</dcterms:created>
  <dcterms:modified xsi:type="dcterms:W3CDTF">2021-11-19T04:19:03Z</dcterms:modified>
</cp:coreProperties>
</file>