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1"/>
  </p:notesMasterIdLst>
  <p:sldIdLst>
    <p:sldId id="258"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409" r:id="rId34"/>
    <p:sldId id="410" r:id="rId35"/>
    <p:sldId id="411" r:id="rId36"/>
    <p:sldId id="412" r:id="rId37"/>
    <p:sldId id="413" r:id="rId38"/>
    <p:sldId id="414" r:id="rId39"/>
    <p:sldId id="415"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24" autoAdjust="0"/>
  </p:normalViewPr>
  <p:slideViewPr>
    <p:cSldViewPr snapToGrid="0">
      <p:cViewPr varScale="1">
        <p:scale>
          <a:sx n="70" d="100"/>
          <a:sy n="70" d="100"/>
        </p:scale>
        <p:origin x="13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7A93C-3455-4E4C-9121-582B06BBAA09}" type="datetimeFigureOut">
              <a:rPr lang="zh-CN" altLang="en-US" smtClean="0"/>
              <a:t>2021/11/7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C87A8-CFBF-41D3-B6D1-EF07153A4B4B}" type="slidenum">
              <a:rPr lang="zh-CN" altLang="en-US" smtClean="0"/>
              <a:t>‹#›</a:t>
            </a:fld>
            <a:endParaRPr lang="zh-CN" altLang="en-US"/>
          </a:p>
        </p:txBody>
      </p:sp>
    </p:spTree>
    <p:extLst>
      <p:ext uri="{BB962C8B-B14F-4D97-AF65-F5344CB8AC3E}">
        <p14:creationId xmlns:p14="http://schemas.microsoft.com/office/powerpoint/2010/main" val="292806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9C87A8-CFBF-41D3-B6D1-EF07153A4B4B}" type="slidenum">
              <a:rPr lang="zh-CN" altLang="en-US" smtClean="0"/>
              <a:t>1</a:t>
            </a:fld>
            <a:endParaRPr lang="zh-CN" altLang="en-US"/>
          </a:p>
        </p:txBody>
      </p:sp>
    </p:spTree>
    <p:extLst>
      <p:ext uri="{BB962C8B-B14F-4D97-AF65-F5344CB8AC3E}">
        <p14:creationId xmlns:p14="http://schemas.microsoft.com/office/powerpoint/2010/main" val="2652606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EF26347-D297-4CC2-BB80-4979A5A3FD92}" type="datetime3">
              <a:rPr lang="zh-CN" altLang="en-US" smtClean="0">
                <a:solidFill>
                  <a:srgbClr val="000000"/>
                </a:solidFill>
              </a:rPr>
              <a:t>2021年11月7日星期日</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EF69E08B-41E4-42FF-B216-A0BA4194A96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2502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F8D92B6-847C-404D-96FA-D82178555B9D}" type="datetime3">
              <a:rPr lang="zh-CN" altLang="en-US" smtClean="0">
                <a:solidFill>
                  <a:srgbClr val="000000"/>
                </a:solidFill>
              </a:rPr>
              <a:t>2021年11月7日星期日</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280C0A82-4982-4DA8-BF14-BC0CDCACEA0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1122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211455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304800"/>
            <a:ext cx="619125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8BC4B31-90DE-4023-AB1D-CF006F4B909A}" type="datetime3">
              <a:rPr lang="zh-CN" altLang="en-US" smtClean="0">
                <a:solidFill>
                  <a:srgbClr val="000000"/>
                </a:solidFill>
              </a:rPr>
              <a:t>2021年11月7日星期日</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580CD8C8-3F49-4017-97DB-A35E4F4544F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99722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smtClean="0"/>
            </a:lvl1pPr>
          </a:lstStyle>
          <a:p>
            <a:pPr>
              <a:defRPr/>
            </a:pPr>
            <a:fld id="{76249C3F-1F0D-0245-BD8E-6D134CBB21A2}" type="slidenum">
              <a:rPr lang="en-US"/>
              <a:pPr>
                <a:defRPr/>
              </a:pPr>
              <a:t>‹#›</a:t>
            </a:fld>
            <a:endParaRPr lang="en-US" b="0">
              <a:solidFill>
                <a:srgbClr val="FBBA03"/>
              </a:solidFill>
            </a:endParaRPr>
          </a:p>
        </p:txBody>
      </p:sp>
    </p:spTree>
    <p:extLst>
      <p:ext uri="{BB962C8B-B14F-4D97-AF65-F5344CB8AC3E}">
        <p14:creationId xmlns:p14="http://schemas.microsoft.com/office/powerpoint/2010/main" val="3744485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pPr>
              <a:defRPr/>
            </a:pPr>
            <a:fld id="{A8C89C21-81C6-1849-AF7F-456E69B3BB35}" type="slidenum">
              <a:rPr lang="en-US"/>
              <a:pPr>
                <a:defRPr/>
              </a:pPr>
              <a:t>‹#›</a:t>
            </a:fld>
            <a:endParaRPr lang="en-US" b="0">
              <a:solidFill>
                <a:srgbClr val="FBBA03"/>
              </a:solidFill>
            </a:endParaRPr>
          </a:p>
        </p:txBody>
      </p:sp>
    </p:spTree>
    <p:extLst>
      <p:ext uri="{BB962C8B-B14F-4D97-AF65-F5344CB8AC3E}">
        <p14:creationId xmlns:p14="http://schemas.microsoft.com/office/powerpoint/2010/main" val="3807250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smtClean="0"/>
            </a:lvl1pPr>
          </a:lstStyle>
          <a:p>
            <a:pPr>
              <a:defRPr/>
            </a:pPr>
            <a:fld id="{6B3DFB28-5B5B-074C-B4E8-618C4BF2D1F1}" type="slidenum">
              <a:rPr lang="en-US"/>
              <a:pPr>
                <a:defRPr/>
              </a:pPr>
              <a:t>‹#›</a:t>
            </a:fld>
            <a:endParaRPr lang="en-US" b="0">
              <a:solidFill>
                <a:srgbClr val="FBBA03"/>
              </a:solidFill>
            </a:endParaRPr>
          </a:p>
        </p:txBody>
      </p:sp>
    </p:spTree>
    <p:extLst>
      <p:ext uri="{BB962C8B-B14F-4D97-AF65-F5344CB8AC3E}">
        <p14:creationId xmlns:p14="http://schemas.microsoft.com/office/powerpoint/2010/main" val="2264563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698501" y="1193800"/>
            <a:ext cx="3765550" cy="4927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6451" y="1193800"/>
            <a:ext cx="3765550" cy="4927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smtClean="0"/>
            </a:lvl1pPr>
          </a:lstStyle>
          <a:p>
            <a:pPr>
              <a:defRPr/>
            </a:pPr>
            <a:fld id="{27607546-6874-DF43-9D9F-828C20612237}" type="slidenum">
              <a:rPr lang="en-US"/>
              <a:pPr>
                <a:defRPr/>
              </a:pPr>
              <a:t>‹#›</a:t>
            </a:fld>
            <a:endParaRPr lang="en-US" b="0">
              <a:solidFill>
                <a:srgbClr val="FBBA03"/>
              </a:solidFill>
            </a:endParaRPr>
          </a:p>
        </p:txBody>
      </p:sp>
    </p:spTree>
    <p:extLst>
      <p:ext uri="{BB962C8B-B14F-4D97-AF65-F5344CB8AC3E}">
        <p14:creationId xmlns:p14="http://schemas.microsoft.com/office/powerpoint/2010/main" val="3917625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lvl1pPr>
              <a:defRPr smtClean="0"/>
            </a:lvl1pPr>
          </a:lstStyle>
          <a:p>
            <a:pPr>
              <a:defRPr/>
            </a:pPr>
            <a:fld id="{0E0868A1-DE77-A845-97F5-165FD4D75CF2}" type="slidenum">
              <a:rPr lang="en-US"/>
              <a:pPr>
                <a:defRPr/>
              </a:pPr>
              <a:t>‹#›</a:t>
            </a:fld>
            <a:endParaRPr lang="en-US" b="0">
              <a:solidFill>
                <a:srgbClr val="FBBA03"/>
              </a:solidFill>
            </a:endParaRPr>
          </a:p>
        </p:txBody>
      </p:sp>
    </p:spTree>
    <p:extLst>
      <p:ext uri="{BB962C8B-B14F-4D97-AF65-F5344CB8AC3E}">
        <p14:creationId xmlns:p14="http://schemas.microsoft.com/office/powerpoint/2010/main" val="311696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defRPr smtClean="0"/>
            </a:lvl1pPr>
          </a:lstStyle>
          <a:p>
            <a:pPr>
              <a:defRPr/>
            </a:pPr>
            <a:fld id="{5DC2A54D-D38A-6449-A27D-1BD4A1440DD2}" type="slidenum">
              <a:rPr lang="en-US"/>
              <a:pPr>
                <a:defRPr/>
              </a:pPr>
              <a:t>‹#›</a:t>
            </a:fld>
            <a:endParaRPr lang="en-US" b="0">
              <a:solidFill>
                <a:srgbClr val="FBBA03"/>
              </a:solidFill>
            </a:endParaRPr>
          </a:p>
        </p:txBody>
      </p:sp>
    </p:spTree>
    <p:extLst>
      <p:ext uri="{BB962C8B-B14F-4D97-AF65-F5344CB8AC3E}">
        <p14:creationId xmlns:p14="http://schemas.microsoft.com/office/powerpoint/2010/main" val="2532895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mtClean="0"/>
            </a:lvl1pPr>
          </a:lstStyle>
          <a:p>
            <a:pPr>
              <a:defRPr/>
            </a:pPr>
            <a:fld id="{94E79977-8762-624D-9D2F-4FE156E28C29}" type="slidenum">
              <a:rPr lang="en-US"/>
              <a:pPr>
                <a:defRPr/>
              </a:pPr>
              <a:t>‹#›</a:t>
            </a:fld>
            <a:endParaRPr lang="en-US" b="0">
              <a:solidFill>
                <a:srgbClr val="FBBA03"/>
              </a:solidFill>
            </a:endParaRPr>
          </a:p>
        </p:txBody>
      </p:sp>
    </p:spTree>
    <p:extLst>
      <p:ext uri="{BB962C8B-B14F-4D97-AF65-F5344CB8AC3E}">
        <p14:creationId xmlns:p14="http://schemas.microsoft.com/office/powerpoint/2010/main" val="43363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738F50D-2DF5-441E-B595-31B65413CA0A}" type="datetime3">
              <a:rPr lang="zh-CN" altLang="en-US" smtClean="0">
                <a:solidFill>
                  <a:srgbClr val="000000"/>
                </a:solidFill>
              </a:rPr>
              <a:t>2021年11月7日星期日</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E58E32E0-4F7A-4C51-A07F-A32EBD8C5A5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1483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1CAA3DD5-5396-4006-AB4C-87CAFA69FA87}" type="datetime3">
              <a:rPr lang="zh-CN" altLang="en-US" smtClean="0">
                <a:solidFill>
                  <a:srgbClr val="000000"/>
                </a:solidFill>
              </a:rPr>
              <a:t>2021年11月7日星期日</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6" name="Rectangle 6"/>
          <p:cNvSpPr>
            <a:spLocks noGrp="1" noChangeArrowheads="1"/>
          </p:cNvSpPr>
          <p:nvPr>
            <p:ph type="sldNum" sz="quarter" idx="12"/>
          </p:nvPr>
        </p:nvSpPr>
        <p:spPr>
          <a:ln/>
        </p:spPr>
        <p:txBody>
          <a:bodyPr/>
          <a:lstStyle>
            <a:lvl1pPr>
              <a:defRPr/>
            </a:lvl1pPr>
          </a:lstStyle>
          <a:p>
            <a:fld id="{106881CA-77E4-47A2-BDBA-2EE13C56C49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6661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447800"/>
            <a:ext cx="4152900" cy="4953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447800"/>
            <a:ext cx="4152900" cy="4953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DFC347D7-27DA-48B4-BE3E-3783A93D922F}" type="datetime3">
              <a:rPr lang="zh-CN" altLang="en-US" smtClean="0">
                <a:solidFill>
                  <a:srgbClr val="000000"/>
                </a:solidFill>
              </a:rPr>
              <a:t>2021年11月7日星期日</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7" name="Rectangle 6"/>
          <p:cNvSpPr>
            <a:spLocks noGrp="1" noChangeArrowheads="1"/>
          </p:cNvSpPr>
          <p:nvPr>
            <p:ph type="sldNum" sz="quarter" idx="12"/>
          </p:nvPr>
        </p:nvSpPr>
        <p:spPr>
          <a:ln/>
        </p:spPr>
        <p:txBody>
          <a:bodyPr/>
          <a:lstStyle>
            <a:lvl1pPr>
              <a:defRPr/>
            </a:lvl1pPr>
          </a:lstStyle>
          <a:p>
            <a:fld id="{3DE13F82-F088-4D86-B756-41253263ACA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0001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B2AF618B-5690-4DCC-8755-C8992E9508AA}" type="datetime3">
              <a:rPr lang="zh-CN" altLang="en-US" smtClean="0">
                <a:solidFill>
                  <a:srgbClr val="000000"/>
                </a:solidFill>
              </a:rPr>
              <a:t>2021年11月7日星期日</a:t>
            </a:fld>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9" name="Rectangle 6"/>
          <p:cNvSpPr>
            <a:spLocks noGrp="1" noChangeArrowheads="1"/>
          </p:cNvSpPr>
          <p:nvPr>
            <p:ph type="sldNum" sz="quarter" idx="12"/>
          </p:nvPr>
        </p:nvSpPr>
        <p:spPr>
          <a:ln/>
        </p:spPr>
        <p:txBody>
          <a:bodyPr/>
          <a:lstStyle>
            <a:lvl1pPr>
              <a:defRPr/>
            </a:lvl1pPr>
          </a:lstStyle>
          <a:p>
            <a:fld id="{F7948D50-6558-47A0-9E43-173458B88CE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7966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7BF4E106-FB49-469E-ADBB-1CC2E09D2FC0}" type="datetime3">
              <a:rPr lang="zh-CN" altLang="en-US" smtClean="0">
                <a:solidFill>
                  <a:srgbClr val="000000"/>
                </a:solidFill>
              </a:rPr>
              <a:t>2021年11月7日星期日</a:t>
            </a:fld>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5" name="Rectangle 6"/>
          <p:cNvSpPr>
            <a:spLocks noGrp="1" noChangeArrowheads="1"/>
          </p:cNvSpPr>
          <p:nvPr>
            <p:ph type="sldNum" sz="quarter" idx="12"/>
          </p:nvPr>
        </p:nvSpPr>
        <p:spPr>
          <a:ln/>
        </p:spPr>
        <p:txBody>
          <a:bodyPr/>
          <a:lstStyle>
            <a:lvl1pPr>
              <a:defRPr/>
            </a:lvl1pPr>
          </a:lstStyle>
          <a:p>
            <a:fld id="{A59AC56E-9F38-4A2A-A655-530BFCF9D27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986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ED3B698-C342-4256-AF38-7F62A2A9D2D5}" type="datetime3">
              <a:rPr lang="zh-CN" altLang="en-US" smtClean="0">
                <a:solidFill>
                  <a:srgbClr val="000000"/>
                </a:solidFill>
              </a:rPr>
              <a:t>2021年11月7日星期日</a:t>
            </a:fld>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4" name="Rectangle 6"/>
          <p:cNvSpPr>
            <a:spLocks noGrp="1" noChangeArrowheads="1"/>
          </p:cNvSpPr>
          <p:nvPr>
            <p:ph type="sldNum" sz="quarter" idx="12"/>
          </p:nvPr>
        </p:nvSpPr>
        <p:spPr>
          <a:ln/>
        </p:spPr>
        <p:txBody>
          <a:bodyPr/>
          <a:lstStyle>
            <a:lvl1pPr>
              <a:defRPr/>
            </a:lvl1pPr>
          </a:lstStyle>
          <a:p>
            <a:fld id="{4BC1F71B-101D-4B1E-8276-752D3DFB6DA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8662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02955F0-967F-4F95-8E53-8E00A8AD813A}" type="datetime3">
              <a:rPr lang="zh-CN" altLang="en-US" smtClean="0">
                <a:solidFill>
                  <a:srgbClr val="000000"/>
                </a:solidFill>
              </a:rPr>
              <a:t>2021年11月7日星期日</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7" name="Rectangle 6"/>
          <p:cNvSpPr>
            <a:spLocks noGrp="1" noChangeArrowheads="1"/>
          </p:cNvSpPr>
          <p:nvPr>
            <p:ph type="sldNum" sz="quarter" idx="12"/>
          </p:nvPr>
        </p:nvSpPr>
        <p:spPr>
          <a:ln/>
        </p:spPr>
        <p:txBody>
          <a:bodyPr/>
          <a:lstStyle>
            <a:lvl1pPr>
              <a:defRPr/>
            </a:lvl1pPr>
          </a:lstStyle>
          <a:p>
            <a:fld id="{B5A35CD9-00FA-42F6-ADAB-D35EB55F2D9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5867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27153BF-35EB-4C2A-8FE5-138F9E90B205}" type="datetime3">
              <a:rPr lang="zh-CN" altLang="en-US" smtClean="0">
                <a:solidFill>
                  <a:srgbClr val="000000"/>
                </a:solidFill>
              </a:rPr>
              <a:t>2021年11月7日星期日</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solidFill>
                  <a:srgbClr val="000000"/>
                </a:solidFill>
              </a:rPr>
              <a:t>计算机系统结构      第五章  标量处理机</a:t>
            </a:r>
          </a:p>
        </p:txBody>
      </p:sp>
      <p:sp>
        <p:nvSpPr>
          <p:cNvPr id="7" name="Rectangle 6"/>
          <p:cNvSpPr>
            <a:spLocks noGrp="1" noChangeArrowheads="1"/>
          </p:cNvSpPr>
          <p:nvPr>
            <p:ph type="sldNum" sz="quarter" idx="12"/>
          </p:nvPr>
        </p:nvSpPr>
        <p:spPr>
          <a:ln/>
        </p:spPr>
        <p:txBody>
          <a:bodyPr/>
          <a:lstStyle>
            <a:lvl1pPr>
              <a:defRPr/>
            </a:lvl1pPr>
          </a:lstStyle>
          <a:p>
            <a:fld id="{19A6B5B8-3781-4543-A153-270FB8735D9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1693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D2D2F4"/>
            </a:gs>
            <a:gs pos="5000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3731" name="Rectangle 3"/>
          <p:cNvSpPr>
            <a:spLocks noGrp="1" noChangeArrowheads="1"/>
          </p:cNvSpPr>
          <p:nvPr>
            <p:ph type="body" idx="1"/>
          </p:nvPr>
        </p:nvSpPr>
        <p:spPr bwMode="auto">
          <a:xfrm>
            <a:off x="381000" y="14478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381000" y="6477000"/>
            <a:ext cx="19050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50"/>
            </a:lvl1pPr>
          </a:lstStyle>
          <a:p>
            <a:pPr fontAlgn="base">
              <a:spcBef>
                <a:spcPct val="0"/>
              </a:spcBef>
              <a:spcAft>
                <a:spcPct val="0"/>
              </a:spcAft>
              <a:defRPr/>
            </a:pPr>
            <a:fld id="{FA244B10-186D-4C4E-AA9F-7F34D9AD7760}" type="datetime3">
              <a:rPr kumimoji="1" lang="zh-CN" altLang="en-US" smtClean="0">
                <a:solidFill>
                  <a:srgbClr val="000000"/>
                </a:solidFill>
              </a:rPr>
              <a:t>2021年11月7日星期日</a:t>
            </a:fld>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2514600" y="6477000"/>
            <a:ext cx="4038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50"/>
            </a:lvl1pPr>
          </a:lstStyle>
          <a:p>
            <a:pPr fontAlgn="base">
              <a:spcBef>
                <a:spcPct val="0"/>
              </a:spcBef>
              <a:spcAft>
                <a:spcPct val="0"/>
              </a:spcAft>
              <a:defRPr/>
            </a:pPr>
            <a:r>
              <a:rPr kumimoji="1" lang="en-US" altLang="zh-CN">
                <a:solidFill>
                  <a:srgbClr val="000000"/>
                </a:solidFill>
              </a:rPr>
              <a:t>计算机系统结构      第五章  标量处理机</a:t>
            </a:r>
          </a:p>
        </p:txBody>
      </p:sp>
      <p:sp>
        <p:nvSpPr>
          <p:cNvPr id="1030" name="Rectangle 6"/>
          <p:cNvSpPr>
            <a:spLocks noGrp="1" noChangeArrowheads="1"/>
          </p:cNvSpPr>
          <p:nvPr>
            <p:ph type="sldNum" sz="quarter" idx="4"/>
          </p:nvPr>
        </p:nvSpPr>
        <p:spPr bwMode="auto">
          <a:xfrm>
            <a:off x="6705600" y="6477000"/>
            <a:ext cx="19050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50"/>
            </a:lvl1pPr>
          </a:lstStyle>
          <a:p>
            <a:pPr fontAlgn="base">
              <a:spcBef>
                <a:spcPct val="0"/>
              </a:spcBef>
              <a:spcAft>
                <a:spcPct val="0"/>
              </a:spcAft>
            </a:pPr>
            <a:fld id="{146109F8-6206-420F-ADE8-3F4B086AE4E7}" type="slidenum">
              <a:rPr kumimoji="1" lang="en-US" altLang="zh-CN" smtClean="0">
                <a:solidFill>
                  <a:srgbClr val="000000"/>
                </a:solidFill>
              </a:rPr>
              <a:pPr fontAlgn="base">
                <a:spcBef>
                  <a:spcPct val="0"/>
                </a:spcBef>
                <a:spcAft>
                  <a:spcPct val="0"/>
                </a:spcAft>
              </a:pPr>
              <a:t>‹#›</a:t>
            </a:fld>
            <a:endParaRPr kumimoji="1" lang="en-US" altLang="zh-CN" smtClean="0">
              <a:solidFill>
                <a:srgbClr val="000000"/>
              </a:solidFill>
            </a:endParaRPr>
          </a:p>
        </p:txBody>
      </p:sp>
    </p:spTree>
    <p:extLst>
      <p:ext uri="{BB962C8B-B14F-4D97-AF65-F5344CB8AC3E}">
        <p14:creationId xmlns:p14="http://schemas.microsoft.com/office/powerpoint/2010/main" val="2235908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p:titleStyle>
    <p:bodyStyle>
      <a:lvl1pPr marL="257175" indent="-257175" algn="l" rtl="0" eaLnBrk="0" fontAlgn="base" hangingPunct="0">
        <a:spcBef>
          <a:spcPct val="20000"/>
        </a:spcBef>
        <a:spcAft>
          <a:spcPct val="0"/>
        </a:spcAft>
        <a:buChar char="•"/>
        <a:defRPr kumimoji="1"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kumimoji="1" sz="2100">
          <a:solidFill>
            <a:schemeClr val="tx1"/>
          </a:solidFill>
          <a:latin typeface="+mn-lt"/>
          <a:ea typeface="+mn-ea"/>
        </a:defRPr>
      </a:lvl2pPr>
      <a:lvl3pPr marL="857250" indent="-171450" algn="l" rtl="0" eaLnBrk="0" fontAlgn="base" hangingPunct="0">
        <a:spcBef>
          <a:spcPct val="20000"/>
        </a:spcBef>
        <a:spcAft>
          <a:spcPct val="0"/>
        </a:spcAft>
        <a:buChar char="•"/>
        <a:defRPr kumimoji="1" sz="1800">
          <a:solidFill>
            <a:schemeClr val="tx1"/>
          </a:solidFill>
          <a:latin typeface="+mn-lt"/>
          <a:ea typeface="+mn-ea"/>
        </a:defRPr>
      </a:lvl3pPr>
      <a:lvl4pPr marL="1200150" indent="-171450" algn="l" rtl="0" eaLnBrk="0" fontAlgn="base" hangingPunct="0">
        <a:spcBef>
          <a:spcPct val="20000"/>
        </a:spcBef>
        <a:spcAft>
          <a:spcPct val="0"/>
        </a:spcAft>
        <a:buChar char="–"/>
        <a:defRPr kumimoji="1" sz="1500">
          <a:solidFill>
            <a:schemeClr val="tx1"/>
          </a:solidFill>
          <a:latin typeface="+mn-lt"/>
          <a:ea typeface="+mn-ea"/>
        </a:defRPr>
      </a:lvl4pPr>
      <a:lvl5pPr marL="1543050" indent="-171450" algn="l" rtl="0" eaLnBrk="0" fontAlgn="base" hangingPunct="0">
        <a:spcBef>
          <a:spcPct val="20000"/>
        </a:spcBef>
        <a:spcAft>
          <a:spcPct val="0"/>
        </a:spcAft>
        <a:buChar char="»"/>
        <a:defRPr kumimoji="1" sz="1500">
          <a:solidFill>
            <a:schemeClr val="tx1"/>
          </a:solidFill>
          <a:latin typeface="+mn-lt"/>
          <a:ea typeface="+mn-ea"/>
        </a:defRPr>
      </a:lvl5pPr>
      <a:lvl6pPr marL="1885950" indent="-171450" algn="l" rtl="0" fontAlgn="base">
        <a:spcBef>
          <a:spcPct val="20000"/>
        </a:spcBef>
        <a:spcAft>
          <a:spcPct val="0"/>
        </a:spcAft>
        <a:buChar char="»"/>
        <a:defRPr kumimoji="1" sz="1500">
          <a:solidFill>
            <a:schemeClr val="tx1"/>
          </a:solidFill>
          <a:latin typeface="+mn-lt"/>
          <a:ea typeface="+mn-ea"/>
        </a:defRPr>
      </a:lvl6pPr>
      <a:lvl7pPr marL="2228850" indent="-171450" algn="l" rtl="0" fontAlgn="base">
        <a:spcBef>
          <a:spcPct val="20000"/>
        </a:spcBef>
        <a:spcAft>
          <a:spcPct val="0"/>
        </a:spcAft>
        <a:buChar char="»"/>
        <a:defRPr kumimoji="1" sz="1500">
          <a:solidFill>
            <a:schemeClr val="tx1"/>
          </a:solidFill>
          <a:latin typeface="+mn-lt"/>
          <a:ea typeface="+mn-ea"/>
        </a:defRPr>
      </a:lvl7pPr>
      <a:lvl8pPr marL="2571750" indent="-171450" algn="l" rtl="0" fontAlgn="base">
        <a:spcBef>
          <a:spcPct val="20000"/>
        </a:spcBef>
        <a:spcAft>
          <a:spcPct val="0"/>
        </a:spcAft>
        <a:buChar char="»"/>
        <a:defRPr kumimoji="1" sz="1500">
          <a:solidFill>
            <a:schemeClr val="tx1"/>
          </a:solidFill>
          <a:latin typeface="+mn-lt"/>
          <a:ea typeface="+mn-ea"/>
        </a:defRPr>
      </a:lvl8pPr>
      <a:lvl9pPr marL="2914650" indent="-171450" algn="l" rtl="0" fontAlgn="base">
        <a:spcBef>
          <a:spcPct val="20000"/>
        </a:spcBef>
        <a:spcAft>
          <a:spcPct val="0"/>
        </a:spcAft>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sldNum" sz="quarter" idx="4"/>
          </p:nvPr>
        </p:nvSpPr>
        <p:spPr bwMode="auto">
          <a:xfrm>
            <a:off x="7162800" y="64770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1800" b="1">
                <a:solidFill>
                  <a:srgbClr val="000000"/>
                </a:solidFill>
                <a:latin typeface="Calibri"/>
                <a:cs typeface="Calibri"/>
              </a:defRPr>
            </a:lvl1pPr>
          </a:lstStyle>
          <a:p>
            <a:pPr eaLnBrk="0" fontAlgn="base" hangingPunct="0">
              <a:spcAft>
                <a:spcPct val="0"/>
              </a:spcAft>
              <a:defRPr/>
            </a:pPr>
            <a:fld id="{F543C2CE-5AF7-8143-8A0A-0153F98C0316}" type="slidenum">
              <a:rPr lang="en-US" smtClean="0"/>
              <a:pPr eaLnBrk="0" fontAlgn="base" hangingPunct="0">
                <a:spcAft>
                  <a:spcPct val="0"/>
                </a:spcAft>
                <a:defRPr/>
              </a:pPr>
              <a:t>‹#›</a:t>
            </a:fld>
            <a:endParaRPr lang="en-US" dirty="0"/>
          </a:p>
        </p:txBody>
      </p:sp>
      <p:sp>
        <p:nvSpPr>
          <p:cNvPr id="1029" name="Rectangle 5"/>
          <p:cNvSpPr>
            <a:spLocks noGrp="1" noChangeArrowheads="1"/>
          </p:cNvSpPr>
          <p:nvPr>
            <p:ph type="title"/>
          </p:nvPr>
        </p:nvSpPr>
        <p:spPr bwMode="auto">
          <a:xfrm>
            <a:off x="838201" y="1524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body" idx="1"/>
          </p:nvPr>
        </p:nvSpPr>
        <p:spPr bwMode="auto">
          <a:xfrm>
            <a:off x="698500" y="1066800"/>
            <a:ext cx="7683500"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4642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lvl1pPr algn="ctr" rtl="0" eaLnBrk="0" fontAlgn="base" hangingPunct="0">
        <a:lnSpc>
          <a:spcPct val="90000"/>
        </a:lnSpc>
        <a:spcBef>
          <a:spcPct val="0"/>
        </a:spcBef>
        <a:spcAft>
          <a:spcPct val="0"/>
        </a:spcAft>
        <a:defRPr sz="2400" b="1">
          <a:solidFill>
            <a:srgbClr val="0332B7"/>
          </a:solidFill>
          <a:latin typeface="Calibri"/>
          <a:ea typeface="ＭＳ Ｐゴシック" charset="-128"/>
          <a:cs typeface="Calibri"/>
        </a:defRPr>
      </a:lvl1pPr>
      <a:lvl2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5pPr>
      <a:lvl6pPr marL="342900" algn="l" rtl="0" eaLnBrk="0" fontAlgn="base" hangingPunct="0">
        <a:lnSpc>
          <a:spcPct val="90000"/>
        </a:lnSpc>
        <a:spcBef>
          <a:spcPct val="0"/>
        </a:spcBef>
        <a:spcAft>
          <a:spcPct val="0"/>
        </a:spcAft>
        <a:defRPr sz="2400" b="1">
          <a:solidFill>
            <a:srgbClr val="0332B7"/>
          </a:solidFill>
          <a:latin typeface="Arial" charset="0"/>
        </a:defRPr>
      </a:lvl6pPr>
      <a:lvl7pPr marL="685800" algn="l" rtl="0" eaLnBrk="0" fontAlgn="base" hangingPunct="0">
        <a:lnSpc>
          <a:spcPct val="90000"/>
        </a:lnSpc>
        <a:spcBef>
          <a:spcPct val="0"/>
        </a:spcBef>
        <a:spcAft>
          <a:spcPct val="0"/>
        </a:spcAft>
        <a:defRPr sz="2400" b="1">
          <a:solidFill>
            <a:srgbClr val="0332B7"/>
          </a:solidFill>
          <a:latin typeface="Arial" charset="0"/>
        </a:defRPr>
      </a:lvl7pPr>
      <a:lvl8pPr marL="1028700" algn="l" rtl="0" eaLnBrk="0" fontAlgn="base" hangingPunct="0">
        <a:lnSpc>
          <a:spcPct val="90000"/>
        </a:lnSpc>
        <a:spcBef>
          <a:spcPct val="0"/>
        </a:spcBef>
        <a:spcAft>
          <a:spcPct val="0"/>
        </a:spcAft>
        <a:defRPr sz="2400" b="1">
          <a:solidFill>
            <a:srgbClr val="0332B7"/>
          </a:solidFill>
          <a:latin typeface="Arial" charset="0"/>
        </a:defRPr>
      </a:lvl8pPr>
      <a:lvl9pPr marL="1371600" algn="l" rtl="0" eaLnBrk="0" fontAlgn="base" hangingPunct="0">
        <a:lnSpc>
          <a:spcPct val="90000"/>
        </a:lnSpc>
        <a:spcBef>
          <a:spcPct val="0"/>
        </a:spcBef>
        <a:spcAft>
          <a:spcPct val="0"/>
        </a:spcAft>
        <a:defRPr sz="2400" b="1">
          <a:solidFill>
            <a:srgbClr val="0332B7"/>
          </a:solidFill>
          <a:latin typeface="Arial" charset="0"/>
        </a:defRPr>
      </a:lvl9pPr>
    </p:titleStyle>
    <p:bodyStyle>
      <a:lvl1pPr marL="172641" indent="-172641" algn="l" rtl="0" eaLnBrk="0" fontAlgn="base" hangingPunct="0">
        <a:lnSpc>
          <a:spcPct val="90000"/>
        </a:lnSpc>
        <a:spcBef>
          <a:spcPct val="30000"/>
        </a:spcBef>
        <a:spcAft>
          <a:spcPct val="0"/>
        </a:spcAft>
        <a:buSzPct val="100000"/>
        <a:buFont typeface="Wingdings" charset="2"/>
        <a:buChar char="§"/>
        <a:defRPr sz="1800">
          <a:solidFill>
            <a:schemeClr val="tx1"/>
          </a:solidFill>
          <a:latin typeface="Calibri"/>
          <a:ea typeface="ＭＳ Ｐゴシック" charset="-128"/>
          <a:cs typeface="Calibri"/>
        </a:defRPr>
      </a:lvl1pPr>
      <a:lvl2pPr marL="514350" indent="-17145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857250" indent="-17145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157288" indent="-128588" algn="l" rtl="0" eaLnBrk="0" fontAlgn="base" hangingPunct="0">
        <a:lnSpc>
          <a:spcPct val="80000"/>
        </a:lnSpc>
        <a:spcBef>
          <a:spcPct val="30000"/>
        </a:spcBef>
        <a:spcAft>
          <a:spcPct val="0"/>
        </a:spcAft>
        <a:buSzPct val="100000"/>
        <a:buFont typeface="Wingdings" charset="2"/>
        <a:buChar char="§"/>
        <a:defRPr sz="1200">
          <a:solidFill>
            <a:schemeClr val="tx1"/>
          </a:solidFill>
          <a:latin typeface="Calibri"/>
          <a:ea typeface="ＭＳ Ｐゴシック" charset="-128"/>
          <a:cs typeface="Calibri"/>
        </a:defRPr>
      </a:lvl4pPr>
      <a:lvl5pPr marL="1500188" indent="-128588" algn="l" rtl="0" eaLnBrk="0" fontAlgn="base" hangingPunct="0">
        <a:lnSpc>
          <a:spcPct val="80000"/>
        </a:lnSpc>
        <a:spcBef>
          <a:spcPct val="30000"/>
        </a:spcBef>
        <a:spcAft>
          <a:spcPct val="0"/>
        </a:spcAft>
        <a:buSzPct val="100000"/>
        <a:buChar char="–"/>
        <a:defRPr sz="1200">
          <a:solidFill>
            <a:schemeClr val="tx1"/>
          </a:solidFill>
          <a:latin typeface="Calibri"/>
          <a:ea typeface="ＭＳ Ｐゴシック" charset="-128"/>
          <a:cs typeface="Calibri"/>
        </a:defRPr>
      </a:lvl5pPr>
      <a:lvl6pPr marL="18430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6pPr>
      <a:lvl7pPr marL="21859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7pPr>
      <a:lvl8pPr marL="25288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8pPr>
      <a:lvl9pPr marL="2871788" indent="-128588" algn="l" rtl="0" eaLnBrk="0" fontAlgn="base" hangingPunct="0">
        <a:lnSpc>
          <a:spcPct val="90000"/>
        </a:lnSpc>
        <a:spcBef>
          <a:spcPct val="30000"/>
        </a:spcBef>
        <a:spcAft>
          <a:spcPct val="0"/>
        </a:spcAft>
        <a:buSzPct val="100000"/>
        <a:buChar char="–"/>
        <a:defRPr sz="1050">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3"/>
          <p:cNvSpPr>
            <a:spLocks noGrp="1" noChangeArrowheads="1"/>
          </p:cNvSpPr>
          <p:nvPr>
            <p:ph type="ctrTitle"/>
          </p:nvPr>
        </p:nvSpPr>
        <p:spPr>
          <a:xfrm>
            <a:off x="1504665" y="542499"/>
            <a:ext cx="6670344" cy="685799"/>
          </a:xfrm>
          <a:noFill/>
          <a:ln cap="flat">
            <a:solidFill>
              <a:srgbClr val="800000"/>
            </a:solidFill>
            <a:miter lim="800000"/>
            <a:headEnd/>
            <a:tailEnd/>
          </a:ln>
        </p:spPr>
        <p:txBody>
          <a:bodyPr/>
          <a:lstStyle/>
          <a:p>
            <a:pPr eaLnBrk="1" hangingPunct="1"/>
            <a:r>
              <a:rPr lang="zh-CN" altLang="en-US" sz="4000" b="1" dirty="0" smtClean="0">
                <a:solidFill>
                  <a:srgbClr val="800000"/>
                </a:solidFill>
                <a:latin typeface="Arial" panose="020B0604020202020204" pitchFamily="34" charset="0"/>
                <a:ea typeface="黑体" panose="02010609060101010101" pitchFamily="49" charset="-122"/>
              </a:rPr>
              <a:t>第五章 数据级并行性</a:t>
            </a:r>
            <a:endParaRPr lang="zh-CN" altLang="en-US" sz="4000" b="1" dirty="0">
              <a:solidFill>
                <a:srgbClr val="800000"/>
              </a:solidFill>
              <a:latin typeface="Arial" panose="020B0604020202020204" pitchFamily="34" charset="0"/>
              <a:ea typeface="黑体" panose="02010609060101010101" pitchFamily="49" charset="-122"/>
            </a:endParaRPr>
          </a:p>
        </p:txBody>
      </p:sp>
      <p:sp>
        <p:nvSpPr>
          <p:cNvPr id="74755" name="Rectangle 4"/>
          <p:cNvSpPr>
            <a:spLocks noChangeArrowheads="1"/>
          </p:cNvSpPr>
          <p:nvPr/>
        </p:nvSpPr>
        <p:spPr bwMode="auto">
          <a:xfrm>
            <a:off x="1504665" y="1934367"/>
            <a:ext cx="6670344" cy="329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10000"/>
              </a:spcBef>
              <a:spcAft>
                <a:spcPct val="0"/>
              </a:spcAft>
            </a:pPr>
            <a:r>
              <a:rPr lang="en-US" altLang="zh-CN" sz="2800" dirty="0" smtClean="0">
                <a:latin typeface="+mn-lt"/>
                <a:ea typeface="楷体_GB2312" pitchFamily="49" charset="-122"/>
              </a:rPr>
              <a:t>5.1 </a:t>
            </a:r>
            <a:r>
              <a:rPr lang="zh-CN" altLang="en-US" sz="2800" dirty="0" smtClean="0">
                <a:latin typeface="+mn-lt"/>
                <a:ea typeface="楷体_GB2312" pitchFamily="49" charset="-122"/>
              </a:rPr>
              <a:t>向量机</a:t>
            </a:r>
            <a:endParaRPr lang="en-US" altLang="zh-CN" sz="2800" dirty="0" smtClean="0">
              <a:latin typeface="+mn-ea"/>
              <a:ea typeface="+mn-ea"/>
            </a:endParaRPr>
          </a:p>
          <a:p>
            <a:pPr eaLnBrk="1" fontAlgn="base" hangingPunct="1">
              <a:spcBef>
                <a:spcPct val="10000"/>
              </a:spcBef>
              <a:spcAft>
                <a:spcPct val="0"/>
              </a:spcAft>
            </a:pPr>
            <a:r>
              <a:rPr lang="en-US" altLang="zh-CN" sz="2800" dirty="0" smtClean="0">
                <a:latin typeface="+mn-lt"/>
                <a:ea typeface="楷体_GB2312" pitchFamily="49" charset="-122"/>
              </a:rPr>
              <a:t>5.2 SIMD </a:t>
            </a:r>
            <a:r>
              <a:rPr lang="zh-CN" altLang="en-US" sz="2800" dirty="0" smtClean="0">
                <a:latin typeface="+mn-lt"/>
                <a:ea typeface="楷体_GB2312" pitchFamily="49" charset="-122"/>
              </a:rPr>
              <a:t>多媒体扩展</a:t>
            </a:r>
            <a:endParaRPr lang="zh-CN" altLang="en-US" sz="2800" dirty="0">
              <a:latin typeface="+mn-ea"/>
              <a:ea typeface="+mn-ea"/>
            </a:endParaRPr>
          </a:p>
          <a:p>
            <a:pPr eaLnBrk="1" fontAlgn="base" hangingPunct="1">
              <a:spcBef>
                <a:spcPct val="10000"/>
              </a:spcBef>
              <a:spcAft>
                <a:spcPct val="0"/>
              </a:spcAft>
            </a:pPr>
            <a:r>
              <a:rPr lang="en-US" altLang="zh-CN" sz="2800" dirty="0" smtClean="0">
                <a:latin typeface="+mn-lt"/>
                <a:ea typeface="楷体_GB2312" pitchFamily="49" charset="-122"/>
              </a:rPr>
              <a:t>5.3 </a:t>
            </a:r>
            <a:r>
              <a:rPr lang="en-US" altLang="zh-CN" sz="2800" dirty="0">
                <a:latin typeface="+mn-ea"/>
                <a:ea typeface="+mn-ea"/>
              </a:rPr>
              <a:t>GPU</a:t>
            </a:r>
            <a:endParaRPr lang="zh-CN" altLang="en-US" sz="2800" dirty="0">
              <a:latin typeface="+mn-ea"/>
              <a:ea typeface="+mn-ea"/>
            </a:endParaRPr>
          </a:p>
          <a:p>
            <a:pPr eaLnBrk="1" fontAlgn="base" hangingPunct="1">
              <a:spcBef>
                <a:spcPct val="10000"/>
              </a:spcBef>
              <a:spcAft>
                <a:spcPct val="0"/>
              </a:spcAft>
            </a:pPr>
            <a:r>
              <a:rPr lang="en-US" altLang="zh-CN" sz="2800" dirty="0" smtClean="0">
                <a:latin typeface="+mn-lt"/>
                <a:ea typeface="楷体_GB2312" pitchFamily="49" charset="-122"/>
              </a:rPr>
              <a:t>5.4 </a:t>
            </a:r>
            <a:r>
              <a:rPr lang="zh-CN" altLang="en-US" sz="2800" dirty="0" smtClean="0">
                <a:latin typeface="+mn-ea"/>
                <a:ea typeface="+mn-ea"/>
              </a:rPr>
              <a:t>检测增强循环级并行性</a:t>
            </a:r>
            <a:endParaRPr lang="en-US" altLang="zh-CN" sz="2800" dirty="0">
              <a:latin typeface="+mn-ea"/>
              <a:ea typeface="+mn-ea"/>
            </a:endParaRPr>
          </a:p>
        </p:txBody>
      </p:sp>
      <p:sp>
        <p:nvSpPr>
          <p:cNvPr id="4" name="文本框 3"/>
          <p:cNvSpPr txBox="1"/>
          <p:nvPr/>
        </p:nvSpPr>
        <p:spPr>
          <a:xfrm>
            <a:off x="731100" y="5900212"/>
            <a:ext cx="7307431" cy="369332"/>
          </a:xfrm>
          <a:prstGeom prst="rect">
            <a:avLst/>
          </a:prstGeom>
          <a:noFill/>
        </p:spPr>
        <p:txBody>
          <a:bodyPr wrap="square" rtlCol="0">
            <a:spAutoFit/>
          </a:bodyPr>
          <a:lstStyle/>
          <a:p>
            <a:r>
              <a:rPr lang="en-US" altLang="zh-CN" dirty="0" smtClean="0">
                <a:solidFill>
                  <a:prstClr val="black"/>
                </a:solidFill>
                <a:cs typeface="Times New Roman" panose="02020603050405020304" pitchFamily="18" charset="0"/>
              </a:rPr>
              <a:t>Readings:  </a:t>
            </a:r>
            <a:r>
              <a:rPr lang="en-US" altLang="zh-CN" dirty="0" smtClean="0"/>
              <a:t>Chapter 4.1--4.5</a:t>
            </a:r>
            <a:endParaRPr lang="zh-CN" altLang="en-US" dirty="0"/>
          </a:p>
        </p:txBody>
      </p:sp>
    </p:spTree>
    <p:extLst>
      <p:ext uri="{BB962C8B-B14F-4D97-AF65-F5344CB8AC3E}">
        <p14:creationId xmlns:p14="http://schemas.microsoft.com/office/powerpoint/2010/main" val="2810994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573206"/>
            <a:ext cx="9144000" cy="5773888"/>
          </a:xfrm>
          <a:prstGeom prst="rect">
            <a:avLst/>
          </a:prstGeom>
          <a:noFill/>
        </p:spPr>
        <p:txBody>
          <a:bodyPr wrap="square" rtlCol="0">
            <a:spAutoFit/>
          </a:bodyPr>
          <a:lstStyle/>
          <a:p>
            <a:pPr lvl="0" fontAlgn="base">
              <a:lnSpc>
                <a:spcPct val="90000"/>
              </a:lnSpc>
              <a:spcBef>
                <a:spcPct val="20000"/>
              </a:spcBef>
              <a:spcAft>
                <a:spcPct val="0"/>
              </a:spcAft>
              <a:buClr>
                <a:srgbClr val="0033CC"/>
              </a:buClr>
              <a:buSzPct val="60000"/>
            </a:pPr>
            <a:r>
              <a:rPr lang="zh-CN" altLang="en-US" sz="2400" kern="0" dirty="0">
                <a:solidFill>
                  <a:srgbClr val="003399"/>
                </a:solidFill>
                <a:latin typeface="Arial"/>
              </a:rPr>
              <a:t>例子</a:t>
            </a:r>
            <a:r>
              <a:rPr lang="en-US" altLang="zh-CN" sz="2400" kern="0" dirty="0" smtClean="0">
                <a:solidFill>
                  <a:srgbClr val="003399"/>
                </a:solidFill>
                <a:latin typeface="Arial"/>
              </a:rPr>
              <a:t>:  </a:t>
            </a:r>
            <a:r>
              <a:rPr lang="en-US" altLang="zh-CN" sz="2400" kern="0" dirty="0">
                <a:solidFill>
                  <a:srgbClr val="003399"/>
                </a:solidFill>
                <a:latin typeface="Arial"/>
              </a:rPr>
              <a:t>DAXPY </a:t>
            </a:r>
            <a:r>
              <a:rPr lang="en-US" altLang="zh-CN" sz="2400" kern="0" dirty="0" smtClean="0">
                <a:solidFill>
                  <a:srgbClr val="003399"/>
                </a:solidFill>
                <a:latin typeface="Arial"/>
              </a:rPr>
              <a:t>( a*X+Y</a:t>
            </a:r>
            <a:r>
              <a:rPr lang="zh-CN" altLang="en-US" sz="2400" kern="0" dirty="0" smtClean="0">
                <a:solidFill>
                  <a:srgbClr val="003399"/>
                </a:solidFill>
                <a:latin typeface="Arial"/>
              </a:rPr>
              <a:t>， </a:t>
            </a:r>
            <a:r>
              <a:rPr lang="en-US" altLang="zh-CN" sz="2400" kern="0" dirty="0" smtClean="0">
                <a:solidFill>
                  <a:srgbClr val="003399"/>
                </a:solidFill>
                <a:latin typeface="Arial"/>
              </a:rPr>
              <a:t>MIPS</a:t>
            </a:r>
            <a:r>
              <a:rPr lang="zh-CN" altLang="en-US" sz="2400" kern="0" dirty="0" smtClean="0">
                <a:solidFill>
                  <a:srgbClr val="003399"/>
                </a:solidFill>
                <a:latin typeface="Arial"/>
              </a:rPr>
              <a:t>代码，</a:t>
            </a:r>
            <a:r>
              <a:rPr lang="en-US" altLang="zh-CN" sz="2400" kern="0" dirty="0" smtClean="0">
                <a:solidFill>
                  <a:srgbClr val="003399"/>
                </a:solidFill>
                <a:latin typeface="Arial"/>
              </a:rPr>
              <a:t>X</a:t>
            </a:r>
            <a:r>
              <a:rPr lang="zh-CN" altLang="en-US" sz="2400" kern="0" dirty="0" smtClean="0">
                <a:solidFill>
                  <a:srgbClr val="003399"/>
                </a:solidFill>
                <a:latin typeface="Arial"/>
              </a:rPr>
              <a:t>和</a:t>
            </a:r>
            <a:r>
              <a:rPr lang="en-US" altLang="zh-CN" sz="2400" kern="0" dirty="0" smtClean="0">
                <a:solidFill>
                  <a:srgbClr val="003399"/>
                </a:solidFill>
                <a:latin typeface="Arial"/>
              </a:rPr>
              <a:t>Y</a:t>
            </a:r>
            <a:r>
              <a:rPr lang="zh-CN" altLang="en-US" sz="2400" kern="0" dirty="0" smtClean="0">
                <a:solidFill>
                  <a:srgbClr val="003399"/>
                </a:solidFill>
                <a:latin typeface="Arial"/>
              </a:rPr>
              <a:t>占用</a:t>
            </a:r>
            <a:r>
              <a:rPr lang="en-US" altLang="zh-CN" sz="2400" kern="0" dirty="0" smtClean="0">
                <a:solidFill>
                  <a:srgbClr val="003399"/>
                </a:solidFill>
                <a:latin typeface="Arial"/>
              </a:rPr>
              <a:t>64*8=512B)</a:t>
            </a:r>
          </a:p>
          <a:p>
            <a:pPr lvl="0" fontAlgn="base">
              <a:lnSpc>
                <a:spcPct val="90000"/>
              </a:lnSpc>
              <a:spcBef>
                <a:spcPct val="20000"/>
              </a:spcBef>
              <a:spcAft>
                <a:spcPct val="0"/>
              </a:spcAft>
              <a:buClr>
                <a:srgbClr val="0033CC"/>
              </a:buClr>
              <a:buSzPct val="60000"/>
            </a:pPr>
            <a:endParaRPr lang="en-US" altLang="zh-CN" sz="2400" kern="0" dirty="0" smtClean="0">
              <a:solidFill>
                <a:srgbClr val="003399"/>
              </a:solidFill>
              <a:latin typeface="Arial"/>
            </a:endParaRPr>
          </a:p>
          <a:p>
            <a:pPr lvl="0" fontAlgn="base">
              <a:lnSpc>
                <a:spcPct val="90000"/>
              </a:lnSpc>
              <a:spcBef>
                <a:spcPct val="20000"/>
              </a:spcBef>
              <a:spcAft>
                <a:spcPct val="0"/>
              </a:spcAft>
              <a:buClr>
                <a:srgbClr val="0033CC"/>
              </a:buClr>
              <a:buSzPct val="60000"/>
            </a:pPr>
            <a:endParaRPr lang="en-US" altLang="zh-CN" sz="2400" kern="0" dirty="0">
              <a:solidFill>
                <a:srgbClr val="003399"/>
              </a:solidFill>
              <a:latin typeface="Arial"/>
            </a:endParaRPr>
          </a:p>
          <a:p>
            <a:pPr marL="742950" lvl="1" indent="-285750" fontAlgn="base">
              <a:lnSpc>
                <a:spcPct val="90000"/>
              </a:lnSpc>
              <a:spcBef>
                <a:spcPct val="20000"/>
              </a:spcBef>
              <a:spcAft>
                <a:spcPct val="0"/>
              </a:spcAft>
              <a:buClr>
                <a:srgbClr val="003399"/>
              </a:buClr>
              <a:buSzPct val="55000"/>
            </a:pPr>
            <a:r>
              <a:rPr lang="en-US" altLang="zh-CN" sz="2400" kern="0" dirty="0">
                <a:solidFill>
                  <a:srgbClr val="0033CC"/>
                </a:solidFill>
                <a:latin typeface="Arial"/>
              </a:rPr>
              <a:t>		</a:t>
            </a:r>
            <a:r>
              <a:rPr lang="en-US" altLang="zh-CN" sz="2000" kern="0" dirty="0">
                <a:solidFill>
                  <a:srgbClr val="0033CC"/>
                </a:solidFill>
                <a:latin typeface="Arial"/>
              </a:rPr>
              <a:t>L.D		F0,a		; </a:t>
            </a:r>
            <a:r>
              <a:rPr lang="zh-CN" altLang="en-US" sz="2000" kern="0" dirty="0" smtClean="0">
                <a:solidFill>
                  <a:srgbClr val="0033CC"/>
                </a:solidFill>
                <a:latin typeface="Arial"/>
              </a:rPr>
              <a:t>读标量</a:t>
            </a:r>
            <a:r>
              <a:rPr lang="en-US" altLang="zh-CN" sz="2000" kern="0" dirty="0" smtClean="0">
                <a:solidFill>
                  <a:srgbClr val="0033CC"/>
                </a:solidFill>
                <a:latin typeface="Arial"/>
              </a:rPr>
              <a:t>a</a:t>
            </a:r>
            <a:endParaRPr lang="en-US" altLang="zh-CN" sz="2000" kern="0" dirty="0">
              <a:solidFill>
                <a:srgbClr val="0033CC"/>
              </a:solidFill>
              <a:latin typeface="Arial"/>
            </a:endParaRPr>
          </a:p>
          <a:p>
            <a:pPr marL="742950" lvl="1" indent="-285750" fontAlgn="base">
              <a:lnSpc>
                <a:spcPct val="90000"/>
              </a:lnSpc>
              <a:spcBef>
                <a:spcPct val="20000"/>
              </a:spcBef>
              <a:spcAft>
                <a:spcPct val="0"/>
              </a:spcAft>
              <a:buClr>
                <a:srgbClr val="003399"/>
              </a:buClr>
              <a:buSzPct val="55000"/>
            </a:pPr>
            <a:r>
              <a:rPr lang="en-US" altLang="zh-CN" sz="2000" kern="0" dirty="0">
                <a:solidFill>
                  <a:srgbClr val="0033CC"/>
                </a:solidFill>
                <a:latin typeface="Arial"/>
              </a:rPr>
              <a:t>		DADDIU	R4,Rx,#512	; </a:t>
            </a:r>
            <a:r>
              <a:rPr lang="zh-CN" altLang="en-US" sz="2000" kern="0" dirty="0" smtClean="0">
                <a:solidFill>
                  <a:srgbClr val="0033CC"/>
                </a:solidFill>
                <a:latin typeface="Arial"/>
              </a:rPr>
              <a:t>向量最末元素地址，</a:t>
            </a:r>
            <a:r>
              <a:rPr lang="en-US" altLang="zh-CN" sz="2000" kern="0" dirty="0" smtClean="0">
                <a:solidFill>
                  <a:srgbClr val="0033CC"/>
                </a:solidFill>
                <a:latin typeface="Arial"/>
              </a:rPr>
              <a:t>Rx</a:t>
            </a:r>
            <a:r>
              <a:rPr lang="zh-CN" altLang="en-US" sz="2000" kern="0" dirty="0" smtClean="0">
                <a:solidFill>
                  <a:srgbClr val="0033CC"/>
                </a:solidFill>
                <a:latin typeface="Arial"/>
              </a:rPr>
              <a:t>基地址</a:t>
            </a:r>
            <a:endParaRPr lang="en-US" altLang="zh-CN" sz="2000" kern="0" dirty="0">
              <a:solidFill>
                <a:srgbClr val="0033CC"/>
              </a:solidFill>
              <a:latin typeface="Arial"/>
            </a:endParaRPr>
          </a:p>
          <a:p>
            <a:pPr marL="342900" lvl="0" indent="-342900" fontAlgn="base">
              <a:lnSpc>
                <a:spcPct val="90000"/>
              </a:lnSpc>
              <a:spcBef>
                <a:spcPct val="20000"/>
              </a:spcBef>
              <a:spcAft>
                <a:spcPct val="0"/>
              </a:spcAft>
              <a:buClr>
                <a:srgbClr val="0033CC"/>
              </a:buClr>
              <a:buSzPct val="60000"/>
            </a:pPr>
            <a:r>
              <a:rPr lang="en-US" altLang="zh-CN" sz="2000" kern="0" dirty="0">
                <a:solidFill>
                  <a:srgbClr val="003399"/>
                </a:solidFill>
                <a:latin typeface="Arial"/>
              </a:rPr>
              <a:t>Loop: 	L.D		F2,0(Rx	)	; </a:t>
            </a:r>
            <a:r>
              <a:rPr lang="zh-CN" altLang="en-US" sz="2000" kern="0" dirty="0">
                <a:solidFill>
                  <a:srgbClr val="003399"/>
                </a:solidFill>
                <a:latin typeface="Arial"/>
              </a:rPr>
              <a:t>读</a:t>
            </a:r>
            <a:r>
              <a:rPr lang="en-US" altLang="zh-CN" sz="2000" kern="0" dirty="0" smtClean="0">
                <a:solidFill>
                  <a:srgbClr val="003399"/>
                </a:solidFill>
                <a:latin typeface="Arial"/>
              </a:rPr>
              <a:t> </a:t>
            </a:r>
            <a:r>
              <a:rPr lang="en-US" altLang="zh-CN" sz="2000" kern="0" dirty="0">
                <a:solidFill>
                  <a:srgbClr val="003399"/>
                </a:solidFill>
                <a:latin typeface="Arial"/>
              </a:rPr>
              <a:t>X[</a:t>
            </a:r>
            <a:r>
              <a:rPr lang="en-US" altLang="zh-CN" sz="2000" kern="0" dirty="0" err="1">
                <a:solidFill>
                  <a:srgbClr val="003399"/>
                </a:solidFill>
                <a:latin typeface="Arial"/>
              </a:rPr>
              <a:t>i</a:t>
            </a:r>
            <a:r>
              <a:rPr lang="en-US" altLang="zh-CN" sz="2000" kern="0" dirty="0">
                <a:solidFill>
                  <a:srgbClr val="003399"/>
                </a:solidFill>
                <a:latin typeface="Arial"/>
              </a:rPr>
              <a:t>]</a:t>
            </a:r>
          </a:p>
          <a:p>
            <a:pPr marL="742950" lvl="1" indent="-285750" fontAlgn="base">
              <a:lnSpc>
                <a:spcPct val="90000"/>
              </a:lnSpc>
              <a:spcBef>
                <a:spcPct val="20000"/>
              </a:spcBef>
              <a:spcAft>
                <a:spcPct val="0"/>
              </a:spcAft>
              <a:buClr>
                <a:srgbClr val="003399"/>
              </a:buClr>
              <a:buSzPct val="55000"/>
            </a:pPr>
            <a:r>
              <a:rPr lang="en-US" altLang="zh-CN" sz="2000" kern="0" dirty="0">
                <a:solidFill>
                  <a:srgbClr val="0033CC"/>
                </a:solidFill>
                <a:latin typeface="Arial"/>
              </a:rPr>
              <a:t>		MUL.D		F2,F2,F0	; a x X[</a:t>
            </a:r>
            <a:r>
              <a:rPr lang="en-US" altLang="zh-CN" sz="2000" kern="0" dirty="0" err="1">
                <a:solidFill>
                  <a:srgbClr val="0033CC"/>
                </a:solidFill>
                <a:latin typeface="Arial"/>
              </a:rPr>
              <a:t>i</a:t>
            </a:r>
            <a:r>
              <a:rPr lang="en-US" altLang="zh-CN" sz="2000" kern="0" dirty="0">
                <a:solidFill>
                  <a:srgbClr val="0033CC"/>
                </a:solidFill>
                <a:latin typeface="Arial"/>
              </a:rPr>
              <a:t>]</a:t>
            </a:r>
          </a:p>
          <a:p>
            <a:pPr marL="742950" lvl="1" indent="-285750" fontAlgn="base">
              <a:lnSpc>
                <a:spcPct val="90000"/>
              </a:lnSpc>
              <a:spcBef>
                <a:spcPct val="20000"/>
              </a:spcBef>
              <a:spcAft>
                <a:spcPct val="0"/>
              </a:spcAft>
              <a:buClr>
                <a:srgbClr val="003399"/>
              </a:buClr>
              <a:buSzPct val="55000"/>
            </a:pPr>
            <a:r>
              <a:rPr lang="en-US" altLang="zh-CN" sz="2000" kern="0" dirty="0">
                <a:solidFill>
                  <a:srgbClr val="0033CC"/>
                </a:solidFill>
                <a:latin typeface="Arial"/>
              </a:rPr>
              <a:t>		L.D		F4,0(Ry)	; </a:t>
            </a:r>
            <a:r>
              <a:rPr lang="zh-CN" altLang="en-US" sz="2000" kern="0" dirty="0">
                <a:solidFill>
                  <a:srgbClr val="0033CC"/>
                </a:solidFill>
                <a:latin typeface="Arial"/>
              </a:rPr>
              <a:t>读</a:t>
            </a:r>
            <a:r>
              <a:rPr lang="en-US" altLang="zh-CN" sz="2000" kern="0" dirty="0" smtClean="0">
                <a:solidFill>
                  <a:srgbClr val="0033CC"/>
                </a:solidFill>
                <a:latin typeface="Arial"/>
              </a:rPr>
              <a:t> </a:t>
            </a:r>
            <a:r>
              <a:rPr lang="en-US" altLang="zh-CN" sz="2000" kern="0" dirty="0">
                <a:solidFill>
                  <a:srgbClr val="0033CC"/>
                </a:solidFill>
                <a:latin typeface="Arial"/>
              </a:rPr>
              <a:t>Y[</a:t>
            </a:r>
            <a:r>
              <a:rPr lang="en-US" altLang="zh-CN" sz="2000" kern="0" dirty="0" err="1">
                <a:solidFill>
                  <a:srgbClr val="0033CC"/>
                </a:solidFill>
                <a:latin typeface="Arial"/>
              </a:rPr>
              <a:t>i</a:t>
            </a:r>
            <a:r>
              <a:rPr lang="en-US" altLang="zh-CN" sz="2000" kern="0" dirty="0">
                <a:solidFill>
                  <a:srgbClr val="0033CC"/>
                </a:solidFill>
                <a:latin typeface="Arial"/>
              </a:rPr>
              <a:t>]</a:t>
            </a:r>
          </a:p>
          <a:p>
            <a:pPr marL="742950" lvl="1" indent="-285750" fontAlgn="base">
              <a:lnSpc>
                <a:spcPct val="90000"/>
              </a:lnSpc>
              <a:spcBef>
                <a:spcPct val="20000"/>
              </a:spcBef>
              <a:spcAft>
                <a:spcPct val="0"/>
              </a:spcAft>
              <a:buClr>
                <a:srgbClr val="003399"/>
              </a:buClr>
              <a:buSzPct val="55000"/>
            </a:pPr>
            <a:r>
              <a:rPr lang="en-US" altLang="zh-CN" sz="2000" kern="0" dirty="0">
                <a:solidFill>
                  <a:srgbClr val="0033CC"/>
                </a:solidFill>
                <a:latin typeface="Arial"/>
              </a:rPr>
              <a:t>		ADD.D		F4,F2,F2	; a x X[</a:t>
            </a:r>
            <a:r>
              <a:rPr lang="en-US" altLang="zh-CN" sz="2000" kern="0" dirty="0" err="1">
                <a:solidFill>
                  <a:srgbClr val="0033CC"/>
                </a:solidFill>
                <a:latin typeface="Arial"/>
              </a:rPr>
              <a:t>i</a:t>
            </a:r>
            <a:r>
              <a:rPr lang="en-US" altLang="zh-CN" sz="2000" kern="0" dirty="0">
                <a:solidFill>
                  <a:srgbClr val="0033CC"/>
                </a:solidFill>
                <a:latin typeface="Arial"/>
              </a:rPr>
              <a:t>] + Y[</a:t>
            </a:r>
            <a:r>
              <a:rPr lang="en-US" altLang="zh-CN" sz="2000" kern="0" dirty="0" err="1">
                <a:solidFill>
                  <a:srgbClr val="0033CC"/>
                </a:solidFill>
                <a:latin typeface="Arial"/>
              </a:rPr>
              <a:t>i</a:t>
            </a:r>
            <a:r>
              <a:rPr lang="en-US" altLang="zh-CN" sz="2000" kern="0" dirty="0">
                <a:solidFill>
                  <a:srgbClr val="0033CC"/>
                </a:solidFill>
                <a:latin typeface="Arial"/>
              </a:rPr>
              <a:t>]</a:t>
            </a:r>
          </a:p>
          <a:p>
            <a:pPr marL="742950" lvl="1" indent="-285750" fontAlgn="base">
              <a:lnSpc>
                <a:spcPct val="90000"/>
              </a:lnSpc>
              <a:spcBef>
                <a:spcPct val="20000"/>
              </a:spcBef>
              <a:spcAft>
                <a:spcPct val="0"/>
              </a:spcAft>
              <a:buClr>
                <a:srgbClr val="003399"/>
              </a:buClr>
              <a:buSzPct val="55000"/>
            </a:pPr>
            <a:r>
              <a:rPr lang="en-US" altLang="zh-CN" sz="2000" kern="0" dirty="0">
                <a:solidFill>
                  <a:srgbClr val="0033CC"/>
                </a:solidFill>
                <a:latin typeface="Arial"/>
              </a:rPr>
              <a:t>		S.D		F4,0(Ry)	; </a:t>
            </a:r>
            <a:r>
              <a:rPr lang="zh-CN" altLang="en-US" sz="2000" kern="0" dirty="0" smtClean="0">
                <a:solidFill>
                  <a:srgbClr val="0033CC"/>
                </a:solidFill>
                <a:latin typeface="Arial"/>
              </a:rPr>
              <a:t>结果存到</a:t>
            </a:r>
            <a:r>
              <a:rPr lang="en-US" altLang="zh-CN" sz="2000" kern="0" dirty="0" smtClean="0">
                <a:solidFill>
                  <a:srgbClr val="0033CC"/>
                </a:solidFill>
                <a:latin typeface="Arial"/>
              </a:rPr>
              <a:t> </a:t>
            </a:r>
            <a:r>
              <a:rPr lang="en-US" altLang="zh-CN" sz="2000" kern="0" dirty="0">
                <a:solidFill>
                  <a:srgbClr val="0033CC"/>
                </a:solidFill>
                <a:latin typeface="Arial"/>
              </a:rPr>
              <a:t>Y[</a:t>
            </a:r>
            <a:r>
              <a:rPr lang="en-US" altLang="zh-CN" sz="2000" kern="0" dirty="0" err="1">
                <a:solidFill>
                  <a:srgbClr val="0033CC"/>
                </a:solidFill>
                <a:latin typeface="Arial"/>
              </a:rPr>
              <a:t>i</a:t>
            </a:r>
            <a:r>
              <a:rPr lang="en-US" altLang="zh-CN" sz="2000" kern="0" dirty="0">
                <a:solidFill>
                  <a:srgbClr val="0033CC"/>
                </a:solidFill>
                <a:latin typeface="Arial"/>
              </a:rPr>
              <a:t>]</a:t>
            </a:r>
          </a:p>
          <a:p>
            <a:pPr marL="742950" lvl="1" indent="-285750" fontAlgn="base">
              <a:lnSpc>
                <a:spcPct val="90000"/>
              </a:lnSpc>
              <a:spcBef>
                <a:spcPct val="20000"/>
              </a:spcBef>
              <a:spcAft>
                <a:spcPct val="0"/>
              </a:spcAft>
              <a:buClr>
                <a:srgbClr val="003399"/>
              </a:buClr>
              <a:buSzPct val="55000"/>
            </a:pPr>
            <a:r>
              <a:rPr lang="en-US" altLang="zh-CN" sz="2000" kern="0" dirty="0">
                <a:solidFill>
                  <a:srgbClr val="0033CC"/>
                </a:solidFill>
                <a:latin typeface="Arial"/>
              </a:rPr>
              <a:t>		DADDIU	Rx,Rx,#8	; </a:t>
            </a:r>
            <a:r>
              <a:rPr lang="zh-CN" altLang="en-US" sz="2000" kern="0" dirty="0" smtClean="0">
                <a:solidFill>
                  <a:srgbClr val="0033CC"/>
                </a:solidFill>
                <a:latin typeface="Arial"/>
              </a:rPr>
              <a:t>增加</a:t>
            </a:r>
            <a:r>
              <a:rPr lang="en-US" altLang="zh-CN" sz="2000" kern="0" dirty="0" smtClean="0">
                <a:solidFill>
                  <a:srgbClr val="0033CC"/>
                </a:solidFill>
                <a:latin typeface="Arial"/>
              </a:rPr>
              <a:t> X</a:t>
            </a:r>
            <a:r>
              <a:rPr lang="zh-CN" altLang="en-US" sz="2000" kern="0" dirty="0" smtClean="0">
                <a:solidFill>
                  <a:srgbClr val="0033CC"/>
                </a:solidFill>
                <a:latin typeface="Arial"/>
              </a:rPr>
              <a:t>下标</a:t>
            </a:r>
            <a:endParaRPr lang="en-US" altLang="zh-CN" sz="2000" kern="0" dirty="0">
              <a:solidFill>
                <a:srgbClr val="0033CC"/>
              </a:solidFill>
              <a:latin typeface="Arial"/>
            </a:endParaRPr>
          </a:p>
          <a:p>
            <a:pPr marL="742950" lvl="1" indent="-285750" fontAlgn="base">
              <a:lnSpc>
                <a:spcPct val="90000"/>
              </a:lnSpc>
              <a:spcBef>
                <a:spcPct val="20000"/>
              </a:spcBef>
              <a:spcAft>
                <a:spcPct val="0"/>
              </a:spcAft>
              <a:buClr>
                <a:srgbClr val="003399"/>
              </a:buClr>
              <a:buSzPct val="55000"/>
            </a:pPr>
            <a:r>
              <a:rPr lang="en-US" altLang="zh-CN" sz="2000" kern="0" dirty="0">
                <a:solidFill>
                  <a:srgbClr val="0033CC"/>
                </a:solidFill>
                <a:latin typeface="Arial"/>
              </a:rPr>
              <a:t>		DADDIU	Ry,Ry,#8	; </a:t>
            </a:r>
            <a:r>
              <a:rPr lang="zh-CN" altLang="en-US" sz="2000" kern="0" dirty="0">
                <a:solidFill>
                  <a:srgbClr val="0033CC"/>
                </a:solidFill>
                <a:latin typeface="Arial"/>
              </a:rPr>
              <a:t>增加</a:t>
            </a:r>
            <a:r>
              <a:rPr lang="en-US" altLang="zh-CN" sz="2000" kern="0" dirty="0" smtClean="0">
                <a:solidFill>
                  <a:srgbClr val="0033CC"/>
                </a:solidFill>
                <a:latin typeface="Arial"/>
              </a:rPr>
              <a:t> Y</a:t>
            </a:r>
            <a:r>
              <a:rPr lang="zh-CN" altLang="en-US" sz="2000" kern="0" dirty="0" smtClean="0">
                <a:solidFill>
                  <a:srgbClr val="0033CC"/>
                </a:solidFill>
                <a:latin typeface="Arial"/>
              </a:rPr>
              <a:t>下标</a:t>
            </a:r>
            <a:endParaRPr lang="en-US" altLang="zh-CN" sz="2000" kern="0" dirty="0">
              <a:solidFill>
                <a:srgbClr val="0033CC"/>
              </a:solidFill>
              <a:latin typeface="Arial"/>
            </a:endParaRPr>
          </a:p>
          <a:p>
            <a:pPr marL="742950" lvl="1" indent="-285750" fontAlgn="base">
              <a:lnSpc>
                <a:spcPct val="90000"/>
              </a:lnSpc>
              <a:spcBef>
                <a:spcPct val="20000"/>
              </a:spcBef>
              <a:spcAft>
                <a:spcPct val="0"/>
              </a:spcAft>
              <a:buClr>
                <a:srgbClr val="003399"/>
              </a:buClr>
              <a:buSzPct val="55000"/>
            </a:pPr>
            <a:r>
              <a:rPr lang="en-US" altLang="zh-CN" sz="2000" kern="0" dirty="0">
                <a:solidFill>
                  <a:srgbClr val="0033CC"/>
                </a:solidFill>
                <a:latin typeface="Arial"/>
              </a:rPr>
              <a:t>		SUBBU		R20,R4,Rx	; </a:t>
            </a:r>
            <a:r>
              <a:rPr lang="zh-CN" altLang="en-US" sz="2000" kern="0" dirty="0" smtClean="0">
                <a:solidFill>
                  <a:srgbClr val="0033CC"/>
                </a:solidFill>
                <a:latin typeface="Arial"/>
              </a:rPr>
              <a:t>计算是否为末尾元素</a:t>
            </a:r>
            <a:endParaRPr lang="en-US" altLang="zh-CN" sz="2000" kern="0" dirty="0">
              <a:solidFill>
                <a:srgbClr val="0033CC"/>
              </a:solidFill>
              <a:latin typeface="Arial"/>
            </a:endParaRPr>
          </a:p>
          <a:p>
            <a:pPr marL="742950" lvl="1" indent="-285750" fontAlgn="base">
              <a:lnSpc>
                <a:spcPct val="90000"/>
              </a:lnSpc>
              <a:spcBef>
                <a:spcPct val="20000"/>
              </a:spcBef>
              <a:spcAft>
                <a:spcPct val="0"/>
              </a:spcAft>
              <a:buClr>
                <a:srgbClr val="003399"/>
              </a:buClr>
              <a:buSzPct val="55000"/>
            </a:pPr>
            <a:r>
              <a:rPr lang="en-US" altLang="zh-CN" sz="2000" kern="0" dirty="0">
                <a:solidFill>
                  <a:srgbClr val="0033CC"/>
                </a:solidFill>
                <a:latin typeface="Arial"/>
              </a:rPr>
              <a:t>		BNEZ		R20,Loop	; </a:t>
            </a:r>
            <a:r>
              <a:rPr lang="zh-CN" altLang="en-US" sz="2000" kern="0" dirty="0" smtClean="0">
                <a:solidFill>
                  <a:srgbClr val="0033CC"/>
                </a:solidFill>
                <a:latin typeface="Arial"/>
              </a:rPr>
              <a:t>非零继续循环</a:t>
            </a:r>
            <a:endParaRPr lang="en-US" altLang="zh-CN" sz="2000" kern="0" dirty="0" smtClean="0">
              <a:solidFill>
                <a:srgbClr val="0033CC"/>
              </a:solidFill>
              <a:latin typeface="Arial"/>
            </a:endParaRPr>
          </a:p>
          <a:p>
            <a:pPr marL="742950" lvl="1" indent="-285750" fontAlgn="base">
              <a:lnSpc>
                <a:spcPct val="90000"/>
              </a:lnSpc>
              <a:spcBef>
                <a:spcPct val="20000"/>
              </a:spcBef>
              <a:spcAft>
                <a:spcPct val="0"/>
              </a:spcAft>
              <a:buClr>
                <a:srgbClr val="003399"/>
              </a:buClr>
              <a:buSzPct val="55000"/>
            </a:pPr>
            <a:endParaRPr lang="en-US" altLang="zh-CN" sz="2000" kern="0" dirty="0">
              <a:solidFill>
                <a:srgbClr val="0033CC"/>
              </a:solidFill>
              <a:latin typeface="Arial"/>
            </a:endParaRPr>
          </a:p>
          <a:p>
            <a:pPr marL="342900" lvl="0" indent="-342900" fontAlgn="base">
              <a:lnSpc>
                <a:spcPct val="90000"/>
              </a:lnSpc>
              <a:spcBef>
                <a:spcPct val="20000"/>
              </a:spcBef>
              <a:spcAft>
                <a:spcPct val="0"/>
              </a:spcAft>
              <a:buClr>
                <a:srgbClr val="0033CC"/>
              </a:buClr>
              <a:buSzPct val="60000"/>
              <a:buFont typeface="Wingdings" pitchFamily="2" charset="2"/>
              <a:buChar char="n"/>
            </a:pPr>
            <a:r>
              <a:rPr lang="zh-CN" altLang="en-US" sz="2400" kern="0" dirty="0" smtClean="0">
                <a:solidFill>
                  <a:srgbClr val="003399"/>
                </a:solidFill>
                <a:latin typeface="Arial"/>
              </a:rPr>
              <a:t>需要 </a:t>
            </a:r>
            <a:r>
              <a:rPr lang="en-US" altLang="zh-CN" sz="2400" kern="0" dirty="0" smtClean="0">
                <a:solidFill>
                  <a:srgbClr val="003399"/>
                </a:solidFill>
                <a:latin typeface="Arial"/>
              </a:rPr>
              <a:t>600 </a:t>
            </a:r>
            <a:r>
              <a:rPr lang="en-US" altLang="zh-CN" sz="2400" kern="0" dirty="0">
                <a:solidFill>
                  <a:srgbClr val="003399"/>
                </a:solidFill>
                <a:latin typeface="Arial"/>
              </a:rPr>
              <a:t>MIPS </a:t>
            </a:r>
            <a:r>
              <a:rPr lang="zh-CN" altLang="en-US" sz="2400" kern="0" dirty="0">
                <a:solidFill>
                  <a:srgbClr val="003399"/>
                </a:solidFill>
                <a:latin typeface="Arial"/>
              </a:rPr>
              <a:t>操作</a:t>
            </a:r>
            <a:endParaRPr lang="en-US" altLang="zh-CN" sz="2800" kern="0" dirty="0">
              <a:solidFill>
                <a:srgbClr val="003399"/>
              </a:solidFill>
              <a:latin typeface="Arial"/>
            </a:endParaRPr>
          </a:p>
        </p:txBody>
      </p:sp>
    </p:spTree>
    <p:extLst>
      <p:ext uri="{BB962C8B-B14F-4D97-AF65-F5344CB8AC3E}">
        <p14:creationId xmlns:p14="http://schemas.microsoft.com/office/powerpoint/2010/main" val="2363321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77770" y="140159"/>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向量执行时间</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187355"/>
            <a:ext cx="9144000" cy="5324535"/>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dirty="0" smtClean="0"/>
              <a:t>执行时间依赖三个因素</a:t>
            </a:r>
            <a:endParaRPr lang="en-US" altLang="zh-CN" sz="2800" dirty="0" smtClean="0"/>
          </a:p>
          <a:p>
            <a:pPr marL="800100" lvl="1" indent="-342900">
              <a:buFont typeface="Wingdings" panose="05000000000000000000" pitchFamily="2" charset="2"/>
              <a:buChar char="ü"/>
            </a:pPr>
            <a:r>
              <a:rPr lang="zh-CN" altLang="en-US" sz="2400" dirty="0" smtClean="0"/>
              <a:t>操作数向量的长度</a:t>
            </a:r>
            <a:endParaRPr lang="en-US" altLang="zh-CN" sz="2400" dirty="0" smtClean="0"/>
          </a:p>
          <a:p>
            <a:pPr marL="800100" lvl="1" indent="-342900">
              <a:buFont typeface="Wingdings" panose="05000000000000000000" pitchFamily="2" charset="2"/>
              <a:buChar char="ü"/>
            </a:pPr>
            <a:r>
              <a:rPr lang="zh-CN" altLang="en-US" sz="2400" dirty="0" smtClean="0"/>
              <a:t>结构冒险</a:t>
            </a:r>
            <a:endParaRPr lang="en-US" altLang="zh-CN" sz="2400" dirty="0" smtClean="0"/>
          </a:p>
          <a:p>
            <a:pPr marL="800100" lvl="1" indent="-342900">
              <a:buFont typeface="Wingdings" panose="05000000000000000000" pitchFamily="2" charset="2"/>
              <a:buChar char="ü"/>
            </a:pPr>
            <a:r>
              <a:rPr lang="zh-CN" altLang="en-US" sz="2400" dirty="0" smtClean="0"/>
              <a:t>数据依赖</a:t>
            </a:r>
            <a:endParaRPr lang="en-US" altLang="zh-CN" sz="2400" dirty="0" smtClean="0"/>
          </a:p>
          <a:p>
            <a:endParaRPr lang="en-US" altLang="zh-CN" sz="2800" dirty="0" smtClean="0"/>
          </a:p>
          <a:p>
            <a:endParaRPr lang="en-US" altLang="zh-CN" sz="2800" dirty="0"/>
          </a:p>
          <a:p>
            <a:pPr marL="457200" indent="-457200">
              <a:buFont typeface="Wingdings" panose="05000000000000000000" pitchFamily="2" charset="2"/>
              <a:buChar char="Ø"/>
            </a:pPr>
            <a:r>
              <a:rPr lang="en-US" altLang="zh-CN" sz="2800" dirty="0" smtClean="0"/>
              <a:t>VMIPS</a:t>
            </a:r>
            <a:r>
              <a:rPr lang="zh-CN" altLang="en-US" sz="2800" dirty="0" smtClean="0"/>
              <a:t>功能部件每个时钟周期处理一个向量元素</a:t>
            </a:r>
            <a:endParaRPr lang="en-US" altLang="zh-CN" sz="2800" dirty="0" smtClean="0"/>
          </a:p>
          <a:p>
            <a:pPr marL="800100" lvl="1" indent="-342900">
              <a:buFont typeface="Wingdings" panose="05000000000000000000" pitchFamily="2" charset="2"/>
              <a:buChar char="ü"/>
            </a:pPr>
            <a:r>
              <a:rPr lang="zh-CN" altLang="en-US" sz="2400" dirty="0" smtClean="0"/>
              <a:t>执行时间大概等于向量长度</a:t>
            </a:r>
            <a:endParaRPr lang="en-US" altLang="zh-CN" sz="2400" dirty="0" smtClean="0"/>
          </a:p>
          <a:p>
            <a:endParaRPr lang="en-US" altLang="zh-CN" sz="2800" dirty="0" smtClean="0"/>
          </a:p>
          <a:p>
            <a:endParaRPr lang="en-US" altLang="zh-CN" sz="2800" dirty="0"/>
          </a:p>
          <a:p>
            <a:pPr marL="457200" indent="-457200">
              <a:buFont typeface="Wingdings" panose="05000000000000000000" pitchFamily="2" charset="2"/>
              <a:buChar char="Ø"/>
            </a:pPr>
            <a:r>
              <a:rPr lang="zh-CN" altLang="en-US" sz="2800" dirty="0" smtClean="0"/>
              <a:t>护航指令组</a:t>
            </a:r>
            <a:r>
              <a:rPr lang="en-US" altLang="zh-CN" sz="2800" dirty="0" smtClean="0">
                <a:latin typeface="宋体" panose="02010600030101010101" pitchFamily="2" charset="-122"/>
                <a:ea typeface="宋体" panose="02010600030101010101" pitchFamily="2" charset="-122"/>
              </a:rPr>
              <a:t>(Convoy)</a:t>
            </a:r>
          </a:p>
          <a:p>
            <a:pPr marL="800100" lvl="1" indent="-342900">
              <a:buFont typeface="Wingdings" panose="05000000000000000000" pitchFamily="2" charset="2"/>
              <a:buChar char="ü"/>
            </a:pPr>
            <a:r>
              <a:rPr lang="zh-CN" altLang="en-US" sz="2400" dirty="0" smtClean="0">
                <a:latin typeface="宋体" panose="02010600030101010101" pitchFamily="2" charset="-122"/>
                <a:ea typeface="宋体" panose="02010600030101010101" pitchFamily="2" charset="-122"/>
              </a:rPr>
              <a:t>可以放在一起执行的向量指令集合。指令间不能存在结构冒险，如果有的话，需要将指令分到不同的</a:t>
            </a:r>
            <a:r>
              <a:rPr lang="en-US" altLang="zh-CN" sz="2400" dirty="0" smtClean="0">
                <a:latin typeface="宋体" panose="02010600030101010101" pitchFamily="2" charset="-122"/>
                <a:ea typeface="宋体" panose="02010600030101010101" pitchFamily="2" charset="-122"/>
              </a:rPr>
              <a:t>Convoy</a:t>
            </a:r>
            <a:r>
              <a:rPr lang="zh-CN" altLang="en-US" sz="2400" dirty="0" smtClean="0">
                <a:latin typeface="宋体" panose="02010600030101010101" pitchFamily="2" charset="-122"/>
                <a:ea typeface="宋体" panose="02010600030101010101" pitchFamily="2" charset="-122"/>
              </a:rPr>
              <a:t>组中。</a:t>
            </a:r>
            <a:endParaRPr lang="zh-CN" altLang="en-US" sz="2400" dirty="0"/>
          </a:p>
        </p:txBody>
      </p:sp>
    </p:spTree>
    <p:extLst>
      <p:ext uri="{BB962C8B-B14F-4D97-AF65-F5344CB8AC3E}">
        <p14:creationId xmlns:p14="http://schemas.microsoft.com/office/powerpoint/2010/main" val="1361847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钟鸣</a:t>
            </a:r>
            <a:r>
              <a:rPr lang="en-US" altLang="zh-CN" sz="4000" b="1" kern="0" dirty="0" smtClean="0">
                <a:solidFill>
                  <a:srgbClr val="800000"/>
                </a:solidFill>
                <a:latin typeface="Arial" panose="020B0604020202020204" pitchFamily="34" charset="0"/>
                <a:ea typeface="黑体" panose="02010609060101010101" pitchFamily="49" charset="-122"/>
              </a:rPr>
              <a:t>Chime</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225689"/>
            <a:ext cx="9144000" cy="5632311"/>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通过</a:t>
            </a:r>
            <a:r>
              <a:rPr lang="en-US" altLang="zh-CN" sz="2400" dirty="0" smtClean="0"/>
              <a:t>chaining</a:t>
            </a:r>
            <a:r>
              <a:rPr lang="zh-CN" altLang="en-US" sz="2400" dirty="0" smtClean="0"/>
              <a:t>链接操作，存在</a:t>
            </a:r>
            <a:r>
              <a:rPr lang="en-US" altLang="zh-CN" sz="2400" dirty="0" smtClean="0"/>
              <a:t>RAW</a:t>
            </a:r>
            <a:r>
              <a:rPr lang="zh-CN" altLang="en-US" sz="2400" dirty="0" smtClean="0"/>
              <a:t>冒险的指令序列可以放在同一个护航指令组中。</a:t>
            </a:r>
            <a:endParaRPr lang="en-US" altLang="zh-CN" sz="2400" dirty="0" smtClean="0"/>
          </a:p>
          <a:p>
            <a:endParaRPr lang="en-US" altLang="zh-CN" sz="2400" dirty="0"/>
          </a:p>
          <a:p>
            <a:pPr marL="342900" indent="-342900">
              <a:buFont typeface="Wingdings" panose="05000000000000000000" pitchFamily="2" charset="2"/>
              <a:buChar char="Ø"/>
            </a:pPr>
            <a:r>
              <a:rPr lang="zh-CN" altLang="en-US" sz="2400" dirty="0" smtClean="0"/>
              <a:t>链接</a:t>
            </a:r>
            <a:r>
              <a:rPr lang="en-US" altLang="zh-CN" sz="2400" dirty="0" smtClean="0"/>
              <a:t>chaining</a:t>
            </a:r>
          </a:p>
          <a:p>
            <a:pPr marL="800100" lvl="1" indent="-342900">
              <a:buFont typeface="Wingdings" panose="05000000000000000000" pitchFamily="2" charset="2"/>
              <a:buChar char="ü"/>
            </a:pPr>
            <a:r>
              <a:rPr lang="zh-CN" altLang="en-US" sz="2400" dirty="0" smtClean="0"/>
              <a:t>只要源操作数向量的单个</a:t>
            </a:r>
            <a:r>
              <a:rPr lang="zh-CN" altLang="en-US" sz="2400" dirty="0"/>
              <a:t>元素准备好</a:t>
            </a:r>
            <a:r>
              <a:rPr lang="zh-CN" altLang="en-US" sz="2400" dirty="0" smtClean="0"/>
              <a:t>，就允许</a:t>
            </a:r>
            <a:r>
              <a:rPr lang="zh-CN" altLang="en-US" sz="2400" dirty="0"/>
              <a:t>向量操作开始</a:t>
            </a:r>
            <a:r>
              <a:rPr lang="zh-CN" altLang="en-US" sz="2400" dirty="0" smtClean="0"/>
              <a:t>进行：来自第一个功能部件</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生产操作数</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的结果及时转发给第二个功能部件。</a:t>
            </a:r>
            <a:endParaRPr lang="en-US" altLang="zh-CN" sz="2400" dirty="0" smtClean="0">
              <a:latin typeface="宋体" panose="02010600030101010101" pitchFamily="2" charset="-122"/>
              <a:ea typeface="宋体" panose="02010600030101010101" pitchFamily="2" charset="-122"/>
            </a:endParaRPr>
          </a:p>
          <a:p>
            <a:pPr marL="800100" lvl="1" indent="-342900">
              <a:buFont typeface="Wingdings" panose="05000000000000000000" pitchFamily="2" charset="2"/>
              <a:buChar char="ü"/>
            </a:pPr>
            <a:r>
              <a:rPr lang="zh-CN" altLang="en-US" sz="2400" dirty="0" smtClean="0">
                <a:latin typeface="宋体" panose="02010600030101010101" pitchFamily="2" charset="-122"/>
                <a:ea typeface="宋体" panose="02010600030101010101" pitchFamily="2" charset="-122"/>
              </a:rPr>
              <a:t>连接实现：允许处理器同时读写同一个向量寄存器，读写不同的向量元素。</a:t>
            </a:r>
            <a:endParaRPr lang="en-US" altLang="zh-CN" sz="2400" dirty="0" smtClean="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zh-CN" altLang="en-US" sz="2400" dirty="0" smtClean="0">
                <a:latin typeface="宋体" panose="02010600030101010101" pitchFamily="2" charset="-122"/>
                <a:ea typeface="宋体" panose="02010600030101010101" pitchFamily="2" charset="-122"/>
              </a:rPr>
              <a:t>钟鸣</a:t>
            </a:r>
            <a:r>
              <a:rPr lang="en-US" altLang="zh-CN" sz="2400" dirty="0" smtClean="0">
                <a:ea typeface="宋体" panose="02010600030101010101" pitchFamily="2" charset="-122"/>
              </a:rPr>
              <a:t>Chime</a:t>
            </a:r>
          </a:p>
          <a:p>
            <a:pPr marL="800100" lvl="1" indent="-342900">
              <a:buFont typeface="Wingdings" panose="05000000000000000000" pitchFamily="2" charset="2"/>
              <a:buChar char="ü"/>
            </a:pPr>
            <a:r>
              <a:rPr lang="zh-CN" altLang="en-US" sz="2400" dirty="0" smtClean="0">
                <a:latin typeface="宋体" panose="02010600030101010101" pitchFamily="2" charset="-122"/>
                <a:ea typeface="宋体" panose="02010600030101010101" pitchFamily="2" charset="-122"/>
              </a:rPr>
              <a:t>指行一个指令护航组</a:t>
            </a:r>
            <a:r>
              <a:rPr lang="en-US" altLang="zh-CN" sz="2400" dirty="0" smtClean="0">
                <a:latin typeface="宋体" panose="02010600030101010101" pitchFamily="2" charset="-122"/>
                <a:ea typeface="宋体" panose="02010600030101010101" pitchFamily="2" charset="-122"/>
              </a:rPr>
              <a:t>Convoy</a:t>
            </a:r>
            <a:r>
              <a:rPr lang="zh-CN" altLang="en-US" sz="2400" dirty="0" smtClean="0">
                <a:latin typeface="宋体" panose="02010600030101010101" pitchFamily="2" charset="-122"/>
                <a:ea typeface="宋体" panose="02010600030101010101" pitchFamily="2" charset="-122"/>
              </a:rPr>
              <a:t>的时间单位</a:t>
            </a:r>
            <a:endParaRPr lang="en-US" altLang="zh-CN" sz="2400" dirty="0" smtClean="0">
              <a:latin typeface="宋体" panose="02010600030101010101" pitchFamily="2" charset="-122"/>
              <a:ea typeface="宋体" panose="02010600030101010101" pitchFamily="2" charset="-122"/>
            </a:endParaRPr>
          </a:p>
          <a:p>
            <a:pPr marL="800100" lvl="1" indent="-342900">
              <a:buFont typeface="Wingdings" panose="05000000000000000000" pitchFamily="2" charset="2"/>
              <a:buChar char="ü"/>
            </a:pPr>
            <a:r>
              <a:rPr lang="en-US" altLang="zh-CN" sz="2400" dirty="0">
                <a:latin typeface="宋体" panose="02010600030101010101" pitchFamily="2" charset="-122"/>
                <a:ea typeface="宋体" panose="02010600030101010101" pitchFamily="2" charset="-122"/>
              </a:rPr>
              <a:t>m</a:t>
            </a:r>
            <a:r>
              <a:rPr lang="zh-CN" altLang="en-US" sz="2400" dirty="0" smtClean="0">
                <a:latin typeface="宋体" panose="02010600030101010101" pitchFamily="2" charset="-122"/>
                <a:ea typeface="宋体" panose="02010600030101010101" pitchFamily="2" charset="-122"/>
              </a:rPr>
              <a:t>个指令护航组需要执行</a:t>
            </a:r>
            <a:r>
              <a:rPr lang="en-US" altLang="zh-CN" sz="2400" dirty="0" smtClean="0">
                <a:latin typeface="宋体" panose="02010600030101010101" pitchFamily="2" charset="-122"/>
                <a:ea typeface="宋体" panose="02010600030101010101" pitchFamily="2" charset="-122"/>
              </a:rPr>
              <a:t>m</a:t>
            </a:r>
            <a:r>
              <a:rPr lang="zh-CN" altLang="en-US" sz="2400" dirty="0" smtClean="0">
                <a:latin typeface="宋体" panose="02010600030101010101" pitchFamily="2" charset="-122"/>
                <a:ea typeface="宋体" panose="02010600030101010101" pitchFamily="2" charset="-122"/>
              </a:rPr>
              <a:t>个钟鸣时间</a:t>
            </a:r>
            <a:endParaRPr lang="en-US" altLang="zh-CN" sz="2400" dirty="0" smtClean="0">
              <a:latin typeface="宋体" panose="02010600030101010101" pitchFamily="2" charset="-122"/>
              <a:ea typeface="宋体" panose="02010600030101010101" pitchFamily="2" charset="-122"/>
            </a:endParaRPr>
          </a:p>
          <a:p>
            <a:pPr marL="800100" lvl="1" indent="-342900">
              <a:buFont typeface="Wingdings" panose="05000000000000000000" pitchFamily="2" charset="2"/>
              <a:buChar char="ü"/>
            </a:pPr>
            <a:r>
              <a:rPr lang="zh-CN" altLang="en-US" sz="2400" dirty="0" smtClean="0">
                <a:latin typeface="宋体" panose="02010600030101010101" pitchFamily="2" charset="-122"/>
                <a:ea typeface="宋体" panose="02010600030101010101" pitchFamily="2" charset="-122"/>
              </a:rPr>
              <a:t>如果处理的向量长度为</a:t>
            </a:r>
            <a:r>
              <a:rPr lang="en-US" altLang="zh-CN" sz="2400" dirty="0" smtClean="0">
                <a:latin typeface="宋体" panose="02010600030101010101" pitchFamily="2" charset="-122"/>
                <a:ea typeface="宋体" panose="02010600030101010101" pitchFamily="2" charset="-122"/>
              </a:rPr>
              <a:t>n</a:t>
            </a:r>
            <a:r>
              <a:rPr lang="zh-CN" altLang="en-US" sz="2400" dirty="0" smtClean="0">
                <a:latin typeface="宋体" panose="02010600030101010101" pitchFamily="2" charset="-122"/>
                <a:ea typeface="宋体" panose="02010600030101010101" pitchFamily="2" charset="-122"/>
              </a:rPr>
              <a:t>，则</a:t>
            </a:r>
            <a:r>
              <a:rPr lang="en-US" altLang="zh-CN" sz="2400" dirty="0" smtClean="0">
                <a:latin typeface="宋体" panose="02010600030101010101" pitchFamily="2" charset="-122"/>
                <a:ea typeface="宋体" panose="02010600030101010101" pitchFamily="2" charset="-122"/>
              </a:rPr>
              <a:t>m</a:t>
            </a:r>
            <a:r>
              <a:rPr lang="zh-CN" altLang="en-US" sz="2400" dirty="0" smtClean="0">
                <a:latin typeface="宋体" panose="02010600030101010101" pitchFamily="2" charset="-122"/>
                <a:ea typeface="宋体" panose="02010600030101010101" pitchFamily="2" charset="-122"/>
              </a:rPr>
              <a:t>个</a:t>
            </a:r>
            <a:r>
              <a:rPr lang="en-US" altLang="zh-CN" sz="2400" dirty="0" smtClean="0">
                <a:latin typeface="宋体" panose="02010600030101010101" pitchFamily="2" charset="-122"/>
                <a:ea typeface="宋体" panose="02010600030101010101" pitchFamily="2" charset="-122"/>
              </a:rPr>
              <a:t>Convoy</a:t>
            </a:r>
            <a:r>
              <a:rPr lang="zh-CN" altLang="en-US" sz="2400" dirty="0" smtClean="0">
                <a:latin typeface="宋体" panose="02010600030101010101" pitchFamily="2" charset="-122"/>
                <a:ea typeface="宋体" panose="02010600030101010101" pitchFamily="2" charset="-122"/>
              </a:rPr>
              <a:t>大概需要</a:t>
            </a:r>
            <a:r>
              <a:rPr lang="en-US" altLang="zh-CN" sz="2400" dirty="0" err="1" smtClean="0">
                <a:latin typeface="宋体" panose="02010600030101010101" pitchFamily="2" charset="-122"/>
                <a:ea typeface="宋体" panose="02010600030101010101" pitchFamily="2" charset="-122"/>
              </a:rPr>
              <a:t>m</a:t>
            </a:r>
            <a:r>
              <a:rPr lang="en-US" altLang="zh-CN" sz="1400" dirty="0" err="1" smtClean="0">
                <a:latin typeface="宋体" panose="02010600030101010101" pitchFamily="2" charset="-122"/>
                <a:ea typeface="宋体" panose="02010600030101010101" pitchFamily="2" charset="-122"/>
              </a:rPr>
              <a:t>╳</a:t>
            </a:r>
            <a:r>
              <a:rPr lang="en-US" altLang="zh-CN" sz="2400" dirty="0" err="1" smtClean="0">
                <a:latin typeface="宋体" panose="02010600030101010101" pitchFamily="2" charset="-122"/>
                <a:ea typeface="宋体" panose="02010600030101010101" pitchFamily="2" charset="-122"/>
              </a:rPr>
              <a:t>n</a:t>
            </a:r>
            <a:r>
              <a:rPr lang="zh-CN" altLang="en-US" sz="2400" dirty="0" smtClean="0">
                <a:latin typeface="宋体" panose="02010600030101010101" pitchFamily="2" charset="-122"/>
                <a:ea typeface="宋体" panose="02010600030101010101" pitchFamily="2" charset="-122"/>
              </a:rPr>
              <a:t>个时钟周期</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78396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230919"/>
            <a:ext cx="9144000" cy="6463308"/>
          </a:xfrm>
          <a:prstGeom prst="rect">
            <a:avLst/>
          </a:prstGeom>
          <a:noFill/>
        </p:spPr>
        <p:txBody>
          <a:bodyPr wrap="square" rtlCol="0">
            <a:spAutoFit/>
          </a:bodyPr>
          <a:lstStyle/>
          <a:p>
            <a:pPr marL="342900" lvl="0" indent="-342900" fontAlgn="base">
              <a:spcBef>
                <a:spcPct val="20000"/>
              </a:spcBef>
              <a:spcAft>
                <a:spcPct val="0"/>
              </a:spcAft>
              <a:buClr>
                <a:srgbClr val="0033CC"/>
              </a:buClr>
              <a:buSzPct val="60000"/>
            </a:pPr>
            <a:r>
              <a:rPr lang="zh-CN" altLang="en-US" sz="2400" kern="0" dirty="0" smtClean="0">
                <a:solidFill>
                  <a:srgbClr val="003399"/>
                </a:solidFill>
                <a:latin typeface="Arial"/>
              </a:rPr>
              <a:t>例子：</a:t>
            </a:r>
            <a:endParaRPr lang="en-US" altLang="zh-CN" sz="2400" kern="0" dirty="0" smtClean="0">
              <a:solidFill>
                <a:srgbClr val="003399"/>
              </a:solidFill>
              <a:latin typeface="Arial"/>
            </a:endParaRPr>
          </a:p>
          <a:p>
            <a:pPr marL="342900" lvl="0" indent="-342900" fontAlgn="base">
              <a:spcBef>
                <a:spcPct val="20000"/>
              </a:spcBef>
              <a:spcAft>
                <a:spcPct val="0"/>
              </a:spcAft>
              <a:buClr>
                <a:srgbClr val="0033CC"/>
              </a:buClr>
              <a:buSzPct val="60000"/>
            </a:pPr>
            <a:endParaRPr lang="en-US" altLang="zh-CN" sz="2000" kern="0" dirty="0" smtClean="0">
              <a:solidFill>
                <a:srgbClr val="003399"/>
              </a:solidFill>
              <a:latin typeface="Arial"/>
            </a:endParaRPr>
          </a:p>
          <a:p>
            <a:pPr marL="342900" lvl="0" indent="-342900" fontAlgn="base">
              <a:spcBef>
                <a:spcPct val="20000"/>
              </a:spcBef>
              <a:spcAft>
                <a:spcPct val="0"/>
              </a:spcAft>
              <a:buClr>
                <a:srgbClr val="0033CC"/>
              </a:buClr>
              <a:buSzPct val="60000"/>
            </a:pPr>
            <a:r>
              <a:rPr lang="en-US" altLang="zh-CN" sz="2000" kern="0" dirty="0" smtClean="0">
                <a:solidFill>
                  <a:srgbClr val="003399"/>
                </a:solidFill>
              </a:rPr>
              <a:t>LV</a:t>
            </a:r>
            <a:r>
              <a:rPr lang="en-US" altLang="zh-CN" sz="2000" kern="0" dirty="0">
                <a:solidFill>
                  <a:srgbClr val="003399"/>
                </a:solidFill>
              </a:rPr>
              <a:t>			V1</a:t>
            </a:r>
            <a:r>
              <a:rPr lang="en-US" altLang="zh-CN" sz="2000" kern="0" dirty="0" smtClean="0">
                <a:solidFill>
                  <a:srgbClr val="003399"/>
                </a:solidFill>
              </a:rPr>
              <a:t>, Rx</a:t>
            </a:r>
            <a:r>
              <a:rPr lang="en-US" altLang="zh-CN" sz="2000" kern="0" dirty="0">
                <a:solidFill>
                  <a:srgbClr val="003399"/>
                </a:solidFill>
              </a:rPr>
              <a:t>			</a:t>
            </a:r>
            <a:r>
              <a:rPr lang="en-US" altLang="zh-CN" sz="2000" kern="0" dirty="0" smtClean="0">
                <a:solidFill>
                  <a:srgbClr val="003399"/>
                </a:solidFill>
              </a:rPr>
              <a:t>;</a:t>
            </a:r>
            <a:r>
              <a:rPr lang="zh-CN" altLang="en-US" sz="2000" kern="0" dirty="0" smtClean="0">
                <a:solidFill>
                  <a:srgbClr val="003399"/>
                </a:solidFill>
              </a:rPr>
              <a:t>读向量</a:t>
            </a:r>
            <a:r>
              <a:rPr lang="en-US" altLang="zh-CN" sz="2000" kern="0" dirty="0" smtClean="0">
                <a:solidFill>
                  <a:srgbClr val="003399"/>
                </a:solidFill>
              </a:rPr>
              <a:t>X</a:t>
            </a:r>
            <a:endParaRPr lang="en-US" altLang="zh-CN" sz="2000" kern="0" dirty="0">
              <a:solidFill>
                <a:srgbClr val="003399"/>
              </a:solidFill>
            </a:endParaRPr>
          </a:p>
          <a:p>
            <a:pPr marL="342900" lvl="0" indent="-342900" fontAlgn="base">
              <a:spcBef>
                <a:spcPct val="20000"/>
              </a:spcBef>
              <a:spcAft>
                <a:spcPct val="0"/>
              </a:spcAft>
              <a:buClr>
                <a:srgbClr val="0033CC"/>
              </a:buClr>
              <a:buSzPct val="60000"/>
            </a:pPr>
            <a:r>
              <a:rPr lang="en-US" altLang="zh-CN" sz="2000" kern="0" dirty="0">
                <a:solidFill>
                  <a:srgbClr val="003399"/>
                </a:solidFill>
              </a:rPr>
              <a:t>MULVS.D	V2,V1</a:t>
            </a:r>
            <a:r>
              <a:rPr lang="en-US" altLang="zh-CN" sz="2000" kern="0" dirty="0" smtClean="0">
                <a:solidFill>
                  <a:srgbClr val="003399"/>
                </a:solidFill>
              </a:rPr>
              <a:t>, F0</a:t>
            </a:r>
            <a:r>
              <a:rPr lang="en-US" altLang="zh-CN" sz="2000" kern="0" dirty="0">
                <a:solidFill>
                  <a:srgbClr val="003399"/>
                </a:solidFill>
              </a:rPr>
              <a:t>		</a:t>
            </a:r>
            <a:r>
              <a:rPr lang="en-US" altLang="zh-CN" sz="2000" kern="0" dirty="0" smtClean="0">
                <a:solidFill>
                  <a:srgbClr val="003399"/>
                </a:solidFill>
              </a:rPr>
              <a:t>;</a:t>
            </a:r>
            <a:r>
              <a:rPr lang="zh-CN" altLang="en-US" sz="2000" kern="0" dirty="0" smtClean="0">
                <a:solidFill>
                  <a:srgbClr val="003399"/>
                </a:solidFill>
              </a:rPr>
              <a:t>向量标量相乘</a:t>
            </a:r>
            <a:endParaRPr lang="en-US" altLang="zh-CN" sz="2000" kern="0" dirty="0">
              <a:solidFill>
                <a:srgbClr val="003399"/>
              </a:solidFill>
            </a:endParaRPr>
          </a:p>
          <a:p>
            <a:pPr marL="342900" lvl="0" indent="-342900" fontAlgn="base">
              <a:spcBef>
                <a:spcPct val="20000"/>
              </a:spcBef>
              <a:spcAft>
                <a:spcPct val="0"/>
              </a:spcAft>
              <a:buClr>
                <a:srgbClr val="0033CC"/>
              </a:buClr>
              <a:buSzPct val="60000"/>
            </a:pPr>
            <a:r>
              <a:rPr lang="es-ES" altLang="zh-CN" sz="2000" kern="0" dirty="0">
                <a:solidFill>
                  <a:srgbClr val="003399"/>
                </a:solidFill>
              </a:rPr>
              <a:t>LV			V3</a:t>
            </a:r>
            <a:r>
              <a:rPr lang="es-ES" altLang="zh-CN" sz="2000" kern="0" dirty="0" smtClean="0">
                <a:solidFill>
                  <a:srgbClr val="003399"/>
                </a:solidFill>
              </a:rPr>
              <a:t>, Ry</a:t>
            </a:r>
            <a:r>
              <a:rPr lang="es-ES" altLang="zh-CN" sz="2000" kern="0" dirty="0">
                <a:solidFill>
                  <a:srgbClr val="003399"/>
                </a:solidFill>
              </a:rPr>
              <a:t>			</a:t>
            </a:r>
            <a:r>
              <a:rPr lang="es-ES" altLang="zh-CN" sz="2000" kern="0" dirty="0" smtClean="0">
                <a:solidFill>
                  <a:srgbClr val="003399"/>
                </a:solidFill>
              </a:rPr>
              <a:t>;</a:t>
            </a:r>
            <a:r>
              <a:rPr lang="zh-CN" altLang="en-US" sz="2000" kern="0" dirty="0" smtClean="0">
                <a:solidFill>
                  <a:srgbClr val="003399"/>
                </a:solidFill>
              </a:rPr>
              <a:t>读向量</a:t>
            </a:r>
            <a:r>
              <a:rPr lang="es-ES" altLang="zh-CN" sz="2000" kern="0" dirty="0" smtClean="0">
                <a:solidFill>
                  <a:srgbClr val="003399"/>
                </a:solidFill>
              </a:rPr>
              <a:t>Y</a:t>
            </a:r>
            <a:endParaRPr lang="es-ES" altLang="zh-CN" sz="2000" kern="0" dirty="0">
              <a:solidFill>
                <a:srgbClr val="003399"/>
              </a:solidFill>
            </a:endParaRPr>
          </a:p>
          <a:p>
            <a:pPr marL="342900" lvl="0" indent="-342900" fontAlgn="base">
              <a:spcBef>
                <a:spcPct val="20000"/>
              </a:spcBef>
              <a:spcAft>
                <a:spcPct val="0"/>
              </a:spcAft>
              <a:buClr>
                <a:srgbClr val="0033CC"/>
              </a:buClr>
              <a:buSzPct val="60000"/>
            </a:pPr>
            <a:r>
              <a:rPr lang="en-US" altLang="zh-CN" sz="2000" kern="0" dirty="0">
                <a:solidFill>
                  <a:srgbClr val="003399"/>
                </a:solidFill>
              </a:rPr>
              <a:t>ADDVV.D	V4</a:t>
            </a:r>
            <a:r>
              <a:rPr lang="en-US" altLang="zh-CN" sz="2000" kern="0" dirty="0" smtClean="0">
                <a:solidFill>
                  <a:srgbClr val="003399"/>
                </a:solidFill>
              </a:rPr>
              <a:t>, V2, V3</a:t>
            </a:r>
            <a:r>
              <a:rPr lang="en-US" altLang="zh-CN" sz="2000" kern="0" dirty="0">
                <a:solidFill>
                  <a:srgbClr val="003399"/>
                </a:solidFill>
              </a:rPr>
              <a:t>		</a:t>
            </a:r>
            <a:r>
              <a:rPr lang="en-US" altLang="zh-CN" sz="2000" kern="0" dirty="0" smtClean="0">
                <a:solidFill>
                  <a:srgbClr val="003399"/>
                </a:solidFill>
              </a:rPr>
              <a:t>;</a:t>
            </a:r>
            <a:r>
              <a:rPr lang="zh-CN" altLang="en-US" sz="2000" kern="0" dirty="0" smtClean="0">
                <a:solidFill>
                  <a:srgbClr val="003399"/>
                </a:solidFill>
              </a:rPr>
              <a:t>向量相加</a:t>
            </a:r>
            <a:endParaRPr lang="en-US" altLang="zh-CN" sz="2000" kern="0" dirty="0">
              <a:solidFill>
                <a:srgbClr val="003399"/>
              </a:solidFill>
            </a:endParaRPr>
          </a:p>
          <a:p>
            <a:pPr marL="342900" lvl="0" indent="-342900" fontAlgn="base">
              <a:spcBef>
                <a:spcPct val="20000"/>
              </a:spcBef>
              <a:spcAft>
                <a:spcPct val="0"/>
              </a:spcAft>
              <a:buClr>
                <a:srgbClr val="0033CC"/>
              </a:buClr>
              <a:buSzPct val="60000"/>
            </a:pPr>
            <a:r>
              <a:rPr lang="en-US" altLang="zh-CN" sz="2000" kern="0" dirty="0">
                <a:solidFill>
                  <a:srgbClr val="003399"/>
                </a:solidFill>
              </a:rPr>
              <a:t>SV			Ry</a:t>
            </a:r>
            <a:r>
              <a:rPr lang="en-US" altLang="zh-CN" sz="2000" kern="0" dirty="0" smtClean="0">
                <a:solidFill>
                  <a:srgbClr val="003399"/>
                </a:solidFill>
              </a:rPr>
              <a:t>, V4</a:t>
            </a:r>
            <a:r>
              <a:rPr lang="en-US" altLang="zh-CN" sz="2000" kern="0" dirty="0">
                <a:solidFill>
                  <a:srgbClr val="003399"/>
                </a:solidFill>
              </a:rPr>
              <a:t>			</a:t>
            </a:r>
            <a:r>
              <a:rPr lang="en-US" altLang="zh-CN" sz="2000" kern="0" dirty="0" smtClean="0">
                <a:solidFill>
                  <a:srgbClr val="003399"/>
                </a:solidFill>
              </a:rPr>
              <a:t>;</a:t>
            </a:r>
            <a:r>
              <a:rPr lang="zh-CN" altLang="en-US" sz="2000" kern="0" dirty="0" smtClean="0">
                <a:solidFill>
                  <a:srgbClr val="003399"/>
                </a:solidFill>
              </a:rPr>
              <a:t>保存结果</a:t>
            </a:r>
            <a:endParaRPr lang="en-US" altLang="zh-CN" sz="2000" kern="0" dirty="0">
              <a:solidFill>
                <a:srgbClr val="003399"/>
              </a:solidFill>
            </a:endParaRPr>
          </a:p>
          <a:p>
            <a:pPr marL="342900" lvl="0" indent="-342900" fontAlgn="base">
              <a:spcBef>
                <a:spcPct val="20000"/>
              </a:spcBef>
              <a:spcAft>
                <a:spcPct val="0"/>
              </a:spcAft>
              <a:buClr>
                <a:srgbClr val="0033CC"/>
              </a:buClr>
              <a:buSzPct val="60000"/>
            </a:pPr>
            <a:endParaRPr lang="en-US" altLang="zh-CN" sz="2000" kern="0" dirty="0">
              <a:solidFill>
                <a:srgbClr val="003399"/>
              </a:solidFill>
            </a:endParaRPr>
          </a:p>
          <a:p>
            <a:pPr marL="342900" lvl="0" indent="-342900" fontAlgn="base">
              <a:spcBef>
                <a:spcPct val="20000"/>
              </a:spcBef>
              <a:spcAft>
                <a:spcPct val="0"/>
              </a:spcAft>
              <a:buClr>
                <a:srgbClr val="0033CC"/>
              </a:buClr>
              <a:buSzPct val="60000"/>
            </a:pPr>
            <a:r>
              <a:rPr lang="en-US" altLang="zh-CN" sz="2000" kern="0" dirty="0" smtClean="0">
                <a:solidFill>
                  <a:srgbClr val="003399"/>
                </a:solidFill>
              </a:rPr>
              <a:t>Convoys</a:t>
            </a:r>
            <a:r>
              <a:rPr lang="zh-CN" altLang="en-US" sz="2000" kern="0" dirty="0" smtClean="0">
                <a:solidFill>
                  <a:srgbClr val="003399"/>
                </a:solidFill>
              </a:rPr>
              <a:t>指令护航组</a:t>
            </a:r>
            <a:r>
              <a:rPr lang="en-US" altLang="zh-CN" sz="2000" kern="0" dirty="0" smtClean="0">
                <a:solidFill>
                  <a:srgbClr val="003399"/>
                </a:solidFill>
              </a:rPr>
              <a:t>:</a:t>
            </a:r>
            <a:endParaRPr lang="en-US" altLang="zh-CN" sz="2000" kern="0" dirty="0">
              <a:solidFill>
                <a:srgbClr val="003399"/>
              </a:solidFill>
            </a:endParaRPr>
          </a:p>
          <a:p>
            <a:pPr marL="457200" lvl="0" indent="-457200" fontAlgn="base">
              <a:spcBef>
                <a:spcPct val="20000"/>
              </a:spcBef>
              <a:spcAft>
                <a:spcPct val="0"/>
              </a:spcAft>
              <a:buClr>
                <a:srgbClr val="0033CC"/>
              </a:buClr>
              <a:buSzPct val="60000"/>
            </a:pPr>
            <a:r>
              <a:rPr lang="en-US" altLang="zh-CN" sz="2000" kern="0" dirty="0">
                <a:solidFill>
                  <a:srgbClr val="003399"/>
                </a:solidFill>
              </a:rPr>
              <a:t>1		LV		MULVS.D</a:t>
            </a:r>
          </a:p>
          <a:p>
            <a:pPr marL="457200" lvl="0" indent="-457200" fontAlgn="base">
              <a:spcBef>
                <a:spcPct val="20000"/>
              </a:spcBef>
              <a:spcAft>
                <a:spcPct val="0"/>
              </a:spcAft>
              <a:buClr>
                <a:srgbClr val="0033CC"/>
              </a:buClr>
              <a:buSzPct val="60000"/>
            </a:pPr>
            <a:r>
              <a:rPr lang="en-US" altLang="zh-CN" sz="2000" kern="0" dirty="0">
                <a:solidFill>
                  <a:srgbClr val="003399"/>
                </a:solidFill>
              </a:rPr>
              <a:t>2		LV		ADDVV.D</a:t>
            </a:r>
          </a:p>
          <a:p>
            <a:pPr marL="457200" lvl="0" indent="-457200" fontAlgn="base">
              <a:spcBef>
                <a:spcPct val="20000"/>
              </a:spcBef>
              <a:spcAft>
                <a:spcPct val="0"/>
              </a:spcAft>
              <a:buClr>
                <a:srgbClr val="0033CC"/>
              </a:buClr>
              <a:buSzPct val="60000"/>
            </a:pPr>
            <a:r>
              <a:rPr lang="en-US" altLang="zh-CN" sz="2000" kern="0" dirty="0">
                <a:solidFill>
                  <a:srgbClr val="003399"/>
                </a:solidFill>
              </a:rPr>
              <a:t>3		SV</a:t>
            </a:r>
          </a:p>
          <a:p>
            <a:endParaRPr lang="en-US" altLang="zh-CN" dirty="0" smtClean="0"/>
          </a:p>
          <a:p>
            <a:r>
              <a:rPr lang="zh-CN" altLang="en-US" dirty="0"/>
              <a:t>第一</a:t>
            </a:r>
            <a:r>
              <a:rPr lang="zh-CN" altLang="en-US" dirty="0" smtClean="0"/>
              <a:t>个</a:t>
            </a:r>
            <a:r>
              <a:rPr lang="en-US" altLang="zh-CN" dirty="0" smtClean="0"/>
              <a:t>LV</a:t>
            </a:r>
            <a:r>
              <a:rPr lang="zh-CN" altLang="en-US" dirty="0" smtClean="0"/>
              <a:t>与</a:t>
            </a:r>
            <a:r>
              <a:rPr lang="en-US" altLang="zh-CN" dirty="0" smtClean="0"/>
              <a:t>MUL</a:t>
            </a:r>
            <a:r>
              <a:rPr lang="zh-CN" altLang="en-US" dirty="0" smtClean="0"/>
              <a:t>存在读写依赖，需要放在一个</a:t>
            </a:r>
            <a:r>
              <a:rPr lang="en-US" altLang="zh-CN" dirty="0" smtClean="0"/>
              <a:t>Convoy</a:t>
            </a:r>
            <a:r>
              <a:rPr lang="zh-CN" altLang="en-US" dirty="0" smtClean="0"/>
              <a:t>。第</a:t>
            </a:r>
            <a:r>
              <a:rPr lang="en-US" altLang="zh-CN" dirty="0" smtClean="0"/>
              <a:t>2</a:t>
            </a:r>
            <a:r>
              <a:rPr lang="zh-CN" altLang="en-US" dirty="0" smtClean="0"/>
              <a:t>个</a:t>
            </a:r>
            <a:r>
              <a:rPr lang="en-US" altLang="zh-CN" dirty="0" smtClean="0"/>
              <a:t>LV</a:t>
            </a:r>
            <a:r>
              <a:rPr lang="zh-CN" altLang="en-US" dirty="0" smtClean="0"/>
              <a:t>与第一个</a:t>
            </a:r>
            <a:r>
              <a:rPr lang="en-US" altLang="zh-CN" dirty="0" smtClean="0"/>
              <a:t>LV</a:t>
            </a:r>
            <a:r>
              <a:rPr lang="zh-CN" altLang="en-US" dirty="0" smtClean="0"/>
              <a:t>存在</a:t>
            </a:r>
            <a:r>
              <a:rPr lang="en-US" altLang="zh-CN" dirty="0" smtClean="0"/>
              <a:t>Load/ Store</a:t>
            </a:r>
            <a:r>
              <a:rPr lang="zh-CN" altLang="en-US" dirty="0" smtClean="0"/>
              <a:t>部件结构冒险，需要放到另外一个</a:t>
            </a:r>
            <a:r>
              <a:rPr lang="en-US" altLang="zh-CN" dirty="0" smtClean="0"/>
              <a:t>Convoy</a:t>
            </a:r>
            <a:r>
              <a:rPr lang="zh-CN" altLang="en-US" dirty="0" smtClean="0"/>
              <a:t>。第</a:t>
            </a:r>
            <a:r>
              <a:rPr lang="en-US" altLang="zh-CN" dirty="0" smtClean="0"/>
              <a:t>2</a:t>
            </a:r>
            <a:r>
              <a:rPr lang="zh-CN" altLang="en-US" dirty="0" smtClean="0"/>
              <a:t>个</a:t>
            </a:r>
            <a:r>
              <a:rPr lang="en-US" altLang="zh-CN" dirty="0" smtClean="0"/>
              <a:t>LV</a:t>
            </a:r>
            <a:r>
              <a:rPr lang="zh-CN" altLang="en-US" dirty="0" smtClean="0"/>
              <a:t>与</a:t>
            </a:r>
            <a:r>
              <a:rPr lang="en-US" altLang="zh-CN" dirty="0" smtClean="0"/>
              <a:t>ADD</a:t>
            </a:r>
            <a:r>
              <a:rPr lang="zh-CN" altLang="en-US" dirty="0" smtClean="0"/>
              <a:t>存在读写依赖，需要放在一个</a:t>
            </a:r>
            <a:r>
              <a:rPr lang="en-US" altLang="zh-CN" dirty="0" smtClean="0"/>
              <a:t>Convoy</a:t>
            </a:r>
            <a:r>
              <a:rPr lang="zh-CN" altLang="en-US" dirty="0" smtClean="0"/>
              <a:t>中。</a:t>
            </a:r>
            <a:r>
              <a:rPr lang="en-US" altLang="zh-CN" dirty="0" smtClean="0"/>
              <a:t>SV</a:t>
            </a:r>
            <a:r>
              <a:rPr lang="zh-CN" altLang="en-US" dirty="0" smtClean="0"/>
              <a:t>与第</a:t>
            </a:r>
            <a:r>
              <a:rPr lang="en-US" altLang="zh-CN" dirty="0" smtClean="0"/>
              <a:t>2</a:t>
            </a:r>
            <a:r>
              <a:rPr lang="zh-CN" altLang="en-US" dirty="0" smtClean="0"/>
              <a:t>个</a:t>
            </a:r>
            <a:r>
              <a:rPr lang="en-US" altLang="zh-CN" dirty="0" smtClean="0"/>
              <a:t>LV</a:t>
            </a:r>
            <a:r>
              <a:rPr lang="zh-CN" altLang="en-US" dirty="0" smtClean="0"/>
              <a:t>存在结构冒险，需要放在另外一个</a:t>
            </a:r>
            <a:r>
              <a:rPr lang="en-US" altLang="zh-CN" dirty="0" smtClean="0"/>
              <a:t>Convoy</a:t>
            </a:r>
            <a:r>
              <a:rPr lang="zh-CN" altLang="en-US" dirty="0" smtClean="0"/>
              <a:t>中。</a:t>
            </a:r>
            <a:endParaRPr lang="en-US" altLang="zh-CN" dirty="0" smtClean="0"/>
          </a:p>
          <a:p>
            <a:endParaRPr lang="en-US" altLang="zh-CN" dirty="0"/>
          </a:p>
          <a:p>
            <a:r>
              <a:rPr lang="zh-CN" altLang="en-US" dirty="0" smtClean="0"/>
              <a:t>指令序列分成</a:t>
            </a:r>
            <a:r>
              <a:rPr lang="en-US" altLang="zh-CN" dirty="0" smtClean="0"/>
              <a:t>3</a:t>
            </a:r>
            <a:r>
              <a:rPr lang="zh-CN" altLang="en-US" dirty="0" smtClean="0"/>
              <a:t>个指令护航组，需要</a:t>
            </a:r>
            <a:r>
              <a:rPr lang="en-US" altLang="zh-CN" dirty="0" smtClean="0"/>
              <a:t>3</a:t>
            </a:r>
            <a:r>
              <a:rPr lang="zh-CN" altLang="en-US" dirty="0" smtClean="0"/>
              <a:t>个钟鸣</a:t>
            </a:r>
            <a:r>
              <a:rPr lang="en-US" altLang="zh-CN" dirty="0" smtClean="0"/>
              <a:t>Chimes</a:t>
            </a:r>
            <a:r>
              <a:rPr lang="zh-CN" altLang="en-US" dirty="0" smtClean="0"/>
              <a:t>完成。</a:t>
            </a:r>
            <a:endParaRPr lang="en-US" altLang="zh-CN" dirty="0" smtClean="0"/>
          </a:p>
          <a:p>
            <a:r>
              <a:rPr lang="zh-CN" altLang="en-US" dirty="0" smtClean="0"/>
              <a:t>如果向量长度为</a:t>
            </a:r>
            <a:r>
              <a:rPr lang="en-US" altLang="zh-CN" dirty="0" smtClean="0"/>
              <a:t>64</a:t>
            </a:r>
            <a:r>
              <a:rPr lang="zh-CN" altLang="en-US" dirty="0" smtClean="0"/>
              <a:t>，则</a:t>
            </a:r>
            <a:r>
              <a:rPr lang="zh-CN" altLang="en-US" dirty="0"/>
              <a:t>需要</a:t>
            </a:r>
            <a:r>
              <a:rPr lang="en-US" altLang="zh-CN" dirty="0"/>
              <a:t>64╳3=192</a:t>
            </a:r>
            <a:r>
              <a:rPr lang="zh-CN" altLang="en-US" dirty="0"/>
              <a:t>个时钟周期</a:t>
            </a:r>
          </a:p>
        </p:txBody>
      </p:sp>
    </p:spTree>
    <p:extLst>
      <p:ext uri="{BB962C8B-B14F-4D97-AF65-F5344CB8AC3E}">
        <p14:creationId xmlns:p14="http://schemas.microsoft.com/office/powerpoint/2010/main" val="1191060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86952" y="140159"/>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向量体系结构优化</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225689"/>
            <a:ext cx="9144000" cy="5632311"/>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多通道</a:t>
            </a:r>
            <a:r>
              <a:rPr lang="en-US" altLang="zh-CN" sz="2400" dirty="0" smtClean="0"/>
              <a:t>multiple lanes: </a:t>
            </a:r>
            <a:r>
              <a:rPr lang="zh-CN" altLang="en-US" sz="2400" dirty="0"/>
              <a:t> </a:t>
            </a:r>
            <a:r>
              <a:rPr lang="zh-CN" altLang="en-US" sz="2400" dirty="0" smtClean="0"/>
              <a:t>一个时钟周期处理多于</a:t>
            </a:r>
            <a:r>
              <a:rPr lang="en-US" altLang="zh-CN" sz="2400" dirty="0" smtClean="0"/>
              <a:t>1</a:t>
            </a:r>
            <a:r>
              <a:rPr lang="zh-CN" altLang="en-US" sz="2400" dirty="0" smtClean="0"/>
              <a:t>个元素</a:t>
            </a:r>
            <a:endParaRPr lang="en-US" altLang="zh-CN" sz="2400" dirty="0" smtClean="0"/>
          </a:p>
          <a:p>
            <a:pPr marL="342900" indent="-342900">
              <a:buFont typeface="Wingdings" panose="05000000000000000000" pitchFamily="2" charset="2"/>
              <a:buChar char="Ø"/>
            </a:pPr>
            <a:endParaRPr lang="en-US" altLang="zh-CN" sz="2400" dirty="0" smtClean="0"/>
          </a:p>
          <a:p>
            <a:pPr marL="342900" indent="-342900">
              <a:buFont typeface="Wingdings" panose="05000000000000000000" pitchFamily="2" charset="2"/>
              <a:buChar char="Ø"/>
            </a:pPr>
            <a:r>
              <a:rPr lang="zh-CN" altLang="en-US" sz="2400" dirty="0" smtClean="0"/>
              <a:t>向量长度寄存器：处理向量长度不为</a:t>
            </a:r>
            <a:r>
              <a:rPr lang="en-US" altLang="zh-CN" sz="2400" dirty="0" smtClean="0"/>
              <a:t>64</a:t>
            </a:r>
            <a:r>
              <a:rPr lang="zh-CN" altLang="en-US" sz="2400" dirty="0" smtClean="0"/>
              <a:t>位的情况</a:t>
            </a:r>
            <a:endParaRPr lang="en-US" altLang="zh-CN" sz="2400" dirty="0" smtClean="0"/>
          </a:p>
          <a:p>
            <a:pPr marL="342900" indent="-342900">
              <a:buFont typeface="Wingdings" panose="05000000000000000000" pitchFamily="2" charset="2"/>
              <a:buChar char="Ø"/>
            </a:pPr>
            <a:endParaRPr lang="en-US" altLang="zh-CN" sz="2400" dirty="0" smtClean="0"/>
          </a:p>
          <a:p>
            <a:pPr marL="342900" indent="-342900">
              <a:buFont typeface="Wingdings" panose="05000000000000000000" pitchFamily="2" charset="2"/>
              <a:buChar char="Ø"/>
            </a:pPr>
            <a:r>
              <a:rPr lang="zh-CN" altLang="en-US" sz="2400" dirty="0" smtClean="0"/>
              <a:t>向量掩码寄存器：向量代码中包含有</a:t>
            </a:r>
            <a:r>
              <a:rPr lang="en-US" altLang="zh-CN" sz="2400" dirty="0" smtClean="0"/>
              <a:t>IF</a:t>
            </a:r>
            <a:r>
              <a:rPr lang="zh-CN" altLang="en-US" sz="2400" dirty="0" smtClean="0"/>
              <a:t>语句，只处理部分满足条件元素处理</a:t>
            </a:r>
            <a:endParaRPr lang="en-US" altLang="zh-CN" sz="2400" dirty="0" smtClean="0"/>
          </a:p>
          <a:p>
            <a:pPr marL="342900" indent="-342900">
              <a:buFont typeface="Wingdings" panose="05000000000000000000" pitchFamily="2" charset="2"/>
              <a:buChar char="Ø"/>
            </a:pPr>
            <a:endParaRPr lang="en-US" altLang="zh-CN" sz="2400" dirty="0" smtClean="0"/>
          </a:p>
          <a:p>
            <a:pPr marL="342900" indent="-342900">
              <a:buFont typeface="Wingdings" panose="05000000000000000000" pitchFamily="2" charset="2"/>
              <a:buChar char="Ø"/>
            </a:pPr>
            <a:r>
              <a:rPr lang="zh-CN" altLang="en-US" sz="2400" dirty="0" smtClean="0"/>
              <a:t>存储器组块：优化存储系统，以支持向量处理器</a:t>
            </a:r>
            <a:endParaRPr lang="en-US" altLang="zh-CN" sz="2400" dirty="0" smtClean="0"/>
          </a:p>
          <a:p>
            <a:pPr marL="342900" indent="-342900">
              <a:buFont typeface="Wingdings" panose="05000000000000000000" pitchFamily="2" charset="2"/>
              <a:buChar char="Ø"/>
            </a:pPr>
            <a:endParaRPr lang="en-US" altLang="zh-CN" sz="2400" dirty="0" smtClean="0"/>
          </a:p>
          <a:p>
            <a:pPr marL="342900" indent="-342900">
              <a:buFont typeface="Wingdings" panose="05000000000000000000" pitchFamily="2" charset="2"/>
              <a:buChar char="Ø"/>
            </a:pPr>
            <a:r>
              <a:rPr lang="zh-CN" altLang="en-US" sz="2400" dirty="0" smtClean="0"/>
              <a:t>步幅</a:t>
            </a:r>
            <a:r>
              <a:rPr lang="en-US" altLang="zh-CN" sz="2400" dirty="0" smtClean="0"/>
              <a:t>stride: </a:t>
            </a:r>
            <a:r>
              <a:rPr lang="zh-CN" altLang="en-US" sz="2400" dirty="0" smtClean="0"/>
              <a:t>处理向量体系结构中的多维矩阵</a:t>
            </a:r>
            <a:endParaRPr lang="en-US" altLang="zh-CN" sz="2400" dirty="0" smtClean="0"/>
          </a:p>
          <a:p>
            <a:pPr marL="342900" indent="-342900">
              <a:buFont typeface="Wingdings" panose="05000000000000000000" pitchFamily="2" charset="2"/>
              <a:buChar char="Ø"/>
            </a:pPr>
            <a:endParaRPr lang="en-US" altLang="zh-CN" sz="2400" dirty="0" smtClean="0"/>
          </a:p>
          <a:p>
            <a:pPr marL="342900" indent="-342900">
              <a:buFont typeface="Wingdings" panose="05000000000000000000" pitchFamily="2" charset="2"/>
              <a:buChar char="Ø"/>
            </a:pPr>
            <a:r>
              <a:rPr lang="zh-CN" altLang="en-US" sz="2400" dirty="0" smtClean="0"/>
              <a:t>集中</a:t>
            </a:r>
            <a:r>
              <a:rPr lang="en-US" altLang="zh-CN" sz="2400" dirty="0" smtClean="0"/>
              <a:t>-</a:t>
            </a:r>
            <a:r>
              <a:rPr lang="zh-CN" altLang="en-US" sz="2400" dirty="0" smtClean="0"/>
              <a:t>分散：处理向量体系结构中的稀疏矩阵</a:t>
            </a:r>
            <a:r>
              <a:rPr lang="en-US" altLang="zh-CN" sz="2400" dirty="0"/>
              <a:t>(</a:t>
            </a:r>
            <a:r>
              <a:rPr lang="zh-CN" altLang="en-US" sz="2400" dirty="0"/>
              <a:t>很多元素为</a:t>
            </a:r>
            <a:r>
              <a:rPr lang="en-US" altLang="zh-CN" sz="2400" dirty="0"/>
              <a:t>0</a:t>
            </a:r>
            <a:r>
              <a:rPr lang="en-US" altLang="zh-CN" sz="2400" dirty="0" smtClean="0"/>
              <a:t>)</a:t>
            </a:r>
          </a:p>
          <a:p>
            <a:pPr marL="342900" indent="-342900">
              <a:buFont typeface="Wingdings" panose="05000000000000000000" pitchFamily="2" charset="2"/>
              <a:buChar char="Ø"/>
            </a:pPr>
            <a:endParaRPr lang="en-US" altLang="zh-CN" sz="2400" dirty="0" smtClean="0"/>
          </a:p>
          <a:p>
            <a:pPr marL="342900" indent="-342900">
              <a:buFont typeface="Wingdings" panose="05000000000000000000" pitchFamily="2" charset="2"/>
              <a:buChar char="Ø"/>
            </a:pPr>
            <a:r>
              <a:rPr lang="zh-CN" altLang="en-US" sz="2400" dirty="0" smtClean="0"/>
              <a:t>向量体系结构编程：编译器反馈给程序某段代码是否可以向量化，程序员可以给编程器提示</a:t>
            </a:r>
            <a:endParaRPr lang="zh-CN" altLang="en-US" sz="2400" dirty="0"/>
          </a:p>
        </p:txBody>
      </p:sp>
    </p:spTree>
    <p:extLst>
      <p:ext uri="{BB962C8B-B14F-4D97-AF65-F5344CB8AC3E}">
        <p14:creationId xmlns:p14="http://schemas.microsoft.com/office/powerpoint/2010/main" val="611826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1746591"/>
            <a:ext cx="5762421" cy="5111409"/>
          </a:xfrm>
          <a:prstGeom prst="rect">
            <a:avLst/>
          </a:prstGeom>
        </p:spPr>
      </p:pic>
      <p:sp>
        <p:nvSpPr>
          <p:cNvPr id="4" name="文本框 3"/>
          <p:cNvSpPr txBox="1"/>
          <p:nvPr/>
        </p:nvSpPr>
        <p:spPr>
          <a:xfrm>
            <a:off x="0" y="109182"/>
            <a:ext cx="9144000" cy="1415772"/>
          </a:xfrm>
          <a:prstGeom prst="rect">
            <a:avLst/>
          </a:prstGeom>
          <a:noFill/>
        </p:spPr>
        <p:txBody>
          <a:bodyPr wrap="square" rtlCol="0">
            <a:spAutoFit/>
          </a:bodyPr>
          <a:lstStyle/>
          <a:p>
            <a:r>
              <a:rPr lang="zh-CN" altLang="en-US" sz="2800" b="1" dirty="0" smtClean="0">
                <a:solidFill>
                  <a:srgbClr val="0070C0"/>
                </a:solidFill>
              </a:rPr>
              <a:t>多通道 </a:t>
            </a:r>
            <a:endParaRPr lang="en-US" altLang="zh-CN" sz="2800" b="1" dirty="0" smtClean="0">
              <a:solidFill>
                <a:srgbClr val="0070C0"/>
              </a:solidFill>
            </a:endParaRPr>
          </a:p>
          <a:p>
            <a:endParaRPr lang="en-US" altLang="zh-CN" dirty="0"/>
          </a:p>
          <a:p>
            <a:r>
              <a:rPr lang="zh-CN" altLang="en-US" sz="2000" dirty="0" smtClean="0"/>
              <a:t>向量运算时，向量寄存器</a:t>
            </a:r>
            <a:r>
              <a:rPr lang="en-US" altLang="zh-CN" sz="2000" dirty="0" smtClean="0"/>
              <a:t>A</a:t>
            </a:r>
            <a:r>
              <a:rPr lang="zh-CN" altLang="en-US" sz="2000" dirty="0" smtClean="0"/>
              <a:t>中元素</a:t>
            </a:r>
            <a:r>
              <a:rPr lang="en-US" altLang="zh-CN" sz="2000" dirty="0" smtClean="0"/>
              <a:t>n</a:t>
            </a:r>
            <a:r>
              <a:rPr lang="zh-CN" altLang="en-US" sz="2000" dirty="0" smtClean="0"/>
              <a:t>与向量寄存器</a:t>
            </a:r>
            <a:r>
              <a:rPr lang="en-US" altLang="zh-CN" sz="2000" dirty="0" smtClean="0"/>
              <a:t>B</a:t>
            </a:r>
            <a:r>
              <a:rPr lang="zh-CN" altLang="en-US" sz="2000" dirty="0" smtClean="0"/>
              <a:t>中的对应元素</a:t>
            </a:r>
            <a:r>
              <a:rPr lang="en-US" altLang="zh-CN" sz="2000" dirty="0" smtClean="0"/>
              <a:t>n</a:t>
            </a:r>
            <a:r>
              <a:rPr lang="zh-CN" altLang="en-US" sz="2000" dirty="0" smtClean="0"/>
              <a:t>一起执行对应运算。可以通过设置多条通道，让向量元素可以并行执行运算。</a:t>
            </a:r>
            <a:endParaRPr lang="zh-CN" altLang="en-US" sz="2000" dirty="0"/>
          </a:p>
        </p:txBody>
      </p:sp>
      <p:sp>
        <p:nvSpPr>
          <p:cNvPr id="5" name="文本框 4"/>
          <p:cNvSpPr txBox="1"/>
          <p:nvPr/>
        </p:nvSpPr>
        <p:spPr>
          <a:xfrm>
            <a:off x="5936776" y="1842448"/>
            <a:ext cx="3207224" cy="707886"/>
          </a:xfrm>
          <a:prstGeom prst="rect">
            <a:avLst/>
          </a:prstGeom>
          <a:noFill/>
        </p:spPr>
        <p:txBody>
          <a:bodyPr wrap="square" rtlCol="0">
            <a:spAutoFit/>
          </a:bodyPr>
          <a:lstStyle/>
          <a:p>
            <a:r>
              <a:rPr lang="zh-CN" altLang="en-US" sz="2000" dirty="0" smtClean="0"/>
              <a:t>使用多通道来提高向量加法的指令</a:t>
            </a:r>
            <a:r>
              <a:rPr lang="en-US" altLang="zh-CN" sz="2000" dirty="0" smtClean="0"/>
              <a:t>C=A+B</a:t>
            </a:r>
            <a:endParaRPr lang="zh-CN" altLang="en-US" sz="2000" dirty="0"/>
          </a:p>
        </p:txBody>
      </p:sp>
      <p:sp>
        <p:nvSpPr>
          <p:cNvPr id="6" name="文本框 5"/>
          <p:cNvSpPr txBox="1"/>
          <p:nvPr/>
        </p:nvSpPr>
        <p:spPr>
          <a:xfrm>
            <a:off x="6100549" y="3330053"/>
            <a:ext cx="3043451" cy="707886"/>
          </a:xfrm>
          <a:prstGeom prst="rect">
            <a:avLst/>
          </a:prstGeom>
          <a:noFill/>
        </p:spPr>
        <p:txBody>
          <a:bodyPr wrap="square" rtlCol="0">
            <a:spAutoFit/>
          </a:bodyPr>
          <a:lstStyle/>
          <a:p>
            <a:r>
              <a:rPr lang="en-US" altLang="zh-CN" sz="2000" dirty="0" smtClean="0">
                <a:latin typeface="仿宋" panose="02010609060101010101" pitchFamily="49" charset="-122"/>
                <a:ea typeface="仿宋" panose="02010609060101010101" pitchFamily="49" charset="-122"/>
              </a:rPr>
              <a:t>(</a:t>
            </a:r>
            <a:r>
              <a:rPr lang="en-US" altLang="zh-CN" sz="2000" dirty="0" smtClean="0"/>
              <a:t>a</a:t>
            </a:r>
            <a:r>
              <a:rPr lang="en-US" altLang="zh-CN" sz="2000" dirty="0" smtClean="0">
                <a:latin typeface="仿宋" panose="02010609060101010101" pitchFamily="49" charset="-122"/>
                <a:ea typeface="仿宋" panose="02010609060101010101" pitchFamily="49" charset="-122"/>
              </a:rPr>
              <a:t>)</a:t>
            </a:r>
            <a:r>
              <a:rPr lang="en-US" altLang="zh-CN" sz="2000" dirty="0" smtClean="0"/>
              <a:t> </a:t>
            </a:r>
            <a:r>
              <a:rPr lang="zh-CN" altLang="en-US" sz="2000" dirty="0" smtClean="0"/>
              <a:t>单条流水线，一个时钟周期完成一个加法操作</a:t>
            </a:r>
            <a:endParaRPr lang="zh-CN" altLang="en-US" sz="2000" dirty="0"/>
          </a:p>
        </p:txBody>
      </p:sp>
      <p:sp>
        <p:nvSpPr>
          <p:cNvPr id="7" name="文本框 6"/>
          <p:cNvSpPr txBox="1"/>
          <p:nvPr/>
        </p:nvSpPr>
        <p:spPr>
          <a:xfrm>
            <a:off x="6196084" y="4940490"/>
            <a:ext cx="2947916" cy="1015663"/>
          </a:xfrm>
          <a:prstGeom prst="rect">
            <a:avLst/>
          </a:prstGeom>
          <a:noFill/>
        </p:spPr>
        <p:txBody>
          <a:bodyPr wrap="square" rtlCol="0">
            <a:spAutoFit/>
          </a:bodyPr>
          <a:lstStyle/>
          <a:p>
            <a:r>
              <a:rPr lang="en-US" altLang="zh-CN" sz="2000" dirty="0" smtClean="0">
                <a:latin typeface="仿宋" panose="02010609060101010101" pitchFamily="49" charset="-122"/>
                <a:ea typeface="仿宋" panose="02010609060101010101" pitchFamily="49" charset="-122"/>
              </a:rPr>
              <a:t>(</a:t>
            </a:r>
            <a:r>
              <a:rPr lang="en-US" altLang="zh-CN" sz="2000" dirty="0" smtClean="0"/>
              <a:t>b</a:t>
            </a:r>
            <a:r>
              <a:rPr lang="en-US" altLang="zh-CN" sz="2000" dirty="0" smtClean="0">
                <a:latin typeface="仿宋" panose="02010609060101010101" pitchFamily="49" charset="-122"/>
                <a:ea typeface="仿宋" panose="02010609060101010101" pitchFamily="49" charset="-122"/>
              </a:rPr>
              <a:t>)</a:t>
            </a:r>
            <a:r>
              <a:rPr lang="en-US" altLang="zh-CN" sz="2000" dirty="0" smtClean="0"/>
              <a:t> </a:t>
            </a:r>
            <a:r>
              <a:rPr lang="zh-CN" altLang="en-US" sz="2000" dirty="0" smtClean="0"/>
              <a:t>有</a:t>
            </a:r>
            <a:r>
              <a:rPr lang="en-US" altLang="zh-CN" sz="2000" dirty="0" smtClean="0"/>
              <a:t>4</a:t>
            </a:r>
            <a:r>
              <a:rPr lang="zh-CN" altLang="en-US" sz="2000" dirty="0" smtClean="0"/>
              <a:t>条通道</a:t>
            </a:r>
            <a:r>
              <a:rPr lang="en-US" altLang="zh-CN" sz="2000" dirty="0" smtClean="0"/>
              <a:t>/</a:t>
            </a:r>
            <a:r>
              <a:rPr lang="zh-CN" altLang="en-US" sz="2000" dirty="0" smtClean="0"/>
              <a:t>流水线，可以在一个时钟周期内完成</a:t>
            </a:r>
            <a:r>
              <a:rPr lang="en-US" altLang="zh-CN" sz="2000" dirty="0" smtClean="0"/>
              <a:t>4</a:t>
            </a:r>
            <a:r>
              <a:rPr lang="zh-CN" altLang="en-US" sz="2000" dirty="0" smtClean="0"/>
              <a:t>个加法操作</a:t>
            </a:r>
            <a:endParaRPr lang="zh-CN" altLang="en-US" sz="2000" dirty="0"/>
          </a:p>
        </p:txBody>
      </p:sp>
    </p:spTree>
    <p:extLst>
      <p:ext uri="{BB962C8B-B14F-4D97-AF65-F5344CB8AC3E}">
        <p14:creationId xmlns:p14="http://schemas.microsoft.com/office/powerpoint/2010/main" val="2177237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0"/>
            <a:ext cx="7315834" cy="5688061"/>
          </a:xfrm>
          <a:prstGeom prst="rect">
            <a:avLst/>
          </a:prstGeom>
        </p:spPr>
      </p:pic>
      <p:sp>
        <p:nvSpPr>
          <p:cNvPr id="4" name="文本框 3"/>
          <p:cNvSpPr txBox="1"/>
          <p:nvPr/>
        </p:nvSpPr>
        <p:spPr>
          <a:xfrm>
            <a:off x="7424382" y="914400"/>
            <a:ext cx="1719618" cy="1200329"/>
          </a:xfrm>
          <a:prstGeom prst="rect">
            <a:avLst/>
          </a:prstGeom>
          <a:noFill/>
        </p:spPr>
        <p:txBody>
          <a:bodyPr wrap="square" rtlCol="0">
            <a:spAutoFit/>
          </a:bodyPr>
          <a:lstStyle/>
          <a:p>
            <a:r>
              <a:rPr lang="zh-CN" altLang="en-US" sz="2400" dirty="0"/>
              <a:t>一</a:t>
            </a:r>
            <a:r>
              <a:rPr lang="zh-CN" altLang="en-US" sz="2400" dirty="0" smtClean="0"/>
              <a:t>个向量单元包含</a:t>
            </a:r>
            <a:r>
              <a:rPr lang="en-US" altLang="zh-CN" sz="2400" dirty="0" smtClean="0"/>
              <a:t>4</a:t>
            </a:r>
            <a:r>
              <a:rPr lang="zh-CN" altLang="en-US" sz="2400" dirty="0" smtClean="0"/>
              <a:t>条通道</a:t>
            </a:r>
            <a:endParaRPr lang="zh-CN" altLang="en-US" sz="2400" dirty="0"/>
          </a:p>
        </p:txBody>
      </p:sp>
      <p:sp>
        <p:nvSpPr>
          <p:cNvPr id="5" name="文本框 4"/>
          <p:cNvSpPr txBox="1"/>
          <p:nvPr/>
        </p:nvSpPr>
        <p:spPr>
          <a:xfrm>
            <a:off x="7424382" y="4162567"/>
            <a:ext cx="1719618" cy="1015663"/>
          </a:xfrm>
          <a:prstGeom prst="rect">
            <a:avLst/>
          </a:prstGeom>
          <a:noFill/>
        </p:spPr>
        <p:txBody>
          <a:bodyPr wrap="square" rtlCol="0">
            <a:spAutoFit/>
          </a:bodyPr>
          <a:lstStyle/>
          <a:p>
            <a:r>
              <a:rPr lang="zh-CN" altLang="en-US" sz="2000" dirty="0" smtClean="0"/>
              <a:t>一个时钟周期处理</a:t>
            </a:r>
            <a:r>
              <a:rPr lang="en-US" altLang="zh-CN" sz="2000" dirty="0" smtClean="0"/>
              <a:t>4</a:t>
            </a:r>
            <a:r>
              <a:rPr lang="zh-CN" altLang="en-US" sz="2000" dirty="0" smtClean="0"/>
              <a:t>个向量元素</a:t>
            </a:r>
            <a:endParaRPr lang="zh-CN" altLang="en-US" sz="2000" dirty="0"/>
          </a:p>
        </p:txBody>
      </p:sp>
      <p:sp>
        <p:nvSpPr>
          <p:cNvPr id="6" name="文本框 5"/>
          <p:cNvSpPr txBox="1"/>
          <p:nvPr/>
        </p:nvSpPr>
        <p:spPr>
          <a:xfrm>
            <a:off x="0" y="5788650"/>
            <a:ext cx="9144000" cy="923330"/>
          </a:xfrm>
          <a:prstGeom prst="rect">
            <a:avLst/>
          </a:prstGeom>
          <a:noFill/>
        </p:spPr>
        <p:txBody>
          <a:bodyPr wrap="square" rtlCol="0">
            <a:spAutoFit/>
          </a:bodyPr>
          <a:lstStyle/>
          <a:p>
            <a:r>
              <a:rPr lang="zh-CN" altLang="en-US" dirty="0" smtClean="0"/>
              <a:t>向量寄存器里向量元素分配给各个通道。第一个通道处理第</a:t>
            </a:r>
            <a:r>
              <a:rPr lang="en-US" altLang="zh-CN" dirty="0" smtClean="0"/>
              <a:t>0,4,8….</a:t>
            </a:r>
            <a:r>
              <a:rPr lang="zh-CN" altLang="en-US" dirty="0" smtClean="0"/>
              <a:t>个元素，</a:t>
            </a:r>
            <a:r>
              <a:rPr lang="zh-CN" altLang="en-US" dirty="0" smtClean="0">
                <a:solidFill>
                  <a:srgbClr val="000000"/>
                </a:solidFill>
              </a:rPr>
              <a:t>第二个</a:t>
            </a:r>
            <a:r>
              <a:rPr lang="zh-CN" altLang="en-US" dirty="0">
                <a:solidFill>
                  <a:srgbClr val="000000"/>
                </a:solidFill>
              </a:rPr>
              <a:t>通道处理</a:t>
            </a:r>
            <a:r>
              <a:rPr lang="zh-CN" altLang="en-US" dirty="0" smtClean="0">
                <a:solidFill>
                  <a:srgbClr val="000000"/>
                </a:solidFill>
              </a:rPr>
              <a:t>第</a:t>
            </a:r>
            <a:r>
              <a:rPr lang="en-US" altLang="zh-CN" dirty="0" smtClean="0">
                <a:solidFill>
                  <a:srgbClr val="000000"/>
                </a:solidFill>
              </a:rPr>
              <a:t>1,5,9….</a:t>
            </a:r>
            <a:r>
              <a:rPr lang="zh-CN" altLang="en-US" dirty="0">
                <a:solidFill>
                  <a:srgbClr val="000000"/>
                </a:solidFill>
              </a:rPr>
              <a:t>个</a:t>
            </a:r>
            <a:r>
              <a:rPr lang="zh-CN" altLang="en-US" dirty="0" smtClean="0">
                <a:solidFill>
                  <a:srgbClr val="000000"/>
                </a:solidFill>
              </a:rPr>
              <a:t>元素，</a:t>
            </a:r>
            <a:r>
              <a:rPr lang="zh-CN" altLang="en-US" dirty="0">
                <a:solidFill>
                  <a:srgbClr val="000000"/>
                </a:solidFill>
              </a:rPr>
              <a:t>第一个通道处理</a:t>
            </a:r>
            <a:r>
              <a:rPr lang="zh-CN" altLang="en-US" dirty="0" smtClean="0">
                <a:solidFill>
                  <a:srgbClr val="000000"/>
                </a:solidFill>
              </a:rPr>
              <a:t>第</a:t>
            </a:r>
            <a:r>
              <a:rPr lang="en-US" altLang="zh-CN" dirty="0" smtClean="0">
                <a:solidFill>
                  <a:srgbClr val="000000"/>
                </a:solidFill>
              </a:rPr>
              <a:t>2,6,10….</a:t>
            </a:r>
            <a:r>
              <a:rPr lang="zh-CN" altLang="en-US" dirty="0">
                <a:solidFill>
                  <a:srgbClr val="000000"/>
                </a:solidFill>
              </a:rPr>
              <a:t>个</a:t>
            </a:r>
            <a:r>
              <a:rPr lang="zh-CN" altLang="en-US" dirty="0" smtClean="0">
                <a:solidFill>
                  <a:srgbClr val="000000"/>
                </a:solidFill>
              </a:rPr>
              <a:t>元素，第一</a:t>
            </a:r>
            <a:r>
              <a:rPr lang="zh-CN" altLang="en-US" dirty="0">
                <a:solidFill>
                  <a:srgbClr val="000000"/>
                </a:solidFill>
              </a:rPr>
              <a:t>个通道处理</a:t>
            </a:r>
            <a:r>
              <a:rPr lang="zh-CN" altLang="en-US" dirty="0" smtClean="0">
                <a:solidFill>
                  <a:srgbClr val="000000"/>
                </a:solidFill>
              </a:rPr>
              <a:t>第</a:t>
            </a:r>
            <a:r>
              <a:rPr lang="en-US" altLang="zh-CN" dirty="0" smtClean="0">
                <a:solidFill>
                  <a:srgbClr val="000000"/>
                </a:solidFill>
              </a:rPr>
              <a:t>3,7,11….</a:t>
            </a:r>
            <a:r>
              <a:rPr lang="zh-CN" altLang="en-US" dirty="0">
                <a:solidFill>
                  <a:srgbClr val="000000"/>
                </a:solidFill>
              </a:rPr>
              <a:t>个元素</a:t>
            </a:r>
            <a:endParaRPr lang="zh-CN" altLang="en-US" dirty="0"/>
          </a:p>
        </p:txBody>
      </p:sp>
    </p:spTree>
    <p:extLst>
      <p:ext uri="{BB962C8B-B14F-4D97-AF65-F5344CB8AC3E}">
        <p14:creationId xmlns:p14="http://schemas.microsoft.com/office/powerpoint/2010/main" val="454955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18715" y="140161"/>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向量长度寄存器</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282890"/>
            <a:ext cx="9144000" cy="267765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在编译阶段，向量的长度可能是未知的，有可能超过最大长度</a:t>
            </a:r>
            <a:r>
              <a:rPr lang="en-US" altLang="zh-CN" sz="2400" dirty="0" smtClean="0"/>
              <a:t>(MVL ,  Maximum Vector Length, </a:t>
            </a:r>
            <a:r>
              <a:rPr lang="zh-CN" altLang="en-US" sz="2400" dirty="0" smtClean="0"/>
              <a:t>对于</a:t>
            </a:r>
            <a:r>
              <a:rPr lang="en-US" altLang="zh-CN" sz="2400" dirty="0" smtClean="0"/>
              <a:t>VMIPS</a:t>
            </a:r>
            <a:r>
              <a:rPr lang="zh-CN" altLang="en-US" sz="2400" dirty="0" smtClean="0"/>
              <a:t>，</a:t>
            </a:r>
            <a:r>
              <a:rPr lang="en-US" altLang="zh-CN" sz="2400" dirty="0" smtClean="0"/>
              <a:t>MVL=64)</a:t>
            </a:r>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r>
              <a:rPr lang="zh-CN" altLang="en-US" sz="2400" dirty="0" smtClean="0"/>
              <a:t>使用向量长度寄存器</a:t>
            </a:r>
            <a:r>
              <a:rPr lang="en-US" altLang="zh-CN" sz="2400" dirty="0" smtClean="0">
                <a:latin typeface="宋体" panose="02010600030101010101" pitchFamily="2" charset="-122"/>
                <a:ea typeface="宋体" panose="02010600030101010101" pitchFamily="2" charset="-122"/>
              </a:rPr>
              <a:t>(</a:t>
            </a:r>
            <a:r>
              <a:rPr lang="en-US" altLang="zh-CN" sz="2400" dirty="0" smtClean="0">
                <a:ea typeface="宋体" panose="02010600030101010101" pitchFamily="2" charset="-122"/>
              </a:rPr>
              <a:t>VLR, Vector Length Register</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，该寄存器里的值不能大于</a:t>
            </a:r>
            <a:r>
              <a:rPr lang="en-US" altLang="zh-CN" sz="2400" dirty="0" smtClean="0">
                <a:latin typeface="宋体" panose="02010600030101010101" pitchFamily="2" charset="-122"/>
                <a:ea typeface="宋体" panose="02010600030101010101" pitchFamily="2" charset="-122"/>
              </a:rPr>
              <a:t>MVL</a:t>
            </a:r>
          </a:p>
          <a:p>
            <a:pPr marL="342900" indent="-342900">
              <a:buFont typeface="Wingdings" panose="05000000000000000000" pitchFamily="2" charset="2"/>
              <a:buChar char="Ø"/>
            </a:pPr>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zh-CN" altLang="en-US" sz="2400" dirty="0" smtClean="0">
                <a:latin typeface="宋体" panose="02010600030101010101" pitchFamily="2" charset="-122"/>
                <a:ea typeface="宋体" panose="02010600030101010101" pitchFamily="2" charset="-122"/>
              </a:rPr>
              <a:t>采用步幅挖掘</a:t>
            </a:r>
            <a:r>
              <a:rPr lang="en-US" altLang="zh-CN" sz="2400" dirty="0" smtClean="0">
                <a:latin typeface="宋体" panose="02010600030101010101" pitchFamily="2" charset="-122"/>
                <a:ea typeface="宋体" panose="02010600030101010101" pitchFamily="2" charset="-122"/>
              </a:rPr>
              <a:t>(</a:t>
            </a:r>
            <a:r>
              <a:rPr lang="en-US" altLang="zh-CN" sz="2400" dirty="0" smtClean="0">
                <a:ea typeface="宋体" panose="02010600030101010101" pitchFamily="2" charset="-122"/>
              </a:rPr>
              <a:t>strip mining</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技术来处理长度超过最大长度的向量</a:t>
            </a:r>
            <a:endParaRPr lang="zh-CN" altLang="en-US" sz="2400" dirty="0"/>
          </a:p>
        </p:txBody>
      </p:sp>
      <p:pic>
        <p:nvPicPr>
          <p:cNvPr id="4" name="图片 3"/>
          <p:cNvPicPr>
            <a:picLocks noChangeAspect="1"/>
          </p:cNvPicPr>
          <p:nvPr/>
        </p:nvPicPr>
        <p:blipFill>
          <a:blip r:embed="rId2"/>
          <a:stretch>
            <a:fillRect/>
          </a:stretch>
        </p:blipFill>
        <p:spPr>
          <a:xfrm>
            <a:off x="2113439" y="4417476"/>
            <a:ext cx="4371211" cy="1182727"/>
          </a:xfrm>
          <a:prstGeom prst="rect">
            <a:avLst/>
          </a:prstGeom>
        </p:spPr>
      </p:pic>
      <p:sp>
        <p:nvSpPr>
          <p:cNvPr id="5" name="文本框 4"/>
          <p:cNvSpPr txBox="1"/>
          <p:nvPr/>
        </p:nvSpPr>
        <p:spPr>
          <a:xfrm>
            <a:off x="3653050" y="5791958"/>
            <a:ext cx="1837899"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n &gt; MVL</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95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0"/>
            <a:ext cx="9144000" cy="3133344"/>
          </a:xfrm>
          <a:prstGeom prst="rect">
            <a:avLst/>
          </a:prstGeom>
        </p:spPr>
      </p:pic>
      <p:pic>
        <p:nvPicPr>
          <p:cNvPr id="4" name="图片 3"/>
          <p:cNvPicPr>
            <a:picLocks noChangeAspect="1"/>
          </p:cNvPicPr>
          <p:nvPr/>
        </p:nvPicPr>
        <p:blipFill>
          <a:blip r:embed="rId3"/>
          <a:stretch>
            <a:fillRect/>
          </a:stretch>
        </p:blipFill>
        <p:spPr>
          <a:xfrm>
            <a:off x="0" y="4521365"/>
            <a:ext cx="9144000" cy="2182557"/>
          </a:xfrm>
          <a:prstGeom prst="rect">
            <a:avLst/>
          </a:prstGeom>
        </p:spPr>
      </p:pic>
      <p:sp>
        <p:nvSpPr>
          <p:cNvPr id="5" name="文本框 4"/>
          <p:cNvSpPr txBox="1"/>
          <p:nvPr/>
        </p:nvSpPr>
        <p:spPr>
          <a:xfrm>
            <a:off x="0" y="3310765"/>
            <a:ext cx="9144000" cy="707886"/>
          </a:xfrm>
          <a:prstGeom prst="rect">
            <a:avLst/>
          </a:prstGeom>
          <a:noFill/>
        </p:spPr>
        <p:txBody>
          <a:bodyPr wrap="square" rtlCol="0">
            <a:spAutoFit/>
          </a:bodyPr>
          <a:lstStyle/>
          <a:p>
            <a:r>
              <a:rPr lang="en-US" altLang="zh-CN" sz="2000" dirty="0" smtClean="0"/>
              <a:t>VL</a:t>
            </a:r>
            <a:r>
              <a:rPr lang="zh-CN" altLang="en-US" sz="2000" dirty="0" smtClean="0"/>
              <a:t>：存在向量长度寄存器</a:t>
            </a:r>
            <a:r>
              <a:rPr lang="en-US" altLang="zh-CN" sz="2000" dirty="0" smtClean="0"/>
              <a:t>VLR</a:t>
            </a:r>
            <a:r>
              <a:rPr lang="zh-CN" altLang="en-US" sz="2000" dirty="0" smtClean="0"/>
              <a:t>中向量长度。</a:t>
            </a:r>
            <a:r>
              <a:rPr lang="en-US" altLang="zh-CN" sz="2000" dirty="0" smtClean="0"/>
              <a:t>M=n % MVL</a:t>
            </a:r>
            <a:r>
              <a:rPr lang="zh-CN" altLang="en-US" sz="2000" dirty="0" smtClean="0"/>
              <a:t>。内循环里代码可向量化。当</a:t>
            </a:r>
            <a:r>
              <a:rPr lang="en-US" altLang="zh-CN" sz="2000" dirty="0" smtClean="0"/>
              <a:t>VL</a:t>
            </a:r>
            <a:r>
              <a:rPr lang="zh-CN" altLang="en-US" sz="2000" dirty="0" smtClean="0"/>
              <a:t>被赋值时，</a:t>
            </a:r>
            <a:r>
              <a:rPr lang="en-US" altLang="zh-CN" sz="2000" dirty="0" smtClean="0"/>
              <a:t>VLR</a:t>
            </a:r>
            <a:r>
              <a:rPr lang="zh-CN" altLang="en-US" sz="2000" dirty="0" smtClean="0"/>
              <a:t>也被写入，所以</a:t>
            </a:r>
            <a:r>
              <a:rPr lang="en-US" altLang="zh-CN" sz="2000" dirty="0" smtClean="0"/>
              <a:t>VLR</a:t>
            </a:r>
            <a:r>
              <a:rPr lang="zh-CN" altLang="en-US" sz="2000" dirty="0" smtClean="0"/>
              <a:t>被写入两次。</a:t>
            </a:r>
            <a:endParaRPr lang="zh-CN" altLang="en-US" sz="2000" dirty="0"/>
          </a:p>
        </p:txBody>
      </p:sp>
    </p:spTree>
    <p:extLst>
      <p:ext uri="{BB962C8B-B14F-4D97-AF65-F5344CB8AC3E}">
        <p14:creationId xmlns:p14="http://schemas.microsoft.com/office/powerpoint/2010/main" val="2514682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77771" y="208398"/>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向量</a:t>
            </a:r>
            <a:r>
              <a:rPr lang="zh-CN" altLang="en-US" sz="4000" b="1" kern="0" dirty="0">
                <a:solidFill>
                  <a:srgbClr val="800000"/>
                </a:solidFill>
                <a:latin typeface="Arial" panose="020B0604020202020204" pitchFamily="34" charset="0"/>
                <a:ea typeface="黑体" panose="02010609060101010101" pitchFamily="49" charset="-122"/>
              </a:rPr>
              <a:t>掩模</a:t>
            </a:r>
            <a:r>
              <a:rPr lang="zh-CN" altLang="en-US" sz="4000" b="1" kern="0" dirty="0" smtClean="0">
                <a:solidFill>
                  <a:srgbClr val="800000"/>
                </a:solidFill>
                <a:latin typeface="Arial" panose="020B0604020202020204" pitchFamily="34" charset="0"/>
                <a:ea typeface="黑体" panose="02010609060101010101" pitchFamily="49" charset="-122"/>
              </a:rPr>
              <a:t>寄存器</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378425"/>
            <a:ext cx="9144000" cy="526297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对于具备中低等级向量化的程序，加速比提高是很有限的。循环语句中出现的条件指令和稀疏矩阵是导致向量化等级降低的两个主要原因。</a:t>
            </a:r>
            <a:endParaRPr lang="en-US" altLang="zh-CN" sz="2400" dirty="0" smtClean="0"/>
          </a:p>
          <a:p>
            <a:endParaRPr lang="en-US" altLang="zh-CN" sz="2400" dirty="0" smtClean="0"/>
          </a:p>
          <a:p>
            <a:endParaRPr lang="en-US" altLang="zh-CN" sz="2400" dirty="0"/>
          </a:p>
          <a:p>
            <a:pPr marL="342900" indent="-342900">
              <a:buFont typeface="Wingdings" panose="05000000000000000000" pitchFamily="2" charset="2"/>
              <a:buChar char="Ø"/>
            </a:pPr>
            <a:r>
              <a:rPr lang="zh-CN" altLang="en-US" sz="2400" dirty="0" smtClean="0"/>
              <a:t>内部有条件指令的循环语句不能以向量模式运行</a:t>
            </a:r>
            <a:r>
              <a:rPr lang="en-US" altLang="zh-CN" sz="2400" dirty="0" smtClean="0"/>
              <a:t>(</a:t>
            </a:r>
            <a:r>
              <a:rPr lang="zh-CN" altLang="en-US" sz="2400" dirty="0" smtClean="0"/>
              <a:t>将其作为 一个向量来处理</a:t>
            </a:r>
            <a:r>
              <a:rPr lang="en-US" altLang="zh-CN" sz="2400" dirty="0" smtClean="0"/>
              <a:t>)</a:t>
            </a:r>
            <a:r>
              <a:rPr lang="zh-CN" altLang="en-US" sz="2400" dirty="0" smtClean="0"/>
              <a:t>，因为条件会在循环语句中引入控制相关。</a:t>
            </a:r>
            <a:endParaRPr lang="en-US" altLang="zh-CN" sz="2400" dirty="0" smtClean="0"/>
          </a:p>
          <a:p>
            <a:endParaRPr lang="en-US" altLang="zh-CN" sz="2400" dirty="0" smtClean="0"/>
          </a:p>
          <a:p>
            <a:endParaRPr lang="en-US" altLang="zh-CN" sz="2400" dirty="0"/>
          </a:p>
          <a:p>
            <a:pPr marL="342900" indent="-342900">
              <a:buFont typeface="Wingdings" panose="05000000000000000000" pitchFamily="2" charset="2"/>
              <a:buChar char="Ø"/>
            </a:pPr>
            <a:r>
              <a:rPr lang="zh-CN" altLang="en-US" sz="2400" dirty="0" smtClean="0"/>
              <a:t>向量掩模控制使用向量掩模寄存器</a:t>
            </a:r>
            <a:r>
              <a:rPr lang="en-US" altLang="zh-CN" sz="2400" dirty="0" smtClean="0"/>
              <a:t>(Vector mask register)</a:t>
            </a:r>
            <a:r>
              <a:rPr lang="zh-CN" altLang="en-US" sz="2400" dirty="0" smtClean="0"/>
              <a:t>来控制向量指令的执行。在向量掩码寄存器里，每个元素有一个对应的二进制掩码</a:t>
            </a:r>
            <a:r>
              <a:rPr lang="en-US" altLang="zh-CN" sz="2400" dirty="0" smtClean="0"/>
              <a:t>(</a:t>
            </a:r>
            <a:r>
              <a:rPr lang="zh-CN" altLang="en-US" sz="2400" dirty="0" smtClean="0"/>
              <a:t>取</a:t>
            </a:r>
            <a:r>
              <a:rPr lang="en-US" altLang="zh-CN" sz="2400" dirty="0" smtClean="0"/>
              <a:t>1</a:t>
            </a:r>
            <a:r>
              <a:rPr lang="zh-CN" altLang="en-US" sz="2400" dirty="0" smtClean="0"/>
              <a:t>或者</a:t>
            </a:r>
            <a:r>
              <a:rPr lang="en-US" altLang="zh-CN" sz="2400" dirty="0" smtClean="0"/>
              <a:t>0)</a:t>
            </a:r>
            <a:r>
              <a:rPr lang="zh-CN" altLang="en-US" sz="2400" dirty="0" smtClean="0"/>
              <a:t>。向量指令只会操作那些对应的掩码为</a:t>
            </a:r>
            <a:r>
              <a:rPr lang="en-US" altLang="zh-CN" sz="2400" dirty="0" smtClean="0"/>
              <a:t>1</a:t>
            </a:r>
            <a:r>
              <a:rPr lang="zh-CN" altLang="en-US" sz="2400" dirty="0" smtClean="0"/>
              <a:t>的向量元素。那些对应的掩码为</a:t>
            </a:r>
            <a:r>
              <a:rPr lang="en-US" altLang="zh-CN" sz="2400" dirty="0" smtClean="0"/>
              <a:t>0</a:t>
            </a:r>
            <a:r>
              <a:rPr lang="zh-CN" altLang="en-US" sz="2400" dirty="0" smtClean="0"/>
              <a:t>的向量元素，不受到向量操作的影响。</a:t>
            </a:r>
            <a:endParaRPr lang="zh-CN" altLang="en-US" sz="2400" dirty="0"/>
          </a:p>
        </p:txBody>
      </p:sp>
    </p:spTree>
    <p:extLst>
      <p:ext uri="{BB962C8B-B14F-4D97-AF65-F5344CB8AC3E}">
        <p14:creationId xmlns:p14="http://schemas.microsoft.com/office/powerpoint/2010/main" val="1269481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弗林分类法</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323833"/>
            <a:ext cx="9144000" cy="526297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单指令流单数据流 </a:t>
            </a:r>
            <a:r>
              <a:rPr lang="en-US" altLang="zh-CN" sz="2000" dirty="0"/>
              <a:t>Single instruction </a:t>
            </a:r>
            <a:r>
              <a:rPr lang="en-US" altLang="zh-CN" sz="2000" dirty="0" smtClean="0"/>
              <a:t>stream single </a:t>
            </a:r>
            <a:r>
              <a:rPr lang="en-US" altLang="zh-CN" sz="2000" dirty="0"/>
              <a:t>data stream </a:t>
            </a:r>
            <a:r>
              <a:rPr lang="en-US" altLang="zh-CN" sz="2400" dirty="0"/>
              <a:t>(SISD</a:t>
            </a:r>
            <a:r>
              <a:rPr lang="en-US" altLang="zh-CN" sz="2400" dirty="0" smtClean="0"/>
              <a:t>)</a:t>
            </a:r>
            <a:r>
              <a:rPr lang="zh-CN" altLang="en-US" sz="2400" dirty="0" smtClean="0"/>
              <a:t> </a:t>
            </a:r>
            <a:endParaRPr lang="en-US" altLang="zh-CN" sz="2400" dirty="0" smtClean="0"/>
          </a:p>
          <a:p>
            <a:pPr marL="342900" indent="-342900">
              <a:buFont typeface="Wingdings" panose="05000000000000000000" pitchFamily="2" charset="2"/>
              <a:buChar char="Ø"/>
            </a:pPr>
            <a:endParaRPr lang="en-US" altLang="zh-CN" sz="2400" dirty="0" smtClean="0"/>
          </a:p>
          <a:p>
            <a:pPr marL="342900" indent="-342900">
              <a:buFont typeface="Wingdings" panose="05000000000000000000" pitchFamily="2" charset="2"/>
              <a:buChar char="Ø"/>
            </a:pPr>
            <a:r>
              <a:rPr lang="zh-CN" altLang="en-US" sz="2400" dirty="0" smtClean="0"/>
              <a:t>单指令流多数据流 </a:t>
            </a:r>
            <a:r>
              <a:rPr lang="en-US" altLang="zh-CN" sz="2000" dirty="0"/>
              <a:t>Single instruction </a:t>
            </a:r>
            <a:r>
              <a:rPr lang="en-US" altLang="zh-CN" sz="2000" dirty="0" smtClean="0"/>
              <a:t>stream multiple </a:t>
            </a:r>
            <a:r>
              <a:rPr lang="en-US" altLang="zh-CN" sz="2000" dirty="0"/>
              <a:t>data streams </a:t>
            </a:r>
            <a:r>
              <a:rPr lang="en-US" altLang="zh-CN" sz="2400" dirty="0"/>
              <a:t>(SIMD)</a:t>
            </a:r>
          </a:p>
          <a:p>
            <a:pPr marL="800100" lvl="1" indent="-342900">
              <a:buFont typeface="Wingdings" panose="05000000000000000000" pitchFamily="2" charset="2"/>
              <a:buChar char="ü"/>
            </a:pPr>
            <a:r>
              <a:rPr lang="zh-CN" altLang="en-US" sz="2400" dirty="0" smtClean="0"/>
              <a:t>向量机</a:t>
            </a:r>
            <a:endParaRPr lang="en-US" altLang="zh-CN" sz="2400" dirty="0" smtClean="0"/>
          </a:p>
          <a:p>
            <a:pPr marL="800100" lvl="1" indent="-342900">
              <a:buFont typeface="Wingdings" panose="05000000000000000000" pitchFamily="2" charset="2"/>
              <a:buChar char="ü"/>
            </a:pPr>
            <a:r>
              <a:rPr lang="en-US" altLang="zh-CN" sz="2400" dirty="0" smtClean="0"/>
              <a:t>X86</a:t>
            </a:r>
            <a:r>
              <a:rPr lang="zh-CN" altLang="en-US" sz="2400" dirty="0" smtClean="0"/>
              <a:t>多媒体扩展</a:t>
            </a:r>
            <a:endParaRPr lang="en-US" altLang="zh-CN" sz="2400" dirty="0" smtClean="0"/>
          </a:p>
          <a:p>
            <a:pPr marL="800100" lvl="1" indent="-342900">
              <a:buFont typeface="Wingdings" panose="05000000000000000000" pitchFamily="2" charset="2"/>
              <a:buChar char="ü"/>
            </a:pPr>
            <a:r>
              <a:rPr lang="en-US" altLang="zh-CN" sz="2400" dirty="0" smtClean="0"/>
              <a:t>GPU </a:t>
            </a:r>
            <a:r>
              <a:rPr lang="en-US" altLang="zh-CN" sz="2400" dirty="0" smtClean="0">
                <a:latin typeface="宋体" panose="02010600030101010101" pitchFamily="2" charset="-122"/>
                <a:ea typeface="宋体" panose="02010600030101010101" pitchFamily="2" charset="-122"/>
              </a:rPr>
              <a:t>(</a:t>
            </a:r>
            <a:r>
              <a:rPr lang="en-US" altLang="zh-CN" sz="2400" dirty="0" smtClean="0"/>
              <a:t>graphics processor unit</a:t>
            </a:r>
            <a:r>
              <a:rPr lang="en-US" altLang="zh-CN" sz="2400" dirty="0" smtClean="0">
                <a:latin typeface="宋体" panose="02010600030101010101" pitchFamily="2" charset="-122"/>
                <a:ea typeface="宋体" panose="02010600030101010101" pitchFamily="2" charset="-122"/>
              </a:rPr>
              <a:t>)</a:t>
            </a:r>
          </a:p>
          <a:p>
            <a:pPr marL="800100" lvl="1" indent="-342900">
              <a:buFont typeface="Wingdings" panose="05000000000000000000" pitchFamily="2" charset="2"/>
              <a:buChar char="ü"/>
            </a:pPr>
            <a:endParaRPr lang="en-US" altLang="zh-CN" sz="2400" dirty="0" smtClean="0"/>
          </a:p>
          <a:p>
            <a:pPr marL="342900" indent="-342900">
              <a:buFont typeface="Wingdings" panose="05000000000000000000" pitchFamily="2" charset="2"/>
              <a:buChar char="Ø"/>
            </a:pPr>
            <a:r>
              <a:rPr lang="zh-CN" altLang="en-US" sz="2400" dirty="0" smtClean="0"/>
              <a:t>多指令流多数据流 </a:t>
            </a:r>
            <a:r>
              <a:rPr lang="en-US" altLang="zh-CN" sz="2000" dirty="0"/>
              <a:t>Multiple instruction streams, multiple data streams</a:t>
            </a:r>
            <a:r>
              <a:rPr lang="en-US" altLang="zh-CN" sz="2400" dirty="0"/>
              <a:t> </a:t>
            </a:r>
            <a:r>
              <a:rPr lang="en-US" altLang="zh-CN" sz="2400" dirty="0" smtClean="0"/>
              <a:t> </a:t>
            </a:r>
            <a:r>
              <a:rPr lang="en-US" altLang="zh-CN" sz="2400" dirty="0"/>
              <a:t>(MIMD)</a:t>
            </a:r>
          </a:p>
          <a:p>
            <a:pPr marL="800100" lvl="1" indent="-342900">
              <a:buFont typeface="Wingdings" panose="05000000000000000000" pitchFamily="2" charset="2"/>
              <a:buChar char="ü"/>
            </a:pPr>
            <a:r>
              <a:rPr lang="zh-CN" altLang="en-US" sz="2400" dirty="0" smtClean="0"/>
              <a:t>紧耦合</a:t>
            </a:r>
            <a:r>
              <a:rPr lang="en-US" altLang="zh-CN" sz="2400" dirty="0" smtClean="0"/>
              <a:t>MIMID</a:t>
            </a:r>
          </a:p>
          <a:p>
            <a:pPr marL="800100" lvl="1" indent="-342900">
              <a:buFont typeface="Wingdings" panose="05000000000000000000" pitchFamily="2" charset="2"/>
              <a:buChar char="ü"/>
            </a:pPr>
            <a:r>
              <a:rPr lang="zh-CN" altLang="en-US" sz="2400" dirty="0" smtClean="0"/>
              <a:t>松散耦合</a:t>
            </a:r>
            <a:r>
              <a:rPr lang="en-US" altLang="zh-CN" sz="2400" dirty="0" smtClean="0"/>
              <a:t>MIMD</a:t>
            </a:r>
          </a:p>
          <a:p>
            <a:pPr marL="800100" lvl="1" indent="-342900">
              <a:buFont typeface="Wingdings" panose="05000000000000000000" pitchFamily="2" charset="2"/>
              <a:buChar char="ü"/>
            </a:pPr>
            <a:endParaRPr lang="en-US" altLang="zh-CN" sz="2400" dirty="0" smtClean="0"/>
          </a:p>
          <a:p>
            <a:pPr marL="342900" indent="-342900">
              <a:buFont typeface="Wingdings" panose="05000000000000000000" pitchFamily="2" charset="2"/>
              <a:buChar char="Ø"/>
            </a:pPr>
            <a:r>
              <a:rPr lang="zh-CN" altLang="en-US" sz="2400" dirty="0" smtClean="0"/>
              <a:t>多指令流多数据流 </a:t>
            </a:r>
            <a:r>
              <a:rPr lang="en-US" altLang="zh-CN" sz="2000" dirty="0"/>
              <a:t>Multiple instruction streams, single data stream </a:t>
            </a:r>
            <a:r>
              <a:rPr lang="en-US" altLang="zh-CN" sz="2400" dirty="0"/>
              <a:t>(MISD)</a:t>
            </a:r>
          </a:p>
          <a:p>
            <a:pPr marL="800100" lvl="1" indent="-342900">
              <a:buFont typeface="Wingdings" panose="05000000000000000000" pitchFamily="2" charset="2"/>
              <a:buChar char="ü"/>
            </a:pPr>
            <a:r>
              <a:rPr lang="zh-CN" altLang="en-US" sz="2400" dirty="0" smtClean="0"/>
              <a:t>没有商业产品</a:t>
            </a:r>
            <a:endParaRPr lang="zh-CN" altLang="en-US" sz="2400" dirty="0"/>
          </a:p>
        </p:txBody>
      </p:sp>
    </p:spTree>
    <p:extLst>
      <p:ext uri="{BB962C8B-B14F-4D97-AF65-F5344CB8AC3E}">
        <p14:creationId xmlns:p14="http://schemas.microsoft.com/office/powerpoint/2010/main" val="38709807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153807"/>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向量掩模寄存器</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214651"/>
            <a:ext cx="9144000" cy="5392245"/>
          </a:xfrm>
          <a:prstGeom prst="rect">
            <a:avLst/>
          </a:prstGeom>
          <a:noFill/>
        </p:spPr>
        <p:txBody>
          <a:bodyPr wrap="square" rtlCol="0">
            <a:spAutoFit/>
          </a:bodyPr>
          <a:lstStyle/>
          <a:p>
            <a:pPr marL="342900" lvl="0" indent="-342900" fontAlgn="base">
              <a:spcBef>
                <a:spcPct val="20000"/>
              </a:spcBef>
              <a:spcAft>
                <a:spcPct val="0"/>
              </a:spcAft>
              <a:buClr>
                <a:srgbClr val="0033CC"/>
              </a:buClr>
              <a:buSzPct val="60000"/>
              <a:buFont typeface="Wingdings" pitchFamily="2" charset="2"/>
              <a:buChar char="n"/>
            </a:pPr>
            <a:r>
              <a:rPr lang="zh-CN" altLang="en-US" sz="2400" kern="0" dirty="0" smtClean="0">
                <a:solidFill>
                  <a:srgbClr val="003399"/>
                </a:solidFill>
                <a:latin typeface="Arial"/>
              </a:rPr>
              <a:t>例子：</a:t>
            </a:r>
            <a:endParaRPr lang="en-US" altLang="zh-CN" sz="2400" kern="0" dirty="0" smtClean="0">
              <a:solidFill>
                <a:srgbClr val="003399"/>
              </a:solidFill>
              <a:latin typeface="Arial"/>
            </a:endParaRPr>
          </a:p>
          <a:p>
            <a:pPr marL="342900" lvl="0" indent="-342900" fontAlgn="base">
              <a:spcBef>
                <a:spcPct val="20000"/>
              </a:spcBef>
              <a:spcAft>
                <a:spcPct val="0"/>
              </a:spcAft>
              <a:buClr>
                <a:srgbClr val="0033CC"/>
              </a:buClr>
              <a:buSzPct val="60000"/>
            </a:pPr>
            <a:r>
              <a:rPr lang="nn-NO" altLang="zh-CN" sz="2400" kern="0" dirty="0">
                <a:solidFill>
                  <a:srgbClr val="003399"/>
                </a:solidFill>
                <a:latin typeface="Arial"/>
              </a:rPr>
              <a:t>	for (i = 0; i &lt; 64; i=i+1)</a:t>
            </a:r>
          </a:p>
          <a:p>
            <a:pPr marL="342900" lvl="0" indent="-342900" fontAlgn="base">
              <a:spcBef>
                <a:spcPct val="20000"/>
              </a:spcBef>
              <a:spcAft>
                <a:spcPct val="0"/>
              </a:spcAft>
              <a:buClr>
                <a:srgbClr val="0033CC"/>
              </a:buClr>
              <a:buSzPct val="60000"/>
            </a:pPr>
            <a:r>
              <a:rPr lang="en-US" altLang="zh-CN" sz="2400" kern="0" dirty="0">
                <a:solidFill>
                  <a:srgbClr val="003399"/>
                </a:solidFill>
                <a:latin typeface="Arial"/>
              </a:rPr>
              <a:t>		if (X[</a:t>
            </a:r>
            <a:r>
              <a:rPr lang="en-US" altLang="zh-CN" sz="2400" kern="0" dirty="0" err="1">
                <a:solidFill>
                  <a:srgbClr val="003399"/>
                </a:solidFill>
                <a:latin typeface="Arial"/>
              </a:rPr>
              <a:t>i</a:t>
            </a:r>
            <a:r>
              <a:rPr lang="en-US" altLang="zh-CN" sz="2400" kern="0" dirty="0">
                <a:solidFill>
                  <a:srgbClr val="003399"/>
                </a:solidFill>
                <a:latin typeface="Arial"/>
              </a:rPr>
              <a:t>] != 0)</a:t>
            </a:r>
          </a:p>
          <a:p>
            <a:pPr marL="342900" lvl="0" indent="-342900" fontAlgn="base">
              <a:spcBef>
                <a:spcPct val="20000"/>
              </a:spcBef>
              <a:spcAft>
                <a:spcPct val="0"/>
              </a:spcAft>
              <a:buClr>
                <a:srgbClr val="0033CC"/>
              </a:buClr>
              <a:buSzPct val="60000"/>
            </a:pPr>
            <a:r>
              <a:rPr lang="en-US" altLang="zh-CN" sz="2400" kern="0" dirty="0">
                <a:solidFill>
                  <a:srgbClr val="003399"/>
                </a:solidFill>
                <a:latin typeface="Arial"/>
              </a:rPr>
              <a:t>			X[</a:t>
            </a:r>
            <a:r>
              <a:rPr lang="en-US" altLang="zh-CN" sz="2400" kern="0" dirty="0" err="1">
                <a:solidFill>
                  <a:srgbClr val="003399"/>
                </a:solidFill>
                <a:latin typeface="Arial"/>
              </a:rPr>
              <a:t>i</a:t>
            </a:r>
            <a:r>
              <a:rPr lang="en-US" altLang="zh-CN" sz="2400" kern="0" dirty="0">
                <a:solidFill>
                  <a:srgbClr val="003399"/>
                </a:solidFill>
                <a:latin typeface="Arial"/>
              </a:rPr>
              <a:t>] = X[</a:t>
            </a:r>
            <a:r>
              <a:rPr lang="en-US" altLang="zh-CN" sz="2400" kern="0" dirty="0" err="1">
                <a:solidFill>
                  <a:srgbClr val="003399"/>
                </a:solidFill>
                <a:latin typeface="Arial"/>
              </a:rPr>
              <a:t>i</a:t>
            </a:r>
            <a:r>
              <a:rPr lang="en-US" altLang="zh-CN" sz="2400" kern="0" dirty="0">
                <a:solidFill>
                  <a:srgbClr val="003399"/>
                </a:solidFill>
                <a:latin typeface="Arial"/>
              </a:rPr>
              <a:t>] – Y[</a:t>
            </a:r>
            <a:r>
              <a:rPr lang="en-US" altLang="zh-CN" sz="2400" kern="0" dirty="0" err="1">
                <a:solidFill>
                  <a:srgbClr val="003399"/>
                </a:solidFill>
                <a:latin typeface="Arial"/>
              </a:rPr>
              <a:t>i</a:t>
            </a:r>
            <a:r>
              <a:rPr lang="en-US" altLang="zh-CN" sz="2400" kern="0" dirty="0" smtClean="0">
                <a:solidFill>
                  <a:srgbClr val="003399"/>
                </a:solidFill>
                <a:latin typeface="Arial"/>
              </a:rPr>
              <a:t>];</a:t>
            </a:r>
          </a:p>
          <a:p>
            <a:pPr marL="342900" lvl="0" indent="-342900" fontAlgn="base">
              <a:spcBef>
                <a:spcPct val="20000"/>
              </a:spcBef>
              <a:spcAft>
                <a:spcPct val="0"/>
              </a:spcAft>
              <a:buClr>
                <a:srgbClr val="0033CC"/>
              </a:buClr>
              <a:buSzPct val="60000"/>
            </a:pPr>
            <a:endParaRPr lang="en-US" altLang="zh-CN" sz="2400" kern="0" dirty="0">
              <a:solidFill>
                <a:srgbClr val="003399"/>
              </a:solidFill>
              <a:latin typeface="Arial"/>
            </a:endParaRPr>
          </a:p>
          <a:p>
            <a:pPr marL="342900" lvl="0" indent="-342900" fontAlgn="base">
              <a:spcBef>
                <a:spcPct val="20000"/>
              </a:spcBef>
              <a:spcAft>
                <a:spcPct val="0"/>
              </a:spcAft>
              <a:buClr>
                <a:srgbClr val="0033CC"/>
              </a:buClr>
              <a:buSzPct val="60000"/>
              <a:buFont typeface="Wingdings" pitchFamily="2" charset="2"/>
              <a:buChar char="n"/>
            </a:pPr>
            <a:r>
              <a:rPr lang="zh-CN" altLang="en-US" sz="2400" kern="0" dirty="0" smtClean="0">
                <a:solidFill>
                  <a:srgbClr val="003399"/>
                </a:solidFill>
                <a:latin typeface="Arial"/>
              </a:rPr>
              <a:t>用向量掩模寄存器</a:t>
            </a:r>
            <a:r>
              <a:rPr lang="en-US" altLang="zh-CN" sz="2400" kern="0" dirty="0" smtClean="0">
                <a:solidFill>
                  <a:srgbClr val="003399"/>
                </a:solidFill>
                <a:latin typeface="Arial"/>
              </a:rPr>
              <a:t>VM</a:t>
            </a:r>
            <a:r>
              <a:rPr lang="zh-CN" altLang="en-US" sz="2400" kern="0" dirty="0" smtClean="0">
                <a:solidFill>
                  <a:srgbClr val="003399"/>
                </a:solidFill>
                <a:latin typeface="Arial"/>
              </a:rPr>
              <a:t>让不满足条件的向量元素参与运算</a:t>
            </a:r>
            <a:endParaRPr lang="en-US" altLang="zh-CN" sz="2400" kern="0" dirty="0">
              <a:solidFill>
                <a:srgbClr val="003399"/>
              </a:solidFill>
              <a:latin typeface="Arial"/>
            </a:endParaRPr>
          </a:p>
          <a:p>
            <a:pPr marL="342900" lvl="0" indent="-342900" fontAlgn="base">
              <a:spcBef>
                <a:spcPct val="20000"/>
              </a:spcBef>
              <a:spcAft>
                <a:spcPct val="0"/>
              </a:spcAft>
              <a:buClr>
                <a:srgbClr val="0033CC"/>
              </a:buClr>
              <a:buSzPct val="60000"/>
            </a:pPr>
            <a:r>
              <a:rPr lang="en-US" altLang="zh-CN" kern="0" dirty="0">
                <a:solidFill>
                  <a:srgbClr val="003399"/>
                </a:solidFill>
                <a:latin typeface="Arial"/>
              </a:rPr>
              <a:t>	LV		V1,Rx		;load vector X into V1</a:t>
            </a:r>
          </a:p>
          <a:p>
            <a:pPr marL="342900" lvl="0" indent="-342900" fontAlgn="base">
              <a:spcBef>
                <a:spcPct val="20000"/>
              </a:spcBef>
              <a:spcAft>
                <a:spcPct val="0"/>
              </a:spcAft>
              <a:buClr>
                <a:srgbClr val="0033CC"/>
              </a:buClr>
              <a:buSzPct val="60000"/>
            </a:pPr>
            <a:r>
              <a:rPr lang="es-ES" altLang="zh-CN" kern="0" dirty="0">
                <a:solidFill>
                  <a:srgbClr val="003399"/>
                </a:solidFill>
                <a:latin typeface="Arial"/>
              </a:rPr>
              <a:t>	LV		V2,Ry		;load vector Y</a:t>
            </a:r>
          </a:p>
          <a:p>
            <a:pPr marL="342900" lvl="0" indent="-342900" fontAlgn="base">
              <a:spcBef>
                <a:spcPct val="20000"/>
              </a:spcBef>
              <a:spcAft>
                <a:spcPct val="0"/>
              </a:spcAft>
              <a:buClr>
                <a:srgbClr val="0033CC"/>
              </a:buClr>
              <a:buSzPct val="60000"/>
            </a:pPr>
            <a:r>
              <a:rPr lang="en-US" altLang="zh-CN" kern="0" dirty="0">
                <a:solidFill>
                  <a:srgbClr val="003399"/>
                </a:solidFill>
                <a:latin typeface="Arial"/>
              </a:rPr>
              <a:t>	L.D		F0,#0		;load </a:t>
            </a:r>
            <a:r>
              <a:rPr lang="en-US" altLang="zh-CN" kern="0" dirty="0" smtClean="0">
                <a:solidFill>
                  <a:srgbClr val="003399"/>
                </a:solidFill>
                <a:latin typeface="Arial"/>
              </a:rPr>
              <a:t>0 into </a:t>
            </a:r>
            <a:r>
              <a:rPr lang="en-US" altLang="zh-CN" kern="0" dirty="0">
                <a:solidFill>
                  <a:srgbClr val="003399"/>
                </a:solidFill>
                <a:latin typeface="Arial"/>
              </a:rPr>
              <a:t>F0</a:t>
            </a:r>
          </a:p>
          <a:p>
            <a:pPr marL="342900" lvl="0" indent="-342900" fontAlgn="base">
              <a:spcBef>
                <a:spcPct val="20000"/>
              </a:spcBef>
              <a:spcAft>
                <a:spcPct val="0"/>
              </a:spcAft>
              <a:buClr>
                <a:srgbClr val="0033CC"/>
              </a:buClr>
              <a:buSzPct val="60000"/>
            </a:pPr>
            <a:r>
              <a:rPr lang="en-US" altLang="zh-CN" kern="0" dirty="0">
                <a:solidFill>
                  <a:srgbClr val="003399"/>
                </a:solidFill>
                <a:latin typeface="Arial"/>
              </a:rPr>
              <a:t>	SNEVS.D	V1,F0		;sets VM(</a:t>
            </a:r>
            <a:r>
              <a:rPr lang="en-US" altLang="zh-CN" kern="0" dirty="0" err="1">
                <a:solidFill>
                  <a:srgbClr val="003399"/>
                </a:solidFill>
                <a:latin typeface="Arial"/>
              </a:rPr>
              <a:t>i</a:t>
            </a:r>
            <a:r>
              <a:rPr lang="en-US" altLang="zh-CN" kern="0" dirty="0">
                <a:solidFill>
                  <a:srgbClr val="003399"/>
                </a:solidFill>
                <a:latin typeface="Arial"/>
              </a:rPr>
              <a:t>) to 1 if V1(</a:t>
            </a:r>
            <a:r>
              <a:rPr lang="en-US" altLang="zh-CN" kern="0" dirty="0" err="1">
                <a:solidFill>
                  <a:srgbClr val="003399"/>
                </a:solidFill>
                <a:latin typeface="Arial"/>
              </a:rPr>
              <a:t>i</a:t>
            </a:r>
            <a:r>
              <a:rPr lang="en-US" altLang="zh-CN" kern="0" dirty="0">
                <a:solidFill>
                  <a:srgbClr val="003399"/>
                </a:solidFill>
                <a:latin typeface="Arial"/>
              </a:rPr>
              <a:t>)!=F0</a:t>
            </a:r>
          </a:p>
          <a:p>
            <a:pPr marL="342900" lvl="0" indent="-342900" fontAlgn="base">
              <a:spcBef>
                <a:spcPct val="20000"/>
              </a:spcBef>
              <a:spcAft>
                <a:spcPct val="0"/>
              </a:spcAft>
              <a:buClr>
                <a:srgbClr val="0033CC"/>
              </a:buClr>
              <a:buSzPct val="60000"/>
            </a:pPr>
            <a:r>
              <a:rPr lang="en-US" altLang="zh-CN" kern="0" dirty="0">
                <a:solidFill>
                  <a:srgbClr val="003399"/>
                </a:solidFill>
                <a:latin typeface="Arial"/>
              </a:rPr>
              <a:t>	SUBVV.D	V1,V1,V2	;subtract under vector mask</a:t>
            </a:r>
          </a:p>
          <a:p>
            <a:pPr marL="342900" lvl="0" indent="-342900" fontAlgn="base">
              <a:spcBef>
                <a:spcPct val="20000"/>
              </a:spcBef>
              <a:spcAft>
                <a:spcPct val="0"/>
              </a:spcAft>
              <a:buClr>
                <a:srgbClr val="0033CC"/>
              </a:buClr>
              <a:buSzPct val="60000"/>
            </a:pPr>
            <a:r>
              <a:rPr lang="en-US" altLang="zh-CN" kern="0" dirty="0">
                <a:solidFill>
                  <a:srgbClr val="003399"/>
                </a:solidFill>
                <a:latin typeface="Arial"/>
              </a:rPr>
              <a:t>	SV		Rx,V1		;store the result in X</a:t>
            </a:r>
          </a:p>
          <a:p>
            <a:endParaRPr lang="en-US" altLang="zh-CN" dirty="0" smtClean="0"/>
          </a:p>
          <a:p>
            <a:pPr marL="342900" indent="-342900" fontAlgn="base">
              <a:spcBef>
                <a:spcPct val="20000"/>
              </a:spcBef>
              <a:spcAft>
                <a:spcPct val="0"/>
              </a:spcAft>
              <a:buClr>
                <a:srgbClr val="0033CC"/>
              </a:buClr>
              <a:buSzPct val="60000"/>
              <a:buFont typeface="Wingdings" pitchFamily="2" charset="2"/>
              <a:buChar char="n"/>
            </a:pPr>
            <a:r>
              <a:rPr lang="zh-CN" altLang="en-US" sz="2400" kern="0" dirty="0">
                <a:solidFill>
                  <a:srgbClr val="003399"/>
                </a:solidFill>
                <a:latin typeface="Arial"/>
              </a:rPr>
              <a:t>采用向量掩模寄存器会导致</a:t>
            </a:r>
            <a:r>
              <a:rPr lang="en-US" altLang="zh-CN" sz="2400" kern="0" dirty="0">
                <a:solidFill>
                  <a:srgbClr val="003399"/>
                </a:solidFill>
                <a:latin typeface="Arial"/>
              </a:rPr>
              <a:t>GFLOPS</a:t>
            </a:r>
            <a:r>
              <a:rPr lang="zh-CN" altLang="en-US" sz="2400" kern="0" dirty="0">
                <a:solidFill>
                  <a:srgbClr val="003399"/>
                </a:solidFill>
                <a:latin typeface="Arial"/>
              </a:rPr>
              <a:t>下降</a:t>
            </a:r>
          </a:p>
        </p:txBody>
      </p:sp>
    </p:spTree>
    <p:extLst>
      <p:ext uri="{BB962C8B-B14F-4D97-AF65-F5344CB8AC3E}">
        <p14:creationId xmlns:p14="http://schemas.microsoft.com/office/powerpoint/2010/main" val="1379244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32361" y="153808"/>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内存组块</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351128"/>
            <a:ext cx="9144000" cy="578619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存储器系统设计需要提供足够高的带宽，以支持向量读写。</a:t>
            </a:r>
            <a:endParaRPr lang="en-US" altLang="zh-CN" sz="2400" dirty="0" smtClean="0"/>
          </a:p>
          <a:p>
            <a:endParaRPr lang="en-US" altLang="zh-CN" sz="2400" dirty="0"/>
          </a:p>
          <a:p>
            <a:pPr marL="342900" indent="-342900">
              <a:buFont typeface="Wingdings" panose="05000000000000000000" pitchFamily="2" charset="2"/>
              <a:buChar char="Ø"/>
            </a:pPr>
            <a:r>
              <a:rPr lang="zh-CN" altLang="en-US" sz="2400" dirty="0" smtClean="0"/>
              <a:t>将访问分配到多个内存组块</a:t>
            </a:r>
            <a:endParaRPr lang="en-US" altLang="zh-CN" sz="2400" dirty="0" smtClean="0"/>
          </a:p>
          <a:p>
            <a:pPr marL="800100" lvl="1" indent="-342900">
              <a:buFont typeface="Wingdings" panose="05000000000000000000" pitchFamily="2" charset="2"/>
              <a:buChar char="ü"/>
            </a:pPr>
            <a:r>
              <a:rPr lang="zh-CN" altLang="en-US" sz="2400" dirty="0" smtClean="0"/>
              <a:t>内存块地址独立控制，以支持多个</a:t>
            </a:r>
            <a:r>
              <a:rPr lang="en-US" altLang="zh-CN" sz="2400" dirty="0" smtClean="0"/>
              <a:t>Load/Store</a:t>
            </a:r>
            <a:r>
              <a:rPr lang="zh-CN" altLang="en-US" sz="2400" dirty="0" smtClean="0"/>
              <a:t>操作同时访问内存组块</a:t>
            </a:r>
            <a:endParaRPr lang="en-US" altLang="zh-CN" sz="2400" dirty="0" smtClean="0"/>
          </a:p>
          <a:p>
            <a:pPr marL="800100" lvl="1" indent="-342900">
              <a:buFont typeface="Wingdings" panose="05000000000000000000" pitchFamily="2" charset="2"/>
              <a:buChar char="ü"/>
            </a:pPr>
            <a:r>
              <a:rPr lang="zh-CN" altLang="en-US" sz="2400" dirty="0" smtClean="0"/>
              <a:t>支持</a:t>
            </a:r>
            <a:r>
              <a:rPr lang="en-US" altLang="zh-CN" sz="2400" dirty="0" smtClean="0"/>
              <a:t>Load/Store</a:t>
            </a:r>
            <a:r>
              <a:rPr lang="zh-CN" altLang="en-US" sz="2400" dirty="0" smtClean="0"/>
              <a:t>不连续字节</a:t>
            </a:r>
            <a:endParaRPr lang="en-US" altLang="zh-CN" sz="2400" dirty="0" smtClean="0"/>
          </a:p>
          <a:p>
            <a:pPr marL="800100" lvl="1" indent="-342900">
              <a:buFont typeface="Wingdings" panose="05000000000000000000" pitchFamily="2" charset="2"/>
              <a:buChar char="ü"/>
            </a:pPr>
            <a:r>
              <a:rPr lang="zh-CN" altLang="en-US" sz="2400" dirty="0" smtClean="0"/>
              <a:t>支持多个处理器共享相同的存储器</a:t>
            </a:r>
            <a:endParaRPr lang="en-US" altLang="zh-CN" sz="2400" dirty="0" smtClean="0"/>
          </a:p>
          <a:p>
            <a:endParaRPr lang="en-US" altLang="zh-CN" sz="2400" dirty="0"/>
          </a:p>
          <a:p>
            <a:pPr marL="342900" indent="-342900">
              <a:buFont typeface="Wingdings" panose="05000000000000000000" pitchFamily="2" charset="2"/>
              <a:buChar char="Ø"/>
            </a:pPr>
            <a:r>
              <a:rPr lang="zh-CN" altLang="en-US" sz="2400" dirty="0" smtClean="0"/>
              <a:t>例子</a:t>
            </a:r>
            <a:endParaRPr lang="en-US" altLang="zh-CN" sz="2400" dirty="0" smtClean="0"/>
          </a:p>
          <a:p>
            <a:r>
              <a:rPr lang="en-US" altLang="zh-CN" sz="2400" dirty="0" smtClean="0"/>
              <a:t>32</a:t>
            </a:r>
            <a:r>
              <a:rPr lang="zh-CN" altLang="en-US" sz="2400" dirty="0" smtClean="0"/>
              <a:t>个处理器，每个时钟周期内，每个处理器产生</a:t>
            </a:r>
            <a:r>
              <a:rPr lang="en-US" altLang="zh-CN" sz="2400" dirty="0" smtClean="0"/>
              <a:t>4</a:t>
            </a:r>
            <a:r>
              <a:rPr lang="zh-CN" altLang="en-US" sz="2400" dirty="0" smtClean="0"/>
              <a:t>个</a:t>
            </a:r>
            <a:r>
              <a:rPr lang="en-US" altLang="zh-CN" sz="2400" dirty="0" smtClean="0"/>
              <a:t>Load</a:t>
            </a:r>
            <a:r>
              <a:rPr lang="zh-CN" altLang="en-US" sz="2400" dirty="0" smtClean="0"/>
              <a:t>操作</a:t>
            </a:r>
            <a:r>
              <a:rPr lang="en-US" altLang="zh-CN" sz="2400" dirty="0" smtClean="0"/>
              <a:t>+2</a:t>
            </a:r>
            <a:r>
              <a:rPr lang="zh-CN" altLang="en-US" sz="2400" dirty="0" smtClean="0"/>
              <a:t>个</a:t>
            </a:r>
            <a:r>
              <a:rPr lang="en-US" altLang="zh-CN" sz="2400" dirty="0" smtClean="0"/>
              <a:t>Store</a:t>
            </a:r>
            <a:r>
              <a:rPr lang="zh-CN" altLang="en-US" sz="2400" dirty="0" smtClean="0"/>
              <a:t>操作。处理器时钟周期为</a:t>
            </a:r>
            <a:r>
              <a:rPr lang="en-US" altLang="zh-CN" sz="2400" dirty="0" smtClean="0"/>
              <a:t>2.167 ns</a:t>
            </a:r>
            <a:r>
              <a:rPr lang="zh-CN" altLang="en-US" sz="2400" dirty="0" smtClean="0"/>
              <a:t>， </a:t>
            </a:r>
            <a:r>
              <a:rPr lang="en-US" altLang="zh-CN" sz="2400" dirty="0" smtClean="0"/>
              <a:t>SRAM </a:t>
            </a:r>
            <a:r>
              <a:rPr lang="zh-CN" altLang="en-US" sz="2400" dirty="0" smtClean="0"/>
              <a:t>时钟周期时</a:t>
            </a:r>
            <a:r>
              <a:rPr lang="en-US" altLang="zh-CN" sz="2400" dirty="0" smtClean="0"/>
              <a:t>15 ns</a:t>
            </a:r>
          </a:p>
          <a:p>
            <a:r>
              <a:rPr lang="zh-CN" altLang="en-US" sz="2400" dirty="0" smtClean="0"/>
              <a:t>需要多个内存组块？</a:t>
            </a:r>
            <a:endParaRPr lang="en-US" altLang="zh-CN" sz="2400" dirty="0" smtClean="0"/>
          </a:p>
          <a:p>
            <a:pPr marL="1257300" lvl="2" indent="-342900">
              <a:buFont typeface="Wingdings" panose="05000000000000000000" pitchFamily="2" charset="2"/>
              <a:buChar char="ü"/>
            </a:pPr>
            <a:r>
              <a:rPr lang="en-US" altLang="zh-CN" sz="2000" dirty="0">
                <a:latin typeface="Times New Roman" panose="02020603050405020304" pitchFamily="18" charset="0"/>
                <a:cs typeface="Times New Roman" panose="02020603050405020304" pitchFamily="18" charset="0"/>
              </a:rPr>
              <a:t>32x6=192 accesses, </a:t>
            </a:r>
          </a:p>
          <a:p>
            <a:pPr marL="1257300" lvl="2" indent="-342900">
              <a:buFont typeface="Wingdings" panose="05000000000000000000" pitchFamily="2" charset="2"/>
              <a:buChar char="ü"/>
            </a:pPr>
            <a:r>
              <a:rPr lang="en-US" altLang="zh-CN" sz="2000" dirty="0">
                <a:latin typeface="Times New Roman" panose="02020603050405020304" pitchFamily="18" charset="0"/>
                <a:cs typeface="Times New Roman" panose="02020603050405020304" pitchFamily="18" charset="0"/>
              </a:rPr>
              <a:t>15/2.167≈7 processor cycles </a:t>
            </a:r>
          </a:p>
          <a:p>
            <a:pPr marL="1257300" lvl="2" indent="-342900">
              <a:buFont typeface="Wingdings" panose="05000000000000000000" pitchFamily="2" charset="2"/>
              <a:buChar char="ü"/>
            </a:pPr>
            <a:r>
              <a:rPr lang="en-US" altLang="zh-CN" sz="2000" dirty="0">
                <a:latin typeface="Times New Roman" panose="02020603050405020304" pitchFamily="18" charset="0"/>
                <a:cs typeface="Times New Roman" panose="02020603050405020304" pitchFamily="18" charset="0"/>
                <a:sym typeface="Wingdings"/>
              </a:rPr>
              <a:t>1344!</a:t>
            </a:r>
            <a:endParaRPr lang="en-US" altLang="zh-CN" sz="2000" dirty="0">
              <a:latin typeface="Times New Roman" panose="02020603050405020304" pitchFamily="18" charset="0"/>
              <a:cs typeface="Times New Roman" panose="02020603050405020304" pitchFamily="18" charset="0"/>
            </a:endParaRPr>
          </a:p>
          <a:p>
            <a:endParaRPr lang="zh-CN" altLang="en-US" sz="2400" dirty="0"/>
          </a:p>
        </p:txBody>
      </p:sp>
    </p:spTree>
    <p:extLst>
      <p:ext uri="{BB962C8B-B14F-4D97-AF65-F5344CB8AC3E}">
        <p14:creationId xmlns:p14="http://schemas.microsoft.com/office/powerpoint/2010/main" val="197123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91419"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步幅</a:t>
            </a:r>
            <a:r>
              <a:rPr lang="en-US" altLang="zh-CN" sz="4000" b="1" kern="0" dirty="0" smtClean="0">
                <a:solidFill>
                  <a:srgbClr val="800000"/>
                </a:solidFill>
                <a:latin typeface="Arial" panose="020B0604020202020204" pitchFamily="34" charset="0"/>
                <a:ea typeface="黑体" panose="02010609060101010101" pitchFamily="49" charset="-122"/>
              </a:rPr>
              <a:t>(stride)</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392072"/>
            <a:ext cx="9144000" cy="5115246"/>
          </a:xfrm>
          <a:prstGeom prst="rect">
            <a:avLst/>
          </a:prstGeom>
          <a:noFill/>
        </p:spPr>
        <p:txBody>
          <a:bodyPr wrap="square" rtlCol="0">
            <a:spAutoFit/>
          </a:bodyPr>
          <a:lstStyle/>
          <a:p>
            <a:pPr marL="342900" lvl="0" indent="-342900" fontAlgn="base">
              <a:spcBef>
                <a:spcPct val="20000"/>
              </a:spcBef>
              <a:spcAft>
                <a:spcPct val="0"/>
              </a:spcAft>
              <a:buClr>
                <a:srgbClr val="0033CC"/>
              </a:buClr>
              <a:buSzPct val="60000"/>
              <a:buFont typeface="Wingdings" panose="05000000000000000000" pitchFamily="2" charset="2"/>
              <a:buChar char="Ø"/>
            </a:pPr>
            <a:r>
              <a:rPr lang="zh-CN" altLang="en-US" sz="2400" kern="0" dirty="0" smtClean="0">
                <a:solidFill>
                  <a:srgbClr val="003399"/>
                </a:solidFill>
                <a:latin typeface="Arial"/>
              </a:rPr>
              <a:t>考虑以下例子：</a:t>
            </a:r>
            <a:endParaRPr lang="en-US" altLang="zh-CN" sz="2400" kern="0" dirty="0">
              <a:solidFill>
                <a:srgbClr val="003399"/>
              </a:solidFill>
              <a:latin typeface="Arial"/>
            </a:endParaRPr>
          </a:p>
          <a:p>
            <a:pPr marL="342900" lvl="0" indent="-342900" fontAlgn="base">
              <a:spcBef>
                <a:spcPct val="20000"/>
              </a:spcBef>
              <a:spcAft>
                <a:spcPct val="0"/>
              </a:spcAft>
              <a:buClr>
                <a:srgbClr val="0033CC"/>
              </a:buClr>
              <a:buSzPct val="60000"/>
            </a:pPr>
            <a:r>
              <a:rPr lang="nn-NO" altLang="zh-CN" sz="2000" kern="0" dirty="0">
                <a:solidFill>
                  <a:srgbClr val="003399"/>
                </a:solidFill>
                <a:latin typeface="Arial"/>
              </a:rPr>
              <a:t>	for (i = 0; i &lt; 100; i=i+1)</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for (j = 0; j &lt; 100; j=j+1) {</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A[</a:t>
            </a:r>
            <a:r>
              <a:rPr lang="en-US" altLang="zh-CN" sz="2000" kern="0" dirty="0" err="1">
                <a:solidFill>
                  <a:srgbClr val="003399"/>
                </a:solidFill>
                <a:latin typeface="Arial"/>
              </a:rPr>
              <a:t>i</a:t>
            </a:r>
            <a:r>
              <a:rPr lang="en-US" altLang="zh-CN" sz="2000" kern="0" dirty="0">
                <a:solidFill>
                  <a:srgbClr val="003399"/>
                </a:solidFill>
                <a:latin typeface="Arial"/>
              </a:rPr>
              <a:t>][j] = 0.0;</a:t>
            </a:r>
          </a:p>
          <a:p>
            <a:pPr marL="342900" lvl="0" indent="-342900" fontAlgn="base">
              <a:spcBef>
                <a:spcPct val="20000"/>
              </a:spcBef>
              <a:spcAft>
                <a:spcPct val="0"/>
              </a:spcAft>
              <a:buClr>
                <a:srgbClr val="0033CC"/>
              </a:buClr>
              <a:buSzPct val="60000"/>
            </a:pPr>
            <a:r>
              <a:rPr lang="nn-NO" altLang="zh-CN" sz="2000" kern="0" dirty="0">
                <a:solidFill>
                  <a:srgbClr val="003399"/>
                </a:solidFill>
                <a:latin typeface="Arial"/>
              </a:rPr>
              <a:t>			for (k = 0; k &lt; 100; k=k+1)</a:t>
            </a:r>
          </a:p>
          <a:p>
            <a:pPr marL="342900" lvl="0" indent="-342900" fontAlgn="base">
              <a:spcBef>
                <a:spcPct val="20000"/>
              </a:spcBef>
              <a:spcAft>
                <a:spcPct val="0"/>
              </a:spcAft>
              <a:buClr>
                <a:srgbClr val="0033CC"/>
              </a:buClr>
              <a:buSzPct val="60000"/>
            </a:pPr>
            <a:r>
              <a:rPr lang="en-US" altLang="zh-CN" sz="2000" kern="0" dirty="0">
                <a:solidFill>
                  <a:srgbClr val="003399"/>
                </a:solidFill>
                <a:latin typeface="Arial"/>
              </a:rPr>
              <a:t>			</a:t>
            </a:r>
            <a:r>
              <a:rPr lang="pl-PL" altLang="zh-CN" sz="2000" kern="0" dirty="0">
                <a:solidFill>
                  <a:srgbClr val="003399"/>
                </a:solidFill>
                <a:latin typeface="Arial"/>
              </a:rPr>
              <a:t>A[i][j] = A[i][j] + B[i][k] * D[k][j];</a:t>
            </a:r>
          </a:p>
          <a:p>
            <a:pPr marL="342900" lvl="0" indent="-342900" fontAlgn="base">
              <a:spcBef>
                <a:spcPct val="20000"/>
              </a:spcBef>
              <a:spcAft>
                <a:spcPct val="0"/>
              </a:spcAft>
              <a:buClr>
                <a:srgbClr val="0033CC"/>
              </a:buClr>
              <a:buSzPct val="60000"/>
            </a:pPr>
            <a:r>
              <a:rPr lang="en-US" altLang="zh-CN" sz="2000" b="1" kern="0" dirty="0">
                <a:solidFill>
                  <a:srgbClr val="003399"/>
                </a:solidFill>
                <a:latin typeface="Arial"/>
              </a:rPr>
              <a:t>		</a:t>
            </a:r>
            <a:r>
              <a:rPr lang="en-US" altLang="zh-CN" sz="2000" b="1" kern="0" dirty="0" smtClean="0">
                <a:solidFill>
                  <a:srgbClr val="003399"/>
                </a:solidFill>
                <a:latin typeface="Arial"/>
              </a:rPr>
              <a:t>}</a:t>
            </a:r>
          </a:p>
          <a:p>
            <a:pPr marL="342900" lvl="0" indent="-342900" fontAlgn="base">
              <a:spcBef>
                <a:spcPct val="20000"/>
              </a:spcBef>
              <a:spcAft>
                <a:spcPct val="0"/>
              </a:spcAft>
              <a:buClr>
                <a:srgbClr val="0033CC"/>
              </a:buClr>
              <a:buSzPct val="60000"/>
            </a:pPr>
            <a:endParaRPr lang="en-US" altLang="zh-CN" sz="2000" b="1" kern="0" dirty="0">
              <a:solidFill>
                <a:srgbClr val="003399"/>
              </a:solidFill>
              <a:latin typeface="Arial"/>
            </a:endParaRPr>
          </a:p>
          <a:p>
            <a:pPr marL="342900" lvl="0" indent="-342900" fontAlgn="base">
              <a:spcBef>
                <a:spcPct val="20000"/>
              </a:spcBef>
              <a:spcAft>
                <a:spcPct val="0"/>
              </a:spcAft>
              <a:buClr>
                <a:srgbClr val="0033CC"/>
              </a:buClr>
              <a:buSzPct val="60000"/>
              <a:buFont typeface="Wingdings" panose="05000000000000000000" pitchFamily="2" charset="2"/>
              <a:buChar char="Ø"/>
            </a:pPr>
            <a:r>
              <a:rPr lang="zh-CN" altLang="en-US" sz="2400" kern="0" dirty="0">
                <a:solidFill>
                  <a:srgbClr val="003399"/>
                </a:solidFill>
                <a:latin typeface="Arial"/>
              </a:rPr>
              <a:t>需要</a:t>
            </a:r>
            <a:r>
              <a:rPr lang="zh-CN" altLang="en-US" sz="2400" kern="0" dirty="0" smtClean="0">
                <a:solidFill>
                  <a:srgbClr val="003399"/>
                </a:solidFill>
                <a:latin typeface="Arial"/>
              </a:rPr>
              <a:t>让向量</a:t>
            </a:r>
            <a:r>
              <a:rPr lang="en-US" altLang="zh-CN" sz="2400" kern="0" dirty="0" smtClean="0">
                <a:solidFill>
                  <a:srgbClr val="003399"/>
                </a:solidFill>
                <a:latin typeface="Arial"/>
              </a:rPr>
              <a:t>B</a:t>
            </a:r>
            <a:r>
              <a:rPr lang="zh-CN" altLang="en-US" sz="2400" kern="0" dirty="0" smtClean="0">
                <a:solidFill>
                  <a:srgbClr val="003399"/>
                </a:solidFill>
                <a:latin typeface="Arial"/>
              </a:rPr>
              <a:t>的行和向量</a:t>
            </a:r>
            <a:r>
              <a:rPr lang="en-US" altLang="zh-CN" sz="2400" kern="0" dirty="0" smtClean="0">
                <a:solidFill>
                  <a:srgbClr val="003399"/>
                </a:solidFill>
                <a:latin typeface="Arial"/>
              </a:rPr>
              <a:t>D</a:t>
            </a:r>
            <a:r>
              <a:rPr lang="zh-CN" altLang="en-US" sz="2400" kern="0" dirty="0" smtClean="0">
                <a:solidFill>
                  <a:srgbClr val="003399"/>
                </a:solidFill>
                <a:latin typeface="Arial"/>
              </a:rPr>
              <a:t>的列相乘操作向量化</a:t>
            </a:r>
            <a:endParaRPr lang="en-US" altLang="zh-CN" sz="2400" kern="0" dirty="0" smtClean="0">
              <a:solidFill>
                <a:srgbClr val="003399"/>
              </a:solidFill>
              <a:latin typeface="Arial"/>
            </a:endParaRPr>
          </a:p>
          <a:p>
            <a:pPr marL="342900" lvl="0" indent="-342900" fontAlgn="base">
              <a:spcBef>
                <a:spcPct val="20000"/>
              </a:spcBef>
              <a:spcAft>
                <a:spcPct val="0"/>
              </a:spcAft>
              <a:buClr>
                <a:srgbClr val="0033CC"/>
              </a:buClr>
              <a:buSzPct val="60000"/>
              <a:buFont typeface="Wingdings" panose="05000000000000000000" pitchFamily="2" charset="2"/>
              <a:buChar char="Ø"/>
            </a:pPr>
            <a:r>
              <a:rPr lang="zh-CN" altLang="en-US" sz="2400" kern="0" dirty="0" smtClean="0">
                <a:solidFill>
                  <a:srgbClr val="003399"/>
                </a:solidFill>
                <a:latin typeface="Arial"/>
              </a:rPr>
              <a:t>当一个数组</a:t>
            </a:r>
            <a:r>
              <a:rPr lang="en-US" altLang="zh-CN" sz="2400" kern="0" dirty="0" smtClean="0">
                <a:solidFill>
                  <a:srgbClr val="003399"/>
                </a:solidFill>
                <a:latin typeface="Arial"/>
              </a:rPr>
              <a:t>(</a:t>
            </a:r>
            <a:r>
              <a:rPr lang="zh-CN" altLang="en-US" sz="2400" kern="0" dirty="0" smtClean="0">
                <a:solidFill>
                  <a:srgbClr val="003399"/>
                </a:solidFill>
                <a:latin typeface="Arial"/>
              </a:rPr>
              <a:t>包含矩阵</a:t>
            </a:r>
            <a:r>
              <a:rPr lang="en-US" altLang="zh-CN" sz="2400" kern="0" dirty="0" smtClean="0">
                <a:solidFill>
                  <a:srgbClr val="003399"/>
                </a:solidFill>
                <a:latin typeface="Arial"/>
              </a:rPr>
              <a:t>)</a:t>
            </a:r>
            <a:r>
              <a:rPr lang="zh-CN" altLang="en-US" sz="2400" kern="0" dirty="0" smtClean="0">
                <a:solidFill>
                  <a:srgbClr val="003399"/>
                </a:solidFill>
                <a:latin typeface="Arial"/>
              </a:rPr>
              <a:t>在内存中存放时，需要按列线性存放或者按行线性存放</a:t>
            </a:r>
            <a:endParaRPr lang="en-US" altLang="zh-CN" sz="2400" kern="0" dirty="0" smtClean="0">
              <a:solidFill>
                <a:srgbClr val="003399"/>
              </a:solidFill>
              <a:latin typeface="Arial"/>
            </a:endParaRPr>
          </a:p>
          <a:p>
            <a:pPr marL="342900" lvl="0" indent="-342900" fontAlgn="base">
              <a:spcBef>
                <a:spcPct val="20000"/>
              </a:spcBef>
              <a:spcAft>
                <a:spcPct val="0"/>
              </a:spcAft>
              <a:buClr>
                <a:srgbClr val="0033CC"/>
              </a:buClr>
              <a:buSzPct val="60000"/>
              <a:buFont typeface="Wingdings" panose="05000000000000000000" pitchFamily="2" charset="2"/>
              <a:buChar char="Ø"/>
            </a:pPr>
            <a:r>
              <a:rPr lang="zh-CN" altLang="en-US" sz="2400" kern="0" dirty="0" smtClean="0">
                <a:solidFill>
                  <a:srgbClr val="003399"/>
                </a:solidFill>
                <a:latin typeface="Arial"/>
              </a:rPr>
              <a:t>矩阵的线性存放这导致</a:t>
            </a:r>
            <a:r>
              <a:rPr lang="en-US" altLang="zh-CN" sz="2400" kern="0" dirty="0" smtClean="0">
                <a:solidFill>
                  <a:srgbClr val="003399"/>
                </a:solidFill>
                <a:latin typeface="Arial"/>
              </a:rPr>
              <a:t>B</a:t>
            </a:r>
            <a:r>
              <a:rPr lang="zh-CN" altLang="en-US" sz="2400" kern="0" dirty="0" smtClean="0">
                <a:solidFill>
                  <a:srgbClr val="003399"/>
                </a:solidFill>
                <a:latin typeface="Arial"/>
              </a:rPr>
              <a:t>向量行元素或者</a:t>
            </a:r>
            <a:r>
              <a:rPr lang="en-US" altLang="zh-CN" sz="2400" kern="0" dirty="0" smtClean="0">
                <a:solidFill>
                  <a:srgbClr val="003399"/>
                </a:solidFill>
                <a:latin typeface="Arial"/>
              </a:rPr>
              <a:t>D</a:t>
            </a:r>
            <a:r>
              <a:rPr lang="zh-CN" altLang="en-US" sz="2400" kern="0" dirty="0" smtClean="0">
                <a:solidFill>
                  <a:srgbClr val="003399"/>
                </a:solidFill>
                <a:latin typeface="Arial"/>
              </a:rPr>
              <a:t>向量的列元素在存储器中不能相邻存放</a:t>
            </a:r>
            <a:endParaRPr lang="en-US" altLang="zh-CN" sz="2400" kern="0" dirty="0">
              <a:solidFill>
                <a:srgbClr val="003399"/>
              </a:solidFill>
              <a:latin typeface="Arial"/>
            </a:endParaRPr>
          </a:p>
        </p:txBody>
      </p:sp>
    </p:spTree>
    <p:extLst>
      <p:ext uri="{BB962C8B-B14F-4D97-AF65-F5344CB8AC3E}">
        <p14:creationId xmlns:p14="http://schemas.microsoft.com/office/powerpoint/2010/main" val="3798428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05066" y="140159"/>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步幅</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364776"/>
            <a:ext cx="9144000" cy="526297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步幅</a:t>
            </a:r>
            <a:r>
              <a:rPr lang="en-US" altLang="zh-CN" sz="2400" dirty="0" smtClean="0"/>
              <a:t>stride</a:t>
            </a:r>
            <a:r>
              <a:rPr lang="zh-CN" altLang="en-US" sz="2400" dirty="0" smtClean="0"/>
              <a:t>：按照一定的距离间隔将向量元素集中到单个寄存器中，这个距离间隔就是步幅。</a:t>
            </a:r>
            <a:endParaRPr lang="en-US" altLang="zh-CN" sz="2400" dirty="0" smtClean="0"/>
          </a:p>
          <a:p>
            <a:pPr marL="342900" indent="-342900">
              <a:buFont typeface="Wingdings" panose="05000000000000000000" pitchFamily="2" charset="2"/>
              <a:buChar char="Ø"/>
            </a:pPr>
            <a:endParaRPr lang="en-US" altLang="zh-CN" sz="2400" dirty="0" smtClean="0"/>
          </a:p>
          <a:p>
            <a:pPr marL="342900" indent="-342900">
              <a:buFont typeface="Wingdings" panose="05000000000000000000" pitchFamily="2" charset="2"/>
              <a:buChar char="Ø"/>
            </a:pPr>
            <a:r>
              <a:rPr lang="zh-CN" altLang="en-US" sz="2400" dirty="0" smtClean="0"/>
              <a:t>当被读入向量寄存器后，向量的元素被当做是逻辑上相邻</a:t>
            </a:r>
            <a:endParaRPr lang="en-US" altLang="zh-CN" sz="2400" dirty="0" smtClean="0"/>
          </a:p>
          <a:p>
            <a:pPr marL="342900" indent="-342900">
              <a:buFont typeface="Wingdings" panose="05000000000000000000" pitchFamily="2" charset="2"/>
              <a:buChar char="Ø"/>
            </a:pPr>
            <a:endParaRPr lang="en-US" altLang="zh-CN" sz="2400" dirty="0" smtClean="0"/>
          </a:p>
          <a:p>
            <a:pPr marL="342900" indent="-342900">
              <a:buFont typeface="Wingdings" panose="05000000000000000000" pitchFamily="2" charset="2"/>
              <a:buChar char="Ø"/>
            </a:pPr>
            <a:r>
              <a:rPr lang="zh-CN" altLang="en-US" sz="2400" dirty="0" smtClean="0"/>
              <a:t>向量机可以处理步幅大于</a:t>
            </a:r>
            <a:r>
              <a:rPr lang="en-US" altLang="zh-CN" sz="2400" dirty="0" smtClean="0"/>
              <a:t>1</a:t>
            </a:r>
            <a:r>
              <a:rPr lang="zh-CN" altLang="en-US" sz="2400" dirty="0" smtClean="0"/>
              <a:t>的情况，也就是非单位步幅</a:t>
            </a:r>
            <a:r>
              <a:rPr lang="en-US" altLang="zh-CN" sz="2400" dirty="0" smtClean="0"/>
              <a:t>non-unit stride.</a:t>
            </a:r>
            <a:r>
              <a:rPr lang="zh-CN" altLang="en-US" sz="2400" dirty="0" smtClean="0"/>
              <a:t>采用按步幅执行向量读和向量写。</a:t>
            </a:r>
            <a:r>
              <a:rPr lang="en-US" altLang="zh-CN" sz="2400" dirty="0" smtClean="0"/>
              <a:t>LVWS (load vector with stride)</a:t>
            </a:r>
            <a:r>
              <a:rPr lang="zh-CN" altLang="en-US" sz="2400" dirty="0" smtClean="0"/>
              <a:t>、 </a:t>
            </a:r>
            <a:r>
              <a:rPr lang="en-US" altLang="zh-CN" sz="2400" dirty="0"/>
              <a:t>SVWS (store </a:t>
            </a:r>
            <a:r>
              <a:rPr lang="en-US" altLang="zh-CN" sz="2400" dirty="0" smtClean="0"/>
              <a:t>vector with </a:t>
            </a:r>
            <a:r>
              <a:rPr lang="en-US" altLang="zh-CN" sz="2400" dirty="0"/>
              <a:t>stride)</a:t>
            </a:r>
          </a:p>
          <a:p>
            <a:endParaRPr lang="en-US" altLang="zh-CN" sz="2400" dirty="0" smtClean="0"/>
          </a:p>
          <a:p>
            <a:pPr marL="342900" indent="-342900">
              <a:buFont typeface="Wingdings" panose="05000000000000000000" pitchFamily="2" charset="2"/>
              <a:buChar char="Ø"/>
            </a:pPr>
            <a:r>
              <a:rPr lang="zh-CN" altLang="en-US" sz="2400" dirty="0" smtClean="0"/>
              <a:t>能够访问不连续内存单元，并将这些分散元素重新组合成连续的密集结构。这是向量机的一个重要优势。</a:t>
            </a:r>
            <a:endParaRPr lang="en-US" altLang="zh-CN" sz="2400" dirty="0" smtClean="0"/>
          </a:p>
          <a:p>
            <a:pPr marL="342900" indent="-342900">
              <a:buFont typeface="Wingdings" panose="05000000000000000000" pitchFamily="2" charset="2"/>
              <a:buChar char="Ø"/>
            </a:pPr>
            <a:endParaRPr lang="en-US" altLang="zh-CN" sz="2400" dirty="0" smtClean="0"/>
          </a:p>
          <a:p>
            <a:pPr marL="342900" indent="-342900">
              <a:buFont typeface="Wingdings" panose="05000000000000000000" pitchFamily="2" charset="2"/>
              <a:buChar char="Ø"/>
            </a:pPr>
            <a:r>
              <a:rPr lang="zh-CN" altLang="en-US" sz="2400" dirty="0" smtClean="0"/>
              <a:t>支持大于非单位步幅会增加存储器系统的复杂度。当内存组块还没有访问结束，有被再次命中，会导致内存组块冲突。</a:t>
            </a:r>
            <a:endParaRPr lang="zh-CN" altLang="en-US" sz="2400" dirty="0"/>
          </a:p>
        </p:txBody>
      </p:sp>
    </p:spTree>
    <p:extLst>
      <p:ext uri="{BB962C8B-B14F-4D97-AF65-F5344CB8AC3E}">
        <p14:creationId xmlns:p14="http://schemas.microsoft.com/office/powerpoint/2010/main" val="2114091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313899"/>
            <a:ext cx="9144000" cy="6432530"/>
          </a:xfrm>
          <a:prstGeom prst="rect">
            <a:avLst/>
          </a:prstGeom>
          <a:noFill/>
        </p:spPr>
        <p:txBody>
          <a:bodyPr wrap="square" rtlCol="0">
            <a:spAutoFit/>
          </a:bodyPr>
          <a:lstStyle/>
          <a:p>
            <a:r>
              <a:rPr lang="zh-CN" altLang="en-US" sz="2800" dirty="0" smtClean="0"/>
              <a:t>例子：</a:t>
            </a:r>
            <a:endParaRPr lang="en-US" altLang="zh-CN" sz="2800" dirty="0" smtClean="0"/>
          </a:p>
          <a:p>
            <a:r>
              <a:rPr lang="en-US" altLang="zh-CN" sz="2400" dirty="0" smtClean="0"/>
              <a:t>8</a:t>
            </a:r>
            <a:r>
              <a:rPr lang="zh-CN" altLang="en-US" sz="2400" dirty="0" smtClean="0"/>
              <a:t>个内存组块，组块忙碌时间</a:t>
            </a:r>
            <a:r>
              <a:rPr lang="en-US" altLang="zh-CN" sz="2400" dirty="0" smtClean="0"/>
              <a:t>(</a:t>
            </a:r>
            <a:r>
              <a:rPr lang="zh-CN" altLang="en-US" sz="2400" dirty="0" smtClean="0"/>
              <a:t>访问处理时间</a:t>
            </a:r>
            <a:r>
              <a:rPr lang="en-US" altLang="zh-CN" sz="2400" dirty="0" smtClean="0"/>
              <a:t>)</a:t>
            </a:r>
            <a:r>
              <a:rPr lang="zh-CN" altLang="en-US" sz="2400" dirty="0" smtClean="0"/>
              <a:t>为</a:t>
            </a:r>
            <a:r>
              <a:rPr lang="en-US" altLang="zh-CN" sz="2400" dirty="0" smtClean="0"/>
              <a:t>6</a:t>
            </a:r>
            <a:r>
              <a:rPr lang="zh-CN" altLang="en-US" sz="2400" dirty="0" smtClean="0"/>
              <a:t>个时钟周期。整体内存延迟为</a:t>
            </a:r>
            <a:r>
              <a:rPr lang="en-US" altLang="zh-CN" sz="2400" dirty="0" smtClean="0"/>
              <a:t>12</a:t>
            </a:r>
            <a:r>
              <a:rPr lang="zh-CN" altLang="en-US" sz="2400" dirty="0" smtClean="0"/>
              <a:t>个周期。当步幅为</a:t>
            </a:r>
            <a:r>
              <a:rPr lang="en-US" altLang="zh-CN" sz="2400" dirty="0" smtClean="0"/>
              <a:t>1</a:t>
            </a:r>
            <a:r>
              <a:rPr lang="zh-CN" altLang="en-US" sz="2400" dirty="0" smtClean="0"/>
              <a:t>时，需要多少时间完成含</a:t>
            </a:r>
            <a:r>
              <a:rPr lang="en-US" altLang="zh-CN" sz="2400" dirty="0" smtClean="0"/>
              <a:t>64</a:t>
            </a:r>
            <a:r>
              <a:rPr lang="zh-CN" altLang="en-US" sz="2400" dirty="0" smtClean="0"/>
              <a:t>个元素向量的读操作？如果步幅是</a:t>
            </a:r>
            <a:r>
              <a:rPr lang="en-US" altLang="zh-CN" sz="2400" dirty="0" smtClean="0"/>
              <a:t>32</a:t>
            </a:r>
            <a:r>
              <a:rPr lang="zh-CN" altLang="en-US" sz="2400" dirty="0" smtClean="0"/>
              <a:t>，又需要多少时间？</a:t>
            </a:r>
            <a:endParaRPr lang="en-US" altLang="zh-CN" sz="2400" dirty="0" smtClean="0"/>
          </a:p>
          <a:p>
            <a:endParaRPr lang="en-US" altLang="zh-CN" sz="2400" dirty="0"/>
          </a:p>
          <a:p>
            <a:r>
              <a:rPr lang="zh-CN" altLang="en-US" sz="2400" dirty="0" smtClean="0"/>
              <a:t>步幅为</a:t>
            </a:r>
            <a:r>
              <a:rPr lang="en-US" altLang="zh-CN" sz="2400" dirty="0" smtClean="0"/>
              <a:t>1</a:t>
            </a:r>
            <a:r>
              <a:rPr lang="zh-CN" altLang="en-US" sz="2400" dirty="0" smtClean="0"/>
              <a:t>时：</a:t>
            </a:r>
            <a:endParaRPr lang="en-US" altLang="zh-CN" sz="2400" dirty="0" smtClean="0"/>
          </a:p>
          <a:p>
            <a:r>
              <a:rPr lang="zh-CN" altLang="en-US" sz="2400" dirty="0" smtClean="0"/>
              <a:t>组块数量</a:t>
            </a:r>
            <a:r>
              <a:rPr lang="en-US" altLang="zh-CN" sz="2400" dirty="0" smtClean="0"/>
              <a:t>8</a:t>
            </a:r>
            <a:r>
              <a:rPr lang="zh-CN" altLang="en-US" sz="2400" dirty="0" smtClean="0"/>
              <a:t>大于组块忙碌时间</a:t>
            </a:r>
            <a:r>
              <a:rPr lang="en-US" altLang="zh-CN" sz="2400" dirty="0" smtClean="0"/>
              <a:t>6</a:t>
            </a:r>
            <a:r>
              <a:rPr lang="zh-CN" altLang="en-US" sz="2400" dirty="0" smtClean="0"/>
              <a:t>，不会出现冲突</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内存组块排成一行，向量元素按行存到内存组块，元素</a:t>
            </a:r>
            <a:r>
              <a:rPr lang="en-US" altLang="zh-CN" sz="2400" dirty="0" smtClean="0">
                <a:latin typeface="宋体" panose="02010600030101010101" pitchFamily="2" charset="-122"/>
                <a:ea typeface="宋体" panose="02010600030101010101" pitchFamily="2" charset="-122"/>
              </a:rPr>
              <a:t>0-&gt;</a:t>
            </a:r>
            <a:r>
              <a:rPr lang="zh-CN" altLang="en-US" sz="2400" dirty="0" smtClean="0">
                <a:latin typeface="宋体" panose="02010600030101010101" pitchFamily="2" charset="-122"/>
                <a:ea typeface="宋体" panose="02010600030101010101" pitchFamily="2" charset="-122"/>
              </a:rPr>
              <a:t>内存组块</a:t>
            </a:r>
            <a:r>
              <a:rPr lang="en-US" altLang="zh-CN" sz="2400" dirty="0" smtClean="0">
                <a:latin typeface="宋体" panose="02010600030101010101" pitchFamily="2" charset="-122"/>
                <a:ea typeface="宋体" panose="02010600030101010101" pitchFamily="2" charset="-122"/>
              </a:rPr>
              <a:t>0</a:t>
            </a:r>
            <a:r>
              <a:rPr lang="zh-CN" altLang="en-US" sz="2400" dirty="0" smtClean="0">
                <a:latin typeface="宋体" panose="02010600030101010101" pitchFamily="2" charset="-122"/>
                <a:ea typeface="宋体" panose="02010600030101010101" pitchFamily="2" charset="-122"/>
              </a:rPr>
              <a:t>，元素</a:t>
            </a:r>
            <a:r>
              <a:rPr lang="en-US" altLang="zh-CN" sz="2400" dirty="0" smtClean="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&gt;</a:t>
            </a:r>
            <a:r>
              <a:rPr lang="zh-CN" altLang="en-US" sz="2400" dirty="0">
                <a:latin typeface="宋体" panose="02010600030101010101" pitchFamily="2" charset="-122"/>
                <a:ea typeface="宋体" panose="02010600030101010101" pitchFamily="2" charset="-122"/>
              </a:rPr>
              <a:t>内存</a:t>
            </a:r>
            <a:r>
              <a:rPr lang="zh-CN" altLang="en-US" sz="2400" dirty="0" smtClean="0">
                <a:latin typeface="宋体" panose="02010600030101010101" pitchFamily="2" charset="-122"/>
                <a:ea typeface="宋体" panose="02010600030101010101" pitchFamily="2" charset="-122"/>
              </a:rPr>
              <a:t>组块</a:t>
            </a:r>
            <a:r>
              <a:rPr lang="en-US" altLang="zh-CN" sz="2400" dirty="0" smtClean="0">
                <a:latin typeface="宋体" panose="02010600030101010101" pitchFamily="2" charset="-122"/>
                <a:ea typeface="宋体" panose="02010600030101010101" pitchFamily="2" charset="-122"/>
              </a:rPr>
              <a:t>1</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元素</a:t>
            </a:r>
            <a:r>
              <a:rPr lang="en-US" altLang="zh-CN" sz="2400" dirty="0" smtClean="0">
                <a:latin typeface="宋体" panose="02010600030101010101" pitchFamily="2" charset="-122"/>
                <a:ea typeface="宋体" panose="02010600030101010101" pitchFamily="2" charset="-122"/>
              </a:rPr>
              <a:t>8-</a:t>
            </a:r>
            <a:r>
              <a:rPr lang="en-US" altLang="zh-CN" sz="2400" dirty="0">
                <a:latin typeface="宋体" panose="02010600030101010101" pitchFamily="2" charset="-122"/>
                <a:ea typeface="宋体" panose="02010600030101010101" pitchFamily="2" charset="-122"/>
              </a:rPr>
              <a:t>&gt;</a:t>
            </a:r>
            <a:r>
              <a:rPr lang="zh-CN" altLang="en-US" sz="2400" dirty="0">
                <a:latin typeface="宋体" panose="02010600030101010101" pitchFamily="2" charset="-122"/>
                <a:ea typeface="宋体" panose="02010600030101010101" pitchFamily="2" charset="-122"/>
              </a:rPr>
              <a:t>内存组块</a:t>
            </a:r>
            <a:r>
              <a:rPr lang="en-US" altLang="zh-CN" sz="2400" dirty="0" smtClean="0">
                <a:latin typeface="宋体" panose="02010600030101010101" pitchFamily="2" charset="-122"/>
                <a:ea typeface="宋体" panose="02010600030101010101" pitchFamily="2" charset="-122"/>
              </a:rPr>
              <a:t>0,… </a:t>
            </a:r>
            <a:r>
              <a:rPr lang="zh-CN" altLang="en-US" sz="2400" dirty="0" smtClean="0">
                <a:latin typeface="宋体" panose="02010600030101010101" pitchFamily="2" charset="-122"/>
                <a:ea typeface="宋体" panose="02010600030101010101" pitchFamily="2" charset="-122"/>
              </a:rPr>
              <a:t>。</a:t>
            </a:r>
            <a:r>
              <a:rPr lang="zh-CN" altLang="en-US" sz="2400" dirty="0" smtClean="0"/>
              <a:t>当第访问第</a:t>
            </a:r>
            <a:r>
              <a:rPr lang="en-US" altLang="zh-CN" sz="2400" dirty="0" smtClean="0"/>
              <a:t>9</a:t>
            </a:r>
            <a:r>
              <a:rPr lang="zh-CN" altLang="en-US" sz="2400" dirty="0" smtClean="0"/>
              <a:t>个元素时，第</a:t>
            </a:r>
            <a:r>
              <a:rPr lang="en-US" altLang="zh-CN" sz="2400" dirty="0" smtClean="0"/>
              <a:t>1</a:t>
            </a:r>
            <a:r>
              <a:rPr lang="zh-CN" altLang="en-US" sz="2400" dirty="0" smtClean="0"/>
              <a:t>个组块以完成访问</a:t>
            </a:r>
            <a:r>
              <a:rPr lang="en-US" altLang="zh-CN" sz="2400" dirty="0" smtClean="0">
                <a:latin typeface="仿宋" panose="02010609060101010101" pitchFamily="49" charset="-122"/>
                <a:ea typeface="仿宋" panose="02010609060101010101" pitchFamily="49" charset="-122"/>
              </a:rPr>
              <a:t>)</a:t>
            </a:r>
            <a:r>
              <a:rPr lang="zh-CN" altLang="en-US" sz="2400" dirty="0" smtClean="0">
                <a:latin typeface="仿宋" panose="02010609060101010101" pitchFamily="49" charset="-122"/>
                <a:ea typeface="仿宋" panose="02010609060101010101" pitchFamily="49" charset="-122"/>
              </a:rPr>
              <a:t>。</a:t>
            </a:r>
            <a:endParaRPr lang="en-US" altLang="zh-CN" sz="2400" dirty="0" smtClean="0">
              <a:latin typeface="仿宋" panose="02010609060101010101" pitchFamily="49" charset="-122"/>
              <a:ea typeface="仿宋" panose="02010609060101010101" pitchFamily="49" charset="-122"/>
            </a:endParaRPr>
          </a:p>
          <a:p>
            <a:r>
              <a:rPr lang="en-US" altLang="zh-CN" sz="2400" dirty="0" smtClean="0">
                <a:latin typeface="+mn-ea"/>
              </a:rPr>
              <a:t>12+64=76 </a:t>
            </a:r>
            <a:r>
              <a:rPr lang="zh-CN" altLang="en-US" sz="2400" dirty="0" smtClean="0">
                <a:latin typeface="+mn-ea"/>
              </a:rPr>
              <a:t>时钟周期</a:t>
            </a:r>
            <a:r>
              <a:rPr lang="en-US" altLang="zh-CN" sz="2400" dirty="0" smtClean="0">
                <a:latin typeface="+mn-ea"/>
                <a:sym typeface="Wingdings" panose="05000000000000000000" pitchFamily="2" charset="2"/>
              </a:rPr>
              <a:t> 1.2</a:t>
            </a:r>
            <a:r>
              <a:rPr lang="zh-CN" altLang="en-US" sz="2400" dirty="0" smtClean="0">
                <a:latin typeface="+mn-ea"/>
                <a:sym typeface="Wingdings" panose="05000000000000000000" pitchFamily="2" charset="2"/>
              </a:rPr>
              <a:t>个周期</a:t>
            </a:r>
            <a:r>
              <a:rPr lang="en-US" altLang="zh-CN" sz="2400" dirty="0" smtClean="0">
                <a:latin typeface="+mn-ea"/>
                <a:sym typeface="Wingdings" panose="05000000000000000000" pitchFamily="2" charset="2"/>
              </a:rPr>
              <a:t>/</a:t>
            </a:r>
            <a:r>
              <a:rPr lang="zh-CN" altLang="en-US" sz="2400" dirty="0" smtClean="0">
                <a:latin typeface="+mn-ea"/>
                <a:sym typeface="Wingdings" panose="05000000000000000000" pitchFamily="2" charset="2"/>
              </a:rPr>
              <a:t>元素</a:t>
            </a:r>
            <a:endParaRPr lang="en-US" altLang="zh-CN" sz="2400" dirty="0" smtClean="0">
              <a:latin typeface="+mn-ea"/>
              <a:sym typeface="Wingdings" panose="05000000000000000000" pitchFamily="2" charset="2"/>
            </a:endParaRPr>
          </a:p>
          <a:p>
            <a:endParaRPr lang="en-US" altLang="zh-CN" sz="2400" dirty="0">
              <a:latin typeface="+mn-ea"/>
              <a:sym typeface="Wingdings" panose="05000000000000000000" pitchFamily="2" charset="2"/>
            </a:endParaRPr>
          </a:p>
          <a:p>
            <a:r>
              <a:rPr lang="zh-CN" altLang="en-US" sz="2400" dirty="0" smtClean="0">
                <a:latin typeface="+mn-ea"/>
                <a:sym typeface="Wingdings" panose="05000000000000000000" pitchFamily="2" charset="2"/>
              </a:rPr>
              <a:t>步幅为</a:t>
            </a:r>
            <a:r>
              <a:rPr lang="en-US" altLang="zh-CN" sz="2400" dirty="0" smtClean="0">
                <a:latin typeface="+mn-ea"/>
                <a:sym typeface="Wingdings" panose="05000000000000000000" pitchFamily="2" charset="2"/>
              </a:rPr>
              <a:t>32</a:t>
            </a:r>
            <a:r>
              <a:rPr lang="zh-CN" altLang="en-US" sz="2400" dirty="0" smtClean="0">
                <a:latin typeface="+mn-ea"/>
                <a:sym typeface="Wingdings" panose="05000000000000000000" pitchFamily="2" charset="2"/>
              </a:rPr>
              <a:t>时：</a:t>
            </a:r>
            <a:endParaRPr lang="en-US" altLang="zh-CN" sz="2400" dirty="0" smtClean="0">
              <a:latin typeface="+mn-ea"/>
              <a:sym typeface="Wingdings" panose="05000000000000000000" pitchFamily="2" charset="2"/>
            </a:endParaRPr>
          </a:p>
          <a:p>
            <a:r>
              <a:rPr lang="zh-CN" altLang="en-US" sz="2400" dirty="0" smtClean="0">
                <a:latin typeface="+mn-ea"/>
                <a:sym typeface="Wingdings" panose="05000000000000000000" pitchFamily="2" charset="2"/>
              </a:rPr>
              <a:t>最坏的情况发生，步幅是内存组块数量的倍数。每次访问元素都是同一个内存组块，发生冲突</a:t>
            </a:r>
            <a:r>
              <a:rPr lang="en-US" altLang="zh-CN" sz="2400" dirty="0" smtClean="0">
                <a:latin typeface="+mn-ea"/>
                <a:sym typeface="Wingdings" panose="05000000000000000000" pitchFamily="2" charset="2"/>
              </a:rPr>
              <a:t>(</a:t>
            </a:r>
            <a:r>
              <a:rPr lang="zh-CN" altLang="en-US" sz="2400" dirty="0" smtClean="0">
                <a:latin typeface="+mn-ea"/>
                <a:sym typeface="Wingdings" panose="05000000000000000000" pitchFamily="2" charset="2"/>
              </a:rPr>
              <a:t>除了第一次访问</a:t>
            </a:r>
            <a:r>
              <a:rPr lang="en-US" altLang="zh-CN" sz="2400" dirty="0" smtClean="0">
                <a:latin typeface="+mn-ea"/>
                <a:sym typeface="Wingdings" panose="05000000000000000000" pitchFamily="2" charset="2"/>
              </a:rPr>
              <a:t>)</a:t>
            </a:r>
            <a:r>
              <a:rPr lang="zh-CN" altLang="en-US" sz="2400" dirty="0" smtClean="0">
                <a:latin typeface="+mn-ea"/>
                <a:sym typeface="Wingdings" panose="05000000000000000000" pitchFamily="2" charset="2"/>
              </a:rPr>
              <a:t>，需要等待。</a:t>
            </a:r>
            <a:endParaRPr lang="en-US" altLang="zh-CN" sz="2400" dirty="0" smtClean="0">
              <a:latin typeface="+mn-ea"/>
              <a:sym typeface="Wingdings" panose="05000000000000000000" pitchFamily="2" charset="2"/>
            </a:endParaRPr>
          </a:p>
          <a:p>
            <a:r>
              <a:rPr lang="en-US" altLang="zh-CN" sz="2400" dirty="0" smtClean="0">
                <a:latin typeface="+mn-ea"/>
                <a:sym typeface="Wingdings" panose="05000000000000000000" pitchFamily="2" charset="2"/>
              </a:rPr>
              <a:t>12+1+6</a:t>
            </a:r>
            <a:r>
              <a:rPr lang="zh-CN" altLang="en-US" sz="2400" dirty="0" smtClean="0">
                <a:latin typeface="+mn-ea"/>
                <a:sym typeface="Wingdings" panose="05000000000000000000" pitchFamily="2" charset="2"/>
              </a:rPr>
              <a:t>*</a:t>
            </a:r>
            <a:r>
              <a:rPr lang="en-US" altLang="zh-CN" sz="2400" dirty="0" smtClean="0">
                <a:latin typeface="+mn-ea"/>
                <a:sym typeface="Wingdings" panose="05000000000000000000" pitchFamily="2" charset="2"/>
              </a:rPr>
              <a:t>63=391</a:t>
            </a:r>
            <a:r>
              <a:rPr lang="en-US" altLang="zh-CN" sz="2400" dirty="0">
                <a:latin typeface="+mn-ea"/>
                <a:sym typeface="Wingdings" panose="05000000000000000000" pitchFamily="2" charset="2"/>
              </a:rPr>
              <a:t> </a:t>
            </a:r>
            <a:r>
              <a:rPr lang="en-US" altLang="zh-CN" sz="2400" dirty="0" smtClean="0">
                <a:latin typeface="+mn-ea"/>
                <a:sym typeface="Wingdings" panose="05000000000000000000" pitchFamily="2" charset="2"/>
              </a:rPr>
              <a:t>6.1</a:t>
            </a:r>
            <a:r>
              <a:rPr lang="zh-CN" altLang="en-US" sz="2400" dirty="0" smtClean="0">
                <a:latin typeface="+mn-ea"/>
                <a:sym typeface="Wingdings" panose="05000000000000000000" pitchFamily="2" charset="2"/>
              </a:rPr>
              <a:t>个周期</a:t>
            </a:r>
            <a:r>
              <a:rPr lang="en-US" altLang="zh-CN" sz="2400" dirty="0">
                <a:latin typeface="+mn-ea"/>
                <a:sym typeface="Wingdings" panose="05000000000000000000" pitchFamily="2" charset="2"/>
              </a:rPr>
              <a:t>/</a:t>
            </a:r>
            <a:r>
              <a:rPr lang="zh-CN" altLang="en-US" sz="2400" dirty="0">
                <a:latin typeface="+mn-ea"/>
                <a:sym typeface="Wingdings" panose="05000000000000000000" pitchFamily="2" charset="2"/>
              </a:rPr>
              <a:t>元素</a:t>
            </a:r>
            <a:endParaRPr lang="en-US" altLang="zh-CN" sz="2400" dirty="0">
              <a:latin typeface="+mn-ea"/>
              <a:sym typeface="Wingdings" panose="05000000000000000000" pitchFamily="2" charset="2"/>
            </a:endParaRPr>
          </a:p>
          <a:p>
            <a:endParaRPr lang="zh-CN" altLang="en-US" sz="2400" dirty="0">
              <a:latin typeface="+mn-ea"/>
            </a:endParaRPr>
          </a:p>
        </p:txBody>
      </p:sp>
    </p:spTree>
    <p:extLst>
      <p:ext uri="{BB962C8B-B14F-4D97-AF65-F5344CB8AC3E}">
        <p14:creationId xmlns:p14="http://schemas.microsoft.com/office/powerpoint/2010/main" val="1697013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167455"/>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分散与集中</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596788"/>
            <a:ext cx="9144000" cy="452431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稀疏矩阵需要按照向量模式执行。在稀疏矩阵中，向量元素通常用某种紧凑形式存放，然后使用非零元素索引来间接访问。</a:t>
            </a:r>
            <a:endParaRPr lang="en-US" altLang="zh-CN" sz="2400" dirty="0" smtClean="0"/>
          </a:p>
          <a:p>
            <a:endParaRPr lang="en-US" altLang="zh-CN" sz="2400" dirty="0"/>
          </a:p>
          <a:p>
            <a:pPr marL="342900" indent="-342900">
              <a:buFont typeface="Wingdings" panose="05000000000000000000" pitchFamily="2" charset="2"/>
              <a:buChar char="Ø"/>
            </a:pPr>
            <a:r>
              <a:rPr lang="zh-CN" altLang="en-US" sz="2400" dirty="0" smtClean="0"/>
              <a:t>集中分散操作</a:t>
            </a:r>
            <a:r>
              <a:rPr lang="en-US" altLang="zh-CN" sz="2400" dirty="0" smtClean="0"/>
              <a:t>gather-scatter operation:</a:t>
            </a:r>
          </a:p>
          <a:p>
            <a:pPr marL="342900" indent="-342900">
              <a:buFont typeface="Wingdings" panose="05000000000000000000" pitchFamily="2" charset="2"/>
              <a:buChar char="ü"/>
            </a:pPr>
            <a:r>
              <a:rPr lang="zh-CN" altLang="en-US" sz="2400" dirty="0" smtClean="0"/>
              <a:t>集中操作：使用索引向量，取到稀疏矩阵中分非零元素</a:t>
            </a:r>
            <a:endParaRPr lang="en-US" altLang="zh-CN" sz="2400" dirty="0" smtClean="0"/>
          </a:p>
          <a:p>
            <a:r>
              <a:rPr lang="en-US" altLang="zh-CN" sz="2400" dirty="0">
                <a:latin typeface="Times New Roman" panose="02020603050405020304" pitchFamily="18" charset="0"/>
                <a:cs typeface="Times New Roman" panose="02020603050405020304" pitchFamily="18" charset="0"/>
              </a:rPr>
              <a:t>.   ---LVI (</a:t>
            </a:r>
            <a:r>
              <a:rPr lang="en-US" altLang="zh-CN" sz="2400" i="1" dirty="0">
                <a:latin typeface="Times New Roman" panose="02020603050405020304" pitchFamily="18" charset="0"/>
                <a:cs typeface="Times New Roman" panose="02020603050405020304" pitchFamily="18" charset="0"/>
              </a:rPr>
              <a:t>load vector indexed or gather</a:t>
            </a:r>
            <a:r>
              <a:rPr lang="en-US" altLang="zh-CN" sz="24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r>
              <a:rPr lang="zh-CN" altLang="en-US" sz="2400" dirty="0" smtClean="0"/>
              <a:t>分散操作：当以紧凑形式完成操作处理之后，稀疏向量可以采用相同的索引向量，扩展存回原来的分散形式</a:t>
            </a:r>
            <a:endParaRPr lang="en-US" altLang="zh-CN" sz="2400" dirty="0" smtClean="0"/>
          </a:p>
          <a:p>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SVI (</a:t>
            </a:r>
            <a:r>
              <a:rPr lang="en-US" altLang="zh-CN" sz="2400" i="1" dirty="0">
                <a:latin typeface="Times New Roman" panose="02020603050405020304" pitchFamily="18" charset="0"/>
                <a:cs typeface="Times New Roman" panose="02020603050405020304" pitchFamily="18" charset="0"/>
              </a:rPr>
              <a:t>store vector indexed or scatter</a:t>
            </a:r>
            <a:r>
              <a:rPr lang="en-US" altLang="zh-CN" sz="2400" dirty="0">
                <a:latin typeface="Times New Roman" panose="02020603050405020304" pitchFamily="18" charset="0"/>
                <a:cs typeface="Times New Roman" panose="02020603050405020304" pitchFamily="18" charset="0"/>
              </a:rPr>
              <a:t>)</a:t>
            </a:r>
          </a:p>
          <a:p>
            <a:endParaRPr lang="en-US" altLang="zh-CN" sz="2400" dirty="0" smtClean="0"/>
          </a:p>
          <a:p>
            <a:pPr marL="342900" indent="-342900">
              <a:buFont typeface="Wingdings" panose="05000000000000000000" pitchFamily="2" charset="2"/>
              <a:buChar char="Ø"/>
            </a:pPr>
            <a:r>
              <a:rPr lang="zh-CN" altLang="en-US" sz="2400" dirty="0" smtClean="0"/>
              <a:t>分散与集中操作支持稀疏矩阵在紧凑压缩形式</a:t>
            </a:r>
            <a:r>
              <a:rPr lang="en-US" altLang="zh-CN" sz="2400" dirty="0" smtClean="0"/>
              <a:t>(</a:t>
            </a:r>
            <a:r>
              <a:rPr lang="zh-CN" altLang="en-US" sz="2400" dirty="0" smtClean="0"/>
              <a:t>不包含非零元素</a:t>
            </a:r>
            <a:r>
              <a:rPr lang="en-US" altLang="zh-CN" sz="2400" dirty="0" smtClean="0"/>
              <a:t>)</a:t>
            </a:r>
            <a:r>
              <a:rPr lang="zh-CN" altLang="en-US" sz="2400" dirty="0" smtClean="0"/>
              <a:t>和</a:t>
            </a:r>
            <a:r>
              <a:rPr lang="zh-CN" altLang="en-US" sz="2400" dirty="0" smtClean="0">
                <a:latin typeface="+mn-ea"/>
              </a:rPr>
              <a:t>正常形式</a:t>
            </a:r>
            <a:r>
              <a:rPr lang="en-US" altLang="zh-CN" sz="2400" dirty="0" smtClean="0">
                <a:latin typeface="+mn-ea"/>
              </a:rPr>
              <a:t>(</a:t>
            </a:r>
            <a:r>
              <a:rPr lang="zh-CN" altLang="en-US" sz="2400" dirty="0" smtClean="0">
                <a:latin typeface="+mn-ea"/>
              </a:rPr>
              <a:t>包含非零元素</a:t>
            </a:r>
            <a:r>
              <a:rPr lang="en-US" altLang="zh-CN" sz="2400" dirty="0" smtClean="0">
                <a:latin typeface="+mn-ea"/>
              </a:rPr>
              <a:t>)</a:t>
            </a:r>
            <a:r>
              <a:rPr lang="zh-CN" altLang="en-US" sz="2400" dirty="0" smtClean="0">
                <a:latin typeface="+mn-ea"/>
              </a:rPr>
              <a:t>之间转换。</a:t>
            </a:r>
            <a:endParaRPr lang="zh-CN" altLang="en-US" sz="2400" dirty="0">
              <a:latin typeface="+mn-ea"/>
            </a:endParaRPr>
          </a:p>
        </p:txBody>
      </p:sp>
    </p:spTree>
    <p:extLst>
      <p:ext uri="{BB962C8B-B14F-4D97-AF65-F5344CB8AC3E}">
        <p14:creationId xmlns:p14="http://schemas.microsoft.com/office/powerpoint/2010/main" val="1693656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450376"/>
            <a:ext cx="9144000" cy="6186309"/>
          </a:xfrm>
          <a:prstGeom prst="rect">
            <a:avLst/>
          </a:prstGeom>
          <a:noFill/>
        </p:spPr>
        <p:txBody>
          <a:bodyPr wrap="square" rtlCol="0">
            <a:spAutoFit/>
          </a:bodyPr>
          <a:lstStyle/>
          <a:p>
            <a:r>
              <a:rPr lang="zh-CN" altLang="en-US" sz="2800" dirty="0" smtClean="0"/>
              <a:t>例子：</a:t>
            </a:r>
            <a:endParaRPr lang="en-US" altLang="zh-CN" sz="2800" dirty="0" smtClean="0"/>
          </a:p>
          <a:p>
            <a:r>
              <a:rPr lang="zh-CN" altLang="en-US" sz="2400" dirty="0" smtClean="0"/>
              <a:t>有稀疏向量</a:t>
            </a:r>
            <a:r>
              <a:rPr lang="en-US" altLang="zh-CN" sz="2400" dirty="0" smtClean="0"/>
              <a:t>A</a:t>
            </a:r>
            <a:r>
              <a:rPr lang="zh-CN" altLang="en-US" sz="2400" dirty="0" smtClean="0"/>
              <a:t>和</a:t>
            </a:r>
            <a:r>
              <a:rPr lang="en-US" altLang="zh-CN" sz="2400" dirty="0" smtClean="0"/>
              <a:t>C</a:t>
            </a:r>
            <a:r>
              <a:rPr lang="zh-CN" altLang="en-US" sz="2400" dirty="0" smtClean="0"/>
              <a:t>，以及向量索引</a:t>
            </a:r>
            <a:r>
              <a:rPr lang="en-US" altLang="zh-CN" sz="2400" dirty="0" smtClean="0"/>
              <a:t>K</a:t>
            </a:r>
            <a:r>
              <a:rPr lang="zh-CN" altLang="en-US" sz="2400" dirty="0" smtClean="0"/>
              <a:t>和</a:t>
            </a:r>
            <a:r>
              <a:rPr lang="en-US" altLang="zh-CN" sz="2400" dirty="0" smtClean="0"/>
              <a:t>M</a:t>
            </a:r>
            <a:r>
              <a:rPr lang="zh-CN" altLang="en-US" sz="2400" dirty="0" smtClean="0"/>
              <a:t>。并且，</a:t>
            </a:r>
            <a:r>
              <a:rPr lang="en-US" altLang="zh-CN" sz="2400" dirty="0" smtClean="0"/>
              <a:t>A</a:t>
            </a:r>
            <a:r>
              <a:rPr lang="zh-CN" altLang="en-US" sz="2400" dirty="0" smtClean="0"/>
              <a:t>和</a:t>
            </a:r>
            <a:r>
              <a:rPr lang="en-US" altLang="zh-CN" sz="2400" dirty="0" smtClean="0"/>
              <a:t>C</a:t>
            </a:r>
            <a:r>
              <a:rPr lang="zh-CN" altLang="en-US" sz="2400" dirty="0" smtClean="0"/>
              <a:t>有相同数目的非零元素</a:t>
            </a:r>
            <a:endParaRPr lang="en-US" altLang="zh-CN" sz="2400" dirty="0" smtClean="0"/>
          </a:p>
          <a:p>
            <a:endParaRPr lang="en-US" altLang="zh-CN" sz="2400" dirty="0" smtClean="0"/>
          </a:p>
          <a:p>
            <a:pPr>
              <a:buNone/>
            </a:pPr>
            <a:r>
              <a:rPr lang="nn-NO" altLang="zh-CN" sz="2400" dirty="0"/>
              <a:t>for (i = 0; i &lt; n; i=i+1)</a:t>
            </a:r>
          </a:p>
          <a:p>
            <a:pPr>
              <a:buNone/>
            </a:pPr>
            <a:r>
              <a:rPr lang="en-US" altLang="zh-CN" sz="2400" dirty="0"/>
              <a:t>		A[K[</a:t>
            </a:r>
            <a:r>
              <a:rPr lang="en-US" altLang="zh-CN" sz="2400" dirty="0" err="1"/>
              <a:t>i</a:t>
            </a:r>
            <a:r>
              <a:rPr lang="en-US" altLang="zh-CN" sz="2400" dirty="0"/>
              <a:t>]] = A[K[</a:t>
            </a:r>
            <a:r>
              <a:rPr lang="en-US" altLang="zh-CN" sz="2400" dirty="0" err="1"/>
              <a:t>i</a:t>
            </a:r>
            <a:r>
              <a:rPr lang="en-US" altLang="zh-CN" sz="2400" dirty="0"/>
              <a:t>]] + C[M[</a:t>
            </a:r>
            <a:r>
              <a:rPr lang="en-US" altLang="zh-CN" sz="2400" dirty="0" err="1"/>
              <a:t>i</a:t>
            </a:r>
            <a:r>
              <a:rPr lang="en-US" altLang="zh-CN" sz="2400" dirty="0"/>
              <a:t>]];   </a:t>
            </a:r>
          </a:p>
          <a:p>
            <a:endParaRPr lang="en-US" altLang="zh-CN" sz="3200" dirty="0"/>
          </a:p>
          <a:p>
            <a:r>
              <a:rPr lang="en-US" altLang="zh-CN" sz="2400" dirty="0"/>
              <a:t>Ra, </a:t>
            </a:r>
            <a:r>
              <a:rPr lang="en-US" altLang="zh-CN" sz="2400" dirty="0" err="1"/>
              <a:t>Rc</a:t>
            </a:r>
            <a:r>
              <a:rPr lang="en-US" altLang="zh-CN" sz="2400" dirty="0"/>
              <a:t>, </a:t>
            </a:r>
            <a:r>
              <a:rPr lang="en-US" altLang="zh-CN" sz="2400" dirty="0" err="1" smtClean="0"/>
              <a:t>Rk</a:t>
            </a:r>
            <a:r>
              <a:rPr lang="zh-CN" altLang="en-US" sz="2400" dirty="0" smtClean="0"/>
              <a:t>和</a:t>
            </a:r>
            <a:r>
              <a:rPr lang="en-US" altLang="zh-CN" sz="2400" dirty="0" smtClean="0"/>
              <a:t>Rm </a:t>
            </a:r>
            <a:r>
              <a:rPr lang="zh-CN" altLang="en-US" sz="2400" dirty="0" smtClean="0"/>
              <a:t>为向量的基地址</a:t>
            </a:r>
            <a:endParaRPr lang="en-US" altLang="zh-CN" sz="2400" dirty="0" smtClean="0"/>
          </a:p>
          <a:p>
            <a:endParaRPr lang="en-US" altLang="zh-CN" sz="2400" dirty="0"/>
          </a:p>
          <a:p>
            <a:pPr>
              <a:buNone/>
            </a:pPr>
            <a:r>
              <a:rPr lang="en-US" altLang="zh-CN" sz="2400" dirty="0"/>
              <a:t>	LV		</a:t>
            </a:r>
            <a:r>
              <a:rPr lang="en-US" altLang="zh-CN" sz="2400" dirty="0" err="1"/>
              <a:t>Vk</a:t>
            </a:r>
            <a:r>
              <a:rPr lang="en-US" altLang="zh-CN" sz="2400" dirty="0"/>
              <a:t>, </a:t>
            </a:r>
            <a:r>
              <a:rPr lang="en-US" altLang="zh-CN" sz="2400" dirty="0" err="1"/>
              <a:t>Rk</a:t>
            </a:r>
            <a:r>
              <a:rPr lang="en-US" altLang="zh-CN" sz="2400" dirty="0"/>
              <a:t>			;load K</a:t>
            </a:r>
          </a:p>
          <a:p>
            <a:pPr>
              <a:buNone/>
            </a:pPr>
            <a:r>
              <a:rPr lang="it-IT" altLang="zh-CN" sz="2400" dirty="0"/>
              <a:t>	LVI		Va, (Ra+Vk)		;load A[K[]]</a:t>
            </a:r>
          </a:p>
          <a:p>
            <a:pPr>
              <a:buNone/>
            </a:pPr>
            <a:r>
              <a:rPr lang="en-US" altLang="zh-CN" sz="2400" dirty="0"/>
              <a:t>	LV		</a:t>
            </a:r>
            <a:r>
              <a:rPr lang="en-US" altLang="zh-CN" sz="2400" dirty="0" err="1"/>
              <a:t>Vm</a:t>
            </a:r>
            <a:r>
              <a:rPr lang="en-US" altLang="zh-CN" sz="2400" dirty="0"/>
              <a:t>, Rm		;load M</a:t>
            </a:r>
          </a:p>
          <a:p>
            <a:pPr>
              <a:buNone/>
            </a:pPr>
            <a:r>
              <a:rPr lang="en-US" altLang="zh-CN" sz="2400" dirty="0"/>
              <a:t>	LVI		</a:t>
            </a:r>
            <a:r>
              <a:rPr lang="en-US" altLang="zh-CN" sz="2400" dirty="0" err="1"/>
              <a:t>Vc</a:t>
            </a:r>
            <a:r>
              <a:rPr lang="en-US" altLang="zh-CN" sz="2400" dirty="0"/>
              <a:t>, (</a:t>
            </a:r>
            <a:r>
              <a:rPr lang="en-US" altLang="zh-CN" sz="2400" dirty="0" err="1"/>
              <a:t>Rc+Vm</a:t>
            </a:r>
            <a:r>
              <a:rPr lang="en-US" altLang="zh-CN" sz="2400" dirty="0"/>
              <a:t>)		;load C[M[]]</a:t>
            </a:r>
          </a:p>
          <a:p>
            <a:pPr>
              <a:buNone/>
            </a:pPr>
            <a:r>
              <a:rPr lang="it-IT" altLang="zh-CN" sz="2400" dirty="0"/>
              <a:t>	ADDVV.D	Va, Va, Vc		;add them</a:t>
            </a:r>
          </a:p>
          <a:p>
            <a:pPr>
              <a:buNone/>
            </a:pPr>
            <a:r>
              <a:rPr lang="it-IT" altLang="zh-CN" sz="2400" dirty="0"/>
              <a:t>	SVI		(Ra+Vk), Va		;store A[K[]]</a:t>
            </a:r>
            <a:endParaRPr lang="en-US" altLang="zh-CN" sz="2400" dirty="0"/>
          </a:p>
          <a:p>
            <a:endParaRPr lang="zh-CN" altLang="en-US" sz="2400" dirty="0"/>
          </a:p>
        </p:txBody>
      </p:sp>
    </p:spTree>
    <p:extLst>
      <p:ext uri="{BB962C8B-B14F-4D97-AF65-F5344CB8AC3E}">
        <p14:creationId xmlns:p14="http://schemas.microsoft.com/office/powerpoint/2010/main" val="41842764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向量结构编程</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214651"/>
            <a:ext cx="9144000" cy="110799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编译器能够给编程者提供反馈</a:t>
            </a:r>
            <a:endParaRPr lang="en-US" altLang="zh-CN" sz="2400" dirty="0" smtClean="0"/>
          </a:p>
          <a:p>
            <a:pPr marL="342900" indent="-342900">
              <a:buFont typeface="Wingdings" panose="05000000000000000000" pitchFamily="2" charset="2"/>
              <a:buChar char="Ø"/>
            </a:pPr>
            <a:r>
              <a:rPr lang="zh-CN" altLang="en-US" sz="2400" dirty="0" smtClean="0"/>
              <a:t>编程者也可以给编译器提供线索，</a:t>
            </a:r>
            <a:r>
              <a:rPr lang="zh-CN" altLang="en-US" sz="2400" dirty="0"/>
              <a:t>代码哪里可以向量化</a:t>
            </a:r>
            <a:endParaRPr lang="en-US" altLang="zh-CN" sz="2400" dirty="0"/>
          </a:p>
          <a:p>
            <a:endParaRPr lang="zh-CN" altLang="en-US" dirty="0"/>
          </a:p>
        </p:txBody>
      </p:sp>
      <p:pic>
        <p:nvPicPr>
          <p:cNvPr id="4" name="图片 3"/>
          <p:cNvPicPr>
            <a:picLocks noChangeAspect="1"/>
          </p:cNvPicPr>
          <p:nvPr/>
        </p:nvPicPr>
        <p:blipFill>
          <a:blip r:embed="rId2"/>
          <a:stretch>
            <a:fillRect/>
          </a:stretch>
        </p:blipFill>
        <p:spPr>
          <a:xfrm>
            <a:off x="1264123" y="2322647"/>
            <a:ext cx="6187976" cy="4273666"/>
          </a:xfrm>
          <a:prstGeom prst="rect">
            <a:avLst/>
          </a:prstGeom>
        </p:spPr>
      </p:pic>
    </p:spTree>
    <p:extLst>
      <p:ext uri="{BB962C8B-B14F-4D97-AF65-F5344CB8AC3E}">
        <p14:creationId xmlns:p14="http://schemas.microsoft.com/office/powerpoint/2010/main" val="3225199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32362" y="140160"/>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向量机结构总结</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130155"/>
            <a:ext cx="9144000" cy="5632311"/>
          </a:xfrm>
          <a:prstGeom prst="rect">
            <a:avLst/>
          </a:prstGeom>
          <a:noFill/>
        </p:spPr>
        <p:txBody>
          <a:bodyPr wrap="square" rtlCol="0">
            <a:spAutoFit/>
          </a:bodyPr>
          <a:lstStyle/>
          <a:p>
            <a:pPr marL="342900" lvl="0" indent="-342900">
              <a:buFont typeface="Wingdings" panose="05000000000000000000" pitchFamily="2" charset="2"/>
              <a:buChar char="Ø"/>
            </a:pPr>
            <a:r>
              <a:rPr lang="zh-CN" altLang="en-US" sz="2400">
                <a:solidFill>
                  <a:srgbClr val="000000"/>
                </a:solidFill>
              </a:rPr>
              <a:t>通道</a:t>
            </a:r>
            <a:r>
              <a:rPr lang="en-US" altLang="zh-CN" sz="2400">
                <a:solidFill>
                  <a:srgbClr val="000000"/>
                </a:solidFill>
              </a:rPr>
              <a:t>multiple lanes: </a:t>
            </a:r>
            <a:r>
              <a:rPr lang="zh-CN" altLang="en-US" sz="2400">
                <a:solidFill>
                  <a:srgbClr val="000000"/>
                </a:solidFill>
              </a:rPr>
              <a:t> 一个时钟周期处理多于</a:t>
            </a:r>
            <a:r>
              <a:rPr lang="en-US" altLang="zh-CN" sz="2400">
                <a:solidFill>
                  <a:srgbClr val="000000"/>
                </a:solidFill>
              </a:rPr>
              <a:t>1</a:t>
            </a:r>
            <a:r>
              <a:rPr lang="zh-CN" altLang="en-US" sz="2400">
                <a:solidFill>
                  <a:srgbClr val="000000"/>
                </a:solidFill>
              </a:rPr>
              <a:t>个元素</a:t>
            </a:r>
            <a:endParaRPr lang="en-US" altLang="zh-CN" sz="2400">
              <a:solidFill>
                <a:srgbClr val="000000"/>
              </a:solidFill>
            </a:endParaRPr>
          </a:p>
          <a:p>
            <a:pPr marL="342900" lvl="0" indent="-342900">
              <a:buFont typeface="Wingdings" panose="05000000000000000000" pitchFamily="2" charset="2"/>
              <a:buChar char="Ø"/>
            </a:pPr>
            <a:endParaRPr lang="en-US" altLang="zh-CN" sz="2400">
              <a:solidFill>
                <a:srgbClr val="000000"/>
              </a:solidFill>
            </a:endParaRPr>
          </a:p>
          <a:p>
            <a:pPr marL="342900" lvl="0" indent="-342900">
              <a:buFont typeface="Wingdings" panose="05000000000000000000" pitchFamily="2" charset="2"/>
              <a:buChar char="Ø"/>
            </a:pPr>
            <a:r>
              <a:rPr lang="zh-CN" altLang="en-US" sz="2400">
                <a:solidFill>
                  <a:srgbClr val="000000"/>
                </a:solidFill>
              </a:rPr>
              <a:t>向量长度寄存器：处理向量长度不为</a:t>
            </a:r>
            <a:r>
              <a:rPr lang="en-US" altLang="zh-CN" sz="2400">
                <a:solidFill>
                  <a:srgbClr val="000000"/>
                </a:solidFill>
              </a:rPr>
              <a:t>64</a:t>
            </a:r>
            <a:r>
              <a:rPr lang="zh-CN" altLang="en-US" sz="2400">
                <a:solidFill>
                  <a:srgbClr val="000000"/>
                </a:solidFill>
              </a:rPr>
              <a:t>位的情况</a:t>
            </a:r>
            <a:endParaRPr lang="en-US" altLang="zh-CN" sz="2400">
              <a:solidFill>
                <a:srgbClr val="000000"/>
              </a:solidFill>
            </a:endParaRPr>
          </a:p>
          <a:p>
            <a:pPr marL="342900" lvl="0" indent="-342900">
              <a:buFont typeface="Wingdings" panose="05000000000000000000" pitchFamily="2" charset="2"/>
              <a:buChar char="Ø"/>
            </a:pPr>
            <a:endParaRPr lang="en-US" altLang="zh-CN" sz="2400">
              <a:solidFill>
                <a:srgbClr val="000000"/>
              </a:solidFill>
            </a:endParaRPr>
          </a:p>
          <a:p>
            <a:pPr marL="342900" lvl="0" indent="-342900">
              <a:buFont typeface="Wingdings" panose="05000000000000000000" pitchFamily="2" charset="2"/>
              <a:buChar char="Ø"/>
            </a:pPr>
            <a:r>
              <a:rPr lang="zh-CN" altLang="en-US" sz="2400">
                <a:solidFill>
                  <a:srgbClr val="000000"/>
                </a:solidFill>
              </a:rPr>
              <a:t>向量掩码寄存器：向量代码中包含有</a:t>
            </a:r>
            <a:r>
              <a:rPr lang="en-US" altLang="zh-CN" sz="2400">
                <a:solidFill>
                  <a:srgbClr val="000000"/>
                </a:solidFill>
              </a:rPr>
              <a:t>IF</a:t>
            </a:r>
            <a:r>
              <a:rPr lang="zh-CN" altLang="en-US" sz="2400">
                <a:solidFill>
                  <a:srgbClr val="000000"/>
                </a:solidFill>
              </a:rPr>
              <a:t>语句，只处理部分满足条件元素处理</a:t>
            </a:r>
            <a:endParaRPr lang="en-US" altLang="zh-CN" sz="2400">
              <a:solidFill>
                <a:srgbClr val="000000"/>
              </a:solidFill>
            </a:endParaRPr>
          </a:p>
          <a:p>
            <a:pPr marL="342900" lvl="0" indent="-342900">
              <a:buFont typeface="Wingdings" panose="05000000000000000000" pitchFamily="2" charset="2"/>
              <a:buChar char="Ø"/>
            </a:pPr>
            <a:endParaRPr lang="en-US" altLang="zh-CN" sz="2400">
              <a:solidFill>
                <a:srgbClr val="000000"/>
              </a:solidFill>
            </a:endParaRPr>
          </a:p>
          <a:p>
            <a:pPr marL="342900" lvl="0" indent="-342900">
              <a:buFont typeface="Wingdings" panose="05000000000000000000" pitchFamily="2" charset="2"/>
              <a:buChar char="Ø"/>
            </a:pPr>
            <a:r>
              <a:rPr lang="zh-CN" altLang="en-US" sz="2400">
                <a:solidFill>
                  <a:srgbClr val="000000"/>
                </a:solidFill>
              </a:rPr>
              <a:t>存储器组块：优化存储系统，以支持向量处理器</a:t>
            </a:r>
            <a:endParaRPr lang="en-US" altLang="zh-CN" sz="2400">
              <a:solidFill>
                <a:srgbClr val="000000"/>
              </a:solidFill>
            </a:endParaRPr>
          </a:p>
          <a:p>
            <a:pPr marL="342900" lvl="0" indent="-342900">
              <a:buFont typeface="Wingdings" panose="05000000000000000000" pitchFamily="2" charset="2"/>
              <a:buChar char="Ø"/>
            </a:pPr>
            <a:endParaRPr lang="en-US" altLang="zh-CN" sz="2400">
              <a:solidFill>
                <a:srgbClr val="000000"/>
              </a:solidFill>
            </a:endParaRPr>
          </a:p>
          <a:p>
            <a:pPr marL="342900" lvl="0" indent="-342900">
              <a:buFont typeface="Wingdings" panose="05000000000000000000" pitchFamily="2" charset="2"/>
              <a:buChar char="Ø"/>
            </a:pPr>
            <a:r>
              <a:rPr lang="zh-CN" altLang="en-US" sz="2400">
                <a:solidFill>
                  <a:srgbClr val="000000"/>
                </a:solidFill>
              </a:rPr>
              <a:t>步幅</a:t>
            </a:r>
            <a:r>
              <a:rPr lang="en-US" altLang="zh-CN" sz="2400">
                <a:solidFill>
                  <a:srgbClr val="000000"/>
                </a:solidFill>
              </a:rPr>
              <a:t>stride: </a:t>
            </a:r>
            <a:r>
              <a:rPr lang="zh-CN" altLang="en-US" sz="2400">
                <a:solidFill>
                  <a:srgbClr val="000000"/>
                </a:solidFill>
              </a:rPr>
              <a:t>处理向量体系结构中的多维矩阵</a:t>
            </a:r>
            <a:endParaRPr lang="en-US" altLang="zh-CN" sz="2400">
              <a:solidFill>
                <a:srgbClr val="000000"/>
              </a:solidFill>
            </a:endParaRPr>
          </a:p>
          <a:p>
            <a:pPr marL="342900" lvl="0" indent="-342900">
              <a:buFont typeface="Wingdings" panose="05000000000000000000" pitchFamily="2" charset="2"/>
              <a:buChar char="Ø"/>
            </a:pPr>
            <a:endParaRPr lang="en-US" altLang="zh-CN" sz="2400">
              <a:solidFill>
                <a:srgbClr val="000000"/>
              </a:solidFill>
            </a:endParaRPr>
          </a:p>
          <a:p>
            <a:pPr marL="342900" lvl="0" indent="-342900">
              <a:buFont typeface="Wingdings" panose="05000000000000000000" pitchFamily="2" charset="2"/>
              <a:buChar char="Ø"/>
            </a:pPr>
            <a:r>
              <a:rPr lang="zh-CN" altLang="en-US" sz="2400">
                <a:solidFill>
                  <a:srgbClr val="000000"/>
                </a:solidFill>
              </a:rPr>
              <a:t>集中</a:t>
            </a:r>
            <a:r>
              <a:rPr lang="en-US" altLang="zh-CN" sz="2400">
                <a:solidFill>
                  <a:srgbClr val="000000"/>
                </a:solidFill>
              </a:rPr>
              <a:t>-</a:t>
            </a:r>
            <a:r>
              <a:rPr lang="zh-CN" altLang="en-US" sz="2400">
                <a:solidFill>
                  <a:srgbClr val="000000"/>
                </a:solidFill>
              </a:rPr>
              <a:t>分散：处理向量体系结构中的稀疏矩阵</a:t>
            </a:r>
            <a:r>
              <a:rPr lang="en-US" altLang="zh-CN" sz="2400">
                <a:solidFill>
                  <a:srgbClr val="000000"/>
                </a:solidFill>
              </a:rPr>
              <a:t>(</a:t>
            </a:r>
            <a:r>
              <a:rPr lang="zh-CN" altLang="en-US" sz="2400">
                <a:solidFill>
                  <a:srgbClr val="000000"/>
                </a:solidFill>
              </a:rPr>
              <a:t>很多元素为</a:t>
            </a:r>
            <a:r>
              <a:rPr lang="en-US" altLang="zh-CN" sz="2400">
                <a:solidFill>
                  <a:srgbClr val="000000"/>
                </a:solidFill>
              </a:rPr>
              <a:t>0)</a:t>
            </a:r>
          </a:p>
          <a:p>
            <a:pPr marL="342900" lvl="0" indent="-342900">
              <a:buFont typeface="Wingdings" panose="05000000000000000000" pitchFamily="2" charset="2"/>
              <a:buChar char="Ø"/>
            </a:pPr>
            <a:endParaRPr lang="en-US" altLang="zh-CN" sz="2400">
              <a:solidFill>
                <a:srgbClr val="000000"/>
              </a:solidFill>
            </a:endParaRPr>
          </a:p>
          <a:p>
            <a:pPr marL="342900" lvl="0" indent="-342900">
              <a:buFont typeface="Wingdings" panose="05000000000000000000" pitchFamily="2" charset="2"/>
              <a:buChar char="Ø"/>
            </a:pPr>
            <a:r>
              <a:rPr lang="zh-CN" altLang="en-US" sz="2400">
                <a:solidFill>
                  <a:srgbClr val="000000"/>
                </a:solidFill>
              </a:rPr>
              <a:t>向量体系结构编程：编译器反馈给程序某段代码是否可以向量化，程序员可以给编程器提示</a:t>
            </a:r>
            <a:endParaRPr lang="zh-CN" altLang="en-US" sz="2400" dirty="0">
              <a:solidFill>
                <a:srgbClr val="000000"/>
              </a:solidFill>
            </a:endParaRPr>
          </a:p>
        </p:txBody>
      </p:sp>
    </p:spTree>
    <p:extLst>
      <p:ext uri="{BB962C8B-B14F-4D97-AF65-F5344CB8AC3E}">
        <p14:creationId xmlns:p14="http://schemas.microsoft.com/office/powerpoint/2010/main" val="7743177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194751"/>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SIMD </a:t>
            </a:r>
            <a:r>
              <a:rPr lang="zh-CN" altLang="en-US" sz="4000" b="1" kern="0" dirty="0" smtClean="0">
                <a:solidFill>
                  <a:srgbClr val="800000"/>
                </a:solidFill>
                <a:latin typeface="Arial" panose="020B0604020202020204" pitchFamily="34" charset="0"/>
                <a:ea typeface="黑体" panose="02010609060101010101" pitchFamily="49" charset="-122"/>
              </a:rPr>
              <a:t>多媒体扩展</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282890"/>
            <a:ext cx="9144000" cy="230832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多媒体应用的数据类型长度往往会小于字长</a:t>
            </a:r>
            <a:endParaRPr lang="en-US" altLang="zh-CN" sz="2400" dirty="0" smtClean="0"/>
          </a:p>
          <a:p>
            <a:pPr marL="800100" lvl="1" indent="-342900">
              <a:buFont typeface="Wingdings" panose="05000000000000000000" pitchFamily="2" charset="2"/>
              <a:buChar char="ü"/>
            </a:pPr>
            <a:r>
              <a:rPr lang="zh-CN" altLang="en-US" sz="2400" dirty="0" smtClean="0"/>
              <a:t>图形系统使用</a:t>
            </a:r>
            <a:r>
              <a:rPr lang="en-US" altLang="zh-CN" sz="2400" dirty="0" smtClean="0"/>
              <a:t>8</a:t>
            </a:r>
            <a:r>
              <a:rPr lang="zh-CN" altLang="en-US" sz="2400" dirty="0" smtClean="0"/>
              <a:t>位来表示三个原颜色比如</a:t>
            </a:r>
            <a:r>
              <a:rPr lang="en-US" altLang="zh-CN" sz="2400" dirty="0" err="1" smtClean="0"/>
              <a:t>rgb</a:t>
            </a:r>
            <a:endParaRPr lang="en-US" altLang="zh-CN" sz="2400" dirty="0" smtClean="0"/>
          </a:p>
          <a:p>
            <a:pPr marL="800100" lvl="1" indent="-342900">
              <a:buFont typeface="Wingdings" panose="05000000000000000000" pitchFamily="2" charset="2"/>
              <a:buChar char="ü"/>
            </a:pPr>
            <a:r>
              <a:rPr lang="zh-CN" altLang="en-US" sz="2400" dirty="0" smtClean="0"/>
              <a:t>声音采样通常用</a:t>
            </a:r>
            <a:r>
              <a:rPr lang="en-US" altLang="zh-CN" sz="2400" dirty="0" smtClean="0"/>
              <a:t>8</a:t>
            </a:r>
            <a:r>
              <a:rPr lang="zh-CN" altLang="en-US" sz="2400" dirty="0" smtClean="0"/>
              <a:t>位或者</a:t>
            </a:r>
            <a:r>
              <a:rPr lang="en-US" altLang="zh-CN" sz="2400" dirty="0" smtClean="0"/>
              <a:t>16</a:t>
            </a:r>
            <a:r>
              <a:rPr lang="zh-CN" altLang="en-US" sz="2400" dirty="0" smtClean="0"/>
              <a:t>位表示</a:t>
            </a:r>
            <a:endParaRPr lang="en-US" altLang="zh-CN" sz="2400" dirty="0" smtClean="0"/>
          </a:p>
          <a:p>
            <a:pPr marL="342900" indent="-342900">
              <a:buFont typeface="Wingdings" panose="05000000000000000000" pitchFamily="2" charset="2"/>
              <a:buChar char="Ø"/>
            </a:pPr>
            <a:r>
              <a:rPr lang="zh-CN" altLang="en-US" sz="2400" dirty="0" smtClean="0"/>
              <a:t>如果一个处理器有一个</a:t>
            </a:r>
            <a:r>
              <a:rPr lang="en-US" altLang="zh-CN" sz="2400" dirty="0" smtClean="0"/>
              <a:t>256</a:t>
            </a:r>
            <a:r>
              <a:rPr lang="zh-CN" altLang="en-US" sz="2400" dirty="0" smtClean="0"/>
              <a:t>位加法器，则它可以同时处理</a:t>
            </a:r>
            <a:r>
              <a:rPr lang="en-US" altLang="zh-CN" sz="2400" dirty="0" smtClean="0"/>
              <a:t>32</a:t>
            </a:r>
            <a:r>
              <a:rPr lang="zh-CN" altLang="en-US" sz="2400" dirty="0" smtClean="0"/>
              <a:t>个</a:t>
            </a:r>
            <a:r>
              <a:rPr lang="en-US" altLang="zh-CN" sz="2400" dirty="0" smtClean="0"/>
              <a:t>8</a:t>
            </a:r>
            <a:r>
              <a:rPr lang="zh-CN" altLang="en-US" sz="2400" dirty="0" smtClean="0"/>
              <a:t>位操作数，或者</a:t>
            </a:r>
            <a:r>
              <a:rPr lang="en-US" altLang="zh-CN" sz="2400" dirty="0" smtClean="0"/>
              <a:t>16</a:t>
            </a:r>
            <a:r>
              <a:rPr lang="zh-CN" altLang="en-US" sz="2400" dirty="0" smtClean="0"/>
              <a:t>个</a:t>
            </a:r>
            <a:r>
              <a:rPr lang="en-US" altLang="zh-CN" sz="2400" dirty="0" smtClean="0"/>
              <a:t>16</a:t>
            </a:r>
            <a:r>
              <a:rPr lang="zh-CN" altLang="en-US" sz="2400" dirty="0" smtClean="0"/>
              <a:t>位操作数，或者</a:t>
            </a:r>
            <a:r>
              <a:rPr lang="en-US" altLang="zh-CN" sz="2400" dirty="0" smtClean="0"/>
              <a:t>8</a:t>
            </a:r>
            <a:r>
              <a:rPr lang="zh-CN" altLang="en-US" sz="2400" dirty="0" smtClean="0"/>
              <a:t>个</a:t>
            </a:r>
            <a:r>
              <a:rPr lang="en-US" altLang="zh-CN" sz="2400" dirty="0" smtClean="0"/>
              <a:t>32</a:t>
            </a:r>
            <a:r>
              <a:rPr lang="zh-CN" altLang="en-US" sz="2400" dirty="0" smtClean="0"/>
              <a:t>位操作数，或者</a:t>
            </a:r>
            <a:r>
              <a:rPr lang="en-US" altLang="zh-CN" sz="2400" dirty="0" smtClean="0"/>
              <a:t>4</a:t>
            </a:r>
            <a:r>
              <a:rPr lang="zh-CN" altLang="en-US" sz="2400" dirty="0" smtClean="0"/>
              <a:t>个</a:t>
            </a:r>
            <a:r>
              <a:rPr lang="en-US" altLang="zh-CN" sz="2400" dirty="0" smtClean="0"/>
              <a:t>64</a:t>
            </a:r>
            <a:r>
              <a:rPr lang="zh-CN" altLang="en-US" sz="2400" dirty="0" smtClean="0"/>
              <a:t>位操作数</a:t>
            </a:r>
            <a:endParaRPr lang="zh-CN" altLang="en-US" sz="2400" dirty="0"/>
          </a:p>
        </p:txBody>
      </p:sp>
      <p:pic>
        <p:nvPicPr>
          <p:cNvPr id="4" name="图片 3"/>
          <p:cNvPicPr>
            <a:picLocks noChangeAspect="1"/>
          </p:cNvPicPr>
          <p:nvPr/>
        </p:nvPicPr>
        <p:blipFill>
          <a:blip r:embed="rId2"/>
          <a:stretch>
            <a:fillRect/>
          </a:stretch>
        </p:blipFill>
        <p:spPr>
          <a:xfrm>
            <a:off x="-109182" y="4137125"/>
            <a:ext cx="9144000" cy="2590800"/>
          </a:xfrm>
          <a:prstGeom prst="rect">
            <a:avLst/>
          </a:prstGeom>
        </p:spPr>
      </p:pic>
      <p:sp>
        <p:nvSpPr>
          <p:cNvPr id="5" name="文本框 4"/>
          <p:cNvSpPr txBox="1"/>
          <p:nvPr/>
        </p:nvSpPr>
        <p:spPr>
          <a:xfrm>
            <a:off x="2415654" y="3679503"/>
            <a:ext cx="4312692" cy="461665"/>
          </a:xfrm>
          <a:prstGeom prst="rect">
            <a:avLst/>
          </a:prstGeom>
          <a:noFill/>
        </p:spPr>
        <p:txBody>
          <a:bodyPr wrap="square" rtlCol="0">
            <a:spAutoFit/>
          </a:bodyPr>
          <a:lstStyle/>
          <a:p>
            <a:r>
              <a:rPr lang="zh-CN" altLang="en-US" sz="2400" dirty="0" smtClean="0"/>
              <a:t>典型</a:t>
            </a:r>
            <a:r>
              <a:rPr lang="en-US" altLang="zh-CN" sz="2400" dirty="0" smtClean="0"/>
              <a:t>256</a:t>
            </a:r>
            <a:r>
              <a:rPr lang="zh-CN" altLang="en-US" sz="2400" dirty="0" smtClean="0"/>
              <a:t>位多媒体扩展操作</a:t>
            </a:r>
            <a:endParaRPr lang="zh-CN" altLang="en-US" sz="2400" dirty="0"/>
          </a:p>
        </p:txBody>
      </p:sp>
    </p:spTree>
    <p:extLst>
      <p:ext uri="{BB962C8B-B14F-4D97-AF65-F5344CB8AC3E}">
        <p14:creationId xmlns:p14="http://schemas.microsoft.com/office/powerpoint/2010/main" val="52145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1037230"/>
            <a:ext cx="9144000" cy="5016758"/>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dirty="0" smtClean="0"/>
              <a:t>SIMD</a:t>
            </a:r>
            <a:r>
              <a:rPr lang="zh-CN" altLang="en-US" sz="2800" dirty="0" smtClean="0"/>
              <a:t>结构可以挖掘一些应用的数据并行性：</a:t>
            </a:r>
            <a:endParaRPr lang="en-US" altLang="zh-CN" sz="2800" dirty="0" smtClean="0"/>
          </a:p>
          <a:p>
            <a:pPr marL="914400" lvl="1" indent="-457200">
              <a:buFont typeface="Wingdings" panose="05000000000000000000" pitchFamily="2" charset="2"/>
              <a:buChar char="ü"/>
            </a:pPr>
            <a:r>
              <a:rPr lang="zh-CN" altLang="en-US" sz="2400" dirty="0" smtClean="0"/>
              <a:t>涉及大量矩阵运算的科学计算领域</a:t>
            </a:r>
            <a:endParaRPr lang="en-US" altLang="zh-CN" sz="2400" dirty="0" smtClean="0"/>
          </a:p>
          <a:p>
            <a:pPr marL="914400" lvl="1" indent="-457200">
              <a:buFont typeface="Wingdings" panose="05000000000000000000" pitchFamily="2" charset="2"/>
              <a:buChar char="ü"/>
            </a:pPr>
            <a:r>
              <a:rPr lang="zh-CN" altLang="en-US" sz="2400" dirty="0" smtClean="0"/>
              <a:t>多媒体数据处理：声音、图形、图像</a:t>
            </a:r>
            <a:endParaRPr lang="en-US" altLang="zh-CN" sz="2400" dirty="0" smtClean="0"/>
          </a:p>
          <a:p>
            <a:endParaRPr lang="en-US" altLang="zh-CN" sz="2800" dirty="0" smtClean="0"/>
          </a:p>
          <a:p>
            <a:endParaRPr lang="en-US" altLang="zh-CN" sz="2800" dirty="0"/>
          </a:p>
          <a:p>
            <a:pPr marL="457200" indent="-457200">
              <a:buFont typeface="Wingdings" panose="05000000000000000000" pitchFamily="2" charset="2"/>
              <a:buChar char="Ø"/>
            </a:pPr>
            <a:r>
              <a:rPr lang="en-US" altLang="zh-CN" sz="2800" dirty="0" smtClean="0"/>
              <a:t>SIMD</a:t>
            </a:r>
            <a:r>
              <a:rPr lang="zh-CN" altLang="en-US" sz="2800" dirty="0" smtClean="0"/>
              <a:t>结构比</a:t>
            </a:r>
            <a:r>
              <a:rPr lang="en-US" altLang="zh-CN" sz="2800" dirty="0" smtClean="0"/>
              <a:t>MIMD</a:t>
            </a:r>
            <a:r>
              <a:rPr lang="zh-CN" altLang="en-US" sz="2800" dirty="0" smtClean="0"/>
              <a:t>结构更加节能</a:t>
            </a:r>
            <a:endParaRPr lang="en-US" altLang="zh-CN" sz="2800" dirty="0" smtClean="0"/>
          </a:p>
          <a:p>
            <a:pPr marL="457200" indent="-457200">
              <a:buFont typeface="Wingdings" panose="05000000000000000000" pitchFamily="2" charset="2"/>
              <a:buChar char="ü"/>
            </a:pPr>
            <a:r>
              <a:rPr lang="zh-CN" altLang="en-US" sz="2400" dirty="0" smtClean="0"/>
              <a:t>每次操作只需要取一条指令，一条指令可以处理多个数据</a:t>
            </a:r>
            <a:endParaRPr lang="en-US" altLang="zh-CN" sz="2400" dirty="0" smtClean="0"/>
          </a:p>
          <a:p>
            <a:pPr marL="457200" indent="-457200">
              <a:buFont typeface="Wingdings" panose="05000000000000000000" pitchFamily="2" charset="2"/>
              <a:buChar char="ü"/>
            </a:pPr>
            <a:r>
              <a:rPr lang="zh-CN" altLang="en-US" sz="2400" dirty="0" smtClean="0"/>
              <a:t>对</a:t>
            </a:r>
            <a:r>
              <a:rPr lang="en-US" altLang="zh-CN" sz="2400" dirty="0" smtClean="0"/>
              <a:t>PMD</a:t>
            </a:r>
            <a:r>
              <a:rPr lang="zh-CN" altLang="en-US" sz="2400" dirty="0" smtClean="0"/>
              <a:t>个人移动设备具有很大吸引力</a:t>
            </a:r>
            <a:endParaRPr lang="en-US" altLang="zh-CN" sz="2400" dirty="0" smtClean="0"/>
          </a:p>
          <a:p>
            <a:endParaRPr lang="en-US" altLang="zh-CN" sz="2800" dirty="0" smtClean="0"/>
          </a:p>
          <a:p>
            <a:endParaRPr lang="en-US" altLang="zh-CN" sz="2800" dirty="0"/>
          </a:p>
          <a:p>
            <a:pPr marL="457200" indent="-457200">
              <a:buFont typeface="Wingdings" panose="05000000000000000000" pitchFamily="2" charset="2"/>
              <a:buChar char="Ø"/>
            </a:pPr>
            <a:r>
              <a:rPr lang="en-US" altLang="zh-CN" sz="2800" dirty="0" smtClean="0"/>
              <a:t>SIMD</a:t>
            </a:r>
            <a:r>
              <a:rPr lang="zh-CN" altLang="en-US" sz="2800" dirty="0" smtClean="0"/>
              <a:t>允许程序员能按习惯性的顺序思维来编写代码，不必采用并行思维方式</a:t>
            </a:r>
            <a:endParaRPr lang="zh-CN" altLang="en-US" sz="2800" dirty="0"/>
          </a:p>
        </p:txBody>
      </p:sp>
    </p:spTree>
    <p:extLst>
      <p:ext uri="{BB962C8B-B14F-4D97-AF65-F5344CB8AC3E}">
        <p14:creationId xmlns:p14="http://schemas.microsoft.com/office/powerpoint/2010/main" val="39383248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SIMD</a:t>
            </a:r>
            <a:r>
              <a:rPr lang="zh-CN" altLang="en-US" sz="4000" b="1" kern="0" dirty="0" smtClean="0">
                <a:solidFill>
                  <a:srgbClr val="800000"/>
                </a:solidFill>
                <a:latin typeface="Arial" panose="020B0604020202020204" pitchFamily="34" charset="0"/>
                <a:ea typeface="黑体" panose="02010609060101010101" pitchFamily="49" charset="-122"/>
              </a:rPr>
              <a:t>多媒体扩展</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2019869"/>
            <a:ext cx="9144000" cy="3785652"/>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smtClean="0"/>
              <a:t>与向量指令相比较，</a:t>
            </a:r>
            <a:r>
              <a:rPr lang="en-US" altLang="zh-CN" sz="2400" dirty="0" smtClean="0"/>
              <a:t>SIMD</a:t>
            </a:r>
            <a:r>
              <a:rPr lang="zh-CN" altLang="en-US" sz="2400" dirty="0" smtClean="0"/>
              <a:t>多媒体扩展：</a:t>
            </a:r>
            <a:endParaRPr lang="en-US" altLang="zh-CN" sz="2400" dirty="0" smtClean="0"/>
          </a:p>
          <a:p>
            <a:endParaRPr lang="en-US" altLang="zh-CN" sz="2400" dirty="0" smtClean="0"/>
          </a:p>
          <a:p>
            <a:pPr marL="342900" indent="-342900">
              <a:buFont typeface="Wingdings" panose="05000000000000000000" pitchFamily="2" charset="2"/>
              <a:buChar char="Ø"/>
            </a:pPr>
            <a:r>
              <a:rPr lang="zh-CN" altLang="en-US" sz="2400" dirty="0" smtClean="0"/>
              <a:t>将操作码中操作数数量固定，导致在</a:t>
            </a:r>
            <a:r>
              <a:rPr lang="en-US" altLang="zh-CN" sz="2400" dirty="0" smtClean="0"/>
              <a:t>X86</a:t>
            </a:r>
            <a:r>
              <a:rPr lang="zh-CN" altLang="en-US" sz="2400" dirty="0" smtClean="0"/>
              <a:t>结构的多媒体扩展集</a:t>
            </a:r>
            <a:r>
              <a:rPr lang="en-US" altLang="zh-CN" sz="2400" dirty="0" smtClean="0"/>
              <a:t>MMX</a:t>
            </a:r>
            <a:r>
              <a:rPr lang="zh-CN" altLang="en-US" sz="2400" dirty="0" smtClean="0"/>
              <a:t>，</a:t>
            </a:r>
            <a:r>
              <a:rPr lang="en-US" altLang="zh-CN" sz="2400" dirty="0" smtClean="0"/>
              <a:t>SSE</a:t>
            </a:r>
            <a:r>
              <a:rPr lang="zh-CN" altLang="en-US" sz="2400" dirty="0" smtClean="0"/>
              <a:t>和</a:t>
            </a:r>
            <a:r>
              <a:rPr lang="en-US" altLang="zh-CN" sz="2400" dirty="0" smtClean="0"/>
              <a:t>AVX</a:t>
            </a:r>
            <a:r>
              <a:rPr lang="zh-CN" altLang="en-US" sz="2400" dirty="0" smtClean="0"/>
              <a:t>中增加了几百条指令。</a:t>
            </a:r>
            <a:endParaRPr lang="en-US" altLang="zh-CN" sz="2400" dirty="0" smtClean="0"/>
          </a:p>
          <a:p>
            <a:pPr marL="342900" indent="-342900">
              <a:buFont typeface="Wingdings" panose="05000000000000000000" pitchFamily="2" charset="2"/>
              <a:buChar char="Ø"/>
            </a:pPr>
            <a:endParaRPr lang="en-US" altLang="zh-CN" sz="2400" dirty="0" smtClean="0"/>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r>
              <a:rPr lang="zh-CN" altLang="en-US" sz="2400" dirty="0" smtClean="0"/>
              <a:t>没有复杂的寻址方式</a:t>
            </a:r>
            <a:r>
              <a:rPr lang="en-US" altLang="zh-CN" sz="2400" dirty="0" smtClean="0"/>
              <a:t>(</a:t>
            </a:r>
            <a:r>
              <a:rPr lang="zh-CN" altLang="en-US" sz="2400" dirty="0" smtClean="0"/>
              <a:t>比如步幅访问、集中分散访问</a:t>
            </a:r>
            <a:r>
              <a:rPr lang="en-US" altLang="zh-CN" sz="2400" dirty="0" smtClean="0"/>
              <a:t>)</a:t>
            </a:r>
          </a:p>
          <a:p>
            <a:pPr marL="342900" indent="-342900">
              <a:buFont typeface="Wingdings" panose="05000000000000000000" pitchFamily="2" charset="2"/>
              <a:buChar char="Ø"/>
            </a:pPr>
            <a:endParaRPr lang="en-US" altLang="zh-CN" sz="2400" dirty="0" smtClean="0"/>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r>
              <a:rPr lang="zh-CN" altLang="en-US" sz="2400" dirty="0" smtClean="0"/>
              <a:t>没有掩模寄存器用于条件执行向量元素。</a:t>
            </a:r>
            <a:endParaRPr lang="zh-CN" altLang="en-US" sz="2400" dirty="0"/>
          </a:p>
        </p:txBody>
      </p:sp>
    </p:spTree>
    <p:extLst>
      <p:ext uri="{BB962C8B-B14F-4D97-AF65-F5344CB8AC3E}">
        <p14:creationId xmlns:p14="http://schemas.microsoft.com/office/powerpoint/2010/main" val="20613509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SIMD</a:t>
            </a:r>
            <a:r>
              <a:rPr lang="zh-CN" altLang="en-US" sz="4000" b="1" kern="0" dirty="0" smtClean="0">
                <a:solidFill>
                  <a:srgbClr val="800000"/>
                </a:solidFill>
                <a:latin typeface="Arial" panose="020B0604020202020204" pitchFamily="34" charset="0"/>
                <a:ea typeface="黑体" panose="02010609060101010101" pitchFamily="49" charset="-122"/>
              </a:rPr>
              <a:t>实现</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378424"/>
            <a:ext cx="9144000" cy="452431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smtClean="0"/>
              <a:t>Intel MMX(1996)</a:t>
            </a:r>
          </a:p>
          <a:p>
            <a:pPr marL="800100" lvl="1" indent="-342900">
              <a:buFont typeface="Wingdings" panose="05000000000000000000" pitchFamily="2" charset="2"/>
              <a:buChar char="ü"/>
            </a:pPr>
            <a:r>
              <a:rPr lang="en-US" altLang="zh-CN" sz="2400" dirty="0" smtClean="0"/>
              <a:t>8</a:t>
            </a:r>
            <a:r>
              <a:rPr lang="zh-CN" altLang="en-US" sz="2400" dirty="0" smtClean="0"/>
              <a:t>个</a:t>
            </a:r>
            <a:r>
              <a:rPr lang="en-US" altLang="zh-CN" sz="2400" dirty="0" smtClean="0"/>
              <a:t>8</a:t>
            </a:r>
            <a:r>
              <a:rPr lang="zh-CN" altLang="en-US" sz="2400" dirty="0" smtClean="0"/>
              <a:t>位整型操作或者</a:t>
            </a:r>
            <a:r>
              <a:rPr lang="en-US" altLang="zh-CN" sz="2400" dirty="0" smtClean="0"/>
              <a:t>4</a:t>
            </a:r>
            <a:r>
              <a:rPr lang="zh-CN" altLang="en-US" sz="2400" dirty="0" smtClean="0"/>
              <a:t>个</a:t>
            </a:r>
            <a:r>
              <a:rPr lang="en-US" altLang="zh-CN" sz="2400" dirty="0" smtClean="0"/>
              <a:t>16</a:t>
            </a:r>
            <a:r>
              <a:rPr lang="zh-CN" altLang="en-US" sz="2400" dirty="0" smtClean="0"/>
              <a:t>位整型操作</a:t>
            </a:r>
            <a:endParaRPr lang="en-US" altLang="zh-CN" sz="2400" dirty="0" smtClean="0"/>
          </a:p>
          <a:p>
            <a:pPr marL="342900"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Streaming SIMD Extensions (SSE) (1999</a:t>
            </a:r>
            <a:r>
              <a:rPr lang="en-US" altLang="zh-CN" sz="2400" dirty="0" smtClean="0">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ü"/>
            </a:pPr>
            <a:r>
              <a:rPr lang="en-US" altLang="zh-CN" sz="2400" dirty="0" smtClean="0">
                <a:latin typeface="Times New Roman" panose="02020603050405020304" pitchFamily="18" charset="0"/>
                <a:cs typeface="Times New Roman" panose="02020603050405020304" pitchFamily="18" charset="0"/>
              </a:rPr>
              <a:t>8</a:t>
            </a:r>
            <a:r>
              <a:rPr lang="zh-CN" altLang="en-US" sz="2400" dirty="0" smtClean="0">
                <a:latin typeface="Times New Roman" panose="02020603050405020304" pitchFamily="18" charset="0"/>
                <a:cs typeface="Times New Roman" panose="02020603050405020304" pitchFamily="18" charset="0"/>
              </a:rPr>
              <a:t>个</a:t>
            </a:r>
            <a:r>
              <a:rPr lang="en-US" altLang="zh-CN" sz="2400" dirty="0" smtClean="0">
                <a:latin typeface="Times New Roman" panose="02020603050405020304" pitchFamily="18" charset="0"/>
                <a:cs typeface="Times New Roman" panose="02020603050405020304" pitchFamily="18" charset="0"/>
              </a:rPr>
              <a:t>16</a:t>
            </a:r>
            <a:r>
              <a:rPr lang="zh-CN" altLang="en-US" sz="2400" dirty="0" smtClean="0">
                <a:latin typeface="Times New Roman" panose="02020603050405020304" pitchFamily="18" charset="0"/>
                <a:cs typeface="Times New Roman" panose="02020603050405020304" pitchFamily="18" charset="0"/>
              </a:rPr>
              <a:t>位整型操作</a:t>
            </a:r>
            <a:endParaRPr lang="en-US" altLang="zh-CN" sz="2400" dirty="0"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个</a:t>
            </a:r>
            <a:r>
              <a:rPr lang="en-US" altLang="zh-CN" sz="2400" dirty="0" smtClean="0">
                <a:latin typeface="Times New Roman" panose="02020603050405020304" pitchFamily="18" charset="0"/>
                <a:cs typeface="Times New Roman" panose="02020603050405020304" pitchFamily="18" charset="0"/>
              </a:rPr>
              <a:t>32</a:t>
            </a:r>
            <a:r>
              <a:rPr lang="zh-CN" altLang="en-US" sz="2400" dirty="0" smtClean="0">
                <a:latin typeface="Times New Roman" panose="02020603050405020304" pitchFamily="18" charset="0"/>
                <a:cs typeface="Times New Roman" panose="02020603050405020304" pitchFamily="18" charset="0"/>
              </a:rPr>
              <a:t>位整型</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浮点操作或者</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个</a:t>
            </a:r>
            <a:r>
              <a:rPr lang="en-US" altLang="zh-CN" sz="2400" dirty="0" smtClean="0">
                <a:latin typeface="Times New Roman" panose="02020603050405020304" pitchFamily="18" charset="0"/>
                <a:cs typeface="Times New Roman" panose="02020603050405020304" pitchFamily="18" charset="0"/>
              </a:rPr>
              <a:t>64</a:t>
            </a:r>
            <a:r>
              <a:rPr lang="zh-CN" altLang="en-US" sz="2400" dirty="0" smtClean="0">
                <a:latin typeface="Times New Roman" panose="02020603050405020304" pitchFamily="18" charset="0"/>
                <a:cs typeface="Times New Roman" panose="02020603050405020304" pitchFamily="18" charset="0"/>
              </a:rPr>
              <a:t>位</a:t>
            </a:r>
            <a:r>
              <a:rPr lang="zh-CN" altLang="en-US" sz="2400" dirty="0">
                <a:latin typeface="Times New Roman" panose="02020603050405020304" pitchFamily="18" charset="0"/>
                <a:cs typeface="Times New Roman" panose="02020603050405020304" pitchFamily="18" charset="0"/>
              </a:rPr>
              <a:t>整型</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浮点操作</a:t>
            </a: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Advanced Vector Extensions (2010)</a:t>
            </a:r>
          </a:p>
          <a:p>
            <a:pPr marL="800100" lvl="1" indent="-342900">
              <a:buFont typeface="Wingdings" panose="05000000000000000000" pitchFamily="2" charset="2"/>
              <a:buChar char="ü"/>
            </a:pPr>
            <a:r>
              <a:rPr lang="en-US" altLang="zh-CN" sz="2400" dirty="0" smtClean="0"/>
              <a:t> 4</a:t>
            </a:r>
            <a:r>
              <a:rPr lang="zh-CN" altLang="en-US" sz="2400" dirty="0" smtClean="0"/>
              <a:t>个</a:t>
            </a:r>
            <a:r>
              <a:rPr lang="en-US" altLang="zh-CN" sz="2400" dirty="0" smtClean="0"/>
              <a:t>64</a:t>
            </a:r>
            <a:r>
              <a:rPr lang="zh-CN" altLang="en-US" sz="2400" dirty="0" smtClean="0"/>
              <a:t>位</a:t>
            </a:r>
            <a:r>
              <a:rPr lang="zh-CN" altLang="en-US" sz="2400" dirty="0">
                <a:latin typeface="Times New Roman" panose="02020603050405020304" pitchFamily="18" charset="0"/>
                <a:cs typeface="Times New Roman" panose="02020603050405020304" pitchFamily="18" charset="0"/>
              </a:rPr>
              <a:t>整型</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浮点</a:t>
            </a:r>
            <a:r>
              <a:rPr lang="zh-CN" altLang="en-US" sz="2400" dirty="0" smtClean="0">
                <a:latin typeface="Times New Roman" panose="02020603050405020304" pitchFamily="18" charset="0"/>
                <a:cs typeface="Times New Roman" panose="02020603050405020304" pitchFamily="18" charset="0"/>
              </a:rPr>
              <a:t>操作</a:t>
            </a:r>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操作必须连续排列整齐地存放于存储器中</a:t>
            </a:r>
            <a:endParaRPr lang="en-US" altLang="zh-CN"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smtClean="0"/>
              <a:t>SIMD</a:t>
            </a:r>
            <a:r>
              <a:rPr lang="zh-CN" altLang="en-US" sz="2400" dirty="0" smtClean="0"/>
              <a:t>扩展指令集被设计用于加速精心编写的多媒体库，而不是针对编译器</a:t>
            </a:r>
            <a:endParaRPr lang="zh-CN" altLang="en-US" sz="2400" dirty="0"/>
          </a:p>
        </p:txBody>
      </p:sp>
    </p:spTree>
    <p:extLst>
      <p:ext uri="{BB962C8B-B14F-4D97-AF65-F5344CB8AC3E}">
        <p14:creationId xmlns:p14="http://schemas.microsoft.com/office/powerpoint/2010/main" val="11838519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77771"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SIMD</a:t>
            </a:r>
            <a:r>
              <a:rPr lang="zh-CN" altLang="en-US" sz="4000" b="1" kern="0" dirty="0" smtClean="0">
                <a:solidFill>
                  <a:srgbClr val="800000"/>
                </a:solidFill>
                <a:latin typeface="Arial" panose="020B0604020202020204" pitchFamily="34" charset="0"/>
                <a:ea typeface="黑体" panose="02010609060101010101" pitchFamily="49" charset="-122"/>
              </a:rPr>
              <a:t>扩展集</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583140"/>
            <a:ext cx="9144000" cy="4154984"/>
          </a:xfrm>
          <a:prstGeom prst="rect">
            <a:avLst/>
          </a:prstGeom>
          <a:noFill/>
        </p:spPr>
        <p:txBody>
          <a:bodyPr wrap="square" rtlCol="0">
            <a:spAutoFit/>
          </a:bodyPr>
          <a:lstStyle/>
          <a:p>
            <a:pPr marL="342900" indent="-342900">
              <a:buFont typeface="Wingdings" panose="05000000000000000000" pitchFamily="2" charset="2"/>
              <a:buChar char="n"/>
            </a:pPr>
            <a:r>
              <a:rPr lang="zh-CN" altLang="en-US" sz="2800" dirty="0" smtClean="0"/>
              <a:t>与向量机相比较，</a:t>
            </a:r>
            <a:r>
              <a:rPr lang="en-US" altLang="zh-CN" sz="2800" dirty="0" smtClean="0"/>
              <a:t>SIMD</a:t>
            </a:r>
            <a:r>
              <a:rPr lang="zh-CN" altLang="en-US" sz="2800" dirty="0" smtClean="0"/>
              <a:t>多媒体扩展集优势：</a:t>
            </a:r>
            <a:endParaRPr lang="en-US" altLang="zh-CN" sz="2800" dirty="0" smtClean="0"/>
          </a:p>
          <a:p>
            <a:endParaRPr lang="en-US" altLang="zh-CN" sz="2000" dirty="0" smtClean="0"/>
          </a:p>
          <a:p>
            <a:pPr marL="342900" indent="-342900">
              <a:buFont typeface="Wingdings" panose="05000000000000000000" pitchFamily="2" charset="2"/>
              <a:buChar char="Ø"/>
            </a:pPr>
            <a:r>
              <a:rPr lang="zh-CN" altLang="en-US" sz="2400" dirty="0" smtClean="0"/>
              <a:t>很容易实现，只需要对标准</a:t>
            </a:r>
            <a:r>
              <a:rPr lang="en-US" altLang="zh-CN" sz="2400" dirty="0" smtClean="0"/>
              <a:t>ALU</a:t>
            </a:r>
            <a:r>
              <a:rPr lang="zh-CN" altLang="en-US" sz="2400" dirty="0" smtClean="0"/>
              <a:t>增加些许开销</a:t>
            </a:r>
            <a:endParaRPr lang="en-US" altLang="zh-CN" sz="2400" dirty="0" smtClean="0"/>
          </a:p>
          <a:p>
            <a:pPr marL="342900" indent="-342900">
              <a:buFont typeface="Wingdings" panose="05000000000000000000" pitchFamily="2" charset="2"/>
              <a:buChar char="Ø"/>
            </a:pPr>
            <a:endParaRPr lang="en-US" altLang="zh-CN" sz="2400" dirty="0" smtClean="0"/>
          </a:p>
          <a:p>
            <a:pPr marL="342900" indent="-342900">
              <a:buFont typeface="Wingdings" panose="05000000000000000000" pitchFamily="2" charset="2"/>
              <a:buChar char="Ø"/>
            </a:pPr>
            <a:r>
              <a:rPr lang="zh-CN" altLang="en-US" sz="2400" dirty="0" smtClean="0"/>
              <a:t>只需要少许额外状态</a:t>
            </a:r>
            <a:r>
              <a:rPr lang="en-US" altLang="zh-CN" sz="2400" dirty="0" smtClean="0">
                <a:sym typeface="Wingdings" panose="05000000000000000000" pitchFamily="2" charset="2"/>
              </a:rPr>
              <a:t></a:t>
            </a:r>
            <a:r>
              <a:rPr lang="zh-CN" altLang="en-US" sz="2400" dirty="0" smtClean="0">
                <a:sym typeface="Wingdings" panose="05000000000000000000" pitchFamily="2" charset="2"/>
              </a:rPr>
              <a:t>易于上下文转换</a:t>
            </a:r>
            <a:r>
              <a:rPr lang="en-US" altLang="zh-CN" sz="2400" dirty="0" smtClean="0">
                <a:sym typeface="Wingdings" panose="05000000000000000000" pitchFamily="2" charset="2"/>
              </a:rPr>
              <a:t>context switch</a:t>
            </a:r>
          </a:p>
          <a:p>
            <a:pPr marL="342900" indent="-342900">
              <a:buFont typeface="Wingdings" panose="05000000000000000000" pitchFamily="2" charset="2"/>
              <a:buChar char="Ø"/>
            </a:pPr>
            <a:endParaRPr lang="en-US" altLang="zh-CN" sz="2400" dirty="0">
              <a:sym typeface="Wingdings" panose="05000000000000000000" pitchFamily="2" charset="2"/>
            </a:endParaRPr>
          </a:p>
          <a:p>
            <a:pPr marL="342900" indent="-342900">
              <a:buFont typeface="Wingdings" panose="05000000000000000000" pitchFamily="2" charset="2"/>
              <a:buChar char="Ø"/>
            </a:pPr>
            <a:r>
              <a:rPr lang="zh-CN" altLang="en-US" sz="2400" dirty="0" smtClean="0">
                <a:sym typeface="Wingdings" panose="05000000000000000000" pitchFamily="2" charset="2"/>
              </a:rPr>
              <a:t>只需要增加少许的额外带宽</a:t>
            </a:r>
            <a:endParaRPr lang="en-US" altLang="zh-CN" sz="2400" dirty="0" smtClean="0">
              <a:sym typeface="Wingdings" panose="05000000000000000000" pitchFamily="2" charset="2"/>
            </a:endParaRPr>
          </a:p>
          <a:p>
            <a:pPr marL="342900" indent="-342900">
              <a:buFont typeface="Wingdings" panose="05000000000000000000" pitchFamily="2" charset="2"/>
              <a:buChar char="Ø"/>
            </a:pPr>
            <a:endParaRPr lang="en-US" altLang="zh-CN" sz="2400" dirty="0">
              <a:sym typeface="Wingdings" panose="05000000000000000000" pitchFamily="2" charset="2"/>
            </a:endParaRPr>
          </a:p>
          <a:p>
            <a:pPr marL="342900" indent="-342900">
              <a:buFont typeface="Wingdings" panose="05000000000000000000" pitchFamily="2" charset="2"/>
              <a:buChar char="Ø"/>
            </a:pPr>
            <a:r>
              <a:rPr lang="zh-CN" altLang="en-US" sz="2400" dirty="0" smtClean="0">
                <a:sym typeface="Wingdings" panose="05000000000000000000" pitchFamily="2" charset="2"/>
              </a:rPr>
              <a:t>没有虚拟存储器的页面错误、跨页访问等问题</a:t>
            </a:r>
            <a:endParaRPr lang="en-US" altLang="zh-CN" sz="2400" dirty="0" smtClean="0">
              <a:sym typeface="Wingdings" panose="05000000000000000000" pitchFamily="2" charset="2"/>
            </a:endParaRPr>
          </a:p>
          <a:p>
            <a:pPr marL="342900" indent="-342900">
              <a:buFont typeface="Wingdings" panose="05000000000000000000" pitchFamily="2" charset="2"/>
              <a:buChar char="Ø"/>
            </a:pPr>
            <a:endParaRPr lang="en-US" altLang="zh-CN" sz="2400" dirty="0">
              <a:sym typeface="Wingdings" panose="05000000000000000000" pitchFamily="2" charset="2"/>
            </a:endParaRPr>
          </a:p>
          <a:p>
            <a:pPr marL="342900" indent="-342900">
              <a:buFont typeface="Wingdings" panose="05000000000000000000" pitchFamily="2" charset="2"/>
              <a:buChar char="Ø"/>
            </a:pPr>
            <a:r>
              <a:rPr lang="zh-CN" altLang="en-US" sz="2400" dirty="0" smtClean="0">
                <a:sym typeface="Wingdings" panose="05000000000000000000" pitchFamily="2" charset="2"/>
              </a:rPr>
              <a:t>易于引入新的指令，支持新的多媒体数据标准</a:t>
            </a:r>
            <a:endParaRPr lang="zh-CN" altLang="en-US" sz="2400" dirty="0"/>
          </a:p>
        </p:txBody>
      </p:sp>
    </p:spTree>
    <p:extLst>
      <p:ext uri="{BB962C8B-B14F-4D97-AF65-F5344CB8AC3E}">
        <p14:creationId xmlns:p14="http://schemas.microsoft.com/office/powerpoint/2010/main" val="41851768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05066" y="167455"/>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SIMD </a:t>
            </a:r>
            <a:r>
              <a:rPr lang="zh-CN" altLang="en-US" sz="4000" b="1" kern="0" dirty="0" smtClean="0">
                <a:solidFill>
                  <a:srgbClr val="800000"/>
                </a:solidFill>
                <a:latin typeface="Arial" panose="020B0604020202020204" pitchFamily="34" charset="0"/>
                <a:ea typeface="黑体" panose="02010609060101010101" pitchFamily="49" charset="-122"/>
              </a:rPr>
              <a:t>代码</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856096"/>
            <a:ext cx="9144000" cy="378565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为了展示多媒体指令，我们假设增加</a:t>
            </a:r>
            <a:r>
              <a:rPr lang="en-US" altLang="zh-CN" sz="2400" dirty="0" smtClean="0"/>
              <a:t>256</a:t>
            </a:r>
            <a:r>
              <a:rPr lang="zh-CN" altLang="en-US" sz="2400" dirty="0" smtClean="0"/>
              <a:t>位多媒体指令到</a:t>
            </a:r>
            <a:r>
              <a:rPr lang="en-US" altLang="zh-CN" sz="2400" dirty="0" smtClean="0"/>
              <a:t>MIPS</a:t>
            </a:r>
          </a:p>
          <a:p>
            <a:pPr marL="342900" indent="-342900">
              <a:buFont typeface="Wingdings" panose="05000000000000000000" pitchFamily="2" charset="2"/>
              <a:buChar char="Ø"/>
            </a:pPr>
            <a:endParaRPr lang="en-US" altLang="zh-CN" sz="2400" dirty="0" smtClean="0"/>
          </a:p>
          <a:p>
            <a:pPr marL="342900" indent="-342900">
              <a:buFont typeface="Wingdings" panose="05000000000000000000" pitchFamily="2" charset="2"/>
              <a:buChar char="Ø"/>
            </a:pPr>
            <a:r>
              <a:rPr lang="zh-CN" altLang="en-US" sz="2400" dirty="0" smtClean="0"/>
              <a:t>指令后缀</a:t>
            </a:r>
            <a:r>
              <a:rPr lang="en-US" altLang="zh-CN" sz="2400" dirty="0" smtClean="0"/>
              <a:t>4D</a:t>
            </a:r>
            <a:r>
              <a:rPr lang="zh-CN" altLang="en-US" sz="2400" dirty="0" smtClean="0"/>
              <a:t>表示指令一次处理</a:t>
            </a:r>
            <a:r>
              <a:rPr lang="en-US" altLang="zh-CN" sz="2400" dirty="0" smtClean="0"/>
              <a:t>4</a:t>
            </a:r>
            <a:r>
              <a:rPr lang="zh-CN" altLang="en-US" sz="2400" dirty="0" smtClean="0"/>
              <a:t>个双精度操作数</a:t>
            </a:r>
            <a:endParaRPr lang="en-US" altLang="zh-CN" sz="2400" dirty="0" smtClean="0"/>
          </a:p>
          <a:p>
            <a:pPr marL="342900" indent="-342900">
              <a:buFont typeface="Wingdings" panose="05000000000000000000" pitchFamily="2" charset="2"/>
              <a:buChar char="Ø"/>
            </a:pPr>
            <a:endParaRPr lang="en-US" altLang="zh-CN" sz="2400" dirty="0" smtClean="0"/>
          </a:p>
          <a:p>
            <a:pPr marL="342900" indent="-342900">
              <a:buFont typeface="Wingdings" panose="05000000000000000000" pitchFamily="2" charset="2"/>
              <a:buChar char="Ø"/>
            </a:pPr>
            <a:r>
              <a:rPr lang="zh-CN" altLang="en-US" sz="2400" dirty="0" smtClean="0"/>
              <a:t>与向量机类似，</a:t>
            </a:r>
            <a:r>
              <a:rPr lang="en-US" altLang="zh-CN" sz="2400" dirty="0" smtClean="0"/>
              <a:t>SIMD</a:t>
            </a:r>
            <a:r>
              <a:rPr lang="zh-CN" altLang="en-US" sz="2400" dirty="0" smtClean="0"/>
              <a:t>处理器拥有</a:t>
            </a:r>
            <a:r>
              <a:rPr lang="en-US" altLang="zh-CN" sz="2400" dirty="0" smtClean="0"/>
              <a:t>4</a:t>
            </a:r>
            <a:r>
              <a:rPr lang="zh-CN" altLang="en-US" sz="2400" dirty="0" smtClean="0"/>
              <a:t>个通道</a:t>
            </a:r>
            <a:endParaRPr lang="en-US" altLang="zh-CN" sz="2400" dirty="0" smtClean="0"/>
          </a:p>
          <a:p>
            <a:pPr marL="342900" indent="-342900">
              <a:buFont typeface="Wingdings" panose="05000000000000000000" pitchFamily="2" charset="2"/>
              <a:buChar char="Ø"/>
            </a:pPr>
            <a:endParaRPr lang="en-US" altLang="zh-CN" sz="2400" dirty="0" smtClean="0"/>
          </a:p>
          <a:p>
            <a:pPr marL="342900" indent="-342900">
              <a:buFont typeface="Wingdings" panose="05000000000000000000" pitchFamily="2" charset="2"/>
              <a:buChar char="Ø"/>
            </a:pPr>
            <a:r>
              <a:rPr lang="zh-CN" altLang="en-US" sz="2400" dirty="0" smtClean="0"/>
              <a:t>在</a:t>
            </a:r>
            <a:r>
              <a:rPr lang="en-US" altLang="zh-CN" sz="2400" dirty="0" smtClean="0"/>
              <a:t>4D</a:t>
            </a:r>
            <a:r>
              <a:rPr lang="zh-CN" altLang="en-US" sz="2400" dirty="0" smtClean="0"/>
              <a:t>指令中，</a:t>
            </a:r>
            <a:r>
              <a:rPr lang="en-US" altLang="zh-CN" sz="2400" dirty="0" smtClean="0"/>
              <a:t>MIPS SIMD</a:t>
            </a:r>
            <a:r>
              <a:rPr lang="zh-CN" altLang="en-US" sz="2400" dirty="0" smtClean="0"/>
              <a:t>重复利用浮点寄存器作为操作数</a:t>
            </a:r>
            <a:endParaRPr lang="en-US" altLang="zh-CN" sz="2400" dirty="0" smtClean="0"/>
          </a:p>
          <a:p>
            <a:pPr marL="342900" indent="-342900">
              <a:buFont typeface="Wingdings" panose="05000000000000000000" pitchFamily="2" charset="2"/>
              <a:buChar char="Ø"/>
            </a:pPr>
            <a:endParaRPr lang="en-US" altLang="zh-CN" sz="2400" dirty="0" smtClean="0"/>
          </a:p>
          <a:p>
            <a:pPr marL="342900" indent="-342900">
              <a:buFont typeface="Wingdings" panose="05000000000000000000" pitchFamily="2" charset="2"/>
              <a:buChar char="Ø"/>
            </a:pPr>
            <a:r>
              <a:rPr lang="zh-CN" altLang="en-US" sz="2400" dirty="0" smtClean="0"/>
              <a:t>下面的例子显示</a:t>
            </a:r>
            <a:r>
              <a:rPr lang="en-US" altLang="zh-CN" sz="2400" dirty="0" smtClean="0"/>
              <a:t>DAXPY</a:t>
            </a:r>
            <a:r>
              <a:rPr lang="zh-CN" altLang="en-US" sz="2400" dirty="0" smtClean="0"/>
              <a:t>循环语句的</a:t>
            </a:r>
            <a:r>
              <a:rPr lang="en-US" altLang="zh-CN" sz="2400" dirty="0" smtClean="0"/>
              <a:t>SIMD</a:t>
            </a:r>
            <a:r>
              <a:rPr lang="zh-CN" altLang="en-US" sz="2400" dirty="0" smtClean="0"/>
              <a:t>代码。其中，向量</a:t>
            </a:r>
            <a:r>
              <a:rPr lang="en-US" altLang="zh-CN" sz="2400" dirty="0" smtClean="0"/>
              <a:t>X</a:t>
            </a:r>
            <a:r>
              <a:rPr lang="zh-CN" altLang="en-US" sz="2400" dirty="0" smtClean="0"/>
              <a:t>和</a:t>
            </a:r>
            <a:r>
              <a:rPr lang="en-US" altLang="zh-CN" sz="2400" dirty="0" smtClean="0"/>
              <a:t>Y</a:t>
            </a:r>
            <a:r>
              <a:rPr lang="zh-CN" altLang="en-US" sz="2400" dirty="0" smtClean="0"/>
              <a:t>的起止地址分别存放在</a:t>
            </a:r>
            <a:r>
              <a:rPr lang="en-US" altLang="zh-CN" sz="2400" dirty="0" smtClean="0"/>
              <a:t>Rx</a:t>
            </a:r>
            <a:r>
              <a:rPr lang="zh-CN" altLang="en-US" sz="2400" dirty="0" smtClean="0"/>
              <a:t>和</a:t>
            </a:r>
            <a:r>
              <a:rPr lang="en-US" altLang="zh-CN" sz="2400" dirty="0" smtClean="0"/>
              <a:t>Ry</a:t>
            </a:r>
            <a:r>
              <a:rPr lang="zh-CN" altLang="en-US" sz="2400" dirty="0" smtClean="0"/>
              <a:t>中</a:t>
            </a:r>
            <a:endParaRPr lang="zh-CN" altLang="en-US" sz="2400" dirty="0"/>
          </a:p>
        </p:txBody>
      </p:sp>
    </p:spTree>
    <p:extLst>
      <p:ext uri="{BB962C8B-B14F-4D97-AF65-F5344CB8AC3E}">
        <p14:creationId xmlns:p14="http://schemas.microsoft.com/office/powerpoint/2010/main" val="20206601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202663"/>
            <a:ext cx="9144000" cy="461665"/>
          </a:xfrm>
          <a:prstGeom prst="rect">
            <a:avLst/>
          </a:prstGeom>
          <a:noFill/>
        </p:spPr>
        <p:txBody>
          <a:bodyPr wrap="square" rtlCol="0">
            <a:spAutoFit/>
          </a:bodyPr>
          <a:lstStyle/>
          <a:p>
            <a:pPr marL="342900" lvl="0" indent="-342900" fontAlgn="base">
              <a:spcBef>
                <a:spcPct val="20000"/>
              </a:spcBef>
              <a:spcAft>
                <a:spcPct val="0"/>
              </a:spcAft>
              <a:buClr>
                <a:srgbClr val="0033CC"/>
              </a:buClr>
              <a:buSzPct val="60000"/>
              <a:buFont typeface="Wingdings" pitchFamily="2" charset="2"/>
              <a:buChar char="n"/>
            </a:pPr>
            <a:r>
              <a:rPr lang="en-US" altLang="zh-CN" sz="2400" kern="0" dirty="0">
                <a:solidFill>
                  <a:srgbClr val="003399"/>
                </a:solidFill>
                <a:latin typeface="Arial"/>
              </a:rPr>
              <a:t>Example DXPY</a:t>
            </a:r>
            <a:r>
              <a:rPr lang="en-US" altLang="zh-CN" sz="2400" kern="0" dirty="0" smtClean="0">
                <a:solidFill>
                  <a:srgbClr val="003399"/>
                </a:solidFill>
                <a:latin typeface="Arial"/>
              </a:rPr>
              <a:t>:</a:t>
            </a:r>
          </a:p>
        </p:txBody>
      </p:sp>
      <p:pic>
        <p:nvPicPr>
          <p:cNvPr id="4" name="图片 3"/>
          <p:cNvPicPr>
            <a:picLocks noChangeAspect="1"/>
          </p:cNvPicPr>
          <p:nvPr/>
        </p:nvPicPr>
        <p:blipFill>
          <a:blip r:embed="rId2"/>
          <a:stretch>
            <a:fillRect/>
          </a:stretch>
        </p:blipFill>
        <p:spPr>
          <a:xfrm>
            <a:off x="284547" y="818867"/>
            <a:ext cx="8383837" cy="4768306"/>
          </a:xfrm>
          <a:prstGeom prst="rect">
            <a:avLst/>
          </a:prstGeom>
        </p:spPr>
      </p:pic>
      <p:sp>
        <p:nvSpPr>
          <p:cNvPr id="5" name="文本框 4"/>
          <p:cNvSpPr txBox="1"/>
          <p:nvPr/>
        </p:nvSpPr>
        <p:spPr>
          <a:xfrm>
            <a:off x="284547" y="5750945"/>
            <a:ext cx="8750271" cy="830997"/>
          </a:xfrm>
          <a:prstGeom prst="rect">
            <a:avLst/>
          </a:prstGeom>
          <a:noFill/>
        </p:spPr>
        <p:txBody>
          <a:bodyPr wrap="square" rtlCol="0">
            <a:spAutoFit/>
          </a:bodyPr>
          <a:lstStyle/>
          <a:p>
            <a:r>
              <a:rPr lang="en-US" altLang="zh-CN" sz="2400" dirty="0" smtClean="0"/>
              <a:t>4</a:t>
            </a:r>
            <a:r>
              <a:rPr lang="zh-CN" altLang="en-US" sz="2400" dirty="0" smtClean="0"/>
              <a:t>个通道都有自己独立的标量</a:t>
            </a:r>
            <a:r>
              <a:rPr lang="en-US" altLang="zh-CN" sz="2400" dirty="0" smtClean="0"/>
              <a:t>a</a:t>
            </a:r>
            <a:r>
              <a:rPr lang="zh-CN" altLang="en-US" sz="2400" dirty="0" smtClean="0"/>
              <a:t>，分别存在</a:t>
            </a:r>
            <a:r>
              <a:rPr lang="en-US" altLang="zh-CN" sz="2400" dirty="0" smtClean="0"/>
              <a:t>F0</a:t>
            </a:r>
            <a:r>
              <a:rPr lang="zh-CN" altLang="en-US" sz="2400" dirty="0" smtClean="0"/>
              <a:t>，</a:t>
            </a:r>
            <a:r>
              <a:rPr lang="en-US" altLang="zh-CN" sz="2400" dirty="0" smtClean="0"/>
              <a:t>F1</a:t>
            </a:r>
            <a:r>
              <a:rPr lang="zh-CN" altLang="en-US" sz="2400" dirty="0" smtClean="0"/>
              <a:t>，</a:t>
            </a:r>
            <a:r>
              <a:rPr lang="en-US" altLang="zh-CN" sz="2400" dirty="0" smtClean="0"/>
              <a:t>F2</a:t>
            </a:r>
            <a:r>
              <a:rPr lang="zh-CN" altLang="en-US" sz="2400" dirty="0" smtClean="0"/>
              <a:t>，</a:t>
            </a:r>
            <a:r>
              <a:rPr lang="en-US" altLang="zh-CN" sz="2400" dirty="0" smtClean="0"/>
              <a:t>F3</a:t>
            </a:r>
            <a:r>
              <a:rPr lang="zh-CN" altLang="en-US" sz="2400" dirty="0" smtClean="0"/>
              <a:t>。乘法相当于执行</a:t>
            </a:r>
            <a:r>
              <a:rPr lang="en-US" altLang="zh-CN" sz="2400" dirty="0"/>
              <a:t>F4*F0, F5*F1, </a:t>
            </a:r>
            <a:r>
              <a:rPr lang="en-US" altLang="zh-CN" sz="2400" dirty="0" smtClean="0"/>
              <a:t>F6*F2</a:t>
            </a:r>
            <a:r>
              <a:rPr lang="en-US" altLang="zh-CN" sz="2400" dirty="0"/>
              <a:t> </a:t>
            </a:r>
            <a:r>
              <a:rPr lang="zh-CN" altLang="en-US" sz="2400" dirty="0" smtClean="0"/>
              <a:t>和</a:t>
            </a:r>
            <a:r>
              <a:rPr lang="en-US" altLang="zh-CN" sz="2400" dirty="0"/>
              <a:t> </a:t>
            </a:r>
            <a:r>
              <a:rPr lang="en-US" altLang="zh-CN" sz="2400" dirty="0" smtClean="0"/>
              <a:t>F7*F3</a:t>
            </a:r>
            <a:endParaRPr lang="en-US" altLang="zh-CN" sz="2400" dirty="0"/>
          </a:p>
        </p:txBody>
      </p:sp>
    </p:spTree>
    <p:extLst>
      <p:ext uri="{BB962C8B-B14F-4D97-AF65-F5344CB8AC3E}">
        <p14:creationId xmlns:p14="http://schemas.microsoft.com/office/powerpoint/2010/main" val="41805946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46010" y="153807"/>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屋脊线</a:t>
            </a:r>
            <a:r>
              <a:rPr lang="en-US" altLang="zh-CN" sz="4000" b="1" kern="0" dirty="0" smtClean="0">
                <a:solidFill>
                  <a:srgbClr val="800000"/>
                </a:solidFill>
                <a:latin typeface="Arial" panose="020B0604020202020204" pitchFamily="34" charset="0"/>
                <a:ea typeface="黑体" panose="02010609060101010101" pitchFamily="49" charset="-122"/>
              </a:rPr>
              <a:t>Roofline</a:t>
            </a:r>
            <a:r>
              <a:rPr lang="zh-CN" altLang="en-US" sz="4000" b="1" kern="0" dirty="0" smtClean="0">
                <a:solidFill>
                  <a:srgbClr val="800000"/>
                </a:solidFill>
                <a:latin typeface="Arial" panose="020B0604020202020204" pitchFamily="34" charset="0"/>
                <a:ea typeface="黑体" panose="02010609060101010101" pitchFamily="49" charset="-122"/>
              </a:rPr>
              <a:t>性能模型</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255594"/>
            <a:ext cx="9144000" cy="267765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基本</a:t>
            </a:r>
            <a:r>
              <a:rPr lang="zh-CN" altLang="en-US" sz="2400" dirty="0" smtClean="0"/>
              <a:t>思想</a:t>
            </a:r>
            <a:endParaRPr lang="en-US" altLang="zh-CN" sz="2400" dirty="0" smtClean="0"/>
          </a:p>
          <a:p>
            <a:pPr marL="800100" lvl="1" indent="-342900">
              <a:buFont typeface="Wingdings" panose="05000000000000000000" pitchFamily="2" charset="2"/>
              <a:buChar char="ü"/>
            </a:pPr>
            <a:r>
              <a:rPr lang="zh-CN" altLang="en-US" sz="2400" dirty="0"/>
              <a:t>画</a:t>
            </a:r>
            <a:r>
              <a:rPr lang="zh-CN" altLang="en-US" sz="2400" dirty="0" smtClean="0"/>
              <a:t>出峰值浮点运算吞吐量随算术密度变化的曲线</a:t>
            </a:r>
            <a:endParaRPr lang="en-US" altLang="zh-CN" sz="2400" dirty="0" smtClean="0"/>
          </a:p>
          <a:p>
            <a:pPr marL="800100" lvl="1" indent="-342900">
              <a:buFont typeface="Wingdings" panose="05000000000000000000" pitchFamily="2" charset="2"/>
              <a:buChar char="ü"/>
            </a:pPr>
            <a:r>
              <a:rPr lang="zh-CN" altLang="en-US" sz="2400" dirty="0" smtClean="0"/>
              <a:t>将浮点性能、存储器性能、算术强度关系反映到</a:t>
            </a:r>
            <a:r>
              <a:rPr lang="en-US" altLang="zh-CN" sz="2400" dirty="0" smtClean="0"/>
              <a:t>2D</a:t>
            </a:r>
            <a:r>
              <a:rPr lang="zh-CN" altLang="en-US" sz="2400" dirty="0" smtClean="0"/>
              <a:t>图形中</a:t>
            </a:r>
            <a:endParaRPr lang="en-US" altLang="zh-CN" sz="2400" dirty="0" smtClean="0"/>
          </a:p>
          <a:p>
            <a:pPr marL="800100" lvl="1" indent="-342900">
              <a:buFont typeface="Wingdings" panose="05000000000000000000" pitchFamily="2" charset="2"/>
              <a:buChar char="ü"/>
            </a:pPr>
            <a:r>
              <a:rPr lang="zh-CN" altLang="en-US" sz="2400" dirty="0"/>
              <a:t>这</a:t>
            </a:r>
            <a:r>
              <a:rPr lang="zh-CN" altLang="en-US" sz="2400" dirty="0" smtClean="0"/>
              <a:t>是一种比较各种</a:t>
            </a:r>
            <a:r>
              <a:rPr lang="en-US" altLang="zh-CN" sz="2400" dirty="0" smtClean="0"/>
              <a:t>SIMD</a:t>
            </a:r>
            <a:r>
              <a:rPr lang="zh-CN" altLang="en-US" sz="2400" dirty="0" smtClean="0"/>
              <a:t>体系结构性能的直观可视化方法</a:t>
            </a:r>
            <a:endParaRPr lang="en-US" altLang="zh-CN" sz="2400" dirty="0" smtClean="0"/>
          </a:p>
          <a:p>
            <a:endParaRPr lang="en-US" altLang="zh-CN" sz="2400" dirty="0"/>
          </a:p>
          <a:p>
            <a:pPr marL="342900" indent="-342900">
              <a:buFont typeface="Wingdings" panose="05000000000000000000" pitchFamily="2" charset="2"/>
              <a:buChar char="Ø"/>
            </a:pPr>
            <a:r>
              <a:rPr lang="zh-CN" altLang="en-US" sz="2400" dirty="0" smtClean="0"/>
              <a:t>算术密度</a:t>
            </a:r>
            <a:r>
              <a:rPr lang="en-US" altLang="zh-CN" sz="2400" dirty="0" smtClean="0"/>
              <a:t>Arithmetic intensity</a:t>
            </a:r>
          </a:p>
          <a:p>
            <a:pPr marL="800100" lvl="1" indent="-342900">
              <a:buFont typeface="Wingdings" panose="05000000000000000000" pitchFamily="2" charset="2"/>
              <a:buChar char="ü"/>
            </a:pPr>
            <a:r>
              <a:rPr lang="zh-CN" altLang="en-US" sz="2400" dirty="0" smtClean="0"/>
              <a:t>每访问存储器一个字节，包含的算术运算量</a:t>
            </a:r>
            <a:endParaRPr lang="zh-CN" altLang="en-US" sz="2400" dirty="0"/>
          </a:p>
        </p:txBody>
      </p:sp>
      <p:pic>
        <p:nvPicPr>
          <p:cNvPr id="4" name="图片 3"/>
          <p:cNvPicPr>
            <a:picLocks noChangeAspect="1"/>
          </p:cNvPicPr>
          <p:nvPr/>
        </p:nvPicPr>
        <p:blipFill>
          <a:blip r:embed="rId2"/>
          <a:stretch>
            <a:fillRect/>
          </a:stretch>
        </p:blipFill>
        <p:spPr>
          <a:xfrm>
            <a:off x="856742" y="4349238"/>
            <a:ext cx="7045312" cy="1686409"/>
          </a:xfrm>
          <a:prstGeom prst="rect">
            <a:avLst/>
          </a:prstGeom>
        </p:spPr>
      </p:pic>
      <p:sp>
        <p:nvSpPr>
          <p:cNvPr id="5" name="文本框 4"/>
          <p:cNvSpPr txBox="1"/>
          <p:nvPr/>
        </p:nvSpPr>
        <p:spPr>
          <a:xfrm>
            <a:off x="2380001" y="6035647"/>
            <a:ext cx="3998794" cy="461665"/>
          </a:xfrm>
          <a:prstGeom prst="rect">
            <a:avLst/>
          </a:prstGeom>
          <a:noFill/>
        </p:spPr>
        <p:txBody>
          <a:bodyPr wrap="square" rtlCol="0">
            <a:spAutoFit/>
          </a:bodyPr>
          <a:lstStyle/>
          <a:p>
            <a:r>
              <a:rPr lang="zh-CN" altLang="en-US" dirty="0" smtClean="0"/>
              <a:t>         </a:t>
            </a:r>
            <a:r>
              <a:rPr lang="zh-CN" altLang="en-US" sz="2400" dirty="0" smtClean="0"/>
              <a:t>几种情况下的算术密度</a:t>
            </a:r>
            <a:endParaRPr lang="zh-CN" altLang="en-US" sz="2400" dirty="0"/>
          </a:p>
        </p:txBody>
      </p:sp>
    </p:spTree>
    <p:extLst>
      <p:ext uri="{BB962C8B-B14F-4D97-AF65-F5344CB8AC3E}">
        <p14:creationId xmlns:p14="http://schemas.microsoft.com/office/powerpoint/2010/main" val="14063884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765581" y="466590"/>
            <a:ext cx="7545906" cy="607158"/>
          </a:xfrm>
          <a:prstGeom prst="rect">
            <a:avLst/>
          </a:prstGeom>
        </p:spPr>
      </p:pic>
      <p:pic>
        <p:nvPicPr>
          <p:cNvPr id="4" name="图片 3"/>
          <p:cNvPicPr>
            <a:picLocks noChangeAspect="1"/>
          </p:cNvPicPr>
          <p:nvPr/>
        </p:nvPicPr>
        <p:blipFill>
          <a:blip r:embed="rId3"/>
          <a:stretch>
            <a:fillRect/>
          </a:stretch>
        </p:blipFill>
        <p:spPr>
          <a:xfrm>
            <a:off x="0" y="1804408"/>
            <a:ext cx="4377337" cy="4731724"/>
          </a:xfrm>
          <a:prstGeom prst="rect">
            <a:avLst/>
          </a:prstGeom>
        </p:spPr>
      </p:pic>
      <p:sp>
        <p:nvSpPr>
          <p:cNvPr id="5" name="文本框 4"/>
          <p:cNvSpPr txBox="1"/>
          <p:nvPr/>
        </p:nvSpPr>
        <p:spPr>
          <a:xfrm>
            <a:off x="4408227" y="1804408"/>
            <a:ext cx="4735773" cy="440120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smtClean="0"/>
              <a:t>屋脊线的倾斜部分表示性能受到存储器带宽的限制。斜线的斜率就是峰值存储带宽</a:t>
            </a:r>
            <a:endParaRPr lang="en-US" altLang="zh-CN" sz="2000" dirty="0" smtClean="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r>
              <a:rPr lang="zh-CN" altLang="en-US" sz="2000" dirty="0" smtClean="0"/>
              <a:t>对于屋脊线的水平部分，表示性能受限于峰值浮点运算</a:t>
            </a:r>
            <a:r>
              <a:rPr lang="en-US" altLang="zh-CN" sz="2000" dirty="0" smtClean="0"/>
              <a:t>(</a:t>
            </a:r>
            <a:r>
              <a:rPr lang="zh-CN" altLang="en-US" sz="2000" dirty="0" smtClean="0"/>
              <a:t>处理器硬件限制</a:t>
            </a:r>
            <a:r>
              <a:rPr lang="en-US" altLang="zh-CN" sz="2000" dirty="0" smtClean="0"/>
              <a:t>)</a:t>
            </a:r>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r>
              <a:rPr lang="zh-CN" altLang="en-US" sz="2000" dirty="0" smtClean="0"/>
              <a:t>背脊点</a:t>
            </a:r>
            <a:r>
              <a:rPr lang="en-US" altLang="zh-CN" sz="2000" dirty="0" smtClean="0"/>
              <a:t>ridge point</a:t>
            </a:r>
            <a:r>
              <a:rPr lang="zh-CN" altLang="en-US" sz="2000" dirty="0" smtClean="0"/>
              <a:t>是水平线与倾斜线的交叉点。</a:t>
            </a:r>
            <a:endParaRPr lang="en-US" altLang="zh-CN" sz="2000" dirty="0" smtClean="0"/>
          </a:p>
          <a:p>
            <a:pPr marL="342900" indent="-342900">
              <a:buFont typeface="Wingdings" panose="05000000000000000000" pitchFamily="2" charset="2"/>
              <a:buChar char="Ø"/>
            </a:pPr>
            <a:r>
              <a:rPr lang="zh-CN" altLang="en-US" sz="2000" dirty="0" smtClean="0"/>
              <a:t>如果该点很靠近右边，只有很高算术密度的核心代码集才能达到最高的运算性能；如果改点很靠近左边，那么几乎所有的核心代码集都能达到最高性能。</a:t>
            </a:r>
            <a:endParaRPr lang="zh-CN" altLang="en-US" sz="2000" dirty="0"/>
          </a:p>
        </p:txBody>
      </p:sp>
    </p:spTree>
    <p:extLst>
      <p:ext uri="{BB962C8B-B14F-4D97-AF65-F5344CB8AC3E}">
        <p14:creationId xmlns:p14="http://schemas.microsoft.com/office/powerpoint/2010/main" val="29649587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48254" y="272955"/>
            <a:ext cx="8029128" cy="3999323"/>
          </a:xfrm>
          <a:prstGeom prst="rect">
            <a:avLst/>
          </a:prstGeom>
        </p:spPr>
      </p:pic>
      <p:sp>
        <p:nvSpPr>
          <p:cNvPr id="4" name="文本框 3"/>
          <p:cNvSpPr txBox="1"/>
          <p:nvPr/>
        </p:nvSpPr>
        <p:spPr>
          <a:xfrm>
            <a:off x="0" y="4858602"/>
            <a:ext cx="9144000" cy="1569660"/>
          </a:xfrm>
          <a:prstGeom prst="rect">
            <a:avLst/>
          </a:prstGeom>
          <a:noFill/>
        </p:spPr>
        <p:txBody>
          <a:bodyPr wrap="square" rtlCol="0">
            <a:spAutoFit/>
          </a:bodyPr>
          <a:lstStyle/>
          <a:p>
            <a:r>
              <a:rPr lang="en-US" altLang="zh-CN" sz="2400" dirty="0" smtClean="0">
                <a:latin typeface="+mn-ea"/>
              </a:rPr>
              <a:t>SX-9</a:t>
            </a:r>
            <a:r>
              <a:rPr lang="zh-CN" altLang="en-US" sz="2400" dirty="0" smtClean="0">
                <a:latin typeface="+mn-ea"/>
              </a:rPr>
              <a:t>的峰值计算性能是</a:t>
            </a:r>
            <a:r>
              <a:rPr lang="en-US" altLang="zh-CN" sz="2400" dirty="0" smtClean="0">
                <a:latin typeface="+mn-ea"/>
              </a:rPr>
              <a:t>Core i7</a:t>
            </a:r>
            <a:r>
              <a:rPr lang="zh-CN" altLang="en-US" sz="2400" dirty="0">
                <a:latin typeface="+mn-ea"/>
              </a:rPr>
              <a:t>的</a:t>
            </a:r>
            <a:r>
              <a:rPr lang="en-US" altLang="zh-CN" sz="2400" dirty="0" smtClean="0">
                <a:latin typeface="+mn-ea"/>
              </a:rPr>
              <a:t>2.4</a:t>
            </a:r>
            <a:r>
              <a:rPr lang="zh-CN" altLang="en-US" sz="2400" dirty="0" smtClean="0">
                <a:latin typeface="+mn-ea"/>
              </a:rPr>
              <a:t>倍。</a:t>
            </a:r>
            <a:r>
              <a:rPr lang="en-US" altLang="zh-CN" sz="2400" dirty="0">
                <a:latin typeface="+mn-ea"/>
              </a:rPr>
              <a:t> SX-9</a:t>
            </a:r>
            <a:r>
              <a:rPr lang="zh-CN" altLang="en-US" sz="2400" dirty="0" smtClean="0">
                <a:latin typeface="+mn-ea"/>
              </a:rPr>
              <a:t>存储器性能</a:t>
            </a:r>
            <a:r>
              <a:rPr lang="en-US" altLang="zh-CN" sz="2400" dirty="0">
                <a:latin typeface="+mn-ea"/>
              </a:rPr>
              <a:t>Core i7</a:t>
            </a:r>
            <a:r>
              <a:rPr lang="zh-CN" altLang="en-US" sz="2400" dirty="0" smtClean="0">
                <a:latin typeface="+mn-ea"/>
              </a:rPr>
              <a:t>是</a:t>
            </a:r>
            <a:r>
              <a:rPr lang="en-US" altLang="zh-CN" sz="2400" dirty="0" smtClean="0">
                <a:latin typeface="+mn-ea"/>
              </a:rPr>
              <a:t>10</a:t>
            </a:r>
            <a:r>
              <a:rPr lang="zh-CN" altLang="en-US" sz="2400" dirty="0" smtClean="0">
                <a:latin typeface="+mn-ea"/>
              </a:rPr>
              <a:t>倍。当运算密度为</a:t>
            </a:r>
            <a:r>
              <a:rPr lang="en-US" altLang="zh-CN" sz="2400" dirty="0" smtClean="0">
                <a:latin typeface="+mn-ea"/>
              </a:rPr>
              <a:t>0.25</a:t>
            </a:r>
            <a:r>
              <a:rPr lang="zh-CN" altLang="en-US" sz="2400" dirty="0" smtClean="0">
                <a:latin typeface="+mn-ea"/>
              </a:rPr>
              <a:t>，</a:t>
            </a:r>
            <a:r>
              <a:rPr lang="en-US" altLang="zh-CN" sz="2400" dirty="0" smtClean="0">
                <a:latin typeface="+mn-ea"/>
              </a:rPr>
              <a:t>SX-9</a:t>
            </a:r>
            <a:r>
              <a:rPr lang="zh-CN" altLang="en-US" sz="2400" dirty="0" smtClean="0">
                <a:latin typeface="+mn-ea"/>
              </a:rPr>
              <a:t>运算性能是</a:t>
            </a:r>
            <a:r>
              <a:rPr lang="en-US" altLang="zh-CN" sz="2400" dirty="0" smtClean="0">
                <a:latin typeface="+mn-ea"/>
              </a:rPr>
              <a:t>Core i7</a:t>
            </a:r>
            <a:r>
              <a:rPr lang="zh-CN" altLang="en-US" sz="2400" dirty="0" smtClean="0">
                <a:latin typeface="+mn-ea"/>
              </a:rPr>
              <a:t>的</a:t>
            </a:r>
            <a:r>
              <a:rPr lang="en-US" altLang="zh-CN" sz="2400" dirty="0" smtClean="0">
                <a:latin typeface="+mn-ea"/>
              </a:rPr>
              <a:t>10</a:t>
            </a:r>
            <a:r>
              <a:rPr lang="zh-CN" altLang="en-US" sz="2400" dirty="0" smtClean="0">
                <a:latin typeface="+mn-ea"/>
              </a:rPr>
              <a:t>倍</a:t>
            </a:r>
            <a:r>
              <a:rPr lang="en-US" altLang="zh-CN" sz="2400" dirty="0" smtClean="0">
                <a:latin typeface="+mn-ea"/>
              </a:rPr>
              <a:t>(</a:t>
            </a:r>
            <a:r>
              <a:rPr lang="en-US" altLang="zh-CN" sz="2400" dirty="0">
                <a:latin typeface="Times New Roman" panose="02020603050405020304" pitchFamily="18" charset="0"/>
                <a:cs typeface="Times New Roman" panose="02020603050405020304" pitchFamily="18" charset="0"/>
              </a:rPr>
              <a:t>40.5 </a:t>
            </a:r>
            <a:r>
              <a:rPr lang="en-US" altLang="zh-CN" sz="2400" dirty="0" smtClean="0">
                <a:latin typeface="Times New Roman" panose="02020603050405020304" pitchFamily="18" charset="0"/>
                <a:cs typeface="Times New Roman" panose="02020603050405020304" pitchFamily="18" charset="0"/>
              </a:rPr>
              <a:t>vs </a:t>
            </a:r>
            <a:r>
              <a:rPr lang="en-US" altLang="zh-CN" sz="2400" dirty="0">
                <a:latin typeface="Times New Roman" panose="02020603050405020304" pitchFamily="18" charset="0"/>
                <a:cs typeface="Times New Roman" panose="02020603050405020304" pitchFamily="18" charset="0"/>
              </a:rPr>
              <a:t>4.1 GFLOP/sec</a:t>
            </a:r>
            <a:r>
              <a:rPr lang="en-US" altLang="zh-CN" sz="2400" dirty="0" smtClean="0">
                <a:latin typeface="+mn-ea"/>
              </a:rPr>
              <a:t>)</a:t>
            </a:r>
            <a:r>
              <a:rPr lang="zh-CN" altLang="en-US" sz="2400" dirty="0" smtClean="0">
                <a:latin typeface="+mn-ea"/>
              </a:rPr>
              <a:t>。</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mn-ea"/>
              </a:rPr>
              <a:t>SX-9</a:t>
            </a:r>
            <a:r>
              <a:rPr lang="zh-CN" altLang="en-US" sz="2400" dirty="0" smtClean="0">
                <a:latin typeface="+mn-ea"/>
              </a:rPr>
              <a:t>的背脊点为</a:t>
            </a:r>
            <a:r>
              <a:rPr lang="en-US" altLang="zh-CN" sz="2400" dirty="0" smtClean="0">
                <a:latin typeface="+mn-ea"/>
              </a:rPr>
              <a:t>0.6</a:t>
            </a:r>
            <a:r>
              <a:rPr lang="zh-CN" altLang="en-US" sz="2400" dirty="0">
                <a:latin typeface="+mn-ea"/>
              </a:rPr>
              <a:t>，</a:t>
            </a:r>
            <a:r>
              <a:rPr lang="en-US" altLang="zh-CN" sz="2400" dirty="0" smtClean="0">
                <a:latin typeface="+mn-ea"/>
              </a:rPr>
              <a:t>Core </a:t>
            </a:r>
            <a:r>
              <a:rPr lang="en-US" altLang="zh-CN" sz="2400" dirty="0">
                <a:latin typeface="+mn-ea"/>
              </a:rPr>
              <a:t>i7</a:t>
            </a:r>
            <a:r>
              <a:rPr lang="zh-CN" altLang="en-US" sz="2400" dirty="0" smtClean="0">
                <a:latin typeface="+mn-ea"/>
              </a:rPr>
              <a:t>的</a:t>
            </a:r>
            <a:r>
              <a:rPr lang="zh-CN" altLang="en-US" sz="2400" dirty="0">
                <a:latin typeface="+mn-ea"/>
              </a:rPr>
              <a:t>背脊点</a:t>
            </a:r>
            <a:r>
              <a:rPr lang="zh-CN" altLang="en-US" sz="2400" dirty="0" smtClean="0">
                <a:latin typeface="+mn-ea"/>
              </a:rPr>
              <a:t>为</a:t>
            </a:r>
            <a:r>
              <a:rPr lang="en-US" altLang="zh-CN" sz="2400" dirty="0" smtClean="0">
                <a:latin typeface="+mn-ea"/>
              </a:rPr>
              <a:t>2.6</a:t>
            </a:r>
            <a:r>
              <a:rPr lang="zh-CN" altLang="en-US" sz="2400" dirty="0" smtClean="0">
                <a:latin typeface="+mn-ea"/>
              </a:rPr>
              <a:t>。这表明有更多的程序可以在向量机上</a:t>
            </a:r>
            <a:r>
              <a:rPr lang="en-US" altLang="zh-CN" sz="2400" dirty="0">
                <a:latin typeface="+mn-ea"/>
              </a:rPr>
              <a:t>SX-9</a:t>
            </a:r>
            <a:r>
              <a:rPr lang="zh-CN" altLang="en-US" sz="2400" dirty="0" smtClean="0">
                <a:latin typeface="+mn-ea"/>
              </a:rPr>
              <a:t>获得最大性能。</a:t>
            </a:r>
            <a:endParaRPr lang="zh-CN" altLang="en-US" sz="2400" dirty="0">
              <a:latin typeface="+mn-ea"/>
            </a:endParaRPr>
          </a:p>
        </p:txBody>
      </p:sp>
    </p:spTree>
    <p:extLst>
      <p:ext uri="{BB962C8B-B14F-4D97-AF65-F5344CB8AC3E}">
        <p14:creationId xmlns:p14="http://schemas.microsoft.com/office/powerpoint/2010/main" val="11441905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endParaRPr lang="zh-CN" altLang="en-US" sz="4000" b="1" kern="0" dirty="0">
              <a:solidFill>
                <a:srgbClr val="800000"/>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285784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23180" y="181103"/>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SIMD</a:t>
            </a:r>
            <a:r>
              <a:rPr lang="zh-CN" altLang="en-US" sz="4000" b="1" kern="0" dirty="0" smtClean="0">
                <a:solidFill>
                  <a:srgbClr val="800000"/>
                </a:solidFill>
                <a:latin typeface="Arial" panose="020B0604020202020204" pitchFamily="34" charset="0"/>
                <a:ea typeface="黑体" panose="02010609060101010101" pitchFamily="49" charset="-122"/>
              </a:rPr>
              <a:t>并行性</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473958"/>
            <a:ext cx="9144000" cy="489364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向量机</a:t>
            </a:r>
            <a:endParaRPr lang="en-US" altLang="zh-CN" sz="2400" dirty="0" smtClean="0"/>
          </a:p>
          <a:p>
            <a:pPr marL="342900" indent="-342900">
              <a:buFont typeface="Wingdings" panose="05000000000000000000" pitchFamily="2" charset="2"/>
              <a:buChar char="Ø"/>
            </a:pPr>
            <a:endParaRPr lang="en-US" altLang="zh-CN" sz="2400" dirty="0" smtClean="0"/>
          </a:p>
          <a:p>
            <a:pPr marL="342900" indent="-342900">
              <a:buFont typeface="Wingdings" panose="05000000000000000000" pitchFamily="2" charset="2"/>
              <a:buChar char="Ø"/>
            </a:pPr>
            <a:r>
              <a:rPr lang="en-US" altLang="zh-CN" sz="2400" dirty="0" smtClean="0"/>
              <a:t>SIMD</a:t>
            </a:r>
            <a:r>
              <a:rPr lang="zh-CN" altLang="en-US" sz="2400" dirty="0" smtClean="0"/>
              <a:t>多媒体扩展</a:t>
            </a:r>
            <a:endParaRPr lang="en-US" altLang="zh-CN" sz="2400" dirty="0" smtClean="0"/>
          </a:p>
          <a:p>
            <a:pPr marL="800100" lvl="1" indent="-342900">
              <a:buFont typeface="Wingdings" panose="05000000000000000000" pitchFamily="2" charset="2"/>
              <a:buChar char="ü"/>
            </a:pPr>
            <a:r>
              <a:rPr lang="en-US" altLang="zh-CN" sz="2400" dirty="0"/>
              <a:t>MMX</a:t>
            </a:r>
            <a:r>
              <a:rPr lang="en-US" altLang="zh-CN" sz="2400" dirty="0">
                <a:latin typeface="宋体" panose="02010600030101010101" pitchFamily="2" charset="-122"/>
                <a:ea typeface="宋体" panose="02010600030101010101" pitchFamily="2" charset="-122"/>
              </a:rPr>
              <a:t>(</a:t>
            </a:r>
            <a:r>
              <a:rPr lang="en-US" altLang="zh-CN" sz="2400" dirty="0"/>
              <a:t>Multimedia Extensions</a:t>
            </a:r>
            <a:r>
              <a:rPr lang="en-US" altLang="zh-CN" sz="2400" dirty="0" smtClean="0">
                <a:latin typeface="宋体" panose="02010600030101010101" pitchFamily="2" charset="-122"/>
                <a:ea typeface="宋体" panose="02010600030101010101" pitchFamily="2" charset="-122"/>
              </a:rPr>
              <a:t>)</a:t>
            </a:r>
            <a:endParaRPr lang="en-US" altLang="zh-CN" sz="2400" dirty="0" smtClean="0"/>
          </a:p>
          <a:p>
            <a:pPr marL="800100" lvl="1" indent="-342900">
              <a:buFont typeface="Wingdings" panose="05000000000000000000" pitchFamily="2" charset="2"/>
              <a:buChar char="ü"/>
            </a:pPr>
            <a:r>
              <a:rPr lang="en-US" altLang="zh-CN" sz="2400" dirty="0" smtClean="0"/>
              <a:t>SSE </a:t>
            </a:r>
            <a:r>
              <a:rPr lang="en-US" altLang="zh-CN" sz="2400" dirty="0"/>
              <a:t>(Streaming SIMD Extensions</a:t>
            </a:r>
            <a:r>
              <a:rPr lang="en-US" altLang="zh-CN" sz="2400" dirty="0" smtClean="0"/>
              <a:t>)</a:t>
            </a:r>
          </a:p>
          <a:p>
            <a:pPr marL="800100" lvl="1" indent="-342900">
              <a:buFont typeface="Wingdings" panose="05000000000000000000" pitchFamily="2" charset="2"/>
              <a:buChar char="ü"/>
            </a:pPr>
            <a:r>
              <a:rPr lang="en-US" altLang="zh-CN" sz="2400" dirty="0" smtClean="0"/>
              <a:t>AVX(Advanced </a:t>
            </a:r>
            <a:r>
              <a:rPr lang="en-US" altLang="zh-CN" sz="2400" dirty="0"/>
              <a:t>Vector Extensions</a:t>
            </a:r>
            <a:r>
              <a:rPr lang="en-US" altLang="zh-CN" sz="2400" dirty="0" smtClean="0"/>
              <a:t>)</a:t>
            </a:r>
          </a:p>
          <a:p>
            <a:pPr marL="800100" lvl="1" indent="-342900">
              <a:buFont typeface="Wingdings" panose="05000000000000000000" pitchFamily="2" charset="2"/>
              <a:buChar char="ü"/>
            </a:pPr>
            <a:endParaRPr lang="en-US" altLang="zh-CN" sz="2400" dirty="0"/>
          </a:p>
          <a:p>
            <a:pPr marL="342900" indent="-342900">
              <a:buFont typeface="Wingdings" panose="05000000000000000000" pitchFamily="2" charset="2"/>
              <a:buChar char="Ø"/>
            </a:pPr>
            <a:r>
              <a:rPr lang="en-US" altLang="zh-CN" sz="2400" dirty="0"/>
              <a:t>Graphics Processor Units (GPUs</a:t>
            </a:r>
            <a:r>
              <a:rPr lang="en-US" altLang="zh-CN" sz="2400" dirty="0" smtClean="0"/>
              <a:t>)</a:t>
            </a:r>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r>
              <a:rPr lang="zh-CN" altLang="en-US" sz="2400" dirty="0" smtClean="0"/>
              <a:t>对于</a:t>
            </a:r>
            <a:r>
              <a:rPr lang="en-US" altLang="zh-CN" sz="2400" dirty="0" smtClean="0"/>
              <a:t>X86</a:t>
            </a:r>
            <a:r>
              <a:rPr lang="zh-CN" altLang="en-US" sz="2400" dirty="0" smtClean="0"/>
              <a:t>处理器</a:t>
            </a:r>
            <a:endParaRPr lang="en-US" altLang="zh-CN" sz="2400" dirty="0" smtClean="0"/>
          </a:p>
          <a:p>
            <a:pPr marL="800100" lvl="1" indent="-342900">
              <a:buFont typeface="Wingdings" panose="05000000000000000000" pitchFamily="2" charset="2"/>
              <a:buChar char="ü"/>
            </a:pPr>
            <a:r>
              <a:rPr lang="zh-CN" altLang="en-US" sz="2400" dirty="0" smtClean="0"/>
              <a:t>每年每个芯片增加</a:t>
            </a:r>
            <a:r>
              <a:rPr lang="en-US" altLang="zh-CN" sz="2400" dirty="0" smtClean="0"/>
              <a:t>2</a:t>
            </a:r>
            <a:r>
              <a:rPr lang="zh-CN" altLang="en-US" sz="2400" dirty="0" smtClean="0"/>
              <a:t>个核</a:t>
            </a:r>
            <a:endParaRPr lang="en-US" altLang="zh-CN" sz="2400" dirty="0" smtClean="0"/>
          </a:p>
          <a:p>
            <a:pPr marL="800100" lvl="1" indent="-342900">
              <a:buFont typeface="Wingdings" panose="05000000000000000000" pitchFamily="2" charset="2"/>
              <a:buChar char="ü"/>
            </a:pPr>
            <a:r>
              <a:rPr lang="en-US" altLang="zh-CN" sz="2400" dirty="0" smtClean="0"/>
              <a:t>SIMD</a:t>
            </a:r>
            <a:r>
              <a:rPr lang="zh-CN" altLang="en-US" sz="2400" dirty="0" smtClean="0"/>
              <a:t>宽度每</a:t>
            </a:r>
            <a:r>
              <a:rPr lang="en-US" altLang="zh-CN" sz="2400" dirty="0" smtClean="0"/>
              <a:t>4</a:t>
            </a:r>
            <a:r>
              <a:rPr lang="zh-CN" altLang="en-US" sz="2400" dirty="0" smtClean="0"/>
              <a:t>年增加一倍</a:t>
            </a:r>
            <a:endParaRPr lang="en-US" altLang="zh-CN" sz="2400" dirty="0" smtClean="0"/>
          </a:p>
          <a:p>
            <a:pPr marL="800100" lvl="1" indent="-342900">
              <a:buFont typeface="Wingdings" panose="05000000000000000000" pitchFamily="2" charset="2"/>
              <a:buChar char="ü"/>
            </a:pPr>
            <a:r>
              <a:rPr lang="en-US" altLang="zh-CN" sz="2400" dirty="0" smtClean="0"/>
              <a:t>SIMD</a:t>
            </a:r>
            <a:r>
              <a:rPr lang="zh-CN" altLang="en-US" sz="2400" dirty="0" smtClean="0"/>
              <a:t>加速潜力是</a:t>
            </a:r>
            <a:r>
              <a:rPr lang="en-US" altLang="zh-CN" sz="2400" dirty="0" smtClean="0"/>
              <a:t>MIMD</a:t>
            </a:r>
            <a:r>
              <a:rPr lang="zh-CN" altLang="en-US" sz="2400" dirty="0" smtClean="0"/>
              <a:t>加速潜力的</a:t>
            </a:r>
            <a:r>
              <a:rPr lang="en-US" altLang="zh-CN" sz="2400" dirty="0" smtClean="0"/>
              <a:t>2</a:t>
            </a:r>
            <a:r>
              <a:rPr lang="zh-CN" altLang="en-US" sz="2400" dirty="0" smtClean="0"/>
              <a:t>倍</a:t>
            </a:r>
            <a:endParaRPr lang="zh-CN" altLang="en-US" sz="2400" dirty="0"/>
          </a:p>
        </p:txBody>
      </p:sp>
    </p:spTree>
    <p:extLst>
      <p:ext uri="{BB962C8B-B14F-4D97-AF65-F5344CB8AC3E}">
        <p14:creationId xmlns:p14="http://schemas.microsoft.com/office/powerpoint/2010/main" val="588244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848861" y="412469"/>
            <a:ext cx="5255207" cy="5541744"/>
          </a:xfrm>
          <a:prstGeom prst="rect">
            <a:avLst/>
          </a:prstGeom>
        </p:spPr>
      </p:pic>
      <p:sp>
        <p:nvSpPr>
          <p:cNvPr id="4" name="文本框 3"/>
          <p:cNvSpPr txBox="1"/>
          <p:nvPr/>
        </p:nvSpPr>
        <p:spPr>
          <a:xfrm>
            <a:off x="1296537" y="6277970"/>
            <a:ext cx="6974005" cy="400110"/>
          </a:xfrm>
          <a:prstGeom prst="rect">
            <a:avLst/>
          </a:prstGeom>
          <a:noFill/>
        </p:spPr>
        <p:txBody>
          <a:bodyPr wrap="square" rtlCol="0">
            <a:spAutoFit/>
          </a:bodyPr>
          <a:lstStyle/>
          <a:p>
            <a:r>
              <a:rPr lang="en-US" altLang="zh-CN" sz="2000" dirty="0" smtClean="0"/>
              <a:t>MIMD</a:t>
            </a:r>
            <a:r>
              <a:rPr lang="zh-CN" altLang="en-US" sz="2000" dirty="0" smtClean="0"/>
              <a:t>、</a:t>
            </a:r>
            <a:r>
              <a:rPr lang="en-US" altLang="zh-CN" sz="2000" dirty="0" smtClean="0"/>
              <a:t>SIMD</a:t>
            </a:r>
            <a:r>
              <a:rPr lang="zh-CN" altLang="en-US" sz="2000" dirty="0" smtClean="0"/>
              <a:t>、</a:t>
            </a:r>
            <a:r>
              <a:rPr lang="en-US" altLang="zh-CN" sz="2000" dirty="0" smtClean="0"/>
              <a:t>SIMD+MIMD</a:t>
            </a:r>
            <a:r>
              <a:rPr lang="zh-CN" altLang="en-US" sz="2000" dirty="0" smtClean="0"/>
              <a:t>在</a:t>
            </a:r>
            <a:r>
              <a:rPr lang="en-US" altLang="zh-CN" sz="2000" dirty="0" smtClean="0"/>
              <a:t>X86</a:t>
            </a:r>
            <a:r>
              <a:rPr lang="zh-CN" altLang="en-US" sz="2000" dirty="0" smtClean="0"/>
              <a:t>处理器上的并行加速比</a:t>
            </a:r>
            <a:endParaRPr lang="zh-CN" altLang="en-US" sz="2000" dirty="0"/>
          </a:p>
        </p:txBody>
      </p:sp>
    </p:spTree>
    <p:extLst>
      <p:ext uri="{BB962C8B-B14F-4D97-AF65-F5344CB8AC3E}">
        <p14:creationId xmlns:p14="http://schemas.microsoft.com/office/powerpoint/2010/main" val="4261043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64123" y="23569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zh-CN" altLang="en-US" sz="4000" b="1" kern="0" dirty="0" smtClean="0">
                <a:solidFill>
                  <a:srgbClr val="800000"/>
                </a:solidFill>
                <a:latin typeface="Arial" panose="020B0604020202020204" pitchFamily="34" charset="0"/>
                <a:ea typeface="黑体" panose="02010609060101010101" pitchFamily="49" charset="-122"/>
              </a:rPr>
              <a:t>向量机</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856095"/>
            <a:ext cx="9144000" cy="390876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800" dirty="0" smtClean="0"/>
              <a:t>基本思想：</a:t>
            </a:r>
            <a:endParaRPr lang="en-US" altLang="zh-CN" sz="2800" dirty="0" smtClean="0"/>
          </a:p>
          <a:p>
            <a:pPr marL="800100" lvl="1" indent="-342900">
              <a:buFont typeface="Wingdings" panose="05000000000000000000" pitchFamily="2" charset="2"/>
              <a:buChar char="ü"/>
            </a:pPr>
            <a:r>
              <a:rPr lang="zh-CN" altLang="en-US" sz="2400" dirty="0" smtClean="0"/>
              <a:t>将数据元素集合读入向量寄存器</a:t>
            </a:r>
            <a:endParaRPr lang="en-US" altLang="zh-CN" sz="2400" dirty="0" smtClean="0"/>
          </a:p>
          <a:p>
            <a:pPr marL="800100" lvl="1" indent="-342900">
              <a:buFont typeface="Wingdings" panose="05000000000000000000" pitchFamily="2" charset="2"/>
              <a:buChar char="ü"/>
            </a:pPr>
            <a:r>
              <a:rPr lang="zh-CN" altLang="en-US" sz="2400" dirty="0" smtClean="0"/>
              <a:t>操作基于向量寄存器</a:t>
            </a:r>
            <a:endParaRPr lang="en-US" altLang="zh-CN" sz="2400" dirty="0" smtClean="0"/>
          </a:p>
          <a:p>
            <a:pPr marL="800100" lvl="1" indent="-342900">
              <a:buFont typeface="Wingdings" panose="05000000000000000000" pitchFamily="2" charset="2"/>
              <a:buChar char="ü"/>
            </a:pPr>
            <a:r>
              <a:rPr lang="zh-CN" altLang="en-US" sz="2400" dirty="0" smtClean="0"/>
              <a:t>将结果分散写回存储器</a:t>
            </a:r>
            <a:endParaRPr lang="en-US" altLang="zh-CN" sz="2400" dirty="0" smtClean="0"/>
          </a:p>
          <a:p>
            <a:endParaRPr lang="en-US" altLang="zh-CN" sz="2400" dirty="0" smtClean="0"/>
          </a:p>
          <a:p>
            <a:endParaRPr lang="en-US" altLang="zh-CN" sz="2400" dirty="0" smtClean="0"/>
          </a:p>
          <a:p>
            <a:endParaRPr lang="en-US" altLang="zh-CN" sz="2400" dirty="0"/>
          </a:p>
          <a:p>
            <a:pPr marL="342900" indent="-342900">
              <a:buFont typeface="Wingdings" panose="05000000000000000000" pitchFamily="2" charset="2"/>
              <a:buChar char="Ø"/>
            </a:pPr>
            <a:r>
              <a:rPr lang="zh-CN" altLang="en-US" sz="2800" dirty="0" smtClean="0"/>
              <a:t>向量寄存器受到编译器控制</a:t>
            </a:r>
            <a:endParaRPr lang="en-US" altLang="zh-CN" sz="2800" dirty="0" smtClean="0"/>
          </a:p>
          <a:p>
            <a:pPr marL="800100" lvl="1" indent="-342900">
              <a:buFont typeface="Wingdings" panose="05000000000000000000" pitchFamily="2" charset="2"/>
              <a:buChar char="ü"/>
            </a:pPr>
            <a:r>
              <a:rPr lang="zh-CN" altLang="en-US" sz="2400" dirty="0" smtClean="0"/>
              <a:t>用于隐藏存储器延迟</a:t>
            </a:r>
            <a:endParaRPr lang="en-US" altLang="zh-CN" sz="2400" dirty="0" smtClean="0"/>
          </a:p>
          <a:p>
            <a:pPr marL="800100" lvl="1" indent="-342900">
              <a:buFont typeface="Wingdings" panose="05000000000000000000" pitchFamily="2" charset="2"/>
              <a:buChar char="ü"/>
            </a:pPr>
            <a:r>
              <a:rPr lang="zh-CN" altLang="en-US" sz="2400" dirty="0"/>
              <a:t>以</a:t>
            </a:r>
            <a:r>
              <a:rPr lang="zh-CN" altLang="en-US" sz="2400" dirty="0" smtClean="0"/>
              <a:t>杠杆作用方式扩大存储器带宽</a:t>
            </a:r>
            <a:endParaRPr lang="zh-CN" altLang="en-US" sz="2400" dirty="0"/>
          </a:p>
        </p:txBody>
      </p:sp>
    </p:spTree>
    <p:extLst>
      <p:ext uri="{BB962C8B-B14F-4D97-AF65-F5344CB8AC3E}">
        <p14:creationId xmlns:p14="http://schemas.microsoft.com/office/powerpoint/2010/main" val="1305481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77771" y="112864"/>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VMIPS</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160060"/>
            <a:ext cx="9144000" cy="5324535"/>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dirty="0" smtClean="0"/>
              <a:t>VMIPS</a:t>
            </a:r>
            <a:r>
              <a:rPr lang="zh-CN" altLang="en-US" sz="2800" dirty="0" smtClean="0"/>
              <a:t>结构</a:t>
            </a:r>
            <a:r>
              <a:rPr lang="zh-CN" altLang="en-US" sz="2400" dirty="0" smtClean="0"/>
              <a:t>：</a:t>
            </a:r>
            <a:endParaRPr lang="en-US" altLang="zh-CN" sz="2400" dirty="0" smtClean="0"/>
          </a:p>
          <a:p>
            <a:pPr marL="342900" indent="-342900">
              <a:buFont typeface="Wingdings" panose="05000000000000000000" pitchFamily="2" charset="2"/>
              <a:buChar char="Ø"/>
            </a:pPr>
            <a:r>
              <a:rPr lang="zh-CN" altLang="en-US" sz="2400" dirty="0" smtClean="0"/>
              <a:t>基于</a:t>
            </a:r>
            <a:r>
              <a:rPr lang="en-US" altLang="zh-CN" sz="2400" dirty="0" smtClean="0"/>
              <a:t>Cray-1</a:t>
            </a:r>
            <a:r>
              <a:rPr lang="zh-CN" altLang="en-US" sz="2400" dirty="0" smtClean="0"/>
              <a:t>结构</a:t>
            </a:r>
            <a:endParaRPr lang="en-US" altLang="zh-CN" sz="2400" dirty="0" smtClean="0"/>
          </a:p>
          <a:p>
            <a:pPr marL="342900" indent="-342900">
              <a:buFont typeface="Wingdings" panose="05000000000000000000" pitchFamily="2" charset="2"/>
              <a:buChar char="Ø"/>
            </a:pPr>
            <a:r>
              <a:rPr lang="zh-CN" altLang="en-US" sz="2400" dirty="0" smtClean="0"/>
              <a:t>向量寄存器</a:t>
            </a:r>
            <a:r>
              <a:rPr lang="en-US" altLang="zh-CN" sz="2400" dirty="0" smtClean="0"/>
              <a:t>vector register</a:t>
            </a:r>
          </a:p>
          <a:p>
            <a:pPr marL="800100" lvl="1" indent="-342900">
              <a:buFont typeface="Wingdings" panose="05000000000000000000" pitchFamily="2" charset="2"/>
              <a:buChar char="ü"/>
            </a:pPr>
            <a:r>
              <a:rPr lang="zh-CN" altLang="en-US" sz="2400" dirty="0" smtClean="0"/>
              <a:t>每个寄存器保存一个有</a:t>
            </a:r>
            <a:r>
              <a:rPr lang="en-US" altLang="zh-CN" sz="2400" dirty="0" smtClean="0"/>
              <a:t>64</a:t>
            </a:r>
            <a:r>
              <a:rPr lang="zh-CN" altLang="en-US" sz="2400" dirty="0" smtClean="0"/>
              <a:t>个元素，</a:t>
            </a:r>
            <a:r>
              <a:rPr lang="en-US" altLang="zh-CN" sz="2400" dirty="0" smtClean="0"/>
              <a:t>64</a:t>
            </a:r>
            <a:r>
              <a:rPr lang="zh-CN" altLang="en-US" sz="2400" dirty="0" smtClean="0"/>
              <a:t>位</a:t>
            </a:r>
            <a:r>
              <a:rPr lang="en-US" altLang="zh-CN" sz="2400" dirty="0" smtClean="0"/>
              <a:t>/</a:t>
            </a:r>
            <a:r>
              <a:rPr lang="zh-CN" altLang="en-US" sz="2400" dirty="0" smtClean="0"/>
              <a:t>元素的向量</a:t>
            </a:r>
            <a:endParaRPr lang="en-US" altLang="zh-CN" sz="2400" dirty="0" smtClean="0"/>
          </a:p>
          <a:p>
            <a:pPr marL="800100" lvl="1" indent="-342900">
              <a:buFont typeface="Wingdings" panose="05000000000000000000" pitchFamily="2" charset="2"/>
              <a:buChar char="ü"/>
            </a:pPr>
            <a:r>
              <a:rPr lang="zh-CN" altLang="en-US" sz="2400" dirty="0" smtClean="0"/>
              <a:t>寄存器堆有</a:t>
            </a:r>
            <a:r>
              <a:rPr lang="en-US" altLang="zh-CN" sz="2400" dirty="0" smtClean="0"/>
              <a:t>16</a:t>
            </a:r>
            <a:r>
              <a:rPr lang="zh-CN" altLang="en-US" sz="2400" dirty="0" smtClean="0"/>
              <a:t>个读端口，</a:t>
            </a:r>
            <a:r>
              <a:rPr lang="en-US" altLang="zh-CN" sz="2400" dirty="0" smtClean="0"/>
              <a:t>8</a:t>
            </a:r>
            <a:r>
              <a:rPr lang="zh-CN" altLang="en-US" sz="2400" dirty="0" smtClean="0"/>
              <a:t>个写端口</a:t>
            </a:r>
            <a:endParaRPr lang="en-US" altLang="zh-CN" sz="2400" dirty="0" smtClean="0"/>
          </a:p>
          <a:p>
            <a:pPr marL="342900" indent="-342900">
              <a:buFont typeface="Wingdings" panose="05000000000000000000" pitchFamily="2" charset="2"/>
              <a:buChar char="Ø"/>
            </a:pPr>
            <a:r>
              <a:rPr lang="zh-CN" altLang="en-US" sz="2400" dirty="0" smtClean="0"/>
              <a:t>向量功能部件</a:t>
            </a:r>
            <a:endParaRPr lang="en-US" altLang="zh-CN" sz="2400" dirty="0" smtClean="0"/>
          </a:p>
          <a:p>
            <a:pPr marL="800100" lvl="1" indent="-342900">
              <a:buFont typeface="Wingdings" panose="05000000000000000000" pitchFamily="2" charset="2"/>
              <a:buChar char="ü"/>
            </a:pPr>
            <a:r>
              <a:rPr lang="zh-CN" altLang="en-US" sz="2400" dirty="0"/>
              <a:t>采用</a:t>
            </a:r>
            <a:r>
              <a:rPr lang="zh-CN" altLang="en-US" sz="2400" dirty="0" smtClean="0"/>
              <a:t>流水线结构</a:t>
            </a:r>
            <a:endParaRPr lang="en-US" altLang="zh-CN" sz="2400" dirty="0" smtClean="0"/>
          </a:p>
          <a:p>
            <a:pPr marL="800100" lvl="1" indent="-342900">
              <a:buFont typeface="Wingdings" panose="05000000000000000000" pitchFamily="2" charset="2"/>
              <a:buChar char="ü"/>
            </a:pPr>
            <a:r>
              <a:rPr lang="zh-CN" altLang="en-US" sz="2400" dirty="0" smtClean="0"/>
              <a:t>检测控制冒险和数据冒险</a:t>
            </a:r>
            <a:endParaRPr lang="en-US" altLang="zh-CN" sz="2400" dirty="0" smtClean="0"/>
          </a:p>
          <a:p>
            <a:pPr marL="342900" indent="-342900">
              <a:buFont typeface="Wingdings" panose="05000000000000000000" pitchFamily="2" charset="2"/>
              <a:buChar char="Ø"/>
            </a:pPr>
            <a:r>
              <a:rPr lang="zh-CN" altLang="en-US" sz="2400" dirty="0" smtClean="0"/>
              <a:t>向量</a:t>
            </a:r>
            <a:r>
              <a:rPr lang="en-US" altLang="zh-CN" sz="2400" dirty="0" smtClean="0"/>
              <a:t>Load/Store</a:t>
            </a:r>
            <a:r>
              <a:rPr lang="zh-CN" altLang="en-US" sz="2400" dirty="0" smtClean="0"/>
              <a:t>单元</a:t>
            </a:r>
            <a:endParaRPr lang="en-US" altLang="zh-CN" sz="2400" dirty="0" smtClean="0"/>
          </a:p>
          <a:p>
            <a:pPr marL="800100" lvl="1" indent="-342900">
              <a:buFont typeface="Wingdings" panose="05000000000000000000" pitchFamily="2" charset="2"/>
              <a:buChar char="ü"/>
            </a:pPr>
            <a:r>
              <a:rPr lang="zh-CN" altLang="en-US" sz="2400" dirty="0" smtClean="0"/>
              <a:t>采用流水线结构</a:t>
            </a:r>
            <a:endParaRPr lang="en-US" altLang="zh-CN" sz="2400" dirty="0" smtClean="0"/>
          </a:p>
          <a:p>
            <a:pPr marL="800100" lvl="1" indent="-342900">
              <a:buFont typeface="Wingdings" panose="05000000000000000000" pitchFamily="2" charset="2"/>
              <a:buChar char="ü"/>
            </a:pPr>
            <a:r>
              <a:rPr lang="zh-CN" altLang="en-US" sz="2400" dirty="0" smtClean="0"/>
              <a:t>一个时钟周期处理一个字</a:t>
            </a:r>
            <a:endParaRPr lang="en-US" altLang="zh-CN" sz="2400" dirty="0" smtClean="0"/>
          </a:p>
          <a:p>
            <a:pPr marL="342900" indent="-342900">
              <a:buFont typeface="Wingdings" panose="05000000000000000000" pitchFamily="2" charset="2"/>
              <a:buChar char="Ø"/>
            </a:pPr>
            <a:r>
              <a:rPr lang="zh-CN" altLang="en-US" sz="2400" dirty="0" smtClean="0"/>
              <a:t>标量寄存器</a:t>
            </a:r>
            <a:r>
              <a:rPr lang="en-US" altLang="zh-CN" sz="2400" dirty="0" smtClean="0"/>
              <a:t>scalar register</a:t>
            </a:r>
          </a:p>
          <a:p>
            <a:pPr marL="800100" lvl="1" indent="-342900">
              <a:buFont typeface="Wingdings" panose="05000000000000000000" pitchFamily="2" charset="2"/>
              <a:buChar char="ü"/>
            </a:pPr>
            <a:r>
              <a:rPr lang="en-US" altLang="zh-CN" sz="2400" dirty="0" smtClean="0"/>
              <a:t>32</a:t>
            </a:r>
            <a:r>
              <a:rPr lang="zh-CN" altLang="en-US" sz="2400" dirty="0"/>
              <a:t>个</a:t>
            </a:r>
            <a:r>
              <a:rPr lang="zh-CN" altLang="en-US" sz="2400" dirty="0" smtClean="0"/>
              <a:t>通用寄存器</a:t>
            </a:r>
            <a:endParaRPr lang="en-US" altLang="zh-CN" sz="2400" dirty="0" smtClean="0"/>
          </a:p>
          <a:p>
            <a:pPr marL="800100" lvl="1" indent="-342900">
              <a:buFont typeface="Wingdings" panose="05000000000000000000" pitchFamily="2" charset="2"/>
              <a:buChar char="ü"/>
            </a:pPr>
            <a:r>
              <a:rPr lang="en-US" altLang="zh-CN" sz="2400" dirty="0" smtClean="0"/>
              <a:t>32</a:t>
            </a:r>
            <a:r>
              <a:rPr lang="zh-CN" altLang="en-US" sz="2400" dirty="0" smtClean="0"/>
              <a:t>个浮点数寄存器</a:t>
            </a:r>
            <a:endParaRPr lang="zh-CN" altLang="en-US" sz="2400" dirty="0"/>
          </a:p>
        </p:txBody>
      </p:sp>
    </p:spTree>
    <p:extLst>
      <p:ext uri="{BB962C8B-B14F-4D97-AF65-F5344CB8AC3E}">
        <p14:creationId xmlns:p14="http://schemas.microsoft.com/office/powerpoint/2010/main" val="201837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33119" y="243227"/>
            <a:ext cx="5335168" cy="4942922"/>
          </a:xfrm>
          <a:prstGeom prst="rect">
            <a:avLst/>
          </a:prstGeom>
        </p:spPr>
      </p:pic>
      <p:sp>
        <p:nvSpPr>
          <p:cNvPr id="4" name="文本框 3"/>
          <p:cNvSpPr txBox="1"/>
          <p:nvPr/>
        </p:nvSpPr>
        <p:spPr>
          <a:xfrm>
            <a:off x="5568287" y="409433"/>
            <a:ext cx="3289110" cy="461665"/>
          </a:xfrm>
          <a:prstGeom prst="rect">
            <a:avLst/>
          </a:prstGeom>
          <a:noFill/>
        </p:spPr>
        <p:txBody>
          <a:bodyPr wrap="square" rtlCol="0">
            <a:spAutoFit/>
          </a:bodyPr>
          <a:lstStyle/>
          <a:p>
            <a:r>
              <a:rPr lang="en-US" altLang="zh-CN" sz="2400" dirty="0" smtClean="0"/>
              <a:t>VMIPS</a:t>
            </a:r>
            <a:r>
              <a:rPr lang="zh-CN" altLang="en-US" sz="2400" dirty="0" smtClean="0"/>
              <a:t>向量机基本结构</a:t>
            </a:r>
            <a:endParaRPr lang="zh-CN" altLang="en-US" sz="2400" dirty="0"/>
          </a:p>
        </p:txBody>
      </p:sp>
      <p:sp>
        <p:nvSpPr>
          <p:cNvPr id="5" name="文本框 4"/>
          <p:cNvSpPr txBox="1"/>
          <p:nvPr/>
        </p:nvSpPr>
        <p:spPr>
          <a:xfrm>
            <a:off x="5759355" y="3452884"/>
            <a:ext cx="3098042" cy="923330"/>
          </a:xfrm>
          <a:prstGeom prst="rect">
            <a:avLst/>
          </a:prstGeom>
          <a:noFill/>
        </p:spPr>
        <p:txBody>
          <a:bodyPr wrap="square" rtlCol="0">
            <a:spAutoFit/>
          </a:bodyPr>
          <a:lstStyle/>
          <a:p>
            <a:r>
              <a:rPr lang="en-US" altLang="zh-CN" dirty="0" smtClean="0"/>
              <a:t>8</a:t>
            </a:r>
            <a:r>
              <a:rPr lang="zh-CN" altLang="en-US" dirty="0" smtClean="0"/>
              <a:t>个</a:t>
            </a:r>
            <a:r>
              <a:rPr lang="en-US" altLang="zh-CN" dirty="0" smtClean="0"/>
              <a:t>64</a:t>
            </a:r>
            <a:r>
              <a:rPr lang="zh-CN" altLang="en-US" dirty="0" smtClean="0"/>
              <a:t>元素向量寄存器。所有的功能部件都是向量功能部件。</a:t>
            </a:r>
            <a:endParaRPr lang="zh-CN" altLang="en-US" dirty="0"/>
          </a:p>
        </p:txBody>
      </p:sp>
      <p:sp>
        <p:nvSpPr>
          <p:cNvPr id="6" name="文本框 5"/>
          <p:cNvSpPr txBox="1"/>
          <p:nvPr/>
        </p:nvSpPr>
        <p:spPr>
          <a:xfrm>
            <a:off x="675564" y="5784292"/>
            <a:ext cx="6537278" cy="369332"/>
          </a:xfrm>
          <a:prstGeom prst="rect">
            <a:avLst/>
          </a:prstGeom>
          <a:noFill/>
        </p:spPr>
        <p:txBody>
          <a:bodyPr wrap="square" rtlCol="0">
            <a:spAutoFit/>
          </a:bodyPr>
          <a:lstStyle/>
          <a:p>
            <a:r>
              <a:rPr lang="zh-CN" altLang="en-US" dirty="0" smtClean="0"/>
              <a:t>所有寄存器有很多的读写端口，允许同时执行多个操作。</a:t>
            </a:r>
            <a:endParaRPr lang="zh-CN" altLang="en-US" dirty="0"/>
          </a:p>
        </p:txBody>
      </p:sp>
    </p:spTree>
    <p:extLst>
      <p:ext uri="{BB962C8B-B14F-4D97-AF65-F5344CB8AC3E}">
        <p14:creationId xmlns:p14="http://schemas.microsoft.com/office/powerpoint/2010/main" val="657422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77771" y="181102"/>
            <a:ext cx="6670344" cy="685799"/>
          </a:xfrm>
          <a:prstGeom prst="rect">
            <a:avLst/>
          </a:prstGeom>
          <a:noFill/>
          <a:ln cap="flat">
            <a:solidFill>
              <a:srgbClr val="800000"/>
            </a:solidFill>
            <a:miter lim="800000"/>
            <a:headEnd/>
            <a:tailEnd/>
          </a:ln>
        </p:spPr>
        <p:txBody>
          <a:bodyPr/>
          <a:lstStyle>
            <a:lvl1pPr algn="ctr" rtl="0" eaLnBrk="0" fontAlgn="base" hangingPunct="0">
              <a:spcBef>
                <a:spcPct val="0"/>
              </a:spcBef>
              <a:spcAft>
                <a:spcPct val="0"/>
              </a:spcAft>
              <a:defRPr kumimoji="1" sz="3300">
                <a:solidFill>
                  <a:schemeClr val="tx2"/>
                </a:solidFill>
                <a:latin typeface="+mj-lt"/>
                <a:ea typeface="+mj-ea"/>
                <a:cs typeface="+mj-cs"/>
              </a:defRPr>
            </a:lvl1pPr>
            <a:lvl2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300">
                <a:solidFill>
                  <a:schemeClr val="tx2"/>
                </a:solidFill>
                <a:latin typeface="Times New Roman" pitchFamily="18" charset="0"/>
                <a:ea typeface="宋体" pitchFamily="2" charset="-122"/>
              </a:defRPr>
            </a:lvl5pPr>
            <a:lvl6pPr marL="342900" algn="ctr" rtl="0" fontAlgn="base">
              <a:spcBef>
                <a:spcPct val="0"/>
              </a:spcBef>
              <a:spcAft>
                <a:spcPct val="0"/>
              </a:spcAft>
              <a:defRPr kumimoji="1" sz="3300">
                <a:solidFill>
                  <a:schemeClr val="tx2"/>
                </a:solidFill>
                <a:latin typeface="Times New Roman" pitchFamily="18" charset="0"/>
                <a:ea typeface="宋体" pitchFamily="2" charset="-122"/>
              </a:defRPr>
            </a:lvl6pPr>
            <a:lvl7pPr marL="685800" algn="ctr" rtl="0" fontAlgn="base">
              <a:spcBef>
                <a:spcPct val="0"/>
              </a:spcBef>
              <a:spcAft>
                <a:spcPct val="0"/>
              </a:spcAft>
              <a:defRPr kumimoji="1" sz="3300">
                <a:solidFill>
                  <a:schemeClr val="tx2"/>
                </a:solidFill>
                <a:latin typeface="Times New Roman" pitchFamily="18" charset="0"/>
                <a:ea typeface="宋体" pitchFamily="2" charset="-122"/>
              </a:defRPr>
            </a:lvl7pPr>
            <a:lvl8pPr marL="1028700" algn="ctr" rtl="0" fontAlgn="base">
              <a:spcBef>
                <a:spcPct val="0"/>
              </a:spcBef>
              <a:spcAft>
                <a:spcPct val="0"/>
              </a:spcAft>
              <a:defRPr kumimoji="1" sz="3300">
                <a:solidFill>
                  <a:schemeClr val="tx2"/>
                </a:solidFill>
                <a:latin typeface="Times New Roman" pitchFamily="18" charset="0"/>
                <a:ea typeface="宋体" pitchFamily="2" charset="-122"/>
              </a:defRPr>
            </a:lvl8pPr>
            <a:lvl9pPr marL="1371600" algn="ctr" rtl="0" fontAlgn="base">
              <a:spcBef>
                <a:spcPct val="0"/>
              </a:spcBef>
              <a:spcAft>
                <a:spcPct val="0"/>
              </a:spcAft>
              <a:defRPr kumimoji="1" sz="3300">
                <a:solidFill>
                  <a:schemeClr val="tx2"/>
                </a:solidFill>
                <a:latin typeface="Times New Roman" pitchFamily="18" charset="0"/>
                <a:ea typeface="宋体" pitchFamily="2" charset="-122"/>
              </a:defRPr>
            </a:lvl9pPr>
          </a:lstStyle>
          <a:p>
            <a:pPr eaLnBrk="1" hangingPunct="1"/>
            <a:r>
              <a:rPr lang="en-US" altLang="zh-CN" sz="4000" b="1" kern="0" dirty="0" smtClean="0">
                <a:solidFill>
                  <a:srgbClr val="800000"/>
                </a:solidFill>
                <a:latin typeface="Arial" panose="020B0604020202020204" pitchFamily="34" charset="0"/>
                <a:ea typeface="黑体" panose="02010609060101010101" pitchFamily="49" charset="-122"/>
              </a:rPr>
              <a:t>VMIPS</a:t>
            </a:r>
            <a:r>
              <a:rPr lang="zh-CN" altLang="en-US" sz="4000" b="1" kern="0" dirty="0" smtClean="0">
                <a:solidFill>
                  <a:srgbClr val="800000"/>
                </a:solidFill>
                <a:latin typeface="Arial" panose="020B0604020202020204" pitchFamily="34" charset="0"/>
                <a:ea typeface="黑体" panose="02010609060101010101" pitchFamily="49" charset="-122"/>
              </a:rPr>
              <a:t>指令</a:t>
            </a:r>
            <a:endParaRPr lang="zh-CN" altLang="en-US" sz="4000" b="1" kern="0" dirty="0">
              <a:solidFill>
                <a:srgbClr val="800000"/>
              </a:solidFill>
              <a:latin typeface="Arial" panose="020B0604020202020204" pitchFamily="34" charset="0"/>
              <a:ea typeface="黑体" panose="02010609060101010101" pitchFamily="49" charset="-122"/>
            </a:endParaRPr>
          </a:p>
        </p:txBody>
      </p:sp>
      <p:sp>
        <p:nvSpPr>
          <p:cNvPr id="3" name="文本框 2"/>
          <p:cNvSpPr txBox="1"/>
          <p:nvPr/>
        </p:nvSpPr>
        <p:spPr>
          <a:xfrm>
            <a:off x="0" y="1354955"/>
            <a:ext cx="9144000" cy="5503045"/>
          </a:xfrm>
          <a:prstGeom prst="rect">
            <a:avLst/>
          </a:prstGeom>
          <a:noFill/>
        </p:spPr>
        <p:txBody>
          <a:bodyPr wrap="square" rtlCol="0">
            <a:spAutoFit/>
          </a:bodyPr>
          <a:lstStyle/>
          <a:p>
            <a:pPr marL="342900" lvl="0" indent="-342900" fontAlgn="base">
              <a:lnSpc>
                <a:spcPct val="90000"/>
              </a:lnSpc>
              <a:spcBef>
                <a:spcPct val="20000"/>
              </a:spcBef>
              <a:spcAft>
                <a:spcPct val="0"/>
              </a:spcAft>
              <a:buClr>
                <a:srgbClr val="0033CC"/>
              </a:buClr>
              <a:buSzPct val="60000"/>
              <a:buFont typeface="Wingdings" pitchFamily="2" charset="2"/>
              <a:buChar char="n"/>
            </a:pPr>
            <a:r>
              <a:rPr lang="en-US" altLang="zh-CN" sz="2400" kern="0" dirty="0">
                <a:solidFill>
                  <a:srgbClr val="003399"/>
                </a:solidFill>
                <a:latin typeface="Arial"/>
              </a:rPr>
              <a:t>ADDVV.D</a:t>
            </a:r>
            <a:r>
              <a:rPr lang="en-US" altLang="zh-CN" sz="2400" kern="0" dirty="0" smtClean="0">
                <a:solidFill>
                  <a:srgbClr val="003399"/>
                </a:solidFill>
                <a:latin typeface="Arial"/>
              </a:rPr>
              <a:t>: </a:t>
            </a:r>
            <a:r>
              <a:rPr lang="zh-CN" altLang="en-US" sz="2400" kern="0" dirty="0">
                <a:solidFill>
                  <a:srgbClr val="003399"/>
                </a:solidFill>
                <a:latin typeface="Arial"/>
              </a:rPr>
              <a:t> </a:t>
            </a:r>
            <a:r>
              <a:rPr lang="zh-CN" altLang="en-US" sz="2400" kern="0" dirty="0" smtClean="0">
                <a:solidFill>
                  <a:srgbClr val="003399"/>
                </a:solidFill>
                <a:latin typeface="Arial"/>
              </a:rPr>
              <a:t>两个向量相加</a:t>
            </a:r>
            <a:r>
              <a:rPr lang="en-US" altLang="zh-CN" sz="2400" kern="0" dirty="0" smtClean="0">
                <a:solidFill>
                  <a:srgbClr val="003399"/>
                </a:solidFill>
                <a:latin typeface="Arial"/>
              </a:rPr>
              <a:t>  </a:t>
            </a:r>
            <a:endParaRPr lang="en-US" altLang="zh-CN" sz="2400" kern="0" dirty="0">
              <a:solidFill>
                <a:srgbClr val="003399"/>
              </a:solidFill>
              <a:latin typeface="Arial"/>
            </a:endParaRPr>
          </a:p>
          <a:p>
            <a:pPr marL="342900" lvl="0" indent="-342900" fontAlgn="base">
              <a:lnSpc>
                <a:spcPct val="90000"/>
              </a:lnSpc>
              <a:spcBef>
                <a:spcPct val="20000"/>
              </a:spcBef>
              <a:spcAft>
                <a:spcPct val="0"/>
              </a:spcAft>
              <a:buClr>
                <a:srgbClr val="0033CC"/>
              </a:buClr>
              <a:buSzPct val="60000"/>
              <a:buFont typeface="Wingdings" pitchFamily="2" charset="2"/>
              <a:buChar char="n"/>
            </a:pPr>
            <a:r>
              <a:rPr lang="en-US" altLang="zh-CN" sz="2400" kern="0" dirty="0" smtClean="0">
                <a:solidFill>
                  <a:srgbClr val="003399"/>
                </a:solidFill>
                <a:latin typeface="Arial"/>
              </a:rPr>
              <a:t>ADDVS.D</a:t>
            </a:r>
            <a:r>
              <a:rPr lang="en-US" altLang="zh-CN" sz="2400" kern="0" dirty="0">
                <a:solidFill>
                  <a:srgbClr val="003399"/>
                </a:solidFill>
                <a:latin typeface="Arial"/>
              </a:rPr>
              <a:t>:  </a:t>
            </a:r>
            <a:r>
              <a:rPr lang="zh-CN" altLang="en-US" sz="2400" kern="0" dirty="0" smtClean="0">
                <a:solidFill>
                  <a:srgbClr val="003399"/>
                </a:solidFill>
                <a:latin typeface="Arial"/>
              </a:rPr>
              <a:t>向量</a:t>
            </a:r>
            <a:r>
              <a:rPr lang="en-US" altLang="zh-CN" sz="2400" kern="0" dirty="0" smtClean="0">
                <a:solidFill>
                  <a:srgbClr val="003399"/>
                </a:solidFill>
                <a:latin typeface="Arial"/>
              </a:rPr>
              <a:t>+</a:t>
            </a:r>
            <a:r>
              <a:rPr lang="zh-CN" altLang="en-US" sz="2400" kern="0" dirty="0" smtClean="0">
                <a:solidFill>
                  <a:srgbClr val="003399"/>
                </a:solidFill>
                <a:latin typeface="Arial"/>
              </a:rPr>
              <a:t>标量</a:t>
            </a:r>
            <a:endParaRPr lang="en-US" altLang="zh-CN" sz="2400" kern="0" dirty="0">
              <a:solidFill>
                <a:srgbClr val="003399"/>
              </a:solidFill>
              <a:latin typeface="Arial"/>
            </a:endParaRPr>
          </a:p>
          <a:p>
            <a:pPr marL="342900" lvl="0" indent="-342900" fontAlgn="base">
              <a:lnSpc>
                <a:spcPct val="90000"/>
              </a:lnSpc>
              <a:spcBef>
                <a:spcPct val="20000"/>
              </a:spcBef>
              <a:spcAft>
                <a:spcPct val="0"/>
              </a:spcAft>
              <a:buClr>
                <a:srgbClr val="0033CC"/>
              </a:buClr>
              <a:buSzPct val="60000"/>
              <a:buFont typeface="Wingdings" pitchFamily="2" charset="2"/>
              <a:buChar char="n"/>
            </a:pPr>
            <a:r>
              <a:rPr lang="en-US" altLang="zh-CN" sz="2400" kern="0" dirty="0">
                <a:solidFill>
                  <a:srgbClr val="003399"/>
                </a:solidFill>
                <a:latin typeface="Arial"/>
              </a:rPr>
              <a:t>LV/SV:  </a:t>
            </a:r>
            <a:r>
              <a:rPr lang="zh-CN" altLang="en-US" sz="2400" kern="0" dirty="0" smtClean="0">
                <a:solidFill>
                  <a:srgbClr val="003399"/>
                </a:solidFill>
                <a:latin typeface="Arial"/>
              </a:rPr>
              <a:t>读取向量</a:t>
            </a:r>
            <a:r>
              <a:rPr lang="en-US" altLang="zh-CN" sz="2400" kern="0" dirty="0" smtClean="0">
                <a:solidFill>
                  <a:srgbClr val="003399"/>
                </a:solidFill>
                <a:latin typeface="Arial"/>
              </a:rPr>
              <a:t>/</a:t>
            </a:r>
            <a:r>
              <a:rPr lang="zh-CN" altLang="en-US" sz="2400" kern="0" dirty="0" smtClean="0">
                <a:solidFill>
                  <a:srgbClr val="003399"/>
                </a:solidFill>
                <a:latin typeface="Arial"/>
              </a:rPr>
              <a:t>存储向量</a:t>
            </a:r>
            <a:endParaRPr lang="en-US" altLang="zh-CN" sz="2400" kern="0" dirty="0">
              <a:solidFill>
                <a:srgbClr val="003399"/>
              </a:solidFill>
              <a:latin typeface="Arial"/>
            </a:endParaRPr>
          </a:p>
          <a:p>
            <a:pPr marL="342900" lvl="0" indent="-342900" fontAlgn="base">
              <a:lnSpc>
                <a:spcPct val="90000"/>
              </a:lnSpc>
              <a:spcBef>
                <a:spcPct val="20000"/>
              </a:spcBef>
              <a:spcAft>
                <a:spcPct val="0"/>
              </a:spcAft>
              <a:buClr>
                <a:srgbClr val="0033CC"/>
              </a:buClr>
              <a:buSzPct val="60000"/>
              <a:buFont typeface="Wingdings" pitchFamily="2" charset="2"/>
              <a:buChar char="n"/>
            </a:pPr>
            <a:endParaRPr lang="en-US" altLang="zh-CN" sz="2400" kern="0" dirty="0">
              <a:solidFill>
                <a:srgbClr val="003399"/>
              </a:solidFill>
              <a:latin typeface="Arial"/>
            </a:endParaRPr>
          </a:p>
          <a:p>
            <a:pPr marL="342900" lvl="0" indent="-342900" fontAlgn="base">
              <a:lnSpc>
                <a:spcPct val="90000"/>
              </a:lnSpc>
              <a:spcBef>
                <a:spcPct val="20000"/>
              </a:spcBef>
              <a:spcAft>
                <a:spcPct val="0"/>
              </a:spcAft>
              <a:buClr>
                <a:srgbClr val="0033CC"/>
              </a:buClr>
              <a:buSzPct val="60000"/>
              <a:buFont typeface="Wingdings" pitchFamily="2" charset="2"/>
              <a:buChar char="n"/>
            </a:pPr>
            <a:r>
              <a:rPr lang="zh-CN" altLang="en-US" sz="2400" kern="0" dirty="0">
                <a:solidFill>
                  <a:srgbClr val="003399"/>
                </a:solidFill>
                <a:latin typeface="Arial"/>
              </a:rPr>
              <a:t>例子</a:t>
            </a:r>
            <a:r>
              <a:rPr lang="en-US" altLang="zh-CN" sz="2400" kern="0" dirty="0" smtClean="0">
                <a:solidFill>
                  <a:srgbClr val="003399"/>
                </a:solidFill>
                <a:latin typeface="Arial"/>
              </a:rPr>
              <a:t>:  </a:t>
            </a:r>
            <a:r>
              <a:rPr lang="en-US" altLang="zh-CN" sz="2400" kern="0" dirty="0">
                <a:solidFill>
                  <a:srgbClr val="003399"/>
                </a:solidFill>
                <a:latin typeface="Arial"/>
              </a:rPr>
              <a:t>DAXPY </a:t>
            </a:r>
            <a:r>
              <a:rPr lang="en-US" altLang="zh-CN" sz="2400" kern="0" dirty="0" smtClean="0">
                <a:solidFill>
                  <a:srgbClr val="003399"/>
                </a:solidFill>
                <a:latin typeface="Arial"/>
              </a:rPr>
              <a:t>(</a:t>
            </a:r>
            <a:r>
              <a:rPr lang="zh-CN" altLang="en-US" sz="2400" kern="0" dirty="0" smtClean="0">
                <a:solidFill>
                  <a:srgbClr val="003399"/>
                </a:solidFill>
                <a:latin typeface="Arial"/>
              </a:rPr>
              <a:t>向量计算</a:t>
            </a:r>
            <a:r>
              <a:rPr lang="en-US" altLang="zh-CN" sz="2400" kern="0" dirty="0" smtClean="0">
                <a:solidFill>
                  <a:srgbClr val="003399"/>
                </a:solidFill>
                <a:latin typeface="Arial"/>
              </a:rPr>
              <a:t> a*X+Y, X</a:t>
            </a:r>
            <a:r>
              <a:rPr lang="zh-CN" altLang="en-US" sz="2400" kern="0" dirty="0" smtClean="0">
                <a:solidFill>
                  <a:srgbClr val="003399"/>
                </a:solidFill>
                <a:latin typeface="Arial"/>
              </a:rPr>
              <a:t>和</a:t>
            </a:r>
            <a:r>
              <a:rPr lang="en-US" altLang="zh-CN" sz="2400" kern="0" dirty="0" smtClean="0">
                <a:solidFill>
                  <a:srgbClr val="003399"/>
                </a:solidFill>
                <a:latin typeface="Arial"/>
              </a:rPr>
              <a:t>Y</a:t>
            </a:r>
            <a:r>
              <a:rPr lang="zh-CN" altLang="en-US" sz="2400" kern="0" dirty="0" smtClean="0">
                <a:solidFill>
                  <a:srgbClr val="003399"/>
                </a:solidFill>
                <a:latin typeface="Arial"/>
              </a:rPr>
              <a:t>是包含</a:t>
            </a:r>
            <a:r>
              <a:rPr lang="en-US" altLang="zh-CN" sz="2400" kern="0" dirty="0" smtClean="0">
                <a:solidFill>
                  <a:srgbClr val="003399"/>
                </a:solidFill>
                <a:latin typeface="Arial"/>
              </a:rPr>
              <a:t>64</a:t>
            </a:r>
            <a:r>
              <a:rPr lang="zh-CN" altLang="en-US" sz="2400" kern="0" dirty="0" smtClean="0">
                <a:solidFill>
                  <a:srgbClr val="003399"/>
                </a:solidFill>
                <a:latin typeface="Arial"/>
              </a:rPr>
              <a:t>个元素，每个元素</a:t>
            </a:r>
            <a:r>
              <a:rPr lang="en-US" altLang="zh-CN" sz="2400" kern="0" dirty="0" smtClean="0">
                <a:solidFill>
                  <a:srgbClr val="003399"/>
                </a:solidFill>
                <a:latin typeface="Arial"/>
              </a:rPr>
              <a:t>64</a:t>
            </a:r>
            <a:r>
              <a:rPr lang="zh-CN" altLang="en-US" sz="2400" kern="0" dirty="0" smtClean="0">
                <a:solidFill>
                  <a:srgbClr val="003399"/>
                </a:solidFill>
                <a:latin typeface="Arial"/>
              </a:rPr>
              <a:t>位，</a:t>
            </a:r>
            <a:r>
              <a:rPr lang="en-US" altLang="zh-CN" sz="2400" kern="0" dirty="0" smtClean="0">
                <a:solidFill>
                  <a:srgbClr val="003399"/>
                </a:solidFill>
                <a:latin typeface="Arial"/>
              </a:rPr>
              <a:t>a</a:t>
            </a:r>
            <a:r>
              <a:rPr lang="zh-CN" altLang="en-US" sz="2400" kern="0" dirty="0" smtClean="0">
                <a:solidFill>
                  <a:srgbClr val="003399"/>
                </a:solidFill>
                <a:latin typeface="Arial"/>
              </a:rPr>
              <a:t>是标量</a:t>
            </a:r>
            <a:r>
              <a:rPr lang="en-US" altLang="zh-CN" sz="2400" kern="0" dirty="0" smtClean="0">
                <a:solidFill>
                  <a:srgbClr val="003399"/>
                </a:solidFill>
                <a:latin typeface="Arial"/>
              </a:rPr>
              <a:t>) </a:t>
            </a:r>
            <a:endParaRPr lang="en-US" altLang="zh-CN" sz="2400" kern="0" dirty="0">
              <a:solidFill>
                <a:srgbClr val="003399"/>
              </a:solidFill>
              <a:latin typeface="Arial"/>
            </a:endParaRPr>
          </a:p>
          <a:p>
            <a:pPr marL="742950" lvl="1" indent="-285750" fontAlgn="base">
              <a:lnSpc>
                <a:spcPct val="90000"/>
              </a:lnSpc>
              <a:spcBef>
                <a:spcPct val="20000"/>
              </a:spcBef>
              <a:spcAft>
                <a:spcPct val="0"/>
              </a:spcAft>
              <a:buClr>
                <a:srgbClr val="003399"/>
              </a:buClr>
              <a:buSzPct val="55000"/>
            </a:pPr>
            <a:r>
              <a:rPr lang="en-US" altLang="zh-CN" sz="2400" kern="0" dirty="0">
                <a:solidFill>
                  <a:srgbClr val="0033CC"/>
                </a:solidFill>
                <a:latin typeface="Arial"/>
              </a:rPr>
              <a:t>L.D		F0,a		; </a:t>
            </a:r>
            <a:r>
              <a:rPr lang="zh-CN" altLang="en-US" sz="2400" kern="0" dirty="0" smtClean="0">
                <a:solidFill>
                  <a:srgbClr val="0033CC"/>
                </a:solidFill>
                <a:latin typeface="Arial"/>
              </a:rPr>
              <a:t>读标量</a:t>
            </a:r>
            <a:r>
              <a:rPr lang="en-US" altLang="zh-CN" sz="2400" kern="0" dirty="0" smtClean="0">
                <a:solidFill>
                  <a:srgbClr val="0033CC"/>
                </a:solidFill>
                <a:latin typeface="Arial"/>
              </a:rPr>
              <a:t>a</a:t>
            </a:r>
            <a:endParaRPr lang="en-US" altLang="zh-CN" sz="2400" kern="0" dirty="0">
              <a:solidFill>
                <a:srgbClr val="0033CC"/>
              </a:solidFill>
              <a:latin typeface="Arial"/>
            </a:endParaRPr>
          </a:p>
          <a:p>
            <a:pPr marL="742950" lvl="1" indent="-285750" fontAlgn="base">
              <a:lnSpc>
                <a:spcPct val="90000"/>
              </a:lnSpc>
              <a:spcBef>
                <a:spcPct val="20000"/>
              </a:spcBef>
              <a:spcAft>
                <a:spcPct val="0"/>
              </a:spcAft>
              <a:buClr>
                <a:srgbClr val="003399"/>
              </a:buClr>
              <a:buSzPct val="55000"/>
            </a:pPr>
            <a:r>
              <a:rPr lang="en-US" altLang="zh-CN" sz="2400" kern="0" dirty="0">
                <a:solidFill>
                  <a:srgbClr val="0033CC"/>
                </a:solidFill>
                <a:latin typeface="Arial"/>
              </a:rPr>
              <a:t>LV			V1,Rx		; </a:t>
            </a:r>
            <a:r>
              <a:rPr lang="zh-CN" altLang="en-US" sz="2400" kern="0" dirty="0" smtClean="0">
                <a:solidFill>
                  <a:srgbClr val="0033CC"/>
                </a:solidFill>
                <a:latin typeface="Arial"/>
              </a:rPr>
              <a:t>读向量</a:t>
            </a:r>
            <a:r>
              <a:rPr lang="en-US" altLang="zh-CN" sz="2400" kern="0" dirty="0" smtClean="0">
                <a:solidFill>
                  <a:srgbClr val="0033CC"/>
                </a:solidFill>
                <a:latin typeface="Arial"/>
              </a:rPr>
              <a:t>X</a:t>
            </a:r>
            <a:endParaRPr lang="en-US" altLang="zh-CN" sz="2400" kern="0" dirty="0">
              <a:solidFill>
                <a:srgbClr val="0033CC"/>
              </a:solidFill>
              <a:latin typeface="Arial"/>
            </a:endParaRPr>
          </a:p>
          <a:p>
            <a:pPr marL="742950" lvl="1" indent="-285750" fontAlgn="base">
              <a:lnSpc>
                <a:spcPct val="90000"/>
              </a:lnSpc>
              <a:spcBef>
                <a:spcPct val="20000"/>
              </a:spcBef>
              <a:spcAft>
                <a:spcPct val="0"/>
              </a:spcAft>
              <a:buClr>
                <a:srgbClr val="003399"/>
              </a:buClr>
              <a:buSzPct val="55000"/>
            </a:pPr>
            <a:r>
              <a:rPr lang="en-US" altLang="zh-CN" sz="2400" kern="0" dirty="0">
                <a:solidFill>
                  <a:srgbClr val="0033CC"/>
                </a:solidFill>
                <a:latin typeface="Arial"/>
              </a:rPr>
              <a:t>MULVS.D		V2,V1,F0	; </a:t>
            </a:r>
            <a:r>
              <a:rPr lang="zh-CN" altLang="en-US" sz="2400" kern="0" dirty="0" smtClean="0">
                <a:solidFill>
                  <a:srgbClr val="0033CC"/>
                </a:solidFill>
                <a:latin typeface="Arial"/>
              </a:rPr>
              <a:t>向量标量相乘</a:t>
            </a:r>
            <a:endParaRPr lang="en-US" altLang="zh-CN" sz="2400" kern="0" dirty="0">
              <a:solidFill>
                <a:srgbClr val="0033CC"/>
              </a:solidFill>
              <a:latin typeface="Arial"/>
            </a:endParaRPr>
          </a:p>
          <a:p>
            <a:pPr marL="742950" lvl="1" indent="-285750" fontAlgn="base">
              <a:lnSpc>
                <a:spcPct val="90000"/>
              </a:lnSpc>
              <a:spcBef>
                <a:spcPct val="20000"/>
              </a:spcBef>
              <a:spcAft>
                <a:spcPct val="0"/>
              </a:spcAft>
              <a:buClr>
                <a:srgbClr val="003399"/>
              </a:buClr>
              <a:buSzPct val="55000"/>
            </a:pPr>
            <a:r>
              <a:rPr lang="en-US" altLang="zh-CN" sz="2400" kern="0" dirty="0">
                <a:solidFill>
                  <a:srgbClr val="0033CC"/>
                </a:solidFill>
                <a:latin typeface="Arial"/>
              </a:rPr>
              <a:t>LV			V3,Ry		; </a:t>
            </a:r>
            <a:r>
              <a:rPr lang="zh-CN" altLang="en-US" sz="2400" kern="0" dirty="0" smtClean="0">
                <a:solidFill>
                  <a:srgbClr val="0033CC"/>
                </a:solidFill>
                <a:latin typeface="Arial"/>
              </a:rPr>
              <a:t>读向量</a:t>
            </a:r>
            <a:r>
              <a:rPr lang="en-US" altLang="zh-CN" sz="2400" kern="0" dirty="0" smtClean="0">
                <a:solidFill>
                  <a:srgbClr val="0033CC"/>
                </a:solidFill>
                <a:latin typeface="Arial"/>
              </a:rPr>
              <a:t>Y</a:t>
            </a:r>
            <a:endParaRPr lang="en-US" altLang="zh-CN" sz="2400" kern="0" dirty="0">
              <a:solidFill>
                <a:srgbClr val="0033CC"/>
              </a:solidFill>
              <a:latin typeface="Arial"/>
            </a:endParaRPr>
          </a:p>
          <a:p>
            <a:pPr marL="742950" lvl="1" indent="-285750" fontAlgn="base">
              <a:lnSpc>
                <a:spcPct val="90000"/>
              </a:lnSpc>
              <a:spcBef>
                <a:spcPct val="20000"/>
              </a:spcBef>
              <a:spcAft>
                <a:spcPct val="0"/>
              </a:spcAft>
              <a:buClr>
                <a:srgbClr val="003399"/>
              </a:buClr>
              <a:buSzPct val="55000"/>
            </a:pPr>
            <a:r>
              <a:rPr lang="en-US" altLang="zh-CN" sz="2400" kern="0" dirty="0">
                <a:solidFill>
                  <a:srgbClr val="0033CC"/>
                </a:solidFill>
                <a:latin typeface="Arial"/>
              </a:rPr>
              <a:t>ADDVV		V4,V2,V3	; </a:t>
            </a:r>
            <a:r>
              <a:rPr lang="zh-CN" altLang="en-US" sz="2400" kern="0" dirty="0" smtClean="0">
                <a:solidFill>
                  <a:srgbClr val="0033CC"/>
                </a:solidFill>
                <a:latin typeface="Arial"/>
              </a:rPr>
              <a:t>向量相加</a:t>
            </a:r>
            <a:endParaRPr lang="en-US" altLang="zh-CN" sz="2400" kern="0" dirty="0">
              <a:solidFill>
                <a:srgbClr val="0033CC"/>
              </a:solidFill>
              <a:latin typeface="Arial"/>
            </a:endParaRPr>
          </a:p>
          <a:p>
            <a:pPr marL="742950" lvl="1" indent="-285750" fontAlgn="base">
              <a:lnSpc>
                <a:spcPct val="90000"/>
              </a:lnSpc>
              <a:spcBef>
                <a:spcPct val="20000"/>
              </a:spcBef>
              <a:spcAft>
                <a:spcPct val="0"/>
              </a:spcAft>
              <a:buClr>
                <a:srgbClr val="003399"/>
              </a:buClr>
              <a:buSzPct val="55000"/>
            </a:pPr>
            <a:r>
              <a:rPr lang="en-US" altLang="zh-CN" sz="2400" kern="0" dirty="0">
                <a:solidFill>
                  <a:srgbClr val="0033CC"/>
                </a:solidFill>
                <a:latin typeface="Arial"/>
              </a:rPr>
              <a:t>SV			Ry,V4		; </a:t>
            </a:r>
            <a:r>
              <a:rPr lang="zh-CN" altLang="en-US" sz="2400" kern="0" dirty="0" smtClean="0">
                <a:solidFill>
                  <a:srgbClr val="0033CC"/>
                </a:solidFill>
                <a:latin typeface="Arial"/>
              </a:rPr>
              <a:t>存储结果</a:t>
            </a:r>
            <a:endParaRPr lang="en-US" altLang="zh-CN" sz="2400" kern="0" dirty="0">
              <a:solidFill>
                <a:srgbClr val="0033CC"/>
              </a:solidFill>
              <a:latin typeface="Arial"/>
            </a:endParaRPr>
          </a:p>
          <a:p>
            <a:pPr marL="342900" lvl="0" indent="-342900" fontAlgn="base">
              <a:lnSpc>
                <a:spcPct val="90000"/>
              </a:lnSpc>
              <a:spcBef>
                <a:spcPct val="20000"/>
              </a:spcBef>
              <a:spcAft>
                <a:spcPct val="0"/>
              </a:spcAft>
              <a:buClr>
                <a:srgbClr val="0033CC"/>
              </a:buClr>
              <a:buSzPct val="60000"/>
              <a:buFont typeface="Wingdings" pitchFamily="2" charset="2"/>
              <a:buChar char="n"/>
            </a:pPr>
            <a:r>
              <a:rPr lang="zh-CN" altLang="en-US" sz="2400" kern="0" dirty="0" smtClean="0">
                <a:solidFill>
                  <a:srgbClr val="003399"/>
                </a:solidFill>
                <a:latin typeface="Arial"/>
              </a:rPr>
              <a:t>仅仅需要</a:t>
            </a:r>
            <a:r>
              <a:rPr lang="en-US" altLang="zh-CN" sz="2400" kern="0" dirty="0" smtClean="0">
                <a:solidFill>
                  <a:srgbClr val="003399"/>
                </a:solidFill>
                <a:latin typeface="Arial"/>
              </a:rPr>
              <a:t>6</a:t>
            </a:r>
            <a:r>
              <a:rPr lang="zh-CN" altLang="en-US" sz="2400" kern="0" dirty="0" smtClean="0">
                <a:solidFill>
                  <a:srgbClr val="003399"/>
                </a:solidFill>
                <a:latin typeface="Arial"/>
              </a:rPr>
              <a:t>条指令</a:t>
            </a:r>
            <a:endParaRPr lang="en-US" altLang="zh-CN" sz="2800" kern="0" dirty="0">
              <a:solidFill>
                <a:srgbClr val="003399"/>
              </a:solidFill>
              <a:latin typeface="Arial"/>
            </a:endParaRPr>
          </a:p>
          <a:p>
            <a:endParaRPr lang="zh-CN" altLang="en-US" dirty="0"/>
          </a:p>
        </p:txBody>
      </p:sp>
    </p:spTree>
    <p:extLst>
      <p:ext uri="{BB962C8B-B14F-4D97-AF65-F5344CB8AC3E}">
        <p14:creationId xmlns:p14="http://schemas.microsoft.com/office/powerpoint/2010/main" val="221329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none" lIns="91440" tIns="45720" rIns="91440" bIns="45720" numCol="1" rtlCol="0"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8611</TotalTime>
  <Words>2527</Words>
  <Application>Microsoft Office PowerPoint</Application>
  <PresentationFormat>全屏显示(4:3)</PresentationFormat>
  <Paragraphs>355</Paragraphs>
  <Slides>38</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38</vt:i4>
      </vt:variant>
    </vt:vector>
  </HeadingPairs>
  <TitlesOfParts>
    <vt:vector size="49" baseType="lpstr">
      <vt:lpstr>ＭＳ Ｐゴシック</vt:lpstr>
      <vt:lpstr>仿宋</vt:lpstr>
      <vt:lpstr>黑体</vt:lpstr>
      <vt:lpstr>楷体_GB2312</vt:lpstr>
      <vt:lpstr>宋体</vt:lpstr>
      <vt:lpstr>Arial</vt:lpstr>
      <vt:lpstr>Calibri</vt:lpstr>
      <vt:lpstr>Times New Roman</vt:lpstr>
      <vt:lpstr>Wingdings</vt:lpstr>
      <vt:lpstr>默认设计模板</vt:lpstr>
      <vt:lpstr>9_CS252-template</vt:lpstr>
      <vt:lpstr>第五章 数据级并行性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aaa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量化分析设计的基础</dc:title>
  <dc:creator>a</dc:creator>
  <cp:lastModifiedBy>a</cp:lastModifiedBy>
  <cp:revision>510</cp:revision>
  <dcterms:created xsi:type="dcterms:W3CDTF">2021-08-20T13:01:56Z</dcterms:created>
  <dcterms:modified xsi:type="dcterms:W3CDTF">2021-11-07T16:02:51Z</dcterms:modified>
</cp:coreProperties>
</file>