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7"/>
  </p:notesMasterIdLst>
  <p:sldIdLst>
    <p:sldId id="258" r:id="rId3"/>
    <p:sldId id="351" r:id="rId4"/>
    <p:sldId id="390" r:id="rId5"/>
    <p:sldId id="395" r:id="rId6"/>
    <p:sldId id="353" r:id="rId7"/>
    <p:sldId id="352" r:id="rId8"/>
    <p:sldId id="354" r:id="rId9"/>
    <p:sldId id="355" r:id="rId10"/>
    <p:sldId id="393" r:id="rId11"/>
    <p:sldId id="356" r:id="rId12"/>
    <p:sldId id="357" r:id="rId13"/>
    <p:sldId id="359" r:id="rId14"/>
    <p:sldId id="360" r:id="rId15"/>
    <p:sldId id="361" r:id="rId16"/>
    <p:sldId id="362" r:id="rId17"/>
    <p:sldId id="366" r:id="rId18"/>
    <p:sldId id="391" r:id="rId19"/>
    <p:sldId id="368" r:id="rId20"/>
    <p:sldId id="392" r:id="rId21"/>
    <p:sldId id="363" r:id="rId22"/>
    <p:sldId id="364" r:id="rId23"/>
    <p:sldId id="365" r:id="rId24"/>
    <p:sldId id="367" r:id="rId25"/>
    <p:sldId id="370" r:id="rId26"/>
    <p:sldId id="396"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97" r:id="rId44"/>
    <p:sldId id="398" r:id="rId45"/>
    <p:sldId id="387"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p:cViewPr varScale="1">
        <p:scale>
          <a:sx n="70" d="100"/>
          <a:sy n="70" d="100"/>
        </p:scale>
        <p:origin x="13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7A93C-3455-4E4C-9121-582B06BBAA09}" type="datetimeFigureOut">
              <a:rPr lang="zh-CN" altLang="en-US" smtClean="0"/>
              <a:t>2022/7/7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C87A8-CFBF-41D3-B6D1-EF07153A4B4B}" type="slidenum">
              <a:rPr lang="zh-CN" altLang="en-US" smtClean="0"/>
              <a:t>‹#›</a:t>
            </a:fld>
            <a:endParaRPr lang="zh-CN" altLang="en-US"/>
          </a:p>
        </p:txBody>
      </p:sp>
    </p:spTree>
    <p:extLst>
      <p:ext uri="{BB962C8B-B14F-4D97-AF65-F5344CB8AC3E}">
        <p14:creationId xmlns:p14="http://schemas.microsoft.com/office/powerpoint/2010/main" val="292806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1</a:t>
            </a:fld>
            <a:endParaRPr lang="zh-CN" altLang="en-US"/>
          </a:p>
        </p:txBody>
      </p:sp>
    </p:spTree>
    <p:extLst>
      <p:ext uri="{BB962C8B-B14F-4D97-AF65-F5344CB8AC3E}">
        <p14:creationId xmlns:p14="http://schemas.microsoft.com/office/powerpoint/2010/main" val="2652606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集中会更容易造成结构冒险、访问冲突，影响可扩展性</a:t>
            </a:r>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2</a:t>
            </a:fld>
            <a:endParaRPr lang="zh-CN" altLang="en-US"/>
          </a:p>
        </p:txBody>
      </p:sp>
    </p:spTree>
    <p:extLst>
      <p:ext uri="{BB962C8B-B14F-4D97-AF65-F5344CB8AC3E}">
        <p14:creationId xmlns:p14="http://schemas.microsoft.com/office/powerpoint/2010/main" val="95918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集中会更容易造成结构冒险、访问冲突，影响可扩展性</a:t>
            </a:r>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3</a:t>
            </a:fld>
            <a:endParaRPr lang="zh-CN" altLang="en-US"/>
          </a:p>
        </p:txBody>
      </p:sp>
    </p:spTree>
    <p:extLst>
      <p:ext uri="{BB962C8B-B14F-4D97-AF65-F5344CB8AC3E}">
        <p14:creationId xmlns:p14="http://schemas.microsoft.com/office/powerpoint/2010/main" val="416612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集中会更容易造成结构冒险、访问冲突，影响可扩展性</a:t>
            </a:r>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5</a:t>
            </a:fld>
            <a:endParaRPr lang="zh-CN" altLang="en-US"/>
          </a:p>
        </p:txBody>
      </p:sp>
    </p:spTree>
    <p:extLst>
      <p:ext uri="{BB962C8B-B14F-4D97-AF65-F5344CB8AC3E}">
        <p14:creationId xmlns:p14="http://schemas.microsoft.com/office/powerpoint/2010/main" val="3944834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8</a:t>
            </a:fld>
            <a:endParaRPr lang="zh-CN" altLang="en-US"/>
          </a:p>
        </p:txBody>
      </p:sp>
    </p:spTree>
    <p:extLst>
      <p:ext uri="{BB962C8B-B14F-4D97-AF65-F5344CB8AC3E}">
        <p14:creationId xmlns:p14="http://schemas.microsoft.com/office/powerpoint/2010/main" val="181458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9C87A8-CFBF-41D3-B6D1-EF07153A4B4B}" type="slidenum">
              <a:rPr lang="zh-CN" altLang="en-US" smtClean="0"/>
              <a:t>9</a:t>
            </a:fld>
            <a:endParaRPr lang="zh-CN" altLang="en-US"/>
          </a:p>
        </p:txBody>
      </p:sp>
    </p:spTree>
    <p:extLst>
      <p:ext uri="{BB962C8B-B14F-4D97-AF65-F5344CB8AC3E}">
        <p14:creationId xmlns:p14="http://schemas.microsoft.com/office/powerpoint/2010/main" val="194814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EF26347-D297-4CC2-BB80-4979A5A3FD92}" type="datetime3">
              <a:rPr lang="zh-CN" altLang="en-US" smtClean="0">
                <a:solidFill>
                  <a:srgbClr val="000000"/>
                </a:solidFill>
              </a:rPr>
              <a:t>2022年7月7日星期四</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F69E08B-41E4-42FF-B216-A0BA4194A96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2502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F8D92B6-847C-404D-96FA-D82178555B9D}" type="datetime3">
              <a:rPr lang="zh-CN" altLang="en-US" smtClean="0">
                <a:solidFill>
                  <a:srgbClr val="000000"/>
                </a:solidFill>
              </a:rPr>
              <a:t>2022年7月7日星期四</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280C0A82-4982-4DA8-BF14-BC0CDCACEA0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1122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145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304800"/>
            <a:ext cx="619125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8BC4B31-90DE-4023-AB1D-CF006F4B909A}" type="datetime3">
              <a:rPr lang="zh-CN" altLang="en-US" smtClean="0">
                <a:solidFill>
                  <a:srgbClr val="000000"/>
                </a:solidFill>
              </a:rPr>
              <a:t>2022年7月7日星期四</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580CD8C8-3F49-4017-97DB-A35E4F4544F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97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744485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3807250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226456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391762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1169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2532895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43363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738F50D-2DF5-441E-B595-31B65413CA0A}" type="datetime3">
              <a:rPr lang="zh-CN" altLang="en-US" smtClean="0">
                <a:solidFill>
                  <a:srgbClr val="000000"/>
                </a:solidFill>
              </a:rPr>
              <a:t>2022年7月7日星期四</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58E32E0-4F7A-4C51-A07F-A32EBD8C5A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1483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CAA3DD5-5396-4006-AB4C-87CAFA69FA87}" type="datetime3">
              <a:rPr lang="zh-CN" altLang="en-US" smtClean="0">
                <a:solidFill>
                  <a:srgbClr val="000000"/>
                </a:solidFill>
              </a:rPr>
              <a:t>2022年7月7日星期四</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106881CA-77E4-47A2-BDBA-2EE13C56C49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6661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DFC347D7-27DA-48B4-BE3E-3783A93D922F}" type="datetime3">
              <a:rPr lang="zh-CN" altLang="en-US" smtClean="0">
                <a:solidFill>
                  <a:srgbClr val="000000"/>
                </a:solidFill>
              </a:rPr>
              <a:t>2022年7月7日星期四</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3DE13F82-F088-4D86-B756-41253263ACA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0001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2AF618B-5690-4DCC-8755-C8992E9508AA}" type="datetime3">
              <a:rPr lang="zh-CN" altLang="en-US" smtClean="0">
                <a:solidFill>
                  <a:srgbClr val="000000"/>
                </a:solidFill>
              </a:rPr>
              <a:t>2022年7月7日星期四</a:t>
            </a:fld>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9" name="Rectangle 6"/>
          <p:cNvSpPr>
            <a:spLocks noGrp="1" noChangeArrowheads="1"/>
          </p:cNvSpPr>
          <p:nvPr>
            <p:ph type="sldNum" sz="quarter" idx="12"/>
          </p:nvPr>
        </p:nvSpPr>
        <p:spPr>
          <a:ln/>
        </p:spPr>
        <p:txBody>
          <a:bodyPr/>
          <a:lstStyle>
            <a:lvl1pPr>
              <a:defRPr/>
            </a:lvl1pPr>
          </a:lstStyle>
          <a:p>
            <a:fld id="{F7948D50-6558-47A0-9E43-173458B88CE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7966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BF4E106-FB49-469E-ADBB-1CC2E09D2FC0}" type="datetime3">
              <a:rPr lang="zh-CN" altLang="en-US" smtClean="0">
                <a:solidFill>
                  <a:srgbClr val="000000"/>
                </a:solidFill>
              </a:rPr>
              <a:t>2022年7月7日星期四</a:t>
            </a:fld>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5" name="Rectangle 6"/>
          <p:cNvSpPr>
            <a:spLocks noGrp="1" noChangeArrowheads="1"/>
          </p:cNvSpPr>
          <p:nvPr>
            <p:ph type="sldNum" sz="quarter" idx="12"/>
          </p:nvPr>
        </p:nvSpPr>
        <p:spPr>
          <a:ln/>
        </p:spPr>
        <p:txBody>
          <a:bodyPr/>
          <a:lstStyle>
            <a:lvl1pPr>
              <a:defRPr/>
            </a:lvl1pPr>
          </a:lstStyle>
          <a:p>
            <a:fld id="{A59AC56E-9F38-4A2A-A655-530BFCF9D27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986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ED3B698-C342-4256-AF38-7F62A2A9D2D5}" type="datetime3">
              <a:rPr lang="zh-CN" altLang="en-US" smtClean="0">
                <a:solidFill>
                  <a:srgbClr val="000000"/>
                </a:solidFill>
              </a:rPr>
              <a:t>2022年7月7日星期四</a:t>
            </a:fld>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4" name="Rectangle 6"/>
          <p:cNvSpPr>
            <a:spLocks noGrp="1" noChangeArrowheads="1"/>
          </p:cNvSpPr>
          <p:nvPr>
            <p:ph type="sldNum" sz="quarter" idx="12"/>
          </p:nvPr>
        </p:nvSpPr>
        <p:spPr>
          <a:ln/>
        </p:spPr>
        <p:txBody>
          <a:bodyPr/>
          <a:lstStyle>
            <a:lvl1pPr>
              <a:defRPr/>
            </a:lvl1pPr>
          </a:lstStyle>
          <a:p>
            <a:fld id="{4BC1F71B-101D-4B1E-8276-752D3DFB6DA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8662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02955F0-967F-4F95-8E53-8E00A8AD813A}" type="datetime3">
              <a:rPr lang="zh-CN" altLang="en-US" smtClean="0">
                <a:solidFill>
                  <a:srgbClr val="000000"/>
                </a:solidFill>
              </a:rPr>
              <a:t>2022年7月7日星期四</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B5A35CD9-00FA-42F6-ADAB-D35EB55F2D9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5867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27153BF-35EB-4C2A-8FE5-138F9E90B205}" type="datetime3">
              <a:rPr lang="zh-CN" altLang="en-US" smtClean="0">
                <a:solidFill>
                  <a:srgbClr val="000000"/>
                </a:solidFill>
              </a:rPr>
              <a:t>2022年7月7日星期四</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19A6B5B8-3781-4543-A153-270FB8735D9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1693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2D2F4"/>
            </a:gs>
            <a:gs pos="50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3731" name="Rectangle 3"/>
          <p:cNvSpPr>
            <a:spLocks noGrp="1" noChangeArrowheads="1"/>
          </p:cNvSpPr>
          <p:nvPr>
            <p:ph type="body" idx="1"/>
          </p:nvPr>
        </p:nvSpPr>
        <p:spPr bwMode="auto">
          <a:xfrm>
            <a:off x="381000" y="14478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810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50"/>
            </a:lvl1pPr>
          </a:lstStyle>
          <a:p>
            <a:pPr fontAlgn="base">
              <a:spcBef>
                <a:spcPct val="0"/>
              </a:spcBef>
              <a:spcAft>
                <a:spcPct val="0"/>
              </a:spcAft>
              <a:defRPr/>
            </a:pPr>
            <a:fld id="{FA244B10-186D-4C4E-AA9F-7F34D9AD7760}" type="datetime3">
              <a:rPr kumimoji="1" lang="zh-CN" altLang="en-US" smtClean="0">
                <a:solidFill>
                  <a:srgbClr val="000000"/>
                </a:solidFill>
              </a:rPr>
              <a:t>2022年7月7日星期四</a:t>
            </a:fld>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2514600" y="6477000"/>
            <a:ext cx="4038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50"/>
            </a:lvl1pPr>
          </a:lstStyle>
          <a:p>
            <a:pPr fontAlgn="base">
              <a:spcBef>
                <a:spcPct val="0"/>
              </a:spcBef>
              <a:spcAft>
                <a:spcPct val="0"/>
              </a:spcAft>
              <a:defRPr/>
            </a:pPr>
            <a:r>
              <a:rPr kumimoji="1" lang="en-US" altLang="zh-CN">
                <a:solidFill>
                  <a:srgbClr val="000000"/>
                </a:solidFill>
              </a:rPr>
              <a:t>计算机系统结构      第五章  标量处理机</a:t>
            </a:r>
          </a:p>
        </p:txBody>
      </p:sp>
      <p:sp>
        <p:nvSpPr>
          <p:cNvPr id="1030" name="Rectangle 6"/>
          <p:cNvSpPr>
            <a:spLocks noGrp="1" noChangeArrowheads="1"/>
          </p:cNvSpPr>
          <p:nvPr>
            <p:ph type="sldNum" sz="quarter" idx="4"/>
          </p:nvPr>
        </p:nvSpPr>
        <p:spPr bwMode="auto">
          <a:xfrm>
            <a:off x="67056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50"/>
            </a:lvl1pPr>
          </a:lstStyle>
          <a:p>
            <a:pPr fontAlgn="base">
              <a:spcBef>
                <a:spcPct val="0"/>
              </a:spcBef>
              <a:spcAft>
                <a:spcPct val="0"/>
              </a:spcAft>
            </a:pPr>
            <a:fld id="{146109F8-6206-420F-ADE8-3F4B086AE4E7}" type="slidenum">
              <a:rPr kumimoji="1" lang="en-US" altLang="zh-CN" smtClean="0">
                <a:solidFill>
                  <a:srgbClr val="000000"/>
                </a:solidFill>
              </a:rPr>
              <a:pPr fontAlgn="base">
                <a:spcBef>
                  <a:spcPct val="0"/>
                </a:spcBef>
                <a:spcAft>
                  <a:spcPct val="0"/>
                </a:spcAft>
              </a:pPr>
              <a:t>‹#›</a:t>
            </a:fld>
            <a:endParaRPr kumimoji="1" lang="en-US" altLang="zh-CN" smtClean="0">
              <a:solidFill>
                <a:srgbClr val="000000"/>
              </a:solidFill>
            </a:endParaRPr>
          </a:p>
        </p:txBody>
      </p:sp>
    </p:spTree>
    <p:extLst>
      <p:ext uri="{BB962C8B-B14F-4D97-AF65-F5344CB8AC3E}">
        <p14:creationId xmlns:p14="http://schemas.microsoft.com/office/powerpoint/2010/main" val="2235908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p:titleStyle>
    <p:bodyStyle>
      <a:lvl1pPr marL="257175" indent="-257175" algn="l" rtl="0" eaLnBrk="0" fontAlgn="base" hangingPunct="0">
        <a:spcBef>
          <a:spcPct val="20000"/>
        </a:spcBef>
        <a:spcAft>
          <a:spcPct val="0"/>
        </a:spcAft>
        <a:buChar char="•"/>
        <a:defRPr kumimoji="1"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kumimoji="1" sz="2100">
          <a:solidFill>
            <a:schemeClr val="tx1"/>
          </a:solidFill>
          <a:latin typeface="+mn-lt"/>
          <a:ea typeface="+mn-ea"/>
        </a:defRPr>
      </a:lvl2pPr>
      <a:lvl3pPr marL="857250" indent="-171450" algn="l" rtl="0" eaLnBrk="0" fontAlgn="base" hangingPunct="0">
        <a:spcBef>
          <a:spcPct val="20000"/>
        </a:spcBef>
        <a:spcAft>
          <a:spcPct val="0"/>
        </a:spcAft>
        <a:buChar char="•"/>
        <a:defRPr kumimoji="1" sz="1800">
          <a:solidFill>
            <a:schemeClr val="tx1"/>
          </a:solidFill>
          <a:latin typeface="+mn-lt"/>
          <a:ea typeface="+mn-ea"/>
        </a:defRPr>
      </a:lvl3pPr>
      <a:lvl4pPr marL="1200150" indent="-171450" algn="l" rtl="0" eaLnBrk="0" fontAlgn="base" hangingPunct="0">
        <a:spcBef>
          <a:spcPct val="20000"/>
        </a:spcBef>
        <a:spcAft>
          <a:spcPct val="0"/>
        </a:spcAft>
        <a:buChar char="–"/>
        <a:defRPr kumimoji="1" sz="1500">
          <a:solidFill>
            <a:schemeClr val="tx1"/>
          </a:solidFill>
          <a:latin typeface="+mn-lt"/>
          <a:ea typeface="+mn-ea"/>
        </a:defRPr>
      </a:lvl4pPr>
      <a:lvl5pPr marL="1543050" indent="-171450" algn="l" rtl="0" eaLnBrk="0" fontAlgn="base" hangingPunct="0">
        <a:spcBef>
          <a:spcPct val="20000"/>
        </a:spcBef>
        <a:spcAft>
          <a:spcPct val="0"/>
        </a:spcAft>
        <a:buChar char="»"/>
        <a:defRPr kumimoji="1" sz="1500">
          <a:solidFill>
            <a:schemeClr val="tx1"/>
          </a:solidFill>
          <a:latin typeface="+mn-lt"/>
          <a:ea typeface="+mn-ea"/>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800" b="1">
                <a:solidFill>
                  <a:srgbClr val="000000"/>
                </a:solidFill>
                <a:latin typeface="Calibri"/>
                <a:cs typeface="Calibri"/>
              </a:defRPr>
            </a:lvl1pPr>
          </a:lstStyle>
          <a:p>
            <a:pPr eaLnBrk="0" fontAlgn="base" hangingPunct="0">
              <a:spcAft>
                <a:spcPct val="0"/>
              </a:spcAft>
              <a:defRPr/>
            </a:pPr>
            <a:fld id="{F543C2CE-5AF7-8143-8A0A-0153F98C0316}" type="slidenum">
              <a:rPr lang="en-US" smtClean="0"/>
              <a:pPr eaLnBrk="0" fontAlgn="base" hangingPunct="0">
                <a:spcAft>
                  <a:spcPct val="0"/>
                </a:spcAft>
                <a:defRPr/>
              </a:pPr>
              <a:t>‹#›</a:t>
            </a:fld>
            <a:endParaRPr lang="en-US" dirty="0"/>
          </a:p>
        </p:txBody>
      </p:sp>
      <p:sp>
        <p:nvSpPr>
          <p:cNvPr id="1029" name="Rectangle 5"/>
          <p:cNvSpPr>
            <a:spLocks noGrp="1" noChangeArrowheads="1"/>
          </p:cNvSpPr>
          <p:nvPr>
            <p:ph type="title"/>
          </p:nvPr>
        </p:nvSpPr>
        <p:spPr bwMode="auto">
          <a:xfrm>
            <a:off x="838201"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4642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ctr" rtl="0" eaLnBrk="0" fontAlgn="base" hangingPunct="0">
        <a:lnSpc>
          <a:spcPct val="90000"/>
        </a:lnSpc>
        <a:spcBef>
          <a:spcPct val="0"/>
        </a:spcBef>
        <a:spcAft>
          <a:spcPct val="0"/>
        </a:spcAft>
        <a:defRPr sz="24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0" fontAlgn="base" hangingPunct="0">
        <a:lnSpc>
          <a:spcPct val="90000"/>
        </a:lnSpc>
        <a:spcBef>
          <a:spcPct val="0"/>
        </a:spcBef>
        <a:spcAft>
          <a:spcPct val="0"/>
        </a:spcAft>
        <a:defRPr sz="2400" b="1">
          <a:solidFill>
            <a:srgbClr val="0332B7"/>
          </a:solidFill>
          <a:latin typeface="Arial" charset="0"/>
        </a:defRPr>
      </a:lvl6pPr>
      <a:lvl7pPr marL="685800" algn="l" rtl="0" eaLnBrk="0" fontAlgn="base" hangingPunct="0">
        <a:lnSpc>
          <a:spcPct val="90000"/>
        </a:lnSpc>
        <a:spcBef>
          <a:spcPct val="0"/>
        </a:spcBef>
        <a:spcAft>
          <a:spcPct val="0"/>
        </a:spcAft>
        <a:defRPr sz="2400" b="1">
          <a:solidFill>
            <a:srgbClr val="0332B7"/>
          </a:solidFill>
          <a:latin typeface="Arial" charset="0"/>
        </a:defRPr>
      </a:lvl7pPr>
      <a:lvl8pPr marL="1028700" algn="l" rtl="0" eaLnBrk="0" fontAlgn="base" hangingPunct="0">
        <a:lnSpc>
          <a:spcPct val="90000"/>
        </a:lnSpc>
        <a:spcBef>
          <a:spcPct val="0"/>
        </a:spcBef>
        <a:spcAft>
          <a:spcPct val="0"/>
        </a:spcAft>
        <a:defRPr sz="2400" b="1">
          <a:solidFill>
            <a:srgbClr val="0332B7"/>
          </a:solidFill>
          <a:latin typeface="Arial" charset="0"/>
        </a:defRPr>
      </a:lvl8pPr>
      <a:lvl9pPr marL="1371600" algn="l" rtl="0" eaLnBrk="0" fontAlgn="base" hangingPunct="0">
        <a:lnSpc>
          <a:spcPct val="90000"/>
        </a:lnSpc>
        <a:spcBef>
          <a:spcPct val="0"/>
        </a:spcBef>
        <a:spcAft>
          <a:spcPct val="0"/>
        </a:spcAft>
        <a:defRPr sz="2400" b="1">
          <a:solidFill>
            <a:srgbClr val="0332B7"/>
          </a:solidFill>
          <a:latin typeface="Arial" charset="0"/>
        </a:defRPr>
      </a:lvl9pPr>
    </p:titleStyle>
    <p:bodyStyle>
      <a:lvl1pPr marL="172641" indent="-172641" algn="l" rtl="0" eaLnBrk="0" fontAlgn="base" hangingPunct="0">
        <a:lnSpc>
          <a:spcPct val="90000"/>
        </a:lnSpc>
        <a:spcBef>
          <a:spcPct val="30000"/>
        </a:spcBef>
        <a:spcAft>
          <a:spcPct val="0"/>
        </a:spcAft>
        <a:buSzPct val="100000"/>
        <a:buFont typeface="Wingdings" charset="2"/>
        <a:buChar char="§"/>
        <a:defRPr sz="1800">
          <a:solidFill>
            <a:schemeClr val="tx1"/>
          </a:solidFill>
          <a:latin typeface="Calibri"/>
          <a:ea typeface="ＭＳ Ｐゴシック" charset="-128"/>
          <a:cs typeface="Calibri"/>
        </a:defRPr>
      </a:lvl1pPr>
      <a:lvl2pPr marL="514350" indent="-17145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857250" indent="-17145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157288" indent="-128588" algn="l" rtl="0" eaLnBrk="0" fontAlgn="base" hangingPunct="0">
        <a:lnSpc>
          <a:spcPct val="80000"/>
        </a:lnSpc>
        <a:spcBef>
          <a:spcPct val="30000"/>
        </a:spcBef>
        <a:spcAft>
          <a:spcPct val="0"/>
        </a:spcAft>
        <a:buSzPct val="100000"/>
        <a:buFont typeface="Wingdings" charset="2"/>
        <a:buChar char="§"/>
        <a:defRPr sz="1200">
          <a:solidFill>
            <a:schemeClr val="tx1"/>
          </a:solidFill>
          <a:latin typeface="Calibri"/>
          <a:ea typeface="ＭＳ Ｐゴシック" charset="-128"/>
          <a:cs typeface="Calibri"/>
        </a:defRPr>
      </a:lvl4pPr>
      <a:lvl5pPr marL="1500188" indent="-128588" algn="l" rtl="0" eaLnBrk="0" fontAlgn="base" hangingPunct="0">
        <a:lnSpc>
          <a:spcPct val="80000"/>
        </a:lnSpc>
        <a:spcBef>
          <a:spcPct val="30000"/>
        </a:spcBef>
        <a:spcAft>
          <a:spcPct val="0"/>
        </a:spcAft>
        <a:buSzPct val="100000"/>
        <a:buChar char="–"/>
        <a:defRPr sz="1200">
          <a:solidFill>
            <a:schemeClr val="tx1"/>
          </a:solidFill>
          <a:latin typeface="Calibri"/>
          <a:ea typeface="ＭＳ Ｐゴシック" charset="-128"/>
          <a:cs typeface="Calibri"/>
        </a:defRPr>
      </a:lvl5pPr>
      <a:lvl6pPr marL="18430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6pPr>
      <a:lvl7pPr marL="21859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7pPr>
      <a:lvl8pPr marL="25288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8pPr>
      <a:lvl9pPr marL="28717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3"/>
          <p:cNvSpPr>
            <a:spLocks noGrp="1" noChangeArrowheads="1"/>
          </p:cNvSpPr>
          <p:nvPr>
            <p:ph type="ctrTitle"/>
          </p:nvPr>
        </p:nvSpPr>
        <p:spPr>
          <a:xfrm>
            <a:off x="1288479" y="684948"/>
            <a:ext cx="6670344" cy="685799"/>
          </a:xfrm>
          <a:noFill/>
          <a:ln cap="flat">
            <a:solidFill>
              <a:srgbClr val="800000"/>
            </a:solidFill>
            <a:miter lim="800000"/>
            <a:headEnd/>
            <a:tailEnd/>
          </a:ln>
        </p:spPr>
        <p:txBody>
          <a:bodyPr/>
          <a:lstStyle/>
          <a:p>
            <a:pPr eaLnBrk="1" hangingPunct="1"/>
            <a:r>
              <a:rPr lang="zh-CN" altLang="en-US" sz="4000" b="1" dirty="0" smtClean="0">
                <a:solidFill>
                  <a:srgbClr val="800000"/>
                </a:solidFill>
                <a:latin typeface="Arial" panose="020B0604020202020204" pitchFamily="34" charset="0"/>
                <a:ea typeface="黑体" panose="02010609060101010101" pitchFamily="49" charset="-122"/>
              </a:rPr>
              <a:t>第</a:t>
            </a:r>
            <a:r>
              <a:rPr lang="en-US" altLang="zh-CN" sz="4000" b="1" dirty="0">
                <a:solidFill>
                  <a:srgbClr val="800000"/>
                </a:solidFill>
                <a:latin typeface="Arial" panose="020B0604020202020204" pitchFamily="34" charset="0"/>
                <a:ea typeface="黑体" panose="02010609060101010101" pitchFamily="49" charset="-122"/>
              </a:rPr>
              <a:t>6</a:t>
            </a:r>
            <a:r>
              <a:rPr lang="zh-CN" altLang="en-US" sz="4000" b="1" dirty="0" smtClean="0">
                <a:solidFill>
                  <a:srgbClr val="800000"/>
                </a:solidFill>
                <a:latin typeface="Arial" panose="020B0604020202020204" pitchFamily="34" charset="0"/>
                <a:ea typeface="黑体" panose="02010609060101010101" pitchFamily="49" charset="-122"/>
              </a:rPr>
              <a:t>章 线程级并行性</a:t>
            </a:r>
            <a:endParaRPr lang="zh-CN" altLang="en-US" sz="4000" b="1" dirty="0">
              <a:solidFill>
                <a:srgbClr val="800000"/>
              </a:solidFill>
              <a:latin typeface="Arial" panose="020B0604020202020204" pitchFamily="34" charset="0"/>
              <a:ea typeface="黑体" panose="02010609060101010101" pitchFamily="49" charset="-122"/>
            </a:endParaRPr>
          </a:p>
        </p:txBody>
      </p:sp>
      <p:sp>
        <p:nvSpPr>
          <p:cNvPr id="74755" name="Rectangle 4"/>
          <p:cNvSpPr>
            <a:spLocks noChangeArrowheads="1"/>
          </p:cNvSpPr>
          <p:nvPr/>
        </p:nvSpPr>
        <p:spPr bwMode="auto">
          <a:xfrm>
            <a:off x="1232962" y="1937981"/>
            <a:ext cx="6781377" cy="381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2800" dirty="0">
                <a:latin typeface="+mn-lt"/>
                <a:ea typeface="楷体_GB2312" pitchFamily="49" charset="-122"/>
              </a:rPr>
              <a:t>6</a:t>
            </a:r>
            <a:r>
              <a:rPr lang="en-US" altLang="zh-CN" sz="2800" dirty="0" smtClean="0">
                <a:latin typeface="+mn-lt"/>
                <a:ea typeface="楷体_GB2312" pitchFamily="49" charset="-122"/>
              </a:rPr>
              <a:t>.1 </a:t>
            </a:r>
            <a:r>
              <a:rPr lang="zh-CN" altLang="en-US" sz="2800" dirty="0" smtClean="0">
                <a:latin typeface="+mn-lt"/>
                <a:ea typeface="楷体_GB2312" pitchFamily="49" charset="-122"/>
              </a:rPr>
              <a:t>并行体系结构</a:t>
            </a:r>
            <a:endParaRPr lang="en-US" altLang="zh-CN" sz="2800" dirty="0" smtClean="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6.2 Cache</a:t>
            </a:r>
            <a:r>
              <a:rPr lang="zh-CN" altLang="en-US" sz="2800" dirty="0" smtClean="0">
                <a:latin typeface="+mn-lt"/>
                <a:ea typeface="楷体_GB2312" pitchFamily="49" charset="-122"/>
              </a:rPr>
              <a:t>一致性</a:t>
            </a:r>
            <a:endParaRPr lang="en-US" altLang="zh-CN" sz="2800" dirty="0" smtClean="0">
              <a:latin typeface="+mn-lt"/>
              <a:ea typeface="楷体_GB2312" pitchFamily="49" charset="-122"/>
            </a:endParaRPr>
          </a:p>
          <a:p>
            <a:pPr eaLnBrk="1" fontAlgn="base" hangingPunct="1">
              <a:spcBef>
                <a:spcPct val="10000"/>
              </a:spcBef>
              <a:spcAft>
                <a:spcPct val="0"/>
              </a:spcAft>
            </a:pPr>
            <a:r>
              <a:rPr lang="en-US" altLang="zh-CN" sz="2800" dirty="0" smtClean="0">
                <a:latin typeface="+mn-lt"/>
                <a:ea typeface="楷体_GB2312" pitchFamily="49" charset="-122"/>
              </a:rPr>
              <a:t>6.3 </a:t>
            </a:r>
            <a:r>
              <a:rPr lang="zh-CN" altLang="en-US" sz="2800" dirty="0" smtClean="0">
                <a:latin typeface="+mn-lt"/>
                <a:ea typeface="楷体_GB2312" pitchFamily="49" charset="-122"/>
              </a:rPr>
              <a:t>互连网络</a:t>
            </a:r>
            <a:endParaRPr lang="zh-CN" altLang="en-US" sz="2800" dirty="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6.4 </a:t>
            </a:r>
            <a:r>
              <a:rPr lang="zh-CN" altLang="en-US" sz="2800" dirty="0" smtClean="0">
                <a:latin typeface="+mn-ea"/>
                <a:ea typeface="+mn-ea"/>
              </a:rPr>
              <a:t>同步互斥</a:t>
            </a:r>
            <a:endParaRPr lang="en-US" altLang="zh-CN" sz="2800" dirty="0" smtClean="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6.5 </a:t>
            </a:r>
            <a:r>
              <a:rPr lang="zh-CN" altLang="en-US" sz="2800" dirty="0" smtClean="0">
                <a:latin typeface="+mn-lt"/>
                <a:ea typeface="楷体_GB2312" pitchFamily="49" charset="-122"/>
              </a:rPr>
              <a:t>硬件多线程、</a:t>
            </a:r>
            <a:r>
              <a:rPr lang="en-US" altLang="zh-CN" sz="2800" dirty="0" smtClean="0">
                <a:latin typeface="+mn-lt"/>
                <a:ea typeface="楷体_GB2312" pitchFamily="49" charset="-122"/>
              </a:rPr>
              <a:t>SMT</a:t>
            </a:r>
            <a:endParaRPr lang="en-US" altLang="zh-CN" sz="2800" dirty="0">
              <a:latin typeface="+mn-lt"/>
              <a:ea typeface="楷体_GB2312" pitchFamily="49" charset="-122"/>
            </a:endParaRPr>
          </a:p>
        </p:txBody>
      </p:sp>
      <p:sp>
        <p:nvSpPr>
          <p:cNvPr id="4" name="文本框 3"/>
          <p:cNvSpPr txBox="1"/>
          <p:nvPr/>
        </p:nvSpPr>
        <p:spPr>
          <a:xfrm>
            <a:off x="717452" y="6318913"/>
            <a:ext cx="6991643" cy="369332"/>
          </a:xfrm>
          <a:prstGeom prst="rect">
            <a:avLst/>
          </a:prstGeom>
          <a:noFill/>
        </p:spPr>
        <p:txBody>
          <a:bodyPr wrap="square" rtlCol="0">
            <a:spAutoFit/>
          </a:bodyPr>
          <a:lstStyle/>
          <a:p>
            <a:r>
              <a:rPr lang="en-US" altLang="zh-CN" dirty="0" smtClean="0">
                <a:solidFill>
                  <a:prstClr val="black"/>
                </a:solidFill>
                <a:cs typeface="Times New Roman" panose="02020603050405020304" pitchFamily="18" charset="0"/>
              </a:rPr>
              <a:t>Readings:  </a:t>
            </a:r>
            <a:endParaRPr lang="zh-CN" altLang="en-US"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2810994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片</a:t>
            </a:r>
            <a:r>
              <a:rPr lang="zh-CN" altLang="en-US" sz="4000" b="1" kern="0" dirty="0" smtClean="0">
                <a:solidFill>
                  <a:srgbClr val="800000"/>
                </a:solidFill>
                <a:latin typeface="Arial" panose="020B0604020202020204" pitchFamily="34" charset="0"/>
                <a:ea typeface="黑体" panose="02010609060101010101" pitchFamily="49" charset="-122"/>
              </a:rPr>
              <a:t>上</a:t>
            </a:r>
            <a:r>
              <a:rPr lang="en-US" altLang="zh-CN" sz="4000" b="1" kern="0" dirty="0" smtClean="0">
                <a:solidFill>
                  <a:srgbClr val="800000"/>
                </a:solidFill>
                <a:latin typeface="Arial" panose="020B0604020202020204" pitchFamily="34" charset="0"/>
                <a:ea typeface="黑体" panose="02010609060101010101" pitchFamily="49" charset="-122"/>
              </a:rPr>
              <a:t>Cache</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534404" y="1047325"/>
            <a:ext cx="8129782" cy="4217438"/>
          </a:xfrm>
          <a:prstGeom prst="rect">
            <a:avLst/>
          </a:prstGeom>
        </p:spPr>
      </p:pic>
      <p:sp>
        <p:nvSpPr>
          <p:cNvPr id="4" name="文本框 3"/>
          <p:cNvSpPr txBox="1"/>
          <p:nvPr/>
        </p:nvSpPr>
        <p:spPr>
          <a:xfrm>
            <a:off x="0" y="5595582"/>
            <a:ext cx="9144000" cy="1015663"/>
          </a:xfrm>
          <a:prstGeom prst="rect">
            <a:avLst/>
          </a:prstGeom>
          <a:noFill/>
        </p:spPr>
        <p:txBody>
          <a:bodyPr wrap="square" rtlCol="0">
            <a:spAutoFit/>
          </a:bodyPr>
          <a:lstStyle/>
          <a:p>
            <a:r>
              <a:rPr lang="zh-CN" altLang="en-US" sz="2000" dirty="0" smtClean="0"/>
              <a:t>主流多核处理器</a:t>
            </a:r>
            <a:r>
              <a:rPr lang="en-US" altLang="zh-CN" sz="2000" dirty="0" smtClean="0"/>
              <a:t>Cache</a:t>
            </a:r>
            <a:r>
              <a:rPr lang="zh-CN" altLang="en-US" sz="2000" dirty="0" smtClean="0"/>
              <a:t>结构：共享最后一级</a:t>
            </a:r>
            <a:r>
              <a:rPr lang="en-US" altLang="zh-CN" sz="2000" dirty="0" smtClean="0"/>
              <a:t>Cache </a:t>
            </a:r>
            <a:r>
              <a:rPr lang="en-US" altLang="zh-CN" sz="2000" dirty="0" smtClean="0">
                <a:ea typeface="宋体" panose="02010600030101010101" pitchFamily="2" charset="-122"/>
              </a:rPr>
              <a:t>(</a:t>
            </a:r>
            <a:r>
              <a:rPr lang="en-US" altLang="zh-CN" sz="2000" dirty="0"/>
              <a:t>Last Level </a:t>
            </a:r>
            <a:r>
              <a:rPr lang="en-US" altLang="zh-CN" sz="2000" dirty="0" smtClean="0"/>
              <a:t>Cache</a:t>
            </a:r>
            <a:r>
              <a:rPr lang="en-US" altLang="zh-CN" sz="2000" dirty="0" smtClean="0">
                <a:ea typeface="宋体" panose="02010600030101010101" pitchFamily="2" charset="-122"/>
              </a:rPr>
              <a:t>, </a:t>
            </a:r>
            <a:r>
              <a:rPr lang="en-US" altLang="zh-CN" sz="2000" dirty="0" smtClean="0"/>
              <a:t>LLC</a:t>
            </a:r>
            <a:r>
              <a:rPr lang="en-US" altLang="zh-CN" sz="2000" dirty="0" smtClean="0">
                <a:ea typeface="仿宋" panose="02010609060101010101" pitchFamily="49" charset="-122"/>
              </a:rPr>
              <a:t>)</a:t>
            </a:r>
          </a:p>
          <a:p>
            <a:r>
              <a:rPr lang="zh-CN" altLang="en-US" sz="2000" dirty="0" smtClean="0">
                <a:latin typeface="+mn-ea"/>
              </a:rPr>
              <a:t>私有</a:t>
            </a:r>
            <a:r>
              <a:rPr lang="en-US" altLang="zh-CN" sz="2000" dirty="0" smtClean="0"/>
              <a:t>Cache</a:t>
            </a:r>
            <a:r>
              <a:rPr lang="zh-CN" altLang="en-US" sz="2000" dirty="0" smtClean="0">
                <a:latin typeface="+mn-ea"/>
              </a:rPr>
              <a:t>：容量小、速度快、失效率高</a:t>
            </a:r>
            <a:endParaRPr lang="en-US" altLang="zh-CN" sz="2000" dirty="0" smtClean="0">
              <a:latin typeface="+mn-ea"/>
            </a:endParaRPr>
          </a:p>
          <a:p>
            <a:r>
              <a:rPr lang="zh-CN" altLang="en-US" sz="2000" dirty="0" smtClean="0">
                <a:latin typeface="+mn-ea"/>
              </a:rPr>
              <a:t>共享</a:t>
            </a:r>
            <a:r>
              <a:rPr lang="en-US" altLang="zh-CN" sz="2000" dirty="0" smtClean="0"/>
              <a:t>Cache</a:t>
            </a:r>
            <a:r>
              <a:rPr lang="zh-CN" altLang="en-US" sz="2000" dirty="0" smtClean="0">
                <a:latin typeface="+mn-ea"/>
              </a:rPr>
              <a:t>：容量大、速度慢、失效率低</a:t>
            </a:r>
            <a:endParaRPr lang="zh-CN" altLang="en-US" sz="2000" dirty="0">
              <a:latin typeface="+mn-ea"/>
            </a:endParaRPr>
          </a:p>
        </p:txBody>
      </p:sp>
    </p:spTree>
    <p:extLst>
      <p:ext uri="{BB962C8B-B14F-4D97-AF65-F5344CB8AC3E}">
        <p14:creationId xmlns:p14="http://schemas.microsoft.com/office/powerpoint/2010/main" val="3604589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片上</a:t>
            </a:r>
            <a:r>
              <a:rPr lang="en-US" altLang="zh-CN" sz="4000" b="1" kern="0" dirty="0" smtClean="0">
                <a:solidFill>
                  <a:srgbClr val="800000"/>
                </a:solidFill>
                <a:latin typeface="Arial" panose="020B0604020202020204" pitchFamily="34" charset="0"/>
                <a:ea typeface="黑体" panose="02010609060101010101" pitchFamily="49" charset="-122"/>
              </a:rPr>
              <a:t>Cache</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259307" y="1965278"/>
            <a:ext cx="8679976" cy="3998794"/>
          </a:xfrm>
          <a:prstGeom prst="rect">
            <a:avLst/>
          </a:prstGeom>
        </p:spPr>
      </p:pic>
    </p:spTree>
    <p:extLst>
      <p:ext uri="{BB962C8B-B14F-4D97-AF65-F5344CB8AC3E}">
        <p14:creationId xmlns:p14="http://schemas.microsoft.com/office/powerpoint/2010/main" val="1239119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46010"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共享</a:t>
            </a:r>
            <a:r>
              <a:rPr lang="en-US" altLang="zh-CN" sz="4000" b="1" kern="0" dirty="0" smtClean="0">
                <a:solidFill>
                  <a:srgbClr val="800000"/>
                </a:solidFill>
                <a:latin typeface="Arial" panose="020B0604020202020204" pitchFamily="34" charset="0"/>
                <a:ea typeface="黑体" panose="02010609060101010101" pitchFamily="49" charset="-122"/>
              </a:rPr>
              <a:t>LLC</a:t>
            </a:r>
            <a:endParaRPr lang="en-US" altLang="zh-CN"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922126"/>
            <a:ext cx="9144000" cy="4522427"/>
          </a:xfrm>
          <a:prstGeom prst="rect">
            <a:avLst/>
          </a:prstGeom>
        </p:spPr>
      </p:pic>
      <p:sp>
        <p:nvSpPr>
          <p:cNvPr id="4" name="文本框 3"/>
          <p:cNvSpPr txBox="1"/>
          <p:nvPr/>
        </p:nvSpPr>
        <p:spPr>
          <a:xfrm>
            <a:off x="0" y="5663821"/>
            <a:ext cx="9144000" cy="923330"/>
          </a:xfrm>
          <a:prstGeom prst="rect">
            <a:avLst/>
          </a:prstGeom>
          <a:noFill/>
        </p:spPr>
        <p:txBody>
          <a:bodyPr wrap="square" rtlCol="0">
            <a:spAutoFit/>
          </a:bodyPr>
          <a:lstStyle/>
          <a:p>
            <a:r>
              <a:rPr lang="en-US" altLang="zh-CN" b="1" dirty="0" smtClean="0"/>
              <a:t>UCA</a:t>
            </a:r>
            <a:r>
              <a:rPr lang="zh-CN" altLang="en-US" b="1" dirty="0" smtClean="0"/>
              <a:t>结构</a:t>
            </a:r>
            <a:r>
              <a:rPr lang="zh-CN" altLang="en-US" dirty="0" smtClean="0"/>
              <a:t>：集中式共享</a:t>
            </a:r>
            <a:r>
              <a:rPr lang="en-US" altLang="zh-CN" dirty="0" smtClean="0"/>
              <a:t>LLC</a:t>
            </a:r>
            <a:r>
              <a:rPr lang="zh-CN" altLang="en-US" dirty="0" smtClean="0"/>
              <a:t>，</a:t>
            </a:r>
            <a:r>
              <a:rPr lang="en-US" altLang="zh-CN" dirty="0" smtClean="0"/>
              <a:t>Cache</a:t>
            </a:r>
            <a:r>
              <a:rPr lang="zh-CN" altLang="en-US" dirty="0" smtClean="0"/>
              <a:t>访问延迟一样，扩展性弱，适合核数较少的情况</a:t>
            </a:r>
            <a:endParaRPr lang="en-US" altLang="zh-CN" dirty="0" smtClean="0"/>
          </a:p>
          <a:p>
            <a:r>
              <a:rPr lang="en-US" altLang="zh-CN" b="1" dirty="0" smtClean="0"/>
              <a:t>NUCA</a:t>
            </a:r>
            <a:r>
              <a:rPr lang="zh-CN" altLang="en-US" b="1" dirty="0" smtClean="0"/>
              <a:t>结构</a:t>
            </a:r>
            <a:r>
              <a:rPr lang="zh-CN" altLang="en-US" dirty="0" smtClean="0"/>
              <a:t>：分布式共享</a:t>
            </a:r>
            <a:r>
              <a:rPr lang="en-US" altLang="zh-CN" dirty="0" smtClean="0"/>
              <a:t>LLC</a:t>
            </a:r>
            <a:r>
              <a:rPr lang="zh-CN" altLang="en-US" dirty="0" smtClean="0"/>
              <a:t>，访问延迟不一样，需要高效查询替换算法，扩展性强，适合核数较多和众核</a:t>
            </a:r>
            <a:r>
              <a:rPr lang="en-US" altLang="zh-CN" dirty="0" smtClean="0">
                <a:ea typeface="宋体" panose="02010600030101010101" pitchFamily="2" charset="-122"/>
              </a:rPr>
              <a:t>(&gt;64</a:t>
            </a:r>
            <a:r>
              <a:rPr lang="zh-CN" altLang="en-US" dirty="0" smtClean="0">
                <a:latin typeface="宋体" panose="02010600030101010101" pitchFamily="2" charset="-122"/>
                <a:ea typeface="宋体" panose="02010600030101010101" pitchFamily="2" charset="-122"/>
              </a:rPr>
              <a:t>核</a:t>
            </a:r>
            <a:r>
              <a:rPr lang="en-US" altLang="zh-CN" dirty="0" smtClean="0">
                <a:latin typeface="宋体" panose="02010600030101010101" pitchFamily="2" charset="-122"/>
                <a:ea typeface="宋体" panose="02010600030101010101" pitchFamily="2" charset="-122"/>
              </a:rPr>
              <a:t>)</a:t>
            </a:r>
            <a:r>
              <a:rPr lang="zh-CN" altLang="en-US" dirty="0" smtClean="0"/>
              <a:t>的情况</a:t>
            </a:r>
            <a:endParaRPr lang="zh-CN" altLang="en-US" dirty="0"/>
          </a:p>
        </p:txBody>
      </p:sp>
    </p:spTree>
    <p:extLst>
      <p:ext uri="{BB962C8B-B14F-4D97-AF65-F5344CB8AC3E}">
        <p14:creationId xmlns:p14="http://schemas.microsoft.com/office/powerpoint/2010/main" val="3488807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同步</a:t>
            </a:r>
            <a:r>
              <a:rPr lang="en-US" altLang="zh-CN" sz="4000" b="1" kern="0" dirty="0" smtClean="0">
                <a:solidFill>
                  <a:srgbClr val="800000"/>
                </a:solidFill>
                <a:latin typeface="Arial" panose="020B0604020202020204" pitchFamily="34" charset="0"/>
                <a:ea typeface="黑体" panose="02010609060101010101" pitchFamily="49" charset="-122"/>
              </a:rPr>
              <a:t>Synchronization</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1262982"/>
            <a:ext cx="9144000" cy="4332035"/>
          </a:xfrm>
          <a:prstGeom prst="rect">
            <a:avLst/>
          </a:prstGeom>
        </p:spPr>
      </p:pic>
      <p:sp>
        <p:nvSpPr>
          <p:cNvPr id="4" name="文本框 3"/>
          <p:cNvSpPr txBox="1"/>
          <p:nvPr/>
        </p:nvSpPr>
        <p:spPr>
          <a:xfrm>
            <a:off x="0" y="5854890"/>
            <a:ext cx="9144000" cy="923330"/>
          </a:xfrm>
          <a:prstGeom prst="rect">
            <a:avLst/>
          </a:prstGeom>
          <a:noFill/>
        </p:spPr>
        <p:txBody>
          <a:bodyPr wrap="square" rtlCol="0">
            <a:spAutoFit/>
          </a:bodyPr>
          <a:lstStyle/>
          <a:p>
            <a:r>
              <a:rPr lang="zh-CN" altLang="en-US" dirty="0" smtClean="0"/>
              <a:t>多核处理器、多个线程、进程对共享资源，比如共享变量，进行访问需要同步机制协调。</a:t>
            </a:r>
            <a:endParaRPr lang="en-US" altLang="zh-CN" dirty="0" smtClean="0"/>
          </a:p>
          <a:p>
            <a:r>
              <a:rPr lang="zh-CN" altLang="en-US" dirty="0"/>
              <a:t>线程之间的共享数据访问都应该实现</a:t>
            </a:r>
            <a:r>
              <a:rPr lang="zh-CN" altLang="en-US" b="1" dirty="0">
                <a:solidFill>
                  <a:srgbClr val="0070C0"/>
                </a:solidFill>
              </a:rPr>
              <a:t>原子性</a:t>
            </a:r>
            <a:r>
              <a:rPr lang="en-US" altLang="zh-CN" dirty="0"/>
              <a:t>: </a:t>
            </a:r>
            <a:r>
              <a:rPr lang="zh-CN" altLang="en-US" dirty="0"/>
              <a:t>要么</a:t>
            </a:r>
            <a:r>
              <a:rPr lang="zh-CN" altLang="en-US" dirty="0" smtClean="0"/>
              <a:t>完全</a:t>
            </a:r>
            <a:r>
              <a:rPr lang="zh-CN" altLang="en-US" dirty="0"/>
              <a:t>完成对数据的改动</a:t>
            </a:r>
            <a:r>
              <a:rPr lang="en-US" altLang="zh-CN" dirty="0"/>
              <a:t>, </a:t>
            </a:r>
            <a:r>
              <a:rPr lang="zh-CN" altLang="en-US" dirty="0"/>
              <a:t>要么什么改变都没有</a:t>
            </a:r>
            <a:r>
              <a:rPr lang="zh-CN" altLang="en-US" dirty="0" smtClean="0"/>
              <a:t>发生。</a:t>
            </a:r>
            <a:endParaRPr lang="zh-CN" altLang="en-US" dirty="0"/>
          </a:p>
        </p:txBody>
      </p:sp>
    </p:spTree>
    <p:extLst>
      <p:ext uri="{BB962C8B-B14F-4D97-AF65-F5344CB8AC3E}">
        <p14:creationId xmlns:p14="http://schemas.microsoft.com/office/powerpoint/2010/main" val="3016024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互斥</a:t>
            </a:r>
            <a:r>
              <a:rPr lang="en-US" altLang="zh-CN" sz="4000" b="1" kern="0" dirty="0" smtClean="0">
                <a:solidFill>
                  <a:srgbClr val="800000"/>
                </a:solidFill>
                <a:latin typeface="Arial" panose="020B0604020202020204" pitchFamily="34" charset="0"/>
                <a:ea typeface="黑体" panose="02010609060101010101" pitchFamily="49" charset="-122"/>
              </a:rPr>
              <a:t>Mutual exclusion</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78424"/>
            <a:ext cx="9144000" cy="4893647"/>
          </a:xfrm>
          <a:prstGeom prst="rect">
            <a:avLst/>
          </a:prstGeom>
          <a:noFill/>
        </p:spPr>
        <p:txBody>
          <a:bodyPr wrap="square" rtlCol="0">
            <a:spAutoFit/>
          </a:bodyPr>
          <a:lstStyle/>
          <a:p>
            <a:pPr marL="342900" indent="-342900" algn="just">
              <a:buFont typeface="Wingdings" panose="05000000000000000000" pitchFamily="2" charset="2"/>
              <a:buChar char="Ø"/>
            </a:pPr>
            <a:r>
              <a:rPr lang="zh-CN" altLang="en-US" sz="2400" dirty="0" smtClean="0"/>
              <a:t>锁</a:t>
            </a:r>
            <a:r>
              <a:rPr lang="en-US" altLang="zh-CN" sz="2400" dirty="0" smtClean="0"/>
              <a:t>lock</a:t>
            </a:r>
            <a:r>
              <a:rPr lang="zh-CN" altLang="en-US" sz="2400" dirty="0" smtClean="0"/>
              <a:t>是获得原子操作的“门票”，同一时刻只有获得锁的那个线程可以访问共享资源，其他线程则被阻塞。</a:t>
            </a:r>
            <a:endParaRPr lang="en-US" altLang="zh-CN" sz="2400" dirty="0" smtClean="0"/>
          </a:p>
          <a:p>
            <a:pPr marL="342900" indent="-342900" algn="just">
              <a:buFont typeface="Wingdings" panose="05000000000000000000" pitchFamily="2" charset="2"/>
              <a:buChar char="Ø"/>
            </a:pPr>
            <a:endParaRPr lang="en-US" altLang="zh-CN" sz="2400" dirty="0"/>
          </a:p>
          <a:p>
            <a:pPr marL="342900" indent="-342900" algn="just">
              <a:buFont typeface="Wingdings" panose="05000000000000000000" pitchFamily="2" charset="2"/>
              <a:buChar char="Ø"/>
            </a:pPr>
            <a:r>
              <a:rPr lang="zh-CN" altLang="en-US" sz="2400" dirty="0"/>
              <a:t>对数据进行原子操作的程序段叫作</a:t>
            </a:r>
            <a:r>
              <a:rPr lang="zh-CN" altLang="en-US" sz="2400" b="1" dirty="0"/>
              <a:t>临界区</a:t>
            </a:r>
            <a:r>
              <a:rPr lang="en-US" altLang="zh-CN" sz="2400" dirty="0"/>
              <a:t>, </a:t>
            </a:r>
            <a:r>
              <a:rPr lang="zh-CN" altLang="en-US" sz="2400" dirty="0"/>
              <a:t>在临界区前后应该包含申请锁和释放锁的</a:t>
            </a:r>
            <a:r>
              <a:rPr lang="zh-CN" altLang="en-US" sz="2400" dirty="0" smtClean="0"/>
              <a:t>过程</a:t>
            </a:r>
            <a:r>
              <a:rPr lang="en-US" altLang="zh-CN" sz="2400" dirty="0"/>
              <a:t>, </a:t>
            </a:r>
            <a:r>
              <a:rPr lang="zh-CN" altLang="en-US" sz="2400" dirty="0"/>
              <a:t>申请锁失败的线程被阻塞</a:t>
            </a:r>
            <a:r>
              <a:rPr lang="en-US" altLang="zh-CN" sz="2400" dirty="0"/>
              <a:t>, </a:t>
            </a:r>
            <a:r>
              <a:rPr lang="zh-CN" altLang="en-US" sz="2400" dirty="0"/>
              <a:t>占有锁的进程在完成临界区操作后应该及时</a:t>
            </a:r>
            <a:r>
              <a:rPr lang="zh-CN" altLang="en-US" sz="2400" dirty="0" smtClean="0"/>
              <a:t>释放</a:t>
            </a:r>
            <a:endParaRPr lang="en-US" altLang="zh-CN" sz="2400" dirty="0" smtClean="0"/>
          </a:p>
          <a:p>
            <a:pPr marL="342900" indent="-342900" algn="just">
              <a:buFont typeface="Wingdings" panose="05000000000000000000" pitchFamily="2" charset="2"/>
              <a:buChar char="Ø"/>
            </a:pPr>
            <a:endParaRPr lang="en-US" altLang="zh-CN" sz="2400" dirty="0"/>
          </a:p>
          <a:p>
            <a:pPr marL="342900" indent="-342900" algn="just">
              <a:buFont typeface="Wingdings" panose="05000000000000000000" pitchFamily="2" charset="2"/>
              <a:buChar char="Ø"/>
            </a:pPr>
            <a:r>
              <a:rPr lang="zh-CN" altLang="en-US" sz="2400" b="1" dirty="0" smtClean="0"/>
              <a:t>互斥锁</a:t>
            </a:r>
            <a:r>
              <a:rPr lang="zh-CN" altLang="en-US" sz="2400" dirty="0" smtClean="0"/>
              <a:t>：当</a:t>
            </a:r>
            <a:r>
              <a:rPr lang="zh-CN" altLang="en-US" sz="2400" dirty="0"/>
              <a:t>一个线程获取锁失败时</a:t>
            </a:r>
            <a:r>
              <a:rPr lang="en-US" altLang="zh-CN" sz="2400" dirty="0"/>
              <a:t>, </a:t>
            </a:r>
            <a:r>
              <a:rPr lang="zh-CN" altLang="en-US" sz="2400" dirty="0"/>
              <a:t>会将自己阻塞</a:t>
            </a:r>
            <a:r>
              <a:rPr lang="zh-CN" altLang="en-US" sz="2400" dirty="0" smtClean="0"/>
              <a:t>并调用</a:t>
            </a:r>
            <a:r>
              <a:rPr lang="zh-CN" altLang="en-US" sz="2400" dirty="0"/>
              <a:t>操作系统的调度器。在释放锁的时候还需要同时让其他等待锁的线程离开阻塞状态</a:t>
            </a:r>
            <a:r>
              <a:rPr lang="zh-CN" altLang="en-US" sz="2400" dirty="0" smtClean="0"/>
              <a:t>。</a:t>
            </a:r>
            <a:endParaRPr lang="en-US" altLang="zh-CN" sz="2400" dirty="0" smtClean="0"/>
          </a:p>
          <a:p>
            <a:pPr marL="342900" indent="-342900" algn="just">
              <a:buFont typeface="Wingdings" panose="05000000000000000000" pitchFamily="2" charset="2"/>
              <a:buChar char="Ø"/>
            </a:pPr>
            <a:endParaRPr lang="en-US" altLang="zh-CN" sz="2400" dirty="0"/>
          </a:p>
          <a:p>
            <a:pPr marL="342900" indent="-342900" algn="just">
              <a:buFont typeface="Wingdings" panose="05000000000000000000" pitchFamily="2" charset="2"/>
              <a:buChar char="Ø"/>
            </a:pPr>
            <a:r>
              <a:rPr lang="zh-CN" altLang="en-US" sz="2400" dirty="0" smtClean="0"/>
              <a:t>挂起和</a:t>
            </a:r>
            <a:r>
              <a:rPr lang="zh-CN" altLang="en-US" sz="2400" dirty="0"/>
              <a:t>唤醒线程的操作与指令系统无关</a:t>
            </a:r>
            <a:r>
              <a:rPr lang="en-US" altLang="zh-CN" sz="2400" dirty="0"/>
              <a:t>, </a:t>
            </a:r>
            <a:r>
              <a:rPr lang="zh-CN" altLang="en-US" sz="2400" dirty="0"/>
              <a:t>但测试锁状态和设置锁的代码依赖于原子的</a:t>
            </a:r>
            <a:r>
              <a:rPr lang="zh-CN" altLang="en-US" sz="2400" dirty="0" smtClean="0"/>
              <a:t>“</a:t>
            </a:r>
            <a:r>
              <a:rPr lang="zh-CN" altLang="en-US" sz="2400" b="1" dirty="0" smtClean="0"/>
              <a:t>测试并设置</a:t>
            </a:r>
            <a:r>
              <a:rPr lang="zh-CN" altLang="en-US" sz="2400" dirty="0" smtClean="0"/>
              <a:t>” </a:t>
            </a:r>
            <a:r>
              <a:rPr lang="zh-CN" altLang="en-US" sz="2400" dirty="0"/>
              <a:t>指令</a:t>
            </a:r>
          </a:p>
        </p:txBody>
      </p:sp>
    </p:spTree>
    <p:extLst>
      <p:ext uri="{BB962C8B-B14F-4D97-AF65-F5344CB8AC3E}">
        <p14:creationId xmlns:p14="http://schemas.microsoft.com/office/powerpoint/2010/main" val="2756815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a:t>
            </a:r>
            <a:r>
              <a:rPr lang="zh-CN" altLang="en-US" sz="4000" b="1" kern="0" dirty="0" smtClean="0">
                <a:solidFill>
                  <a:srgbClr val="800000"/>
                </a:solidFill>
                <a:latin typeface="Arial" panose="020B0604020202020204" pitchFamily="34" charset="0"/>
                <a:ea typeface="黑体" panose="02010609060101010101" pitchFamily="49" charset="-122"/>
              </a:rPr>
              <a:t>测试并设置</a:t>
            </a:r>
            <a:r>
              <a:rPr lang="en-US" altLang="zh-CN" sz="4000" b="1" kern="0" dirty="0" smtClean="0">
                <a:solidFill>
                  <a:srgbClr val="800000"/>
                </a:solidFill>
                <a:latin typeface="Arial" panose="020B0604020202020204" pitchFamily="34" charset="0"/>
                <a:ea typeface="黑体" panose="02010609060101010101" pitchFamily="49" charset="-122"/>
              </a:rPr>
              <a:t>”</a:t>
            </a:r>
            <a:r>
              <a:rPr lang="zh-CN" altLang="en-US" sz="4000" b="1" kern="0" dirty="0" smtClean="0">
                <a:solidFill>
                  <a:srgbClr val="800000"/>
                </a:solidFill>
                <a:latin typeface="Arial" panose="020B0604020202020204" pitchFamily="34" charset="0"/>
                <a:ea typeface="黑体" panose="02010609060101010101" pitchFamily="49" charset="-122"/>
              </a:rPr>
              <a:t>原子指令</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1040626" y="4393593"/>
            <a:ext cx="7062748" cy="2464407"/>
          </a:xfrm>
          <a:prstGeom prst="rect">
            <a:avLst/>
          </a:prstGeom>
        </p:spPr>
      </p:pic>
      <p:sp>
        <p:nvSpPr>
          <p:cNvPr id="4" name="文本框 3"/>
          <p:cNvSpPr txBox="1"/>
          <p:nvPr/>
        </p:nvSpPr>
        <p:spPr>
          <a:xfrm>
            <a:off x="0" y="1461856"/>
            <a:ext cx="9144000" cy="283154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dirty="0" err="1"/>
              <a:t>Test_and_Set</a:t>
            </a:r>
            <a:r>
              <a:rPr lang="en-US" altLang="zh-CN" sz="2000" dirty="0"/>
              <a:t> </a:t>
            </a:r>
            <a:r>
              <a:rPr lang="zh-CN" altLang="en-US" sz="2000" dirty="0" smtClean="0"/>
              <a:t>指令</a:t>
            </a:r>
            <a:endParaRPr lang="en-US" altLang="zh-CN" sz="2000" dirty="0" smtClean="0"/>
          </a:p>
          <a:p>
            <a:r>
              <a:rPr lang="zh-CN" altLang="en-US" sz="2000" dirty="0" smtClean="0"/>
              <a:t>取出</a:t>
            </a:r>
            <a:r>
              <a:rPr lang="zh-CN" altLang="en-US" sz="2000" dirty="0"/>
              <a:t>内存中对应地址的值</a:t>
            </a:r>
            <a:r>
              <a:rPr lang="en-US" altLang="zh-CN" sz="2000" dirty="0"/>
              <a:t>, </a:t>
            </a:r>
            <a:r>
              <a:rPr lang="zh-CN" altLang="en-US" sz="2000" dirty="0"/>
              <a:t>同时对该内存地址赋予一个新的</a:t>
            </a:r>
            <a:r>
              <a:rPr lang="zh-CN" altLang="en-US" sz="2000" dirty="0" smtClean="0"/>
              <a:t>值</a:t>
            </a:r>
            <a:endParaRPr lang="en-US" altLang="zh-CN" sz="2000" dirty="0" smtClean="0"/>
          </a:p>
          <a:p>
            <a:endParaRPr lang="en-US" altLang="zh-CN" dirty="0"/>
          </a:p>
          <a:p>
            <a:pPr marL="285750" indent="-285750">
              <a:buFont typeface="Wingdings" panose="05000000000000000000" pitchFamily="2" charset="2"/>
              <a:buChar char="Ø"/>
            </a:pPr>
            <a:r>
              <a:rPr lang="en-US" altLang="zh-CN" sz="2000" dirty="0" err="1" smtClean="0"/>
              <a:t>Compare_and_Swap</a:t>
            </a:r>
            <a:r>
              <a:rPr lang="zh-CN" altLang="en-US" sz="2000" dirty="0" smtClean="0"/>
              <a:t>指令</a:t>
            </a:r>
            <a:endParaRPr lang="en-US" altLang="zh-CN" sz="2000" dirty="0" smtClean="0"/>
          </a:p>
          <a:p>
            <a:pPr algn="just"/>
            <a:r>
              <a:rPr lang="zh-CN" altLang="en-US" sz="2000" dirty="0" smtClean="0"/>
              <a:t>取出</a:t>
            </a:r>
            <a:r>
              <a:rPr lang="zh-CN" altLang="en-US" sz="2000" dirty="0"/>
              <a:t>内存中对应地址的值和另一个给定值</a:t>
            </a:r>
            <a:r>
              <a:rPr lang="en-US" altLang="zh-CN" sz="2000" dirty="0"/>
              <a:t>A </a:t>
            </a:r>
            <a:r>
              <a:rPr lang="zh-CN" altLang="en-US" sz="2000" dirty="0"/>
              <a:t>进行比较</a:t>
            </a:r>
            <a:r>
              <a:rPr lang="en-US" altLang="zh-CN" sz="2000" dirty="0"/>
              <a:t>, </a:t>
            </a:r>
            <a:r>
              <a:rPr lang="zh-CN" altLang="en-US" sz="2000" dirty="0"/>
              <a:t>如果相等</a:t>
            </a:r>
            <a:r>
              <a:rPr lang="en-US" altLang="zh-CN" sz="2000" dirty="0"/>
              <a:t>, </a:t>
            </a:r>
            <a:r>
              <a:rPr lang="zh-CN" altLang="en-US" sz="2000" dirty="0"/>
              <a:t>则将另一个给定值</a:t>
            </a:r>
            <a:r>
              <a:rPr lang="en-US" altLang="zh-CN" sz="2000" dirty="0" smtClean="0"/>
              <a:t>B</a:t>
            </a:r>
            <a:r>
              <a:rPr lang="zh-CN" altLang="en-US" sz="2000" dirty="0" smtClean="0"/>
              <a:t>写入</a:t>
            </a:r>
            <a:r>
              <a:rPr lang="zh-CN" altLang="en-US" sz="2000" dirty="0"/>
              <a:t>这个内存地址</a:t>
            </a:r>
            <a:r>
              <a:rPr lang="en-US" altLang="zh-CN" sz="2000" dirty="0"/>
              <a:t>, </a:t>
            </a:r>
            <a:r>
              <a:rPr lang="zh-CN" altLang="en-US" sz="2000" dirty="0"/>
              <a:t>否则不进行写操作</a:t>
            </a:r>
            <a:r>
              <a:rPr lang="en-US" altLang="zh-CN" sz="2000" dirty="0"/>
              <a:t>; </a:t>
            </a:r>
            <a:r>
              <a:rPr lang="zh-CN" altLang="en-US" sz="2000" dirty="0"/>
              <a:t>指令应返回</a:t>
            </a:r>
            <a:r>
              <a:rPr lang="zh-CN" altLang="en-US" sz="2000" dirty="0" smtClean="0"/>
              <a:t>状态来</a:t>
            </a:r>
            <a:r>
              <a:rPr lang="zh-CN" altLang="en-US" sz="2000" dirty="0"/>
              <a:t>指示是否进行了写</a:t>
            </a:r>
            <a:r>
              <a:rPr lang="zh-CN" altLang="en-US" sz="2000" dirty="0" smtClean="0"/>
              <a:t>操作</a:t>
            </a:r>
            <a:endParaRPr lang="en-US" altLang="zh-CN" sz="2000" dirty="0" smtClean="0"/>
          </a:p>
          <a:p>
            <a:pPr algn="just"/>
            <a:endParaRPr lang="en-US" altLang="zh-CN" sz="2000" dirty="0"/>
          </a:p>
          <a:p>
            <a:pPr marL="342900" indent="-342900">
              <a:buFont typeface="Wingdings" panose="05000000000000000000" pitchFamily="2" charset="2"/>
              <a:buChar char="Ø"/>
            </a:pPr>
            <a:r>
              <a:rPr lang="en-US" altLang="zh-CN" sz="2000" dirty="0" smtClean="0"/>
              <a:t>Semaphore</a:t>
            </a:r>
            <a:r>
              <a:rPr lang="zh-CN" altLang="en-US" sz="2000" dirty="0" smtClean="0"/>
              <a:t>原语中的</a:t>
            </a:r>
            <a:r>
              <a:rPr lang="en-US" altLang="zh-CN" sz="2000" dirty="0" smtClean="0"/>
              <a:t>signal</a:t>
            </a:r>
            <a:r>
              <a:rPr lang="zh-CN" altLang="en-US" sz="2000" dirty="0" smtClean="0"/>
              <a:t>和</a:t>
            </a:r>
            <a:r>
              <a:rPr lang="en-US" altLang="zh-CN" sz="2000" dirty="0" smtClean="0"/>
              <a:t>wait</a:t>
            </a:r>
            <a:r>
              <a:rPr lang="zh-CN" altLang="en-US" sz="2000" dirty="0" smtClean="0"/>
              <a:t>操作也需要上述类似原子指令</a:t>
            </a:r>
            <a:endParaRPr lang="zh-CN" altLang="en-US" sz="2000" dirty="0"/>
          </a:p>
        </p:txBody>
      </p:sp>
    </p:spTree>
    <p:extLst>
      <p:ext uri="{BB962C8B-B14F-4D97-AF65-F5344CB8AC3E}">
        <p14:creationId xmlns:p14="http://schemas.microsoft.com/office/powerpoint/2010/main" val="672115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8" y="1733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硬件多线程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514900"/>
            <a:ext cx="9144000" cy="4524315"/>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sz="2400" b="1" dirty="0" smtClean="0"/>
              <a:t>硬件多线程</a:t>
            </a:r>
            <a:r>
              <a:rPr lang="en-US" altLang="zh-CN" sz="2400" b="1" dirty="0" smtClean="0">
                <a:latin typeface="宋体" panose="02010600030101010101" pitchFamily="2" charset="-122"/>
                <a:ea typeface="宋体" panose="02010600030101010101" pitchFamily="2" charset="-122"/>
              </a:rPr>
              <a:t>(</a:t>
            </a:r>
            <a:r>
              <a:rPr lang="en-US" altLang="zh-CN" sz="2400" b="1" dirty="0" smtClean="0">
                <a:ea typeface="宋体" panose="02010600030101010101" pitchFamily="2" charset="-122"/>
              </a:rPr>
              <a:t>Hardware multithreading</a:t>
            </a:r>
            <a:r>
              <a:rPr lang="en-US" altLang="zh-CN" sz="2400" b="1"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marL="800100" lvl="1" indent="-342900">
              <a:buFont typeface="Wingdings" panose="05000000000000000000" pitchFamily="2" charset="2"/>
              <a:buChar char="Ø"/>
            </a:pPr>
            <a:r>
              <a:rPr lang="zh-CN" altLang="en-US" sz="2400" dirty="0"/>
              <a:t>允许多个线程以重叠执行方式共享单个处理器的功能部件，以提高硬件资源的利用效率。</a:t>
            </a:r>
            <a:endParaRPr lang="en-US" altLang="zh-CN" sz="2400" dirty="0"/>
          </a:p>
          <a:p>
            <a:endParaRPr lang="en-US" altLang="zh-CN" sz="2400" dirty="0" smtClean="0"/>
          </a:p>
          <a:p>
            <a:endParaRPr lang="en-US" altLang="zh-CN" sz="2400" dirty="0" smtClean="0"/>
          </a:p>
          <a:p>
            <a:pPr marL="342900" indent="-342900">
              <a:buFont typeface="Wingdings" panose="05000000000000000000" pitchFamily="2" charset="2"/>
              <a:buChar char="l"/>
            </a:pPr>
            <a:r>
              <a:rPr lang="en-US" altLang="zh-CN" sz="2400" dirty="0" smtClean="0"/>
              <a:t>MIMD</a:t>
            </a:r>
            <a:r>
              <a:rPr lang="zh-CN" altLang="en-US" sz="2400" dirty="0" smtClean="0"/>
              <a:t>依赖多个进程和线程让多个处理器处于忙碌状态。</a:t>
            </a:r>
            <a:endParaRPr lang="en-US" altLang="zh-CN" sz="2400" dirty="0" smtClean="0"/>
          </a:p>
          <a:p>
            <a:pPr marL="342900" indent="-342900">
              <a:buFont typeface="Wingdings" panose="05000000000000000000" pitchFamily="2" charset="2"/>
              <a:buChar char="l"/>
            </a:pP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zh-CN" altLang="en-US" sz="2400" dirty="0" smtClean="0"/>
              <a:t>为了支持硬件多线程，处理器需要：</a:t>
            </a:r>
            <a:endParaRPr lang="en-US" altLang="zh-CN" sz="2400" dirty="0" smtClean="0"/>
          </a:p>
          <a:p>
            <a:pPr marL="800100" lvl="1" indent="-342900">
              <a:buFont typeface="Wingdings" panose="05000000000000000000" pitchFamily="2" charset="2"/>
              <a:buChar char="Ø"/>
            </a:pPr>
            <a:r>
              <a:rPr lang="zh-CN" altLang="en-US" sz="2400" dirty="0" smtClean="0"/>
              <a:t>复制每个线程的状态，比如每个线程需要有独立的寄存器堆、</a:t>
            </a:r>
            <a:r>
              <a:rPr lang="en-US" altLang="zh-CN" sz="2400" dirty="0" smtClean="0"/>
              <a:t>PC</a:t>
            </a:r>
            <a:r>
              <a:rPr lang="zh-CN" altLang="en-US" sz="2400" dirty="0" smtClean="0"/>
              <a:t>。</a:t>
            </a:r>
            <a:endParaRPr lang="en-US" altLang="zh-CN" sz="2400" dirty="0" smtClean="0"/>
          </a:p>
          <a:p>
            <a:pPr marL="800100" lvl="1" indent="-342900">
              <a:buFont typeface="Wingdings" panose="05000000000000000000" pitchFamily="2" charset="2"/>
              <a:buChar char="Ø"/>
            </a:pPr>
            <a:r>
              <a:rPr lang="zh-CN" altLang="en-US" sz="2400" dirty="0" smtClean="0"/>
              <a:t>支持线程的快速切换</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线程切换远远快于进程切换</a:t>
            </a:r>
            <a:r>
              <a:rPr lang="en-US" altLang="zh-CN" sz="2400" dirty="0" smtClean="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876223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8" y="1733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硬件多线程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555845"/>
            <a:ext cx="9144000" cy="4154984"/>
          </a:xfrm>
          <a:prstGeom prst="rect">
            <a:avLst/>
          </a:prstGeom>
          <a:noFill/>
        </p:spPr>
        <p:txBody>
          <a:bodyPr wrap="square" rtlCol="0">
            <a:spAutoFit/>
          </a:bodyPr>
          <a:lstStyle/>
          <a:p>
            <a:pPr marL="342900" lvl="1" indent="-342900" algn="just">
              <a:buFont typeface="Wingdings" panose="05000000000000000000" pitchFamily="2" charset="2"/>
              <a:buChar char="l"/>
            </a:pPr>
            <a:r>
              <a:rPr lang="zh-CN" altLang="en-US" sz="2400" dirty="0" smtClean="0"/>
              <a:t>细粒度</a:t>
            </a:r>
            <a:r>
              <a:rPr lang="zh-CN" altLang="en-US" sz="2400" dirty="0"/>
              <a:t>多线程</a:t>
            </a:r>
            <a:r>
              <a:rPr lang="en-US" altLang="zh-CN" sz="2400" dirty="0"/>
              <a:t>Fine-grain </a:t>
            </a:r>
            <a:r>
              <a:rPr lang="en-US" altLang="zh-CN" sz="2400" dirty="0" smtClean="0"/>
              <a:t>Multithreading</a:t>
            </a:r>
            <a:endParaRPr lang="en-US" altLang="zh-CN" sz="2400" dirty="0"/>
          </a:p>
          <a:p>
            <a:pPr marL="800100" lvl="1" indent="-342900" algn="just">
              <a:buFont typeface="Wingdings" panose="05000000000000000000" pitchFamily="2" charset="2"/>
              <a:buChar char="Ø"/>
            </a:pPr>
            <a:r>
              <a:rPr lang="zh-CN" altLang="en-US" sz="2400" dirty="0" smtClean="0"/>
              <a:t>每个时钟</a:t>
            </a:r>
            <a:r>
              <a:rPr lang="zh-CN" altLang="en-US" sz="2400" dirty="0"/>
              <a:t>周期</a:t>
            </a:r>
            <a:r>
              <a:rPr lang="zh-CN" altLang="en-US" sz="2400" dirty="0" smtClean="0"/>
              <a:t>切换</a:t>
            </a:r>
            <a:r>
              <a:rPr lang="zh-CN" altLang="en-US" sz="2400" dirty="0"/>
              <a:t>一次进程。多线程指令交替执行</a:t>
            </a:r>
            <a:r>
              <a:rPr lang="zh-CN" altLang="en-US" sz="2400" dirty="0" smtClean="0"/>
              <a:t>。</a:t>
            </a:r>
            <a:endParaRPr lang="en-US" altLang="zh-CN" sz="2400" dirty="0" smtClean="0"/>
          </a:p>
          <a:p>
            <a:pPr marL="800100" lvl="1" indent="-342900" algn="just">
              <a:buFont typeface="Wingdings" panose="05000000000000000000" pitchFamily="2" charset="2"/>
              <a:buChar char="Ø"/>
            </a:pPr>
            <a:r>
              <a:rPr lang="zh-CN" altLang="en-US" sz="2400" dirty="0" smtClean="0"/>
              <a:t>如果某个</a:t>
            </a:r>
            <a:r>
              <a:rPr lang="zh-CN" altLang="en-US" sz="2400" dirty="0"/>
              <a:t>进程出现停顿，更换另外一个</a:t>
            </a:r>
            <a:r>
              <a:rPr lang="zh-CN" altLang="en-US" sz="2400" dirty="0" smtClean="0"/>
              <a:t>进程。</a:t>
            </a:r>
            <a:endParaRPr lang="en-US" altLang="zh-CN" sz="2400" dirty="0" smtClean="0"/>
          </a:p>
          <a:p>
            <a:pPr marL="800100" lvl="1" indent="-342900" algn="just">
              <a:buFont typeface="Wingdings" panose="05000000000000000000" pitchFamily="2" charset="2"/>
              <a:buChar char="Ø"/>
            </a:pPr>
            <a:r>
              <a:rPr lang="zh-CN" altLang="en-US" sz="2400" dirty="0" smtClean="0"/>
              <a:t>可以隐藏流水线执行中长短停顿，但是会推迟单个进程执行</a:t>
            </a:r>
            <a:endParaRPr lang="en-US" altLang="zh-CN" sz="2400" dirty="0" smtClean="0"/>
          </a:p>
          <a:p>
            <a:pPr marL="800100" lvl="1" indent="-342900" algn="just">
              <a:buFont typeface="Wingdings" panose="05000000000000000000" pitchFamily="2" charset="2"/>
              <a:buChar char="Ø"/>
            </a:pPr>
            <a:endParaRPr lang="en-US" altLang="zh-CN" sz="2400" dirty="0" smtClean="0"/>
          </a:p>
          <a:p>
            <a:pPr marL="800100" lvl="1" indent="-342900" algn="just">
              <a:buFont typeface="Wingdings" panose="05000000000000000000" pitchFamily="2" charset="2"/>
              <a:buChar char="Ø"/>
            </a:pPr>
            <a:endParaRPr lang="en-US" altLang="zh-CN" sz="2400" dirty="0" smtClean="0"/>
          </a:p>
          <a:p>
            <a:pPr marL="342900" lvl="1" indent="-342900" algn="just">
              <a:buFont typeface="Wingdings" panose="05000000000000000000" pitchFamily="2" charset="2"/>
              <a:buChar char="l"/>
            </a:pPr>
            <a:r>
              <a:rPr lang="zh-CN" altLang="en-US" sz="2400" dirty="0"/>
              <a:t>粗粒度多进程</a:t>
            </a:r>
            <a:r>
              <a:rPr lang="en-US" altLang="zh-CN" sz="2400" dirty="0"/>
              <a:t>Course-grain Multithreading</a:t>
            </a:r>
          </a:p>
          <a:p>
            <a:pPr marL="800100" lvl="1" indent="-342900" algn="just">
              <a:buFont typeface="Wingdings" panose="05000000000000000000" pitchFamily="2" charset="2"/>
              <a:buChar char="Ø"/>
            </a:pPr>
            <a:r>
              <a:rPr lang="zh-CN" altLang="en-US" sz="2400" dirty="0" smtClean="0"/>
              <a:t>只有遇到长停顿，比如最后一级</a:t>
            </a:r>
            <a:r>
              <a:rPr lang="en-US" altLang="zh-CN" sz="2400" dirty="0" smtClean="0"/>
              <a:t>Cache</a:t>
            </a:r>
            <a:r>
              <a:rPr lang="zh-CN" altLang="en-US" sz="2400" dirty="0" smtClean="0"/>
              <a:t>不命中，才切换进程</a:t>
            </a:r>
            <a:endParaRPr lang="en-US" altLang="zh-CN" sz="2400" dirty="0" smtClean="0"/>
          </a:p>
          <a:p>
            <a:pPr marL="800100" lvl="1" indent="-342900" algn="just">
              <a:buFont typeface="Wingdings" panose="05000000000000000000" pitchFamily="2" charset="2"/>
              <a:buChar char="Ø"/>
            </a:pPr>
            <a:r>
              <a:rPr lang="zh-CN" altLang="en-US" sz="2400" dirty="0" smtClean="0"/>
              <a:t>减少进程切换频率，加快单个进程执行，简化硬件</a:t>
            </a:r>
            <a:endParaRPr lang="en-US" altLang="zh-CN" sz="2400" dirty="0" smtClean="0"/>
          </a:p>
          <a:p>
            <a:pPr marL="800100" lvl="1" indent="-342900" algn="just">
              <a:buFont typeface="Wingdings" panose="05000000000000000000" pitchFamily="2" charset="2"/>
              <a:buChar char="Ø"/>
            </a:pPr>
            <a:r>
              <a:rPr lang="zh-CN" altLang="en-US" sz="2400" dirty="0" smtClean="0"/>
              <a:t>不能隐藏短停顿，比如数据相关</a:t>
            </a:r>
            <a:endParaRPr lang="en-US" altLang="zh-CN" sz="2400" dirty="0" smtClean="0"/>
          </a:p>
          <a:p>
            <a:pPr marL="800100" lvl="1" indent="-342900" algn="just">
              <a:buFont typeface="Wingdings" panose="05000000000000000000" pitchFamily="2" charset="2"/>
              <a:buChar char="Ø"/>
            </a:pPr>
            <a:r>
              <a:rPr lang="zh-CN" altLang="en-US" sz="2400" dirty="0" smtClean="0"/>
              <a:t>流水线清空装入开销大。</a:t>
            </a:r>
            <a:endParaRPr lang="zh-CN" altLang="en-US" sz="2400" dirty="0"/>
          </a:p>
        </p:txBody>
      </p:sp>
    </p:spTree>
    <p:extLst>
      <p:ext uri="{BB962C8B-B14F-4D97-AF65-F5344CB8AC3E}">
        <p14:creationId xmlns:p14="http://schemas.microsoft.com/office/powerpoint/2010/main" val="3716443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同时多线程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37480"/>
            <a:ext cx="9144000" cy="489364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smtClean="0"/>
              <a:t>SMT</a:t>
            </a:r>
            <a:r>
              <a:rPr lang="en-US" altLang="zh-CN" sz="2400" dirty="0" smtClean="0">
                <a:ea typeface="宋体" panose="02010600030101010101" pitchFamily="2" charset="-122"/>
              </a:rPr>
              <a:t>(</a:t>
            </a:r>
            <a:r>
              <a:rPr lang="en-US" altLang="zh-CN" sz="2400" b="1" dirty="0"/>
              <a:t>Simultaneous </a:t>
            </a:r>
            <a:r>
              <a:rPr lang="en-US" altLang="zh-CN" sz="2400" b="1" dirty="0" smtClean="0"/>
              <a:t>multithreading</a:t>
            </a:r>
            <a:r>
              <a:rPr lang="en-US" altLang="zh-CN" sz="2400" dirty="0" smtClean="0">
                <a:ea typeface="仿宋" panose="02010609060101010101" pitchFamily="49" charset="-122"/>
              </a:rPr>
              <a:t>)</a:t>
            </a:r>
            <a:r>
              <a:rPr lang="zh-CN" altLang="en-US" sz="2400" dirty="0" smtClean="0">
                <a:latin typeface="+mn-ea"/>
              </a:rPr>
              <a:t>同时多线程</a:t>
            </a:r>
            <a:endParaRPr lang="en-US" altLang="zh-CN" sz="2400" dirty="0" smtClean="0">
              <a:latin typeface="+mn-ea"/>
            </a:endParaRPr>
          </a:p>
          <a:p>
            <a:pPr marL="800100" lvl="1" indent="-342900" algn="just">
              <a:buFont typeface="Wingdings" panose="05000000000000000000" pitchFamily="2" charset="2"/>
              <a:buChar char="Ø"/>
            </a:pPr>
            <a:r>
              <a:rPr lang="zh-CN" altLang="en-US" sz="2400" dirty="0" smtClean="0">
                <a:latin typeface="+mn-ea"/>
              </a:rPr>
              <a:t>在多发射、动态调度处理器中，挖掘指令并行性的基础上，挖掘线程并行性</a:t>
            </a:r>
            <a:endParaRPr lang="en-US" altLang="zh-CN" sz="2400" dirty="0" smtClean="0">
              <a:latin typeface="+mn-ea"/>
            </a:endParaRPr>
          </a:p>
          <a:p>
            <a:pPr marL="800100" lvl="1" indent="-342900" algn="just">
              <a:buFont typeface="Wingdings" panose="05000000000000000000" pitchFamily="2" charset="2"/>
              <a:buChar char="Ø"/>
            </a:pPr>
            <a:r>
              <a:rPr lang="zh-CN" altLang="en-US" sz="2400" dirty="0" smtClean="0">
                <a:latin typeface="+mn-ea"/>
              </a:rPr>
              <a:t>在</a:t>
            </a:r>
            <a:r>
              <a:rPr lang="zh-CN" altLang="en-US" sz="2400" dirty="0">
                <a:latin typeface="+mn-ea"/>
              </a:rPr>
              <a:t>在多发射、动态调度处理器</a:t>
            </a:r>
            <a:r>
              <a:rPr lang="zh-CN" altLang="en-US" sz="2400" dirty="0" smtClean="0">
                <a:latin typeface="+mn-ea"/>
              </a:rPr>
              <a:t>中，受指令间相关性的限制，单个线程不能充分利用处理器功能部件并行性</a:t>
            </a:r>
            <a:endParaRPr lang="en-US" altLang="zh-CN" sz="2400" dirty="0" smtClean="0">
              <a:latin typeface="+mn-ea"/>
            </a:endParaRPr>
          </a:p>
          <a:p>
            <a:pPr marL="800100" lvl="1" indent="-342900" algn="just">
              <a:buFont typeface="Wingdings" panose="05000000000000000000" pitchFamily="2" charset="2"/>
              <a:buChar char="Ø"/>
            </a:pPr>
            <a:r>
              <a:rPr lang="zh-CN" altLang="en-US" sz="2400" dirty="0" smtClean="0">
                <a:latin typeface="+mn-ea"/>
              </a:rPr>
              <a:t>从多个线程调度指令，一次多发射包含来自不同线程的指令，当功能部件可以用，执行来自不同线程的指令。从而，让多线程指令并行执行</a:t>
            </a:r>
            <a:endParaRPr lang="en-US" altLang="zh-CN" sz="2400" dirty="0" smtClean="0">
              <a:latin typeface="+mn-ea"/>
            </a:endParaRPr>
          </a:p>
          <a:p>
            <a:pPr marL="800100" lvl="1" indent="-342900" algn="just">
              <a:buFont typeface="Wingdings" panose="05000000000000000000" pitchFamily="2" charset="2"/>
              <a:buChar char="Ø"/>
            </a:pPr>
            <a:r>
              <a:rPr lang="zh-CN" altLang="en-US" sz="2400" dirty="0" smtClean="0">
                <a:latin typeface="+mn-ea"/>
              </a:rPr>
              <a:t>线程内数据相关性由寄存器重名来解决</a:t>
            </a:r>
            <a:endParaRPr lang="en-US" altLang="zh-CN" sz="2400" dirty="0" smtClean="0">
              <a:latin typeface="+mn-ea"/>
            </a:endParaRPr>
          </a:p>
          <a:p>
            <a:pPr marL="800100" lvl="1" indent="-342900" algn="just">
              <a:buFont typeface="Wingdings" panose="05000000000000000000" pitchFamily="2" charset="2"/>
              <a:buChar char="Ø"/>
            </a:pPr>
            <a:endParaRPr lang="en-US" altLang="zh-CN" sz="2400" dirty="0" smtClean="0">
              <a:latin typeface="+mn-ea"/>
            </a:endParaRPr>
          </a:p>
          <a:p>
            <a:pPr marL="342900" indent="-342900">
              <a:buFont typeface="Wingdings" panose="05000000000000000000" pitchFamily="2" charset="2"/>
              <a:buChar char="l"/>
            </a:pPr>
            <a:r>
              <a:rPr lang="zh-CN" altLang="en-US" sz="2400" dirty="0"/>
              <a:t>同时多</a:t>
            </a:r>
            <a:r>
              <a:rPr lang="zh-CN" altLang="en-US" sz="2400" dirty="0" smtClean="0"/>
              <a:t>线程是多</a:t>
            </a:r>
            <a:r>
              <a:rPr lang="zh-CN" altLang="en-US" sz="2400" dirty="0"/>
              <a:t>线程的一种</a:t>
            </a:r>
            <a:r>
              <a:rPr lang="zh-CN" altLang="en-US" sz="2400" dirty="0" smtClean="0"/>
              <a:t>变形</a:t>
            </a: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en-US" altLang="zh-CN" sz="2400" dirty="0"/>
              <a:t>Intel Pentium4 HT </a:t>
            </a:r>
            <a:r>
              <a:rPr lang="zh-CN" altLang="en-US" sz="2400" dirty="0"/>
              <a:t>超线程、同时支持</a:t>
            </a:r>
            <a:r>
              <a:rPr lang="en-US" altLang="zh-CN" sz="2400" dirty="0"/>
              <a:t>2</a:t>
            </a:r>
            <a:r>
              <a:rPr lang="zh-CN" altLang="en-US" sz="2400" dirty="0"/>
              <a:t>个</a:t>
            </a:r>
            <a:r>
              <a:rPr lang="zh-CN" altLang="en-US" sz="2400" dirty="0" smtClean="0"/>
              <a:t>线程，</a:t>
            </a:r>
            <a:r>
              <a:rPr lang="en-US" altLang="zh-CN" sz="2400" dirty="0" smtClean="0"/>
              <a:t>2002</a:t>
            </a:r>
            <a:r>
              <a:rPr lang="zh-CN" altLang="en-US" sz="2400" dirty="0" smtClean="0"/>
              <a:t>首创</a:t>
            </a:r>
            <a:endParaRPr lang="zh-CN" altLang="en-US" sz="2400" dirty="0"/>
          </a:p>
        </p:txBody>
      </p:sp>
    </p:spTree>
    <p:extLst>
      <p:ext uri="{BB962C8B-B14F-4D97-AF65-F5344CB8AC3E}">
        <p14:creationId xmlns:p14="http://schemas.microsoft.com/office/powerpoint/2010/main" val="637997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0"/>
            <a:ext cx="7568995" cy="6858000"/>
          </a:xfrm>
          <a:prstGeom prst="rect">
            <a:avLst/>
          </a:prstGeom>
        </p:spPr>
      </p:pic>
      <p:sp>
        <p:nvSpPr>
          <p:cNvPr id="6" name="文本框 5"/>
          <p:cNvSpPr txBox="1"/>
          <p:nvPr/>
        </p:nvSpPr>
        <p:spPr>
          <a:xfrm>
            <a:off x="7083188" y="1132764"/>
            <a:ext cx="2060812" cy="707886"/>
          </a:xfrm>
          <a:prstGeom prst="rect">
            <a:avLst/>
          </a:prstGeom>
          <a:noFill/>
        </p:spPr>
        <p:txBody>
          <a:bodyPr wrap="square" rtlCol="0">
            <a:spAutoFit/>
          </a:bodyPr>
          <a:lstStyle/>
          <a:p>
            <a:pPr algn="ctr"/>
            <a:r>
              <a:rPr lang="zh-CN" altLang="en-US" sz="2000" dirty="0" smtClean="0"/>
              <a:t>不支持多线程</a:t>
            </a:r>
            <a:r>
              <a:rPr lang="en-US" altLang="zh-CN" sz="2000" dirty="0" smtClean="0"/>
              <a:t>4</a:t>
            </a:r>
            <a:r>
              <a:rPr lang="zh-CN" altLang="en-US" sz="2000" dirty="0" smtClean="0"/>
              <a:t>发射处理器</a:t>
            </a:r>
            <a:endParaRPr lang="zh-CN" altLang="en-US" sz="2000" dirty="0"/>
          </a:p>
        </p:txBody>
      </p:sp>
      <p:sp>
        <p:nvSpPr>
          <p:cNvPr id="7" name="文本框 6"/>
          <p:cNvSpPr txBox="1"/>
          <p:nvPr/>
        </p:nvSpPr>
        <p:spPr>
          <a:xfrm>
            <a:off x="5923128" y="3903260"/>
            <a:ext cx="3057099" cy="707886"/>
          </a:xfrm>
          <a:prstGeom prst="rect">
            <a:avLst/>
          </a:prstGeom>
          <a:noFill/>
        </p:spPr>
        <p:txBody>
          <a:bodyPr wrap="square" rtlCol="0">
            <a:spAutoFit/>
          </a:bodyPr>
          <a:lstStyle/>
          <a:p>
            <a:pPr algn="ctr"/>
            <a:r>
              <a:rPr lang="zh-CN" altLang="en-US" sz="2000" dirty="0" smtClean="0"/>
              <a:t>分别支持</a:t>
            </a:r>
            <a:r>
              <a:rPr lang="en-US" altLang="zh-CN" sz="2000" dirty="0" smtClean="0"/>
              <a:t>Coarse MT</a:t>
            </a:r>
            <a:r>
              <a:rPr lang="zh-CN" altLang="en-US" sz="2000" dirty="0" smtClean="0"/>
              <a:t>、</a:t>
            </a:r>
            <a:r>
              <a:rPr lang="en-US" altLang="zh-CN" sz="2000" dirty="0" smtClean="0"/>
              <a:t>Fine MT</a:t>
            </a:r>
            <a:r>
              <a:rPr lang="zh-CN" altLang="en-US" sz="2000" dirty="0" smtClean="0"/>
              <a:t>、</a:t>
            </a:r>
            <a:r>
              <a:rPr lang="en-US" altLang="zh-CN" sz="2000" dirty="0" smtClean="0"/>
              <a:t>SMT</a:t>
            </a:r>
            <a:r>
              <a:rPr lang="zh-CN" altLang="en-US" sz="2000" dirty="0" smtClean="0"/>
              <a:t>的</a:t>
            </a:r>
            <a:r>
              <a:rPr lang="en-US" altLang="zh-CN" sz="2000" dirty="0" smtClean="0"/>
              <a:t>4</a:t>
            </a:r>
            <a:r>
              <a:rPr lang="zh-CN" altLang="en-US" sz="2000" dirty="0" smtClean="0"/>
              <a:t>发射处理器</a:t>
            </a:r>
            <a:endParaRPr lang="zh-CN" altLang="en-US" sz="2000" dirty="0"/>
          </a:p>
        </p:txBody>
      </p:sp>
    </p:spTree>
    <p:extLst>
      <p:ext uri="{BB962C8B-B14F-4D97-AF65-F5344CB8AC3E}">
        <p14:creationId xmlns:p14="http://schemas.microsoft.com/office/powerpoint/2010/main" val="1860092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73305" y="11286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并行结构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996287"/>
            <a:ext cx="9144000" cy="5016758"/>
          </a:xfrm>
          <a:prstGeom prst="rect">
            <a:avLst/>
          </a:prstGeom>
          <a:noFill/>
        </p:spPr>
        <p:txBody>
          <a:bodyPr wrap="square" rtlCol="0">
            <a:spAutoFit/>
          </a:bodyPr>
          <a:lstStyle/>
          <a:p>
            <a:pPr marL="342900" indent="-342900">
              <a:buFont typeface="Wingdings" panose="05000000000000000000" pitchFamily="2" charset="2"/>
              <a:buChar char="l"/>
            </a:pPr>
            <a:r>
              <a:rPr lang="zh-CN" altLang="en-US" sz="2800" dirty="0" smtClean="0"/>
              <a:t>多种并行体系结构：</a:t>
            </a:r>
            <a:endParaRPr lang="en-US" altLang="zh-CN" sz="2800" dirty="0" smtClean="0"/>
          </a:p>
          <a:p>
            <a:pPr marL="342900" indent="-342900">
              <a:buFont typeface="Wingdings" panose="05000000000000000000" pitchFamily="2" charset="2"/>
              <a:buChar char="l"/>
            </a:pPr>
            <a:endParaRPr lang="en-US" altLang="zh-CN" sz="2800" dirty="0" smtClean="0"/>
          </a:p>
          <a:p>
            <a:pPr marL="342900" indent="-342900" algn="just">
              <a:buFont typeface="Wingdings" panose="05000000000000000000" pitchFamily="2" charset="2"/>
              <a:buChar char="Ø"/>
            </a:pPr>
            <a:r>
              <a:rPr lang="en-US" altLang="zh-CN" sz="2400" b="1" dirty="0" smtClean="0"/>
              <a:t>SMP</a:t>
            </a:r>
            <a:r>
              <a:rPr lang="en-US" altLang="zh-CN" sz="2400" b="1" dirty="0" smtClean="0">
                <a:ea typeface="宋体" panose="02010600030101010101" pitchFamily="2" charset="-122"/>
              </a:rPr>
              <a:t>(Symmetric Multiprocessor)</a:t>
            </a:r>
            <a:r>
              <a:rPr lang="zh-CN" altLang="en-US" sz="2400" b="1" dirty="0" smtClean="0">
                <a:latin typeface="宋体" panose="02010600030101010101" pitchFamily="2" charset="-122"/>
                <a:ea typeface="宋体" panose="02010600030101010101" pitchFamily="2" charset="-122"/>
              </a:rPr>
              <a:t>对称共享内存多处理器</a:t>
            </a:r>
            <a:endParaRPr lang="en-US" altLang="zh-CN" sz="2400" b="1" dirty="0" smtClean="0">
              <a:latin typeface="宋体" panose="02010600030101010101" pitchFamily="2" charset="-122"/>
              <a:ea typeface="宋体" panose="02010600030101010101" pitchFamily="2" charset="-122"/>
            </a:endParaRPr>
          </a:p>
          <a:p>
            <a:pPr marL="800100" lvl="1" indent="-342900" algn="just">
              <a:buFont typeface="Wingdings" panose="05000000000000000000" pitchFamily="2" charset="2"/>
              <a:buChar char="ü"/>
            </a:pPr>
            <a:r>
              <a:rPr lang="zh-CN" altLang="en-US" sz="2400" dirty="0" smtClean="0"/>
              <a:t>若干个处理器通过总线交叉开关，访问共享存储器，访问延迟一样</a:t>
            </a:r>
            <a:endParaRPr lang="en-US" altLang="zh-CN" sz="2400" dirty="0" smtClean="0"/>
          </a:p>
          <a:p>
            <a:pPr marL="800100" lvl="1" indent="-342900" algn="just">
              <a:buFont typeface="Wingdings" panose="05000000000000000000" pitchFamily="2" charset="2"/>
              <a:buChar char="ü"/>
            </a:pPr>
            <a:r>
              <a:rPr lang="zh-CN" altLang="en-US" sz="2400" dirty="0"/>
              <a:t>多</a:t>
            </a:r>
            <a:r>
              <a:rPr lang="zh-CN" altLang="en-US" sz="2400" dirty="0" smtClean="0"/>
              <a:t>核一般也采用这种结构，支持数个到十多个核</a:t>
            </a:r>
            <a:endParaRPr lang="en-US" altLang="zh-CN" sz="2400" dirty="0" smtClean="0"/>
          </a:p>
          <a:p>
            <a:pPr marL="800100" lvl="1" indent="-342900" algn="just">
              <a:buFont typeface="Wingdings" panose="05000000000000000000" pitchFamily="2" charset="2"/>
              <a:buChar char="ü"/>
            </a:pPr>
            <a:r>
              <a:rPr lang="zh-CN" altLang="en-US" sz="2400" dirty="0" smtClean="0"/>
              <a:t>也叫集中式共享存储器多处理器</a:t>
            </a:r>
            <a:r>
              <a:rPr lang="en-US" altLang="zh-CN"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centralized shared-memory multiprocessors</a:t>
            </a:r>
            <a:r>
              <a:rPr lang="en-US" altLang="zh-CN" sz="2400" dirty="0" smtClean="0">
                <a:ea typeface="宋体" panose="02010600030101010101" pitchFamily="2" charset="-122"/>
              </a:rPr>
              <a:t>)</a:t>
            </a:r>
          </a:p>
          <a:p>
            <a:pPr marL="800100" lvl="1" indent="-342900" algn="just">
              <a:buFont typeface="Wingdings" panose="05000000000000000000" pitchFamily="2" charset="2"/>
              <a:buChar char="ü"/>
            </a:pPr>
            <a:endParaRPr lang="en-US" altLang="zh-CN" sz="2400" dirty="0" smtClean="0">
              <a:ea typeface="宋体" panose="02010600030101010101" pitchFamily="2" charset="-122"/>
            </a:endParaRPr>
          </a:p>
          <a:p>
            <a:pPr marL="342900" lvl="1" indent="-342900" algn="just">
              <a:buFont typeface="Wingdings" panose="05000000000000000000" pitchFamily="2" charset="2"/>
              <a:buChar char="Ø"/>
            </a:pPr>
            <a:r>
              <a:rPr lang="en-US" altLang="zh-CN" sz="2400" b="1" dirty="0"/>
              <a:t>DSM </a:t>
            </a:r>
            <a:r>
              <a:rPr lang="en-US" altLang="zh-CN" sz="2400" b="1" dirty="0" smtClean="0"/>
              <a:t>(</a:t>
            </a:r>
            <a:r>
              <a:rPr lang="en-US" altLang="zh-CN" sz="2400" b="1" dirty="0"/>
              <a:t>distributed shared memory </a:t>
            </a:r>
            <a:r>
              <a:rPr lang="en-US" altLang="zh-CN" sz="2400" b="1" dirty="0" smtClean="0"/>
              <a:t>)</a:t>
            </a:r>
            <a:r>
              <a:rPr lang="zh-CN" altLang="en-US" sz="2400" b="1" dirty="0" smtClean="0"/>
              <a:t>分布式共享内存多处理器</a:t>
            </a:r>
            <a:endParaRPr lang="en-US" altLang="zh-CN" sz="2400" b="1" dirty="0" smtClean="0"/>
          </a:p>
          <a:p>
            <a:pPr marL="800100" lvl="1" indent="-342900" algn="just">
              <a:buFont typeface="Wingdings" panose="05000000000000000000" pitchFamily="2" charset="2"/>
              <a:buChar char="ü"/>
            </a:pPr>
            <a:r>
              <a:rPr lang="zh-CN" altLang="en-US" sz="2400" dirty="0"/>
              <a:t>分布式共享存储体系结构</a:t>
            </a:r>
            <a:r>
              <a:rPr lang="en-US" altLang="zh-CN" sz="2400" dirty="0"/>
              <a:t>, </a:t>
            </a:r>
            <a:r>
              <a:rPr lang="zh-CN" altLang="en-US" sz="2400" dirty="0"/>
              <a:t>其共享存储器按</a:t>
            </a:r>
            <a:r>
              <a:rPr lang="zh-CN" altLang="en-US" sz="2400" dirty="0" smtClean="0"/>
              <a:t>模块分散</a:t>
            </a:r>
            <a:r>
              <a:rPr lang="zh-CN" altLang="en-US" sz="2400" dirty="0"/>
              <a:t>在各处理器附近</a:t>
            </a:r>
            <a:r>
              <a:rPr lang="en-US" altLang="zh-CN" sz="2400" dirty="0"/>
              <a:t>, </a:t>
            </a:r>
            <a:r>
              <a:rPr lang="zh-CN" altLang="en-US" sz="2400" dirty="0"/>
              <a:t>处理器访问本地存储器和远程存储器的延迟</a:t>
            </a:r>
            <a:r>
              <a:rPr lang="zh-CN" altLang="en-US" sz="2400" dirty="0" smtClean="0"/>
              <a:t>不同</a:t>
            </a:r>
            <a:endParaRPr lang="en-US" altLang="zh-CN" sz="2400" dirty="0" smtClean="0"/>
          </a:p>
          <a:p>
            <a:pPr marL="800100" lvl="1" indent="-342900" algn="just">
              <a:buFont typeface="Wingdings" panose="05000000000000000000" pitchFamily="2" charset="2"/>
              <a:buChar char="ü"/>
            </a:pPr>
            <a:r>
              <a:rPr lang="zh-CN" altLang="en-US" sz="2400" dirty="0"/>
              <a:t>可扩展性比</a:t>
            </a:r>
            <a:r>
              <a:rPr lang="en-US" altLang="zh-CN" sz="2400" dirty="0" smtClean="0"/>
              <a:t>SMP</a:t>
            </a:r>
            <a:r>
              <a:rPr lang="zh-CN" altLang="en-US" sz="2400" dirty="0" smtClean="0"/>
              <a:t>结构</a:t>
            </a:r>
            <a:r>
              <a:rPr lang="zh-CN" altLang="en-US" sz="2400" dirty="0"/>
              <a:t>要好</a:t>
            </a:r>
            <a:r>
              <a:rPr lang="en-US" altLang="zh-CN" sz="2400" dirty="0"/>
              <a:t>, </a:t>
            </a:r>
            <a:r>
              <a:rPr lang="zh-CN" altLang="en-US" sz="2400" dirty="0"/>
              <a:t>支持更多核共享</a:t>
            </a:r>
            <a:r>
              <a:rPr lang="zh-CN" altLang="en-US" sz="2400" dirty="0" smtClean="0"/>
              <a:t>存储</a:t>
            </a:r>
            <a:endParaRPr lang="en-US" altLang="zh-CN" sz="2400" dirty="0" smtClean="0"/>
          </a:p>
        </p:txBody>
      </p:sp>
    </p:spTree>
    <p:extLst>
      <p:ext uri="{BB962C8B-B14F-4D97-AF65-F5344CB8AC3E}">
        <p14:creationId xmlns:p14="http://schemas.microsoft.com/office/powerpoint/2010/main" val="1046378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互连网络</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74409"/>
            <a:ext cx="9144000" cy="830997"/>
          </a:xfrm>
          <a:prstGeom prst="rect">
            <a:avLst/>
          </a:prstGeom>
          <a:noFill/>
        </p:spPr>
        <p:txBody>
          <a:bodyPr wrap="square" rtlCol="0">
            <a:spAutoFit/>
          </a:bodyPr>
          <a:lstStyle/>
          <a:p>
            <a:pPr algn="just"/>
            <a:r>
              <a:rPr lang="zh-CN" altLang="en-US" sz="2400" dirty="0"/>
              <a:t>多核处理器</a:t>
            </a:r>
            <a:r>
              <a:rPr lang="zh-CN" altLang="en-US" sz="2400" dirty="0" smtClean="0"/>
              <a:t>通过互连网络将</a:t>
            </a:r>
            <a:r>
              <a:rPr lang="zh-CN" altLang="en-US" sz="2400" dirty="0"/>
              <a:t>处理器核、</a:t>
            </a:r>
            <a:r>
              <a:rPr lang="en-US" altLang="zh-CN" sz="2400" dirty="0"/>
              <a:t>Cache</a:t>
            </a:r>
            <a:r>
              <a:rPr lang="zh-CN" altLang="en-US" sz="2400" dirty="0"/>
              <a:t>、内存控制器、</a:t>
            </a:r>
            <a:r>
              <a:rPr lang="en-US" altLang="zh-CN" sz="2400" dirty="0"/>
              <a:t>IO </a:t>
            </a:r>
            <a:r>
              <a:rPr lang="zh-CN" altLang="en-US" sz="2400" dirty="0"/>
              <a:t>接口等模块连接起来。</a:t>
            </a:r>
          </a:p>
        </p:txBody>
      </p:sp>
      <p:pic>
        <p:nvPicPr>
          <p:cNvPr id="5" name="图片 4"/>
          <p:cNvPicPr>
            <a:picLocks noChangeAspect="1"/>
          </p:cNvPicPr>
          <p:nvPr/>
        </p:nvPicPr>
        <p:blipFill>
          <a:blip r:embed="rId2"/>
          <a:stretch>
            <a:fillRect/>
          </a:stretch>
        </p:blipFill>
        <p:spPr>
          <a:xfrm>
            <a:off x="1264123" y="2005406"/>
            <a:ext cx="6757881" cy="4547719"/>
          </a:xfrm>
          <a:prstGeom prst="rect">
            <a:avLst/>
          </a:prstGeom>
        </p:spPr>
      </p:pic>
    </p:spTree>
    <p:extLst>
      <p:ext uri="{BB962C8B-B14F-4D97-AF65-F5344CB8AC3E}">
        <p14:creationId xmlns:p14="http://schemas.microsoft.com/office/powerpoint/2010/main" val="2960820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565778" y="108640"/>
            <a:ext cx="4599297" cy="1558204"/>
          </a:xfrm>
          <a:prstGeom prst="rect">
            <a:avLst/>
          </a:prstGeom>
        </p:spPr>
      </p:pic>
      <p:pic>
        <p:nvPicPr>
          <p:cNvPr id="5" name="图片 4"/>
          <p:cNvPicPr>
            <a:picLocks noChangeAspect="1"/>
          </p:cNvPicPr>
          <p:nvPr/>
        </p:nvPicPr>
        <p:blipFill>
          <a:blip r:embed="rId3"/>
          <a:stretch>
            <a:fillRect/>
          </a:stretch>
        </p:blipFill>
        <p:spPr>
          <a:xfrm>
            <a:off x="525168" y="2336763"/>
            <a:ext cx="4579095" cy="4358998"/>
          </a:xfrm>
          <a:prstGeom prst="rect">
            <a:avLst/>
          </a:prstGeom>
        </p:spPr>
      </p:pic>
      <p:sp>
        <p:nvSpPr>
          <p:cNvPr id="6" name="文本框 5"/>
          <p:cNvSpPr txBox="1"/>
          <p:nvPr/>
        </p:nvSpPr>
        <p:spPr>
          <a:xfrm>
            <a:off x="5308979" y="2497540"/>
            <a:ext cx="3712192" cy="3693319"/>
          </a:xfrm>
          <a:prstGeom prst="rect">
            <a:avLst/>
          </a:prstGeom>
          <a:noFill/>
        </p:spPr>
        <p:txBody>
          <a:bodyPr wrap="square" rtlCol="0">
            <a:spAutoFit/>
          </a:bodyPr>
          <a:lstStyle/>
          <a:p>
            <a:pPr algn="just"/>
            <a:r>
              <a:rPr lang="zh-CN" altLang="en-US" b="1" dirty="0" smtClean="0">
                <a:solidFill>
                  <a:srgbClr val="0070C0"/>
                </a:solidFill>
                <a:latin typeface="+mn-ea"/>
              </a:rPr>
              <a:t>交叉开关</a:t>
            </a:r>
            <a:r>
              <a:rPr lang="zh-CN" altLang="en-US" dirty="0" smtClean="0">
                <a:latin typeface="+mn-ea"/>
              </a:rPr>
              <a:t>：以矩阵形式组织的开关集合。每一个输入能连到任意输出。</a:t>
            </a:r>
            <a:endParaRPr lang="en-US" altLang="zh-CN" dirty="0" smtClean="0">
              <a:latin typeface="+mn-ea"/>
            </a:endParaRPr>
          </a:p>
          <a:p>
            <a:pPr algn="just"/>
            <a:endParaRPr lang="en-US" altLang="zh-CN" dirty="0" smtClean="0">
              <a:latin typeface="+mn-ea"/>
            </a:endParaRPr>
          </a:p>
          <a:p>
            <a:pPr algn="just"/>
            <a:r>
              <a:rPr lang="zh-CN" altLang="en-US" dirty="0" smtClean="0">
                <a:latin typeface="+mn-ea"/>
              </a:rPr>
              <a:t>交叉</a:t>
            </a:r>
            <a:r>
              <a:rPr lang="zh-CN" altLang="en-US" dirty="0">
                <a:latin typeface="+mn-ea"/>
              </a:rPr>
              <a:t>开关有多个输入线和输出线</a:t>
            </a:r>
            <a:r>
              <a:rPr lang="en-US" altLang="zh-CN" dirty="0">
                <a:latin typeface="+mn-ea"/>
              </a:rPr>
              <a:t>, </a:t>
            </a:r>
            <a:r>
              <a:rPr lang="zh-CN" altLang="en-US" dirty="0">
                <a:latin typeface="+mn-ea"/>
              </a:rPr>
              <a:t>这些线交叉</a:t>
            </a:r>
            <a:r>
              <a:rPr lang="zh-CN" altLang="en-US" dirty="0" smtClean="0">
                <a:latin typeface="+mn-ea"/>
              </a:rPr>
              <a:t>连接</a:t>
            </a:r>
            <a:r>
              <a:rPr lang="zh-CN" altLang="en-US" dirty="0">
                <a:latin typeface="+mn-ea"/>
              </a:rPr>
              <a:t>在一起</a:t>
            </a:r>
            <a:r>
              <a:rPr lang="en-US" altLang="zh-CN" dirty="0">
                <a:latin typeface="+mn-ea"/>
              </a:rPr>
              <a:t>, </a:t>
            </a:r>
            <a:r>
              <a:rPr lang="zh-CN" altLang="en-US" dirty="0">
                <a:latin typeface="+mn-ea"/>
              </a:rPr>
              <a:t>交叉点可以看作单个开关。当一个输入线与输出线的连接点处开关导通时</a:t>
            </a:r>
            <a:r>
              <a:rPr lang="en-US" altLang="zh-CN" dirty="0">
                <a:latin typeface="+mn-ea"/>
              </a:rPr>
              <a:t>, </a:t>
            </a:r>
            <a:r>
              <a:rPr lang="zh-CN" altLang="en-US" dirty="0">
                <a:latin typeface="+mn-ea"/>
              </a:rPr>
              <a:t>则在</a:t>
            </a:r>
            <a:r>
              <a:rPr lang="zh-CN" altLang="en-US" dirty="0" smtClean="0">
                <a:latin typeface="+mn-ea"/>
              </a:rPr>
              <a:t>输入</a:t>
            </a:r>
            <a:r>
              <a:rPr lang="zh-CN" altLang="en-US" dirty="0">
                <a:latin typeface="+mn-ea"/>
              </a:rPr>
              <a:t>线与输出线之间建立一个</a:t>
            </a:r>
            <a:r>
              <a:rPr lang="zh-CN" altLang="en-US" dirty="0" smtClean="0">
                <a:latin typeface="+mn-ea"/>
              </a:rPr>
              <a:t>连接。</a:t>
            </a:r>
            <a:endParaRPr lang="en-US" altLang="zh-CN" dirty="0" smtClean="0">
              <a:latin typeface="+mn-ea"/>
            </a:endParaRPr>
          </a:p>
          <a:p>
            <a:pPr algn="just"/>
            <a:endParaRPr lang="en-US" altLang="zh-CN" dirty="0" smtClean="0">
              <a:latin typeface="+mn-ea"/>
            </a:endParaRPr>
          </a:p>
          <a:p>
            <a:pPr algn="just"/>
            <a:r>
              <a:rPr lang="zh-CN" altLang="en-US" dirty="0" smtClean="0">
                <a:latin typeface="+mn-ea"/>
              </a:rPr>
              <a:t>比如</a:t>
            </a:r>
            <a:r>
              <a:rPr lang="en-US" altLang="zh-CN" dirty="0" smtClean="0">
                <a:latin typeface="+mn-ea"/>
              </a:rPr>
              <a:t>P1</a:t>
            </a:r>
            <a:r>
              <a:rPr lang="zh-CN" altLang="en-US" dirty="0" smtClean="0">
                <a:latin typeface="+mn-ea"/>
              </a:rPr>
              <a:t>和</a:t>
            </a:r>
            <a:r>
              <a:rPr lang="en-US" altLang="zh-CN" dirty="0" smtClean="0">
                <a:latin typeface="+mn-ea"/>
              </a:rPr>
              <a:t>M1</a:t>
            </a:r>
            <a:r>
              <a:rPr lang="zh-CN" altLang="en-US" dirty="0" smtClean="0">
                <a:latin typeface="+mn-ea"/>
              </a:rPr>
              <a:t>交叉开关导通时，它们建立连接。同时</a:t>
            </a:r>
            <a:r>
              <a:rPr lang="en-US" altLang="zh-CN" dirty="0" smtClean="0">
                <a:latin typeface="+mn-ea"/>
              </a:rPr>
              <a:t>P2</a:t>
            </a:r>
            <a:r>
              <a:rPr lang="zh-CN" altLang="en-US" dirty="0" smtClean="0">
                <a:latin typeface="+mn-ea"/>
              </a:rPr>
              <a:t>与</a:t>
            </a:r>
            <a:r>
              <a:rPr lang="en-US" altLang="zh-CN" dirty="0" smtClean="0">
                <a:latin typeface="+mn-ea"/>
              </a:rPr>
              <a:t>M2</a:t>
            </a:r>
            <a:r>
              <a:rPr lang="zh-CN" altLang="en-US" dirty="0" smtClean="0">
                <a:latin typeface="+mn-ea"/>
              </a:rPr>
              <a:t>也可以建立连接。两组连接平行传输。</a:t>
            </a:r>
            <a:endParaRPr lang="zh-CN" altLang="en-US" dirty="0">
              <a:latin typeface="+mn-ea"/>
            </a:endParaRPr>
          </a:p>
        </p:txBody>
      </p:sp>
      <p:sp>
        <p:nvSpPr>
          <p:cNvPr id="7" name="文本框 6"/>
          <p:cNvSpPr txBox="1"/>
          <p:nvPr/>
        </p:nvSpPr>
        <p:spPr>
          <a:xfrm>
            <a:off x="7478973" y="545910"/>
            <a:ext cx="1351129" cy="461665"/>
          </a:xfrm>
          <a:prstGeom prst="rect">
            <a:avLst/>
          </a:prstGeom>
          <a:noFill/>
        </p:spPr>
        <p:txBody>
          <a:bodyPr wrap="square" rtlCol="0">
            <a:spAutoFit/>
          </a:bodyPr>
          <a:lstStyle/>
          <a:p>
            <a:pPr algn="ctr"/>
            <a:r>
              <a:rPr lang="zh-CN" altLang="en-US" sz="2400" b="1" dirty="0" smtClean="0">
                <a:solidFill>
                  <a:srgbClr val="0070C0"/>
                </a:solidFill>
              </a:rPr>
              <a:t>总线</a:t>
            </a:r>
            <a:endParaRPr lang="zh-CN" altLang="en-US" sz="2400" b="1" dirty="0">
              <a:solidFill>
                <a:srgbClr val="0070C0"/>
              </a:solidFill>
            </a:endParaRPr>
          </a:p>
        </p:txBody>
      </p:sp>
      <p:sp>
        <p:nvSpPr>
          <p:cNvPr id="8" name="文本框 7"/>
          <p:cNvSpPr txBox="1"/>
          <p:nvPr/>
        </p:nvSpPr>
        <p:spPr>
          <a:xfrm>
            <a:off x="1433016" y="1851359"/>
            <a:ext cx="2552131" cy="461665"/>
          </a:xfrm>
          <a:prstGeom prst="rect">
            <a:avLst/>
          </a:prstGeom>
          <a:noFill/>
        </p:spPr>
        <p:txBody>
          <a:bodyPr wrap="square" rtlCol="0">
            <a:spAutoFit/>
          </a:bodyPr>
          <a:lstStyle/>
          <a:p>
            <a:pPr algn="ctr"/>
            <a:r>
              <a:rPr lang="zh-CN" altLang="en-US" sz="2400" b="1" dirty="0" smtClean="0">
                <a:solidFill>
                  <a:srgbClr val="0070C0"/>
                </a:solidFill>
              </a:rPr>
              <a:t>交叉开关</a:t>
            </a:r>
            <a:r>
              <a:rPr lang="en-US" altLang="zh-CN" sz="2400" b="1" dirty="0" smtClean="0">
                <a:solidFill>
                  <a:srgbClr val="0070C0"/>
                </a:solidFill>
              </a:rPr>
              <a:t>crossbar</a:t>
            </a:r>
            <a:endParaRPr lang="zh-CN" altLang="en-US" sz="2400" b="1" dirty="0">
              <a:solidFill>
                <a:srgbClr val="0070C0"/>
              </a:solidFill>
            </a:endParaRPr>
          </a:p>
        </p:txBody>
      </p:sp>
    </p:spTree>
    <p:extLst>
      <p:ext uri="{BB962C8B-B14F-4D97-AF65-F5344CB8AC3E}">
        <p14:creationId xmlns:p14="http://schemas.microsoft.com/office/powerpoint/2010/main" val="1331708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97878" y="563064"/>
            <a:ext cx="6198958" cy="1626000"/>
          </a:xfrm>
          <a:prstGeom prst="rect">
            <a:avLst/>
          </a:prstGeom>
        </p:spPr>
      </p:pic>
      <p:pic>
        <p:nvPicPr>
          <p:cNvPr id="4" name="图片 3"/>
          <p:cNvPicPr>
            <a:picLocks noChangeAspect="1"/>
          </p:cNvPicPr>
          <p:nvPr/>
        </p:nvPicPr>
        <p:blipFill>
          <a:blip r:embed="rId3"/>
          <a:stretch>
            <a:fillRect/>
          </a:stretch>
        </p:blipFill>
        <p:spPr>
          <a:xfrm>
            <a:off x="592610" y="3357349"/>
            <a:ext cx="3886684" cy="3338251"/>
          </a:xfrm>
          <a:prstGeom prst="rect">
            <a:avLst/>
          </a:prstGeom>
        </p:spPr>
      </p:pic>
      <p:sp>
        <p:nvSpPr>
          <p:cNvPr id="5" name="文本框 4"/>
          <p:cNvSpPr txBox="1"/>
          <p:nvPr/>
        </p:nvSpPr>
        <p:spPr>
          <a:xfrm>
            <a:off x="7219666" y="1145231"/>
            <a:ext cx="1651379" cy="461665"/>
          </a:xfrm>
          <a:prstGeom prst="rect">
            <a:avLst/>
          </a:prstGeom>
          <a:noFill/>
        </p:spPr>
        <p:txBody>
          <a:bodyPr wrap="square" rtlCol="0">
            <a:spAutoFit/>
          </a:bodyPr>
          <a:lstStyle/>
          <a:p>
            <a:r>
              <a:rPr lang="zh-CN" altLang="en-US" sz="2400" b="1" dirty="0" smtClean="0">
                <a:solidFill>
                  <a:srgbClr val="0070C0"/>
                </a:solidFill>
              </a:rPr>
              <a:t>   环</a:t>
            </a:r>
            <a:r>
              <a:rPr lang="en-US" altLang="zh-CN" sz="2400" b="1" dirty="0" smtClean="0">
                <a:solidFill>
                  <a:srgbClr val="0070C0"/>
                </a:solidFill>
              </a:rPr>
              <a:t>Ring</a:t>
            </a:r>
            <a:endParaRPr lang="zh-CN" altLang="en-US" sz="2400" b="1" dirty="0">
              <a:solidFill>
                <a:srgbClr val="0070C0"/>
              </a:solidFill>
            </a:endParaRPr>
          </a:p>
        </p:txBody>
      </p:sp>
      <p:sp>
        <p:nvSpPr>
          <p:cNvPr id="6" name="文本框 5"/>
          <p:cNvSpPr txBox="1"/>
          <p:nvPr/>
        </p:nvSpPr>
        <p:spPr>
          <a:xfrm>
            <a:off x="1308773" y="2735032"/>
            <a:ext cx="2407658" cy="461665"/>
          </a:xfrm>
          <a:prstGeom prst="rect">
            <a:avLst/>
          </a:prstGeom>
          <a:noFill/>
        </p:spPr>
        <p:txBody>
          <a:bodyPr wrap="square" rtlCol="0">
            <a:spAutoFit/>
          </a:bodyPr>
          <a:lstStyle/>
          <a:p>
            <a:pPr algn="ctr"/>
            <a:r>
              <a:rPr lang="zh-CN" altLang="en-US" sz="2400" b="1" dirty="0" smtClean="0">
                <a:solidFill>
                  <a:srgbClr val="0070C0"/>
                </a:solidFill>
              </a:rPr>
              <a:t>网格</a:t>
            </a:r>
            <a:r>
              <a:rPr lang="en-US" altLang="zh-CN" sz="2400" b="1" dirty="0" smtClean="0">
                <a:solidFill>
                  <a:srgbClr val="0070C0"/>
                </a:solidFill>
              </a:rPr>
              <a:t>Mesh</a:t>
            </a:r>
            <a:endParaRPr lang="zh-CN" altLang="en-US" sz="2400" b="1" dirty="0">
              <a:solidFill>
                <a:srgbClr val="0070C0"/>
              </a:solidFill>
            </a:endParaRPr>
          </a:p>
        </p:txBody>
      </p:sp>
      <p:sp>
        <p:nvSpPr>
          <p:cNvPr id="7" name="文本框 6"/>
          <p:cNvSpPr txBox="1"/>
          <p:nvPr/>
        </p:nvSpPr>
        <p:spPr>
          <a:xfrm>
            <a:off x="4817660" y="4256561"/>
            <a:ext cx="3807725" cy="1015663"/>
          </a:xfrm>
          <a:prstGeom prst="rect">
            <a:avLst/>
          </a:prstGeom>
          <a:noFill/>
        </p:spPr>
        <p:txBody>
          <a:bodyPr wrap="square" rtlCol="0">
            <a:spAutoFit/>
          </a:bodyPr>
          <a:lstStyle/>
          <a:p>
            <a:pPr algn="just"/>
            <a:r>
              <a:rPr lang="zh-CN" altLang="en-US" sz="2000" dirty="0" smtClean="0"/>
              <a:t>源节点到目的节点</a:t>
            </a:r>
            <a:r>
              <a:rPr lang="zh-CN" altLang="en-US" sz="2000" dirty="0"/>
              <a:t>传递</a:t>
            </a:r>
            <a:r>
              <a:rPr lang="zh-CN" altLang="en-US" sz="2000" dirty="0" smtClean="0"/>
              <a:t>需要进行路径选择。由路由算法来完成。需要考虑网络负载平衡问题</a:t>
            </a:r>
            <a:endParaRPr lang="zh-CN" altLang="en-US" sz="2000" dirty="0"/>
          </a:p>
        </p:txBody>
      </p:sp>
    </p:spTree>
    <p:extLst>
      <p:ext uri="{BB962C8B-B14F-4D97-AF65-F5344CB8AC3E}">
        <p14:creationId xmlns:p14="http://schemas.microsoft.com/office/powerpoint/2010/main" val="2159900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Cache</a:t>
            </a:r>
            <a:r>
              <a:rPr lang="zh-CN" altLang="en-US" sz="4000" b="1" kern="0" dirty="0" smtClean="0">
                <a:solidFill>
                  <a:srgbClr val="800000"/>
                </a:solidFill>
                <a:latin typeface="Arial" panose="020B0604020202020204" pitchFamily="34" charset="0"/>
                <a:ea typeface="黑体" panose="02010609060101010101" pitchFamily="49" charset="-122"/>
              </a:rPr>
              <a:t>一致性</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Picture 2"/>
          <p:cNvPicPr>
            <a:picLocks noChangeAspect="1" noChangeArrowheads="1"/>
          </p:cNvPicPr>
          <p:nvPr/>
        </p:nvPicPr>
        <p:blipFill>
          <a:blip r:embed="rId2" cstate="print"/>
          <a:srcRect/>
          <a:stretch>
            <a:fillRect/>
          </a:stretch>
        </p:blipFill>
        <p:spPr bwMode="auto">
          <a:xfrm>
            <a:off x="1034899" y="3397418"/>
            <a:ext cx="7128792" cy="2493687"/>
          </a:xfrm>
          <a:prstGeom prst="rect">
            <a:avLst/>
          </a:prstGeom>
          <a:noFill/>
          <a:ln w="9525">
            <a:noFill/>
            <a:miter lim="800000"/>
            <a:headEnd/>
            <a:tailEnd/>
          </a:ln>
        </p:spPr>
      </p:pic>
      <p:sp>
        <p:nvSpPr>
          <p:cNvPr id="4" name="文本框 3"/>
          <p:cNvSpPr txBox="1"/>
          <p:nvPr/>
        </p:nvSpPr>
        <p:spPr>
          <a:xfrm>
            <a:off x="0" y="1419367"/>
            <a:ext cx="9144000" cy="830997"/>
          </a:xfrm>
          <a:prstGeom prst="rect">
            <a:avLst/>
          </a:prstGeom>
          <a:noFill/>
        </p:spPr>
        <p:txBody>
          <a:bodyPr wrap="square" rtlCol="0">
            <a:spAutoFit/>
          </a:bodyPr>
          <a:lstStyle/>
          <a:p>
            <a:pPr algn="just"/>
            <a:r>
              <a:rPr lang="en-US" altLang="zh-CN" sz="2400" b="1" dirty="0" smtClean="0"/>
              <a:t>Cache</a:t>
            </a:r>
            <a:r>
              <a:rPr lang="zh-CN" altLang="en-US" sz="2400" b="1" dirty="0" smtClean="0"/>
              <a:t>一致性</a:t>
            </a:r>
            <a:r>
              <a:rPr lang="zh-CN" altLang="en-US" sz="2000" dirty="0" smtClean="0"/>
              <a:t>：</a:t>
            </a:r>
            <a:r>
              <a:rPr lang="zh-CN" altLang="en-US" sz="2400" dirty="0" smtClean="0"/>
              <a:t>在共享存储器系统中，维持数据在存储器和多个处理器</a:t>
            </a:r>
            <a:r>
              <a:rPr lang="zh-CN" altLang="en-US" sz="2400" dirty="0"/>
              <a:t>或</a:t>
            </a:r>
            <a:r>
              <a:rPr lang="zh-CN" altLang="en-US" sz="2400" dirty="0" smtClean="0"/>
              <a:t>多个核的私有</a:t>
            </a:r>
            <a:r>
              <a:rPr lang="en-US" altLang="zh-CN" sz="2400" dirty="0" smtClean="0"/>
              <a:t>Cache</a:t>
            </a:r>
            <a:r>
              <a:rPr lang="zh-CN" altLang="en-US" sz="2400" dirty="0" smtClean="0"/>
              <a:t>中的数据副本一致</a:t>
            </a:r>
            <a:endParaRPr lang="zh-CN" altLang="en-US" sz="2400" dirty="0"/>
          </a:p>
        </p:txBody>
      </p:sp>
    </p:spTree>
    <p:extLst>
      <p:ext uri="{BB962C8B-B14F-4D97-AF65-F5344CB8AC3E}">
        <p14:creationId xmlns:p14="http://schemas.microsoft.com/office/powerpoint/2010/main" val="123212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27645" y="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a:solidFill>
                  <a:srgbClr val="800000"/>
                </a:solidFill>
                <a:latin typeface="Arial" panose="020B0604020202020204" pitchFamily="34" charset="0"/>
                <a:ea typeface="黑体" panose="02010609060101010101" pitchFamily="49" charset="-122"/>
              </a:rPr>
              <a:t>Cache </a:t>
            </a:r>
            <a:r>
              <a:rPr lang="zh-CN" altLang="en-US" sz="4000" b="1" kern="0" dirty="0">
                <a:solidFill>
                  <a:srgbClr val="800000"/>
                </a:solidFill>
                <a:latin typeface="Arial" panose="020B0604020202020204" pitchFamily="34" charset="0"/>
                <a:ea typeface="黑体" panose="02010609060101010101" pitchFamily="49" charset="-122"/>
              </a:rPr>
              <a:t>一致性协议的分类</a:t>
            </a:r>
          </a:p>
        </p:txBody>
      </p:sp>
      <p:sp>
        <p:nvSpPr>
          <p:cNvPr id="3" name="文本框 2"/>
          <p:cNvSpPr txBox="1"/>
          <p:nvPr/>
        </p:nvSpPr>
        <p:spPr>
          <a:xfrm>
            <a:off x="0" y="820571"/>
            <a:ext cx="9144000" cy="3508653"/>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smtClean="0"/>
              <a:t>Cache </a:t>
            </a:r>
            <a:r>
              <a:rPr lang="zh-CN" altLang="en-US" sz="2400" b="1" dirty="0"/>
              <a:t>一致性</a:t>
            </a:r>
            <a:r>
              <a:rPr lang="zh-CN" altLang="en-US" sz="2400" b="1" dirty="0" smtClean="0"/>
              <a:t>协议作用</a:t>
            </a:r>
            <a:r>
              <a:rPr lang="zh-CN" altLang="en-US" sz="2400" dirty="0"/>
              <a:t>：把某个处理器核新写的值传播给其他处理器核以确保</a:t>
            </a:r>
            <a:r>
              <a:rPr lang="zh-CN" altLang="en-US" sz="2400" dirty="0" smtClean="0"/>
              <a:t>所有</a:t>
            </a:r>
            <a:r>
              <a:rPr lang="zh-CN" altLang="en-US" sz="2400" dirty="0"/>
              <a:t>处理器核看到一致的共享存储内容</a:t>
            </a:r>
          </a:p>
          <a:p>
            <a:r>
              <a:rPr lang="en-US" altLang="zh-CN" dirty="0" smtClean="0"/>
              <a:t> </a:t>
            </a:r>
          </a:p>
          <a:p>
            <a:pPr marL="342900" indent="-342900">
              <a:buFont typeface="Wingdings" panose="05000000000000000000" pitchFamily="2" charset="2"/>
              <a:buChar char="l"/>
            </a:pPr>
            <a:r>
              <a:rPr lang="zh-CN" altLang="en-US" sz="2400" dirty="0"/>
              <a:t>从如何传播新值的角度看</a:t>
            </a:r>
            <a:r>
              <a:rPr lang="zh-CN" altLang="en-US" sz="2400" dirty="0" smtClean="0"/>
              <a:t>，分为</a:t>
            </a:r>
            <a:r>
              <a:rPr lang="zh-CN" altLang="en-US" sz="2400" dirty="0"/>
              <a:t>：</a:t>
            </a:r>
            <a:endParaRPr lang="en-US" altLang="zh-CN" sz="2400" dirty="0"/>
          </a:p>
          <a:p>
            <a:pPr marL="800100" lvl="1" indent="-342900">
              <a:buFont typeface="Wingdings" panose="05000000000000000000" pitchFamily="2" charset="2"/>
              <a:buChar char="Ø"/>
            </a:pPr>
            <a:r>
              <a:rPr lang="zh-CN" altLang="en-US" sz="2200" b="1" dirty="0" smtClean="0"/>
              <a:t>写无效</a:t>
            </a:r>
            <a:r>
              <a:rPr lang="en-US" altLang="zh-CN" sz="2200" b="1" dirty="0"/>
              <a:t>(Write-Invalidate) </a:t>
            </a:r>
            <a:r>
              <a:rPr lang="zh-CN" altLang="en-US" sz="2200" dirty="0" smtClean="0"/>
              <a:t>协议</a:t>
            </a:r>
            <a:endParaRPr lang="en-US" altLang="zh-CN" sz="2200" dirty="0" smtClean="0"/>
          </a:p>
          <a:p>
            <a:pPr marL="800100" lvl="1" indent="-342900" algn="just">
              <a:buFont typeface="Wingdings" panose="05000000000000000000" pitchFamily="2" charset="2"/>
              <a:buChar char="ü"/>
            </a:pPr>
            <a:r>
              <a:rPr lang="zh-CN" altLang="en-US" sz="2200" dirty="0" smtClean="0"/>
              <a:t>当一个处理器写某个数据时，该数据在其他处理器</a:t>
            </a:r>
            <a:r>
              <a:rPr lang="en-US" altLang="zh-CN" sz="2200" dirty="0" smtClean="0"/>
              <a:t>Cache</a:t>
            </a:r>
            <a:r>
              <a:rPr lang="zh-CN" altLang="en-US" sz="2200" dirty="0" smtClean="0"/>
              <a:t>中的副本变为无效</a:t>
            </a:r>
            <a:endParaRPr lang="en-US" altLang="zh-CN" sz="2200" dirty="0" smtClean="0"/>
          </a:p>
          <a:p>
            <a:pPr marL="800100" lvl="1" indent="-342900" algn="just">
              <a:buFont typeface="Wingdings" panose="05000000000000000000" pitchFamily="2" charset="2"/>
              <a:buChar char="ü"/>
            </a:pPr>
            <a:r>
              <a:rPr lang="zh-CN" altLang="en-US" sz="2200" dirty="0" smtClean="0"/>
              <a:t>写数据的处理器获得该数据的独占权，其他处理器要访问该数据时，需要从独占权处理器这里获得数据新值</a:t>
            </a:r>
            <a:endParaRPr lang="en-US" altLang="zh-CN" sz="2200" dirty="0" smtClean="0"/>
          </a:p>
          <a:p>
            <a:pPr marL="800100" lvl="1" indent="-342900" algn="just">
              <a:buFont typeface="Wingdings" panose="05000000000000000000" pitchFamily="2" charset="2"/>
              <a:buChar char="ü"/>
            </a:pPr>
            <a:r>
              <a:rPr lang="zh-CN" altLang="en-US" sz="2200" dirty="0" smtClean="0"/>
              <a:t>不能同时多个处理器写相同的数据，</a:t>
            </a:r>
            <a:r>
              <a:rPr lang="zh-CN" altLang="en-US" sz="2200" dirty="0"/>
              <a:t>一次只能一个</a:t>
            </a:r>
            <a:r>
              <a:rPr lang="zh-CN" altLang="en-US" sz="2200" dirty="0" smtClean="0"/>
              <a:t>处理器</a:t>
            </a:r>
            <a:r>
              <a:rPr lang="zh-CN" altLang="en-US" sz="2200" dirty="0"/>
              <a:t>写</a:t>
            </a:r>
            <a:r>
              <a:rPr lang="zh-CN" altLang="en-US" sz="2200" dirty="0" smtClean="0"/>
              <a:t>数据</a:t>
            </a:r>
            <a:endParaRPr lang="en-US" altLang="zh-CN" sz="2200" dirty="0" smtClean="0"/>
          </a:p>
        </p:txBody>
      </p:sp>
      <p:pic>
        <p:nvPicPr>
          <p:cNvPr id="4" name="Picture 2"/>
          <p:cNvPicPr>
            <a:picLocks noChangeAspect="1" noChangeArrowheads="1"/>
          </p:cNvPicPr>
          <p:nvPr/>
        </p:nvPicPr>
        <p:blipFill>
          <a:blip r:embed="rId2" cstate="print"/>
          <a:srcRect/>
          <a:stretch>
            <a:fillRect/>
          </a:stretch>
        </p:blipFill>
        <p:spPr bwMode="auto">
          <a:xfrm>
            <a:off x="532012" y="4377959"/>
            <a:ext cx="8352929" cy="2480041"/>
          </a:xfrm>
          <a:prstGeom prst="rect">
            <a:avLst/>
          </a:prstGeom>
          <a:noFill/>
          <a:ln w="9525">
            <a:noFill/>
            <a:miter lim="800000"/>
            <a:headEnd/>
            <a:tailEnd/>
          </a:ln>
        </p:spPr>
      </p:pic>
    </p:spTree>
    <p:extLst>
      <p:ext uri="{BB962C8B-B14F-4D97-AF65-F5344CB8AC3E}">
        <p14:creationId xmlns:p14="http://schemas.microsoft.com/office/powerpoint/2010/main" val="2234992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41292" y="204717"/>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a:solidFill>
                  <a:srgbClr val="800000"/>
                </a:solidFill>
                <a:latin typeface="Arial" panose="020B0604020202020204" pitchFamily="34" charset="0"/>
                <a:ea typeface="黑体" panose="02010609060101010101" pitchFamily="49" charset="-122"/>
              </a:rPr>
              <a:t>Cache </a:t>
            </a:r>
            <a:r>
              <a:rPr lang="zh-CN" altLang="en-US" sz="4000" b="1" kern="0" dirty="0">
                <a:solidFill>
                  <a:srgbClr val="800000"/>
                </a:solidFill>
                <a:latin typeface="Arial" panose="020B0604020202020204" pitchFamily="34" charset="0"/>
                <a:ea typeface="黑体" panose="02010609060101010101" pitchFamily="49" charset="-122"/>
              </a:rPr>
              <a:t>一致性协议的分类</a:t>
            </a:r>
          </a:p>
        </p:txBody>
      </p:sp>
      <p:sp>
        <p:nvSpPr>
          <p:cNvPr id="3" name="文本框 2"/>
          <p:cNvSpPr txBox="1"/>
          <p:nvPr/>
        </p:nvSpPr>
        <p:spPr>
          <a:xfrm>
            <a:off x="0" y="1639436"/>
            <a:ext cx="9144000" cy="3200876"/>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t> </a:t>
            </a:r>
            <a:r>
              <a:rPr lang="zh-CN" altLang="en-US" sz="2400" dirty="0" smtClean="0"/>
              <a:t>从</a:t>
            </a:r>
            <a:r>
              <a:rPr lang="zh-CN" altLang="en-US" sz="2400" dirty="0"/>
              <a:t>如何传播新值的角度看</a:t>
            </a:r>
            <a:r>
              <a:rPr lang="zh-CN" altLang="en-US" sz="2400" dirty="0" smtClean="0"/>
              <a:t>，分为</a:t>
            </a:r>
            <a:r>
              <a:rPr lang="zh-CN" altLang="en-US" sz="2400" dirty="0"/>
              <a:t>：</a:t>
            </a:r>
            <a:endParaRPr lang="en-US" altLang="zh-CN" sz="2400" dirty="0"/>
          </a:p>
          <a:p>
            <a:pPr marL="800100" lvl="1" indent="-342900">
              <a:buFont typeface="Wingdings" panose="05000000000000000000" pitchFamily="2" charset="2"/>
              <a:buChar char="Ø"/>
            </a:pPr>
            <a:r>
              <a:rPr lang="zh-CN" altLang="en-US" sz="2200" b="1" dirty="0" smtClean="0"/>
              <a:t>写</a:t>
            </a:r>
            <a:r>
              <a:rPr lang="zh-CN" altLang="en-US" sz="2200" b="1" dirty="0"/>
              <a:t>更新</a:t>
            </a:r>
            <a:r>
              <a:rPr lang="en-US" altLang="zh-CN" sz="2200" b="1" dirty="0" smtClean="0"/>
              <a:t>(Write-update) </a:t>
            </a:r>
            <a:r>
              <a:rPr lang="zh-CN" altLang="en-US" sz="2200" dirty="0" smtClean="0"/>
              <a:t>协议</a:t>
            </a:r>
            <a:endParaRPr lang="en-US" altLang="zh-CN" sz="2200" dirty="0" smtClean="0"/>
          </a:p>
          <a:p>
            <a:pPr marL="800100" lvl="1" indent="-342900" algn="just">
              <a:buFont typeface="Wingdings" panose="05000000000000000000" pitchFamily="2" charset="2"/>
              <a:buChar char="ü"/>
            </a:pPr>
            <a:r>
              <a:rPr lang="zh-CN" altLang="en-US" sz="2200" dirty="0" smtClean="0"/>
              <a:t>一旦写数据发生时，更新其他处理器</a:t>
            </a:r>
            <a:r>
              <a:rPr lang="en-US" altLang="zh-CN" sz="2200" dirty="0" smtClean="0"/>
              <a:t>Cache</a:t>
            </a:r>
            <a:r>
              <a:rPr lang="zh-CN" altLang="en-US" sz="2200" dirty="0" smtClean="0"/>
              <a:t>中的数据副本</a:t>
            </a:r>
            <a:endParaRPr lang="en-US" altLang="zh-CN" sz="2200" dirty="0" smtClean="0"/>
          </a:p>
          <a:p>
            <a:pPr marL="800100" lvl="1" indent="-342900" algn="just">
              <a:buFont typeface="Wingdings" panose="05000000000000000000" pitchFamily="2" charset="2"/>
              <a:buChar char="ü"/>
            </a:pPr>
            <a:r>
              <a:rPr lang="zh-CN" altLang="en-US" sz="2200" dirty="0" smtClean="0"/>
              <a:t>也称为写广播协议</a:t>
            </a:r>
            <a:endParaRPr lang="en-US" altLang="zh-CN" sz="2200" dirty="0" smtClean="0"/>
          </a:p>
          <a:p>
            <a:pPr marL="800100" lvl="1" indent="-342900" algn="just">
              <a:buFont typeface="Wingdings" panose="05000000000000000000" pitchFamily="2" charset="2"/>
              <a:buChar char="ü"/>
            </a:pPr>
            <a:r>
              <a:rPr lang="zh-CN" altLang="en-US" sz="2200" dirty="0" smtClean="0"/>
              <a:t>每次发生写数据，都需要传播新值以及时更新数据副本，需要消耗不少带宽</a:t>
            </a:r>
            <a:endParaRPr lang="en-US" altLang="zh-CN" sz="2200" dirty="0" smtClean="0"/>
          </a:p>
          <a:p>
            <a:pPr marL="800100" lvl="1" indent="-342900" algn="just">
              <a:buFont typeface="Wingdings" panose="05000000000000000000" pitchFamily="2" charset="2"/>
              <a:buChar char="ü"/>
            </a:pPr>
            <a:endParaRPr lang="en-US" altLang="zh-CN" sz="2200" dirty="0"/>
          </a:p>
          <a:p>
            <a:pPr marL="800100" lvl="1" indent="-342900" algn="just">
              <a:buFont typeface="Wingdings" panose="05000000000000000000" pitchFamily="2" charset="2"/>
              <a:buChar char="ü"/>
            </a:pPr>
            <a:endParaRPr lang="en-US" altLang="zh-CN" sz="2200" dirty="0" smtClean="0"/>
          </a:p>
          <a:p>
            <a:pPr marL="285750" lvl="1" indent="-285750">
              <a:buFont typeface="Wingdings" panose="05000000000000000000" pitchFamily="2" charset="2"/>
              <a:buChar char="l"/>
            </a:pPr>
            <a:r>
              <a:rPr lang="zh-CN" altLang="en-US" sz="2400" dirty="0"/>
              <a:t>主流处理器倾向于采用写无效协议</a:t>
            </a:r>
            <a:endParaRPr lang="en-US" altLang="zh-CN" sz="2400" dirty="0"/>
          </a:p>
        </p:txBody>
      </p:sp>
    </p:spTree>
    <p:extLst>
      <p:ext uri="{BB962C8B-B14F-4D97-AF65-F5344CB8AC3E}">
        <p14:creationId xmlns:p14="http://schemas.microsoft.com/office/powerpoint/2010/main" val="1379211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a:solidFill>
                  <a:srgbClr val="800000"/>
                </a:solidFill>
                <a:latin typeface="Arial" panose="020B0604020202020204" pitchFamily="34" charset="0"/>
                <a:ea typeface="黑体" panose="02010609060101010101" pitchFamily="49" charset="-122"/>
              </a:rPr>
              <a:t>Cache </a:t>
            </a:r>
            <a:r>
              <a:rPr lang="zh-CN" altLang="en-US" sz="4000" b="1" kern="0">
                <a:solidFill>
                  <a:srgbClr val="800000"/>
                </a:solidFill>
                <a:latin typeface="Arial" panose="020B0604020202020204" pitchFamily="34" charset="0"/>
                <a:ea typeface="黑体" panose="02010609060101010101" pitchFamily="49" charset="-122"/>
              </a:rPr>
              <a:t>一致性协议的分类</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27295" y="1119116"/>
            <a:ext cx="9144000" cy="5632311"/>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从新值要传给谁，可以分为：</a:t>
            </a:r>
            <a:endParaRPr lang="en-US" altLang="zh-CN" sz="2400" dirty="0" smtClean="0"/>
          </a:p>
          <a:p>
            <a:pPr marL="342900" indent="-342900">
              <a:buFont typeface="Wingdings" panose="05000000000000000000" pitchFamily="2" charset="2"/>
              <a:buChar char="Ø"/>
            </a:pPr>
            <a:r>
              <a:rPr lang="zh-CN" altLang="en-US" sz="2400" dirty="0" smtClean="0"/>
              <a:t>监听协议</a:t>
            </a:r>
            <a:r>
              <a:rPr lang="en-US" altLang="zh-CN" sz="2400" dirty="0" smtClean="0"/>
              <a:t>Snoopy protocol</a:t>
            </a:r>
          </a:p>
          <a:p>
            <a:pPr marL="800100" lvl="1" indent="-342900">
              <a:buFont typeface="Wingdings" panose="05000000000000000000" pitchFamily="2" charset="2"/>
              <a:buChar char="ü"/>
            </a:pPr>
            <a:r>
              <a:rPr lang="zh-CN" altLang="en-US" sz="2400" dirty="0" smtClean="0"/>
              <a:t>当某个处理器写一个共享</a:t>
            </a:r>
            <a:r>
              <a:rPr lang="zh-CN" altLang="en-US" sz="2400" dirty="0"/>
              <a:t>数据</a:t>
            </a:r>
            <a:r>
              <a:rPr lang="zh-CN" altLang="en-US" sz="2400" dirty="0" smtClean="0"/>
              <a:t>时，</a:t>
            </a:r>
            <a:r>
              <a:rPr lang="zh-CN" altLang="en-US" sz="2400" dirty="0" smtClean="0">
                <a:solidFill>
                  <a:srgbClr val="0070C0"/>
                </a:solidFill>
              </a:rPr>
              <a:t>将写无效信号通过信道广播给所有的处理器</a:t>
            </a:r>
            <a:r>
              <a:rPr lang="zh-CN" altLang="en-US" sz="2400" dirty="0" smtClean="0"/>
              <a:t>。每个处理器监听信道，看无效信号是否与自己的</a:t>
            </a:r>
            <a:r>
              <a:rPr lang="en-US" altLang="zh-CN" sz="2400" dirty="0" smtClean="0"/>
              <a:t>Cache</a:t>
            </a:r>
            <a:r>
              <a:rPr lang="zh-CN" altLang="en-US" sz="2400" dirty="0" smtClean="0"/>
              <a:t>副本有关，如果是则将副本作废。</a:t>
            </a:r>
            <a:endParaRPr lang="en-US" altLang="zh-CN" sz="2400" dirty="0" smtClean="0"/>
          </a:p>
          <a:p>
            <a:pPr marL="800100" lvl="1" indent="-342900">
              <a:buFont typeface="Wingdings" panose="05000000000000000000" pitchFamily="2" charset="2"/>
              <a:buChar char="ü"/>
            </a:pPr>
            <a:r>
              <a:rPr lang="zh-CN" altLang="en-US" sz="2400" dirty="0"/>
              <a:t>常用于</a:t>
            </a:r>
            <a:r>
              <a:rPr lang="en-US" altLang="zh-CN" sz="2400" dirty="0"/>
              <a:t>SMP</a:t>
            </a:r>
            <a:r>
              <a:rPr lang="zh-CN" altLang="en-US" sz="2400" dirty="0" smtClean="0"/>
              <a:t>系统，需要广播，适合于共享总线结构。</a:t>
            </a:r>
            <a:endParaRPr lang="en-US" altLang="zh-CN" sz="2400" dirty="0" smtClean="0"/>
          </a:p>
          <a:p>
            <a:pPr marL="800100" lvl="1" indent="-342900">
              <a:buFont typeface="Wingdings" panose="05000000000000000000" pitchFamily="2" charset="2"/>
              <a:buChar char="ü"/>
            </a:pPr>
            <a:r>
              <a:rPr lang="zh-CN" altLang="en-US" sz="2400" dirty="0" smtClean="0"/>
              <a:t>总线是独占共享资源，延迟会随处理器数量增多而增加，限制了连接的处理器数量</a:t>
            </a:r>
            <a:endParaRPr lang="en-US" altLang="zh-CN" sz="2400" dirty="0"/>
          </a:p>
          <a:p>
            <a:pPr marL="342900" indent="-342900">
              <a:buFont typeface="Wingdings" panose="05000000000000000000" pitchFamily="2" charset="2"/>
              <a:buChar char="Ø"/>
            </a:pPr>
            <a:r>
              <a:rPr lang="zh-CN" altLang="en-US" sz="2400" dirty="0" smtClean="0"/>
              <a:t>目录协议</a:t>
            </a:r>
            <a:r>
              <a:rPr lang="en-US" altLang="zh-CN" sz="2400" dirty="0" smtClean="0"/>
              <a:t>Directory protocol</a:t>
            </a:r>
          </a:p>
          <a:p>
            <a:pPr marL="800100" lvl="1" indent="-342900">
              <a:buFont typeface="Wingdings" panose="05000000000000000000" pitchFamily="2" charset="2"/>
              <a:buChar char="ü"/>
            </a:pPr>
            <a:r>
              <a:rPr lang="zh-CN" altLang="en-US" sz="2400" dirty="0"/>
              <a:t>为每各存储行维持一目录项</a:t>
            </a:r>
            <a:r>
              <a:rPr lang="en-US" altLang="zh-CN" sz="2400" dirty="0"/>
              <a:t>, </a:t>
            </a:r>
            <a:r>
              <a:rPr lang="zh-CN" altLang="en-US" sz="2400" dirty="0">
                <a:solidFill>
                  <a:srgbClr val="0070C0"/>
                </a:solidFill>
              </a:rPr>
              <a:t>记录所有当前持有此行数据备份的处理器号</a:t>
            </a:r>
            <a:r>
              <a:rPr lang="zh-CN" altLang="en-US" sz="2400" dirty="0" smtClean="0">
                <a:solidFill>
                  <a:srgbClr val="0070C0"/>
                </a:solidFill>
              </a:rPr>
              <a:t>以及是否</a:t>
            </a:r>
            <a:r>
              <a:rPr lang="zh-CN" altLang="en-US" sz="2400" dirty="0">
                <a:solidFill>
                  <a:srgbClr val="0070C0"/>
                </a:solidFill>
              </a:rPr>
              <a:t>已被改写等信息</a:t>
            </a:r>
            <a:r>
              <a:rPr lang="zh-CN" altLang="en-US" sz="2400" dirty="0"/>
              <a:t>。</a:t>
            </a:r>
            <a:endParaRPr lang="en-US" altLang="zh-CN" sz="2400" dirty="0"/>
          </a:p>
          <a:p>
            <a:pPr marL="800100" lvl="1" indent="-342900">
              <a:buFont typeface="Wingdings" panose="05000000000000000000" pitchFamily="2" charset="2"/>
              <a:buChar char="ü"/>
            </a:pPr>
            <a:r>
              <a:rPr lang="zh-CN" altLang="en-US" sz="2400" dirty="0"/>
              <a:t>当一个处理器核写数引起数据不一致时</a:t>
            </a:r>
            <a:r>
              <a:rPr lang="en-US" altLang="zh-CN" sz="2400" dirty="0"/>
              <a:t>, </a:t>
            </a:r>
            <a:r>
              <a:rPr lang="zh-CN" altLang="en-US" sz="2400" dirty="0"/>
              <a:t>它就根据目录的内容</a:t>
            </a:r>
            <a:r>
              <a:rPr lang="zh-CN" altLang="en-US" sz="2400" dirty="0">
                <a:solidFill>
                  <a:srgbClr val="0070C0"/>
                </a:solidFill>
              </a:rPr>
              <a:t>只向持该数据备份的处理器发出写无效</a:t>
            </a:r>
            <a:r>
              <a:rPr lang="en-US" altLang="zh-CN" sz="2400" dirty="0">
                <a:solidFill>
                  <a:srgbClr val="0070C0"/>
                </a:solidFill>
              </a:rPr>
              <a:t>/</a:t>
            </a:r>
            <a:r>
              <a:rPr lang="zh-CN" altLang="en-US" sz="2400" dirty="0">
                <a:solidFill>
                  <a:srgbClr val="0070C0"/>
                </a:solidFill>
              </a:rPr>
              <a:t>信号</a:t>
            </a:r>
            <a:r>
              <a:rPr lang="en-US" altLang="zh-CN" sz="2400" dirty="0"/>
              <a:t>, </a:t>
            </a:r>
            <a:r>
              <a:rPr lang="zh-CN" altLang="en-US" sz="2400" dirty="0"/>
              <a:t>避免了</a:t>
            </a:r>
            <a:r>
              <a:rPr lang="zh-CN" altLang="en-US" sz="2400" dirty="0" smtClean="0"/>
              <a:t>广播。</a:t>
            </a:r>
            <a:endParaRPr lang="en-US" altLang="zh-CN" sz="2400" dirty="0" smtClean="0"/>
          </a:p>
          <a:p>
            <a:pPr marL="800100" lvl="1" indent="-342900">
              <a:buFont typeface="Wingdings" panose="05000000000000000000" pitchFamily="2" charset="2"/>
              <a:buChar char="ü"/>
            </a:pPr>
            <a:r>
              <a:rPr lang="zh-CN" altLang="en-US" sz="2400" dirty="0"/>
              <a:t>扩展</a:t>
            </a:r>
            <a:r>
              <a:rPr lang="zh-CN" altLang="en-US" sz="2400" dirty="0" smtClean="0"/>
              <a:t>性比较好，可以连接较多数量的处理器，多用于</a:t>
            </a:r>
            <a:r>
              <a:rPr lang="en-US" altLang="zh-CN" sz="2400" dirty="0" smtClean="0"/>
              <a:t>DSM</a:t>
            </a:r>
            <a:r>
              <a:rPr lang="zh-CN" altLang="en-US" sz="2400" dirty="0" smtClean="0"/>
              <a:t>系统</a:t>
            </a:r>
            <a:endParaRPr lang="zh-CN" altLang="en-US" sz="2400" dirty="0"/>
          </a:p>
        </p:txBody>
      </p:sp>
    </p:spTree>
    <p:extLst>
      <p:ext uri="{BB962C8B-B14F-4D97-AF65-F5344CB8AC3E}">
        <p14:creationId xmlns:p14="http://schemas.microsoft.com/office/powerpoint/2010/main" val="1501882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8" y="1733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监听协议</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979468"/>
            <a:ext cx="9144000" cy="5878532"/>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sz="2200" dirty="0" smtClean="0"/>
              <a:t>总线控制权获得的顺序性保证多个处理器对同一数据写操作的串行化。所有一直性协议都需要保证对同一</a:t>
            </a:r>
            <a:r>
              <a:rPr lang="en-US" altLang="zh-CN" sz="2200" dirty="0" smtClean="0"/>
              <a:t>Cache</a:t>
            </a:r>
            <a:r>
              <a:rPr lang="zh-CN" altLang="en-US" sz="2200" dirty="0" smtClean="0"/>
              <a:t>写操作的串行化。</a:t>
            </a:r>
            <a:endParaRPr lang="en-US" altLang="zh-CN" sz="2200" dirty="0" smtClean="0"/>
          </a:p>
          <a:p>
            <a:pPr marL="342900" indent="-342900" algn="just">
              <a:buFont typeface="Wingdings" panose="05000000000000000000" pitchFamily="2" charset="2"/>
              <a:buChar char="l"/>
            </a:pPr>
            <a:endParaRPr lang="en-US" altLang="zh-CN" sz="2200" dirty="0"/>
          </a:p>
          <a:p>
            <a:pPr marL="342900" indent="-342900" algn="just">
              <a:buFont typeface="Wingdings" panose="05000000000000000000" pitchFamily="2" charset="2"/>
              <a:buChar char="l"/>
            </a:pPr>
            <a:r>
              <a:rPr lang="en-US" altLang="zh-CN" sz="2200" dirty="0" smtClean="0"/>
              <a:t>Cache</a:t>
            </a:r>
            <a:r>
              <a:rPr lang="zh-CN" altLang="en-US" sz="2200" dirty="0" smtClean="0"/>
              <a:t>发送到总线上有两类消息：</a:t>
            </a:r>
            <a:endParaRPr lang="en-US" altLang="zh-CN" sz="2200" dirty="0" smtClean="0"/>
          </a:p>
          <a:p>
            <a:pPr marL="800100" lvl="1" indent="-342900" algn="just">
              <a:buFont typeface="Wingdings" panose="05000000000000000000" pitchFamily="2" charset="2"/>
              <a:buChar char="Ø"/>
            </a:pPr>
            <a:r>
              <a:rPr lang="en-US" altLang="zh-CN" sz="2200" dirty="0" err="1" smtClean="0"/>
              <a:t>WtMiss</a:t>
            </a:r>
            <a:r>
              <a:rPr lang="zh-CN" altLang="en-US" sz="2200" dirty="0" smtClean="0"/>
              <a:t>写不命中、</a:t>
            </a:r>
            <a:r>
              <a:rPr lang="en-US" altLang="zh-CN" sz="2200" dirty="0" err="1" smtClean="0"/>
              <a:t>RdMiss</a:t>
            </a:r>
            <a:r>
              <a:rPr lang="zh-CN" altLang="en-US" sz="2200" dirty="0"/>
              <a:t>读不命中</a:t>
            </a:r>
            <a:endParaRPr lang="en-US" altLang="zh-CN" sz="2200" dirty="0"/>
          </a:p>
          <a:p>
            <a:pPr marL="800100" lvl="1" indent="-342900" algn="just">
              <a:buFont typeface="Wingdings" panose="05000000000000000000" pitchFamily="2" charset="2"/>
              <a:buChar char="ü"/>
            </a:pPr>
            <a:r>
              <a:rPr lang="zh-CN" altLang="en-US" sz="2200" dirty="0" smtClean="0"/>
              <a:t>要写</a:t>
            </a:r>
            <a:r>
              <a:rPr lang="en-US" altLang="zh-CN" sz="2200" dirty="0" smtClean="0"/>
              <a:t>/</a:t>
            </a:r>
            <a:r>
              <a:rPr lang="zh-CN" altLang="en-US" sz="2200" dirty="0" smtClean="0"/>
              <a:t>读的数据不在</a:t>
            </a:r>
            <a:r>
              <a:rPr lang="en-US" altLang="zh-CN" sz="2200" dirty="0" smtClean="0"/>
              <a:t>Cache</a:t>
            </a:r>
            <a:r>
              <a:rPr lang="zh-CN" altLang="en-US" sz="2200" dirty="0" smtClean="0"/>
              <a:t>中</a:t>
            </a:r>
            <a:endParaRPr lang="en-US" altLang="zh-CN" sz="2200" dirty="0" smtClean="0"/>
          </a:p>
          <a:p>
            <a:pPr marL="800100" lvl="1" indent="-342900" algn="just">
              <a:buFont typeface="Wingdings" panose="05000000000000000000" pitchFamily="2" charset="2"/>
              <a:buChar char="Ø"/>
            </a:pPr>
            <a:r>
              <a:rPr lang="zh-CN" altLang="en-US" sz="2200" dirty="0"/>
              <a:t>从</a:t>
            </a:r>
            <a:r>
              <a:rPr lang="zh-CN" altLang="en-US" sz="2200" dirty="0" smtClean="0"/>
              <a:t>存储器或者其他处理器的</a:t>
            </a:r>
            <a:r>
              <a:rPr lang="en-US" altLang="zh-CN" sz="2200" dirty="0" smtClean="0"/>
              <a:t>Cache</a:t>
            </a:r>
            <a:r>
              <a:rPr lang="zh-CN" altLang="en-US" sz="2200" dirty="0" smtClean="0"/>
              <a:t>中获得最新副本</a:t>
            </a:r>
            <a:endParaRPr lang="en-US" altLang="zh-CN" sz="2200" dirty="0" smtClean="0"/>
          </a:p>
          <a:p>
            <a:pPr marL="800100" lvl="1" indent="-342900" algn="just">
              <a:buFont typeface="Wingdings" panose="05000000000000000000" pitchFamily="2" charset="2"/>
              <a:buChar char="Ø"/>
            </a:pPr>
            <a:r>
              <a:rPr lang="zh-CN" altLang="en-US" sz="2200" dirty="0" smtClean="0"/>
              <a:t>对于写回</a:t>
            </a:r>
            <a:r>
              <a:rPr lang="en-US" altLang="zh-CN" sz="2200" dirty="0" smtClean="0"/>
              <a:t>Cache</a:t>
            </a:r>
            <a:r>
              <a:rPr lang="zh-CN" altLang="en-US" sz="2200" dirty="0" smtClean="0"/>
              <a:t>，为了尽快获得最新副本，马上启动存储器访问。如果最新副本在其他</a:t>
            </a:r>
            <a:r>
              <a:rPr lang="en-US" altLang="zh-CN" sz="2200" dirty="0" smtClean="0"/>
              <a:t>Cache</a:t>
            </a:r>
            <a:r>
              <a:rPr lang="zh-CN" altLang="en-US" sz="2200" dirty="0" smtClean="0"/>
              <a:t>中，由该</a:t>
            </a:r>
            <a:r>
              <a:rPr lang="en-US" altLang="zh-CN" sz="2200" dirty="0" smtClean="0"/>
              <a:t>Cache</a:t>
            </a:r>
            <a:r>
              <a:rPr lang="zh-CN" altLang="en-US" sz="2200" dirty="0" smtClean="0"/>
              <a:t>提供数据最新值，中断存储器访问</a:t>
            </a:r>
            <a:endParaRPr lang="en-US" altLang="zh-CN" sz="2200" dirty="0" smtClean="0"/>
          </a:p>
          <a:p>
            <a:pPr marL="800100" lvl="1" indent="-342900" algn="just">
              <a:buFont typeface="Wingdings" panose="05000000000000000000" pitchFamily="2" charset="2"/>
              <a:buChar char="Ø"/>
            </a:pPr>
            <a:endParaRPr lang="en-US" altLang="zh-CN" sz="2200" dirty="0"/>
          </a:p>
          <a:p>
            <a:pPr marL="342900" lvl="1" indent="-342900" algn="just">
              <a:buFont typeface="Wingdings" panose="05000000000000000000" pitchFamily="2" charset="2"/>
              <a:buChar char="l"/>
            </a:pPr>
            <a:r>
              <a:rPr lang="zh-CN" altLang="en-US" sz="2200" dirty="0"/>
              <a:t>写作废</a:t>
            </a:r>
            <a:r>
              <a:rPr lang="en-US" altLang="zh-CN" sz="2200" dirty="0"/>
              <a:t>invalidate</a:t>
            </a:r>
            <a:r>
              <a:rPr lang="zh-CN" altLang="en-US" sz="2200" dirty="0"/>
              <a:t>信息，某个</a:t>
            </a:r>
            <a:r>
              <a:rPr lang="en-US" altLang="zh-CN" sz="2200" dirty="0"/>
              <a:t>Cache</a:t>
            </a:r>
            <a:r>
              <a:rPr lang="zh-CN" altLang="en-US" sz="2200" dirty="0"/>
              <a:t>写操作，让其他</a:t>
            </a:r>
            <a:r>
              <a:rPr lang="en-US" altLang="zh-CN" sz="2200" dirty="0"/>
              <a:t>Cache</a:t>
            </a:r>
            <a:r>
              <a:rPr lang="zh-CN" altLang="en-US" sz="2200" dirty="0"/>
              <a:t>副本作废，不引发</a:t>
            </a:r>
            <a:r>
              <a:rPr lang="zh-CN" altLang="en-US" sz="2200" dirty="0" smtClean="0"/>
              <a:t>替换</a:t>
            </a:r>
            <a:endParaRPr lang="en-US" altLang="zh-CN" sz="2200" dirty="0" smtClean="0"/>
          </a:p>
          <a:p>
            <a:pPr marL="342900" lvl="1" indent="-342900" algn="just">
              <a:buFont typeface="Wingdings" panose="05000000000000000000" pitchFamily="2" charset="2"/>
              <a:buChar char="l"/>
            </a:pPr>
            <a:endParaRPr lang="en-US" altLang="zh-CN" sz="2400" dirty="0" smtClean="0"/>
          </a:p>
          <a:p>
            <a:pPr marL="342900" lvl="1" indent="-342900" algn="just">
              <a:buFont typeface="Wingdings" panose="05000000000000000000" pitchFamily="2" charset="2"/>
              <a:buChar char="l"/>
            </a:pPr>
            <a:r>
              <a:rPr lang="en-US" altLang="zh-CN" sz="2200" dirty="0"/>
              <a:t>Cache</a:t>
            </a:r>
            <a:r>
              <a:rPr lang="zh-CN" altLang="en-US" sz="2200" dirty="0"/>
              <a:t>控制器监听总线上传送的地址，如果拥有某数据最新</a:t>
            </a:r>
            <a:r>
              <a:rPr lang="zh-CN" altLang="en-US" sz="2200" dirty="0" smtClean="0"/>
              <a:t>值，将最新值提供给需要的</a:t>
            </a:r>
            <a:r>
              <a:rPr lang="en-US" altLang="zh-CN" sz="2200" dirty="0" smtClean="0"/>
              <a:t>Cache</a:t>
            </a:r>
            <a:r>
              <a:rPr lang="zh-CN" altLang="en-US" sz="2200" dirty="0" smtClean="0"/>
              <a:t>。写回</a:t>
            </a:r>
            <a:r>
              <a:rPr lang="en-US" altLang="zh-CN" sz="2200" dirty="0" smtClean="0"/>
              <a:t>Cache</a:t>
            </a:r>
            <a:r>
              <a:rPr lang="zh-CN" altLang="en-US" sz="2200" dirty="0" smtClean="0"/>
              <a:t>比写直达通信量少，需要带宽少，很受欢迎</a:t>
            </a:r>
            <a:endParaRPr lang="zh-CN" altLang="en-US" sz="2200" dirty="0"/>
          </a:p>
        </p:txBody>
      </p:sp>
    </p:spTree>
    <p:extLst>
      <p:ext uri="{BB962C8B-B14F-4D97-AF65-F5344CB8AC3E}">
        <p14:creationId xmlns:p14="http://schemas.microsoft.com/office/powerpoint/2010/main" val="1735480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监听协议</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60060"/>
            <a:ext cx="9144000" cy="523220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监听实现：</a:t>
            </a:r>
            <a:endParaRPr lang="en-US" altLang="zh-CN" sz="2400" dirty="0" smtClean="0"/>
          </a:p>
          <a:p>
            <a:pPr marL="342900" indent="-342900">
              <a:buFont typeface="Wingdings" panose="05000000000000000000" pitchFamily="2" charset="2"/>
              <a:buChar char="l"/>
            </a:pPr>
            <a:endParaRPr lang="en-US" altLang="zh-CN" sz="2400" dirty="0" smtClean="0"/>
          </a:p>
          <a:p>
            <a:pPr marL="342900" indent="-342900">
              <a:buFont typeface="Wingdings" panose="05000000000000000000" pitchFamily="2" charset="2"/>
              <a:buChar char="Ø"/>
            </a:pPr>
            <a:r>
              <a:rPr lang="zh-CN" altLang="en-US" sz="2200" dirty="0" smtClean="0"/>
              <a:t>利用</a:t>
            </a:r>
            <a:r>
              <a:rPr lang="en-US" altLang="zh-CN" sz="2200" dirty="0" smtClean="0"/>
              <a:t>Cache</a:t>
            </a:r>
            <a:r>
              <a:rPr lang="zh-CN" altLang="en-US" sz="2200" dirty="0" smtClean="0"/>
              <a:t>的</a:t>
            </a:r>
            <a:r>
              <a:rPr lang="en-US" altLang="zh-CN" sz="2200" dirty="0" smtClean="0"/>
              <a:t>Tag</a:t>
            </a:r>
            <a:r>
              <a:rPr lang="zh-CN" altLang="en-US" sz="2200" dirty="0" smtClean="0"/>
              <a:t>标记来比较总线上传送的地址，判定消息是否与本</a:t>
            </a:r>
            <a:r>
              <a:rPr lang="en-US" altLang="zh-CN" sz="2200" dirty="0" smtClean="0"/>
              <a:t>Cache</a:t>
            </a:r>
            <a:r>
              <a:rPr lang="zh-CN" altLang="en-US" sz="2200" dirty="0" smtClean="0"/>
              <a:t>相关</a:t>
            </a:r>
            <a:endParaRPr lang="en-US" altLang="zh-CN" sz="2200" dirty="0" smtClean="0"/>
          </a:p>
          <a:p>
            <a:pPr marL="342900" indent="-342900">
              <a:buFont typeface="Wingdings" panose="05000000000000000000" pitchFamily="2" charset="2"/>
              <a:buChar char="Ø"/>
            </a:pPr>
            <a:endParaRPr lang="en-US" altLang="zh-CN" sz="2200" dirty="0"/>
          </a:p>
          <a:p>
            <a:pPr marL="342900" indent="-342900">
              <a:buFont typeface="Wingdings" panose="05000000000000000000" pitchFamily="2" charset="2"/>
              <a:buChar char="Ø"/>
            </a:pPr>
            <a:r>
              <a:rPr lang="en-US" altLang="zh-CN" sz="2200" dirty="0" smtClean="0"/>
              <a:t>Invalid</a:t>
            </a:r>
            <a:r>
              <a:rPr lang="zh-CN" altLang="en-US" sz="2200" dirty="0" smtClean="0"/>
              <a:t>有效位，方便实现作废机制</a:t>
            </a:r>
            <a:endParaRPr lang="en-US" altLang="zh-CN" sz="2200" dirty="0" smtClean="0"/>
          </a:p>
          <a:p>
            <a:pPr marL="342900" indent="-342900">
              <a:buFont typeface="Wingdings" panose="05000000000000000000" pitchFamily="2" charset="2"/>
              <a:buChar char="Ø"/>
            </a:pPr>
            <a:endParaRPr lang="en-US" altLang="zh-CN" sz="2200" dirty="0"/>
          </a:p>
          <a:p>
            <a:pPr marL="342900" indent="-342900">
              <a:buFont typeface="Wingdings" panose="05000000000000000000" pitchFamily="2" charset="2"/>
              <a:buChar char="Ø"/>
            </a:pPr>
            <a:r>
              <a:rPr lang="zh-CN" altLang="en-US" sz="2200" dirty="0" smtClean="0"/>
              <a:t>共享位：</a:t>
            </a:r>
            <a:r>
              <a:rPr lang="en-US" altLang="zh-CN" sz="2200" dirty="0" smtClean="0"/>
              <a:t>1</a:t>
            </a:r>
            <a:r>
              <a:rPr lang="zh-CN" altLang="en-US" sz="2200" dirty="0" smtClean="0"/>
              <a:t>表示数据有多个副本，</a:t>
            </a:r>
            <a:r>
              <a:rPr lang="en-US" altLang="zh-CN" sz="2200" dirty="0" smtClean="0"/>
              <a:t>0</a:t>
            </a:r>
            <a:r>
              <a:rPr lang="zh-CN" altLang="en-US" sz="2200" dirty="0" smtClean="0"/>
              <a:t>表示被独占</a:t>
            </a:r>
            <a:endParaRPr lang="en-US" altLang="zh-CN" sz="2200" dirty="0" smtClean="0"/>
          </a:p>
          <a:p>
            <a:pPr marL="342900" indent="-342900">
              <a:buFont typeface="Wingdings" panose="05000000000000000000" pitchFamily="2" charset="2"/>
              <a:buChar char="Ø"/>
            </a:pPr>
            <a:endParaRPr lang="en-US" altLang="zh-CN" sz="2200" dirty="0"/>
          </a:p>
          <a:p>
            <a:pPr marL="342900" indent="-342900">
              <a:buFont typeface="Wingdings" panose="05000000000000000000" pitchFamily="2" charset="2"/>
              <a:buChar char="Ø"/>
            </a:pPr>
            <a:r>
              <a:rPr lang="zh-CN" altLang="en-US" sz="2200" dirty="0" smtClean="0"/>
              <a:t>写操作时，如果共享位</a:t>
            </a:r>
            <a:r>
              <a:rPr lang="en-US" altLang="zh-CN" sz="2200" dirty="0" smtClean="0"/>
              <a:t>0</a:t>
            </a:r>
            <a:r>
              <a:rPr lang="zh-CN" altLang="en-US" sz="2200" dirty="0" smtClean="0"/>
              <a:t>，表示数据只有唯一副本，不需要将作废消息发到总线，减少带宽，加快执行速度；</a:t>
            </a:r>
            <a:endParaRPr lang="en-US" altLang="zh-CN" sz="2200" dirty="0" smtClean="0"/>
          </a:p>
          <a:p>
            <a:pPr marL="342900" indent="-342900">
              <a:buFont typeface="Wingdings" panose="05000000000000000000" pitchFamily="2" charset="2"/>
              <a:buChar char="Ø"/>
            </a:pPr>
            <a:endParaRPr lang="en-US" altLang="zh-CN" sz="2200" dirty="0"/>
          </a:p>
          <a:p>
            <a:pPr marL="342900" indent="-342900">
              <a:buFont typeface="Wingdings" panose="05000000000000000000" pitchFamily="2" charset="2"/>
              <a:buChar char="Ø"/>
            </a:pPr>
            <a:r>
              <a:rPr lang="zh-CN" altLang="en-US" sz="2200" dirty="0"/>
              <a:t>写操作时，如果</a:t>
            </a:r>
            <a:r>
              <a:rPr lang="zh-CN" altLang="en-US" sz="2200" dirty="0" smtClean="0"/>
              <a:t>共享位</a:t>
            </a:r>
            <a:r>
              <a:rPr lang="en-US" altLang="zh-CN" sz="2200" dirty="0"/>
              <a:t>1</a:t>
            </a:r>
            <a:r>
              <a:rPr lang="zh-CN" altLang="en-US" sz="2200" dirty="0" smtClean="0"/>
              <a:t>，需要发送作废消息，将其他</a:t>
            </a:r>
            <a:r>
              <a:rPr lang="en-US" altLang="zh-CN" sz="2200" dirty="0" smtClean="0"/>
              <a:t>Cache</a:t>
            </a:r>
            <a:r>
              <a:rPr lang="zh-CN" altLang="en-US" sz="2200" dirty="0" smtClean="0"/>
              <a:t>数据副本作废。同时，被写</a:t>
            </a:r>
            <a:r>
              <a:rPr lang="en-US" altLang="zh-CN" sz="2200" dirty="0" smtClean="0"/>
              <a:t>Cache</a:t>
            </a:r>
            <a:r>
              <a:rPr lang="zh-CN" altLang="en-US" sz="2200" dirty="0" smtClean="0"/>
              <a:t>共享位设为</a:t>
            </a:r>
            <a:r>
              <a:rPr lang="en-US" altLang="zh-CN" sz="2200" dirty="0" smtClean="0"/>
              <a:t>0</a:t>
            </a:r>
            <a:r>
              <a:rPr lang="zh-CN" altLang="en-US" sz="2200" dirty="0" smtClean="0"/>
              <a:t>，表示为拥有者。如果独占数据后面被复制，共享为变为</a:t>
            </a:r>
            <a:r>
              <a:rPr lang="en-US" altLang="zh-CN" sz="2200" dirty="0" smtClean="0"/>
              <a:t>1</a:t>
            </a:r>
            <a:r>
              <a:rPr lang="zh-CN" altLang="en-US" sz="2200" dirty="0" smtClean="0"/>
              <a:t>。</a:t>
            </a:r>
            <a:endParaRPr lang="zh-CN" altLang="en-US" sz="2200" dirty="0"/>
          </a:p>
        </p:txBody>
      </p:sp>
    </p:spTree>
    <p:extLst>
      <p:ext uri="{BB962C8B-B14F-4D97-AF65-F5344CB8AC3E}">
        <p14:creationId xmlns:p14="http://schemas.microsoft.com/office/powerpoint/2010/main" val="1456345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监听协议举例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610436"/>
            <a:ext cx="9144000" cy="4893647"/>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sz="2400" dirty="0" smtClean="0">
                <a:solidFill>
                  <a:srgbClr val="0070C0"/>
                </a:solidFill>
              </a:rPr>
              <a:t>写作废（写回</a:t>
            </a:r>
            <a:r>
              <a:rPr lang="en-US" altLang="zh-CN" sz="2400" dirty="0" smtClean="0">
                <a:solidFill>
                  <a:srgbClr val="0070C0"/>
                </a:solidFill>
              </a:rPr>
              <a:t>Cache</a:t>
            </a:r>
            <a:r>
              <a:rPr lang="zh-CN" altLang="en-US" sz="2400" dirty="0" smtClean="0">
                <a:solidFill>
                  <a:srgbClr val="0070C0"/>
                </a:solidFill>
              </a:rPr>
              <a:t>）协议</a:t>
            </a:r>
            <a:r>
              <a:rPr lang="zh-CN" altLang="en-US" sz="2400" dirty="0" smtClean="0"/>
              <a:t>：每个</a:t>
            </a:r>
            <a:r>
              <a:rPr lang="en-US" altLang="zh-CN" sz="2400" dirty="0" smtClean="0"/>
              <a:t>Cache</a:t>
            </a:r>
            <a:r>
              <a:rPr lang="zh-CN" altLang="en-US" sz="2400" dirty="0" smtClean="0"/>
              <a:t>块设置一个有限状态控制器，根据本地</a:t>
            </a:r>
            <a:r>
              <a:rPr lang="en-US" altLang="zh-CN" sz="2400" dirty="0" smtClean="0"/>
              <a:t>CPU</a:t>
            </a:r>
            <a:r>
              <a:rPr lang="zh-CN" altLang="en-US" sz="2400" dirty="0" smtClean="0"/>
              <a:t>和总线的请求，以及</a:t>
            </a:r>
            <a:r>
              <a:rPr lang="en-US" altLang="zh-CN" sz="2400" dirty="0" smtClean="0"/>
              <a:t>Cache</a:t>
            </a:r>
            <a:r>
              <a:rPr lang="zh-CN" altLang="en-US" sz="2400" dirty="0" smtClean="0"/>
              <a:t>状态做出响应，转换</a:t>
            </a:r>
            <a:r>
              <a:rPr lang="en-US" altLang="zh-CN" sz="2400" dirty="0" smtClean="0"/>
              <a:t>Cache</a:t>
            </a:r>
            <a:r>
              <a:rPr lang="zh-CN" altLang="en-US" sz="2400" dirty="0" smtClean="0"/>
              <a:t>块状态</a:t>
            </a:r>
            <a:endParaRPr lang="en-US" altLang="zh-CN" sz="2400" dirty="0" smtClean="0"/>
          </a:p>
          <a:p>
            <a:pPr marL="342900" indent="-342900" algn="just">
              <a:buFont typeface="Wingdings" panose="05000000000000000000" pitchFamily="2" charset="2"/>
              <a:buChar char="l"/>
            </a:pPr>
            <a:endParaRPr lang="en-US" altLang="zh-CN" sz="2400" dirty="0"/>
          </a:p>
          <a:p>
            <a:pPr marL="342900" indent="-342900" algn="just">
              <a:buFont typeface="Wingdings" panose="05000000000000000000" pitchFamily="2" charset="2"/>
              <a:buChar char="l"/>
            </a:pPr>
            <a:r>
              <a:rPr lang="en-US" altLang="zh-CN" sz="2400" dirty="0" smtClean="0"/>
              <a:t>Cache</a:t>
            </a:r>
            <a:r>
              <a:rPr lang="zh-CN" altLang="en-US" sz="2400" dirty="0" smtClean="0"/>
              <a:t>块状态有三种情况</a:t>
            </a:r>
            <a:r>
              <a:rPr lang="en-US" altLang="zh-CN" sz="2400" dirty="0"/>
              <a:t>M</a:t>
            </a:r>
            <a:r>
              <a:rPr lang="en-US" altLang="zh-CN" sz="2400" dirty="0" smtClean="0"/>
              <a:t>SI</a:t>
            </a:r>
            <a:r>
              <a:rPr lang="zh-CN" altLang="en-US" sz="2400" dirty="0" smtClean="0"/>
              <a:t>：</a:t>
            </a:r>
            <a:endParaRPr lang="en-US" altLang="zh-CN" sz="2400" dirty="0" smtClean="0"/>
          </a:p>
          <a:p>
            <a:pPr marL="800100" lvl="1" indent="-342900" algn="just">
              <a:buFont typeface="Wingdings" panose="05000000000000000000" pitchFamily="2" charset="2"/>
              <a:buChar char="Ø"/>
            </a:pPr>
            <a:r>
              <a:rPr lang="zh-CN" altLang="en-US" sz="2400" dirty="0"/>
              <a:t>无效</a:t>
            </a:r>
            <a:r>
              <a:rPr lang="zh-CN" altLang="en-US" sz="2400" dirty="0" smtClean="0"/>
              <a:t>（</a:t>
            </a:r>
            <a:r>
              <a:rPr lang="en-US" altLang="zh-CN" sz="2400" dirty="0" smtClean="0"/>
              <a:t>I</a:t>
            </a:r>
            <a:r>
              <a:rPr lang="zh-CN" altLang="en-US" sz="2400" dirty="0" smtClean="0"/>
              <a:t>）：</a:t>
            </a:r>
            <a:r>
              <a:rPr lang="en-US" altLang="zh-CN" sz="2400" dirty="0" smtClean="0"/>
              <a:t>Cache</a:t>
            </a:r>
            <a:r>
              <a:rPr lang="zh-CN" altLang="en-US" sz="2400" dirty="0" smtClean="0"/>
              <a:t>块内容无效，空闲块</a:t>
            </a:r>
            <a:endParaRPr lang="en-US" altLang="zh-CN" sz="2400" dirty="0" smtClean="0"/>
          </a:p>
          <a:p>
            <a:pPr marL="800100" lvl="1" indent="-342900" algn="just">
              <a:buFont typeface="Wingdings" panose="05000000000000000000" pitchFamily="2" charset="2"/>
              <a:buChar char="Ø"/>
            </a:pPr>
            <a:endParaRPr lang="en-US" altLang="zh-CN" sz="2400" dirty="0" smtClean="0"/>
          </a:p>
          <a:p>
            <a:pPr marL="800100" lvl="1" indent="-342900" algn="just">
              <a:buFont typeface="Wingdings" panose="05000000000000000000" pitchFamily="2" charset="2"/>
              <a:buChar char="Ø"/>
            </a:pPr>
            <a:r>
              <a:rPr lang="zh-CN" altLang="en-US" sz="2400" dirty="0" smtClean="0"/>
              <a:t>共享（</a:t>
            </a:r>
            <a:r>
              <a:rPr lang="en-US" altLang="zh-CN" sz="2400" dirty="0" smtClean="0"/>
              <a:t>S</a:t>
            </a:r>
            <a:r>
              <a:rPr lang="zh-CN" altLang="en-US" sz="2400" dirty="0" smtClean="0"/>
              <a:t>）：</a:t>
            </a:r>
            <a:r>
              <a:rPr lang="en-US" altLang="zh-CN" sz="2400" dirty="0" smtClean="0"/>
              <a:t>Cache</a:t>
            </a:r>
            <a:r>
              <a:rPr lang="zh-CN" altLang="en-US" sz="2400" dirty="0" smtClean="0"/>
              <a:t>块内容有多个处理器副本</a:t>
            </a:r>
            <a:endParaRPr lang="en-US" altLang="zh-CN" sz="2400" dirty="0" smtClean="0"/>
          </a:p>
          <a:p>
            <a:pPr marL="1257300" lvl="2" indent="-342900" algn="just">
              <a:buFont typeface="Wingdings" panose="05000000000000000000" pitchFamily="2" charset="2"/>
              <a:buChar char="ü"/>
            </a:pPr>
            <a:r>
              <a:rPr lang="zh-CN" altLang="en-US" sz="2400" b="1" dirty="0" smtClean="0">
                <a:solidFill>
                  <a:srgbClr val="0070C0"/>
                </a:solidFill>
              </a:rPr>
              <a:t>特殊情况</a:t>
            </a:r>
            <a:r>
              <a:rPr lang="zh-CN" altLang="en-US" sz="2400" dirty="0" smtClean="0"/>
              <a:t>：存储器块首次载入</a:t>
            </a:r>
            <a:r>
              <a:rPr lang="en-US" altLang="zh-CN" sz="2400" dirty="0" smtClean="0"/>
              <a:t>Cache</a:t>
            </a:r>
            <a:r>
              <a:rPr lang="zh-CN" altLang="en-US" sz="2400" dirty="0" smtClean="0"/>
              <a:t>，存储器内容与</a:t>
            </a:r>
            <a:r>
              <a:rPr lang="en-US" altLang="zh-CN" sz="2400" dirty="0" smtClean="0"/>
              <a:t>Cache</a:t>
            </a:r>
            <a:r>
              <a:rPr lang="zh-CN" altLang="en-US" sz="2400" dirty="0" smtClean="0"/>
              <a:t>内容一致，且只有一个数据副本。</a:t>
            </a:r>
            <a:r>
              <a:rPr lang="en-US" altLang="zh-CN" sz="2400" dirty="0" smtClean="0"/>
              <a:t>Cache</a:t>
            </a:r>
            <a:r>
              <a:rPr lang="zh-CN" altLang="en-US" sz="2400" dirty="0" smtClean="0"/>
              <a:t>块也设为</a:t>
            </a:r>
            <a:r>
              <a:rPr lang="en-US" altLang="zh-CN" sz="2400" dirty="0" smtClean="0"/>
              <a:t>S</a:t>
            </a:r>
          </a:p>
          <a:p>
            <a:pPr marL="1257300" lvl="2" indent="-342900" algn="just">
              <a:buFont typeface="Wingdings" panose="05000000000000000000" pitchFamily="2" charset="2"/>
              <a:buChar char="ü"/>
            </a:pPr>
            <a:endParaRPr lang="en-US" altLang="zh-CN" sz="2400" dirty="0" smtClean="0"/>
          </a:p>
          <a:p>
            <a:pPr marL="800100" lvl="1" indent="-342900" algn="just">
              <a:buFont typeface="Wingdings" panose="05000000000000000000" pitchFamily="2" charset="2"/>
              <a:buChar char="Ø"/>
            </a:pPr>
            <a:r>
              <a:rPr lang="zh-CN" altLang="en-US" sz="2400" dirty="0" smtClean="0"/>
              <a:t>修改（</a:t>
            </a:r>
            <a:r>
              <a:rPr lang="en-US" altLang="zh-CN" sz="2400" dirty="0" smtClean="0"/>
              <a:t>M</a:t>
            </a:r>
            <a:r>
              <a:rPr lang="zh-CN" altLang="en-US" sz="2400" dirty="0" smtClean="0"/>
              <a:t>）：</a:t>
            </a:r>
            <a:r>
              <a:rPr lang="en-US" altLang="zh-CN" sz="2400" dirty="0" smtClean="0"/>
              <a:t>Cache</a:t>
            </a:r>
            <a:r>
              <a:rPr lang="zh-CN" altLang="en-US" sz="2400" dirty="0" smtClean="0"/>
              <a:t>内容被修改，数据为最新值，存储器尚未写回，保存的是旧值，最新值由当前处理器独占</a:t>
            </a:r>
            <a:endParaRPr lang="zh-CN" altLang="en-US" sz="2400" dirty="0"/>
          </a:p>
        </p:txBody>
      </p:sp>
    </p:spTree>
    <p:extLst>
      <p:ext uri="{BB962C8B-B14F-4D97-AF65-F5344CB8AC3E}">
        <p14:creationId xmlns:p14="http://schemas.microsoft.com/office/powerpoint/2010/main" val="3520950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73305" y="11286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并行结构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596788"/>
            <a:ext cx="9144000" cy="4647426"/>
          </a:xfrm>
          <a:prstGeom prst="rect">
            <a:avLst/>
          </a:prstGeom>
          <a:noFill/>
        </p:spPr>
        <p:txBody>
          <a:bodyPr wrap="square" rtlCol="0">
            <a:spAutoFit/>
          </a:bodyPr>
          <a:lstStyle/>
          <a:p>
            <a:pPr marL="342900" lvl="1" indent="-342900" algn="just">
              <a:buFont typeface="Wingdings" panose="05000000000000000000" pitchFamily="2" charset="2"/>
              <a:buChar char="Ø"/>
            </a:pPr>
            <a:r>
              <a:rPr lang="en-US" altLang="zh-CN" sz="2800" b="1" dirty="0" smtClean="0"/>
              <a:t>MPP </a:t>
            </a:r>
            <a:r>
              <a:rPr lang="en-US" altLang="zh-CN" sz="2800" b="1" dirty="0"/>
              <a:t>(Massive Parallel Processing) </a:t>
            </a:r>
            <a:r>
              <a:rPr lang="zh-CN" altLang="en-US" sz="2800" b="1" dirty="0" smtClean="0"/>
              <a:t>系统</a:t>
            </a:r>
            <a:endParaRPr lang="en-US" altLang="zh-CN" sz="2800" b="1" dirty="0" smtClean="0"/>
          </a:p>
          <a:p>
            <a:pPr marL="800100" lvl="1" indent="-342900" algn="just">
              <a:buFont typeface="Wingdings" panose="05000000000000000000" pitchFamily="2" charset="2"/>
              <a:buChar char="ü"/>
            </a:pPr>
            <a:r>
              <a:rPr lang="zh-CN" altLang="en-US" sz="2400" dirty="0"/>
              <a:t>在同一地点由大量</a:t>
            </a:r>
            <a:r>
              <a:rPr lang="zh-CN" altLang="en-US" sz="2400" dirty="0" smtClean="0"/>
              <a:t>处理单元</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单机、</a:t>
            </a:r>
            <a:r>
              <a:rPr lang="en-US" altLang="zh-CN" sz="2400" dirty="0" smtClean="0">
                <a:ea typeface="宋体" panose="02010600030101010101" pitchFamily="2" charset="-122"/>
              </a:rPr>
              <a:t>SMP</a:t>
            </a:r>
            <a:r>
              <a:rPr lang="en-US" altLang="zh-CN" sz="2400" dirty="0" smtClean="0">
                <a:latin typeface="宋体" panose="02010600030101010101" pitchFamily="2" charset="-122"/>
                <a:ea typeface="宋体" panose="02010600030101010101" pitchFamily="2" charset="-122"/>
              </a:rPr>
              <a:t>)</a:t>
            </a:r>
            <a:r>
              <a:rPr lang="zh-CN" altLang="en-US" sz="2400" dirty="0" smtClean="0"/>
              <a:t>构成</a:t>
            </a:r>
            <a:r>
              <a:rPr lang="zh-CN" altLang="en-US" sz="2400" dirty="0"/>
              <a:t>的</a:t>
            </a:r>
            <a:r>
              <a:rPr lang="zh-CN" altLang="en-US" sz="2400" dirty="0" smtClean="0"/>
              <a:t>并行计算机系统</a:t>
            </a:r>
            <a:endParaRPr lang="en-US" altLang="zh-CN" sz="2400" dirty="0" smtClean="0"/>
          </a:p>
          <a:p>
            <a:pPr marL="800100" lvl="1" indent="-342900" algn="just">
              <a:buFont typeface="Wingdings" panose="05000000000000000000" pitchFamily="2" charset="2"/>
              <a:buChar char="ü"/>
            </a:pPr>
            <a:r>
              <a:rPr lang="zh-CN" altLang="en-US" sz="2400" dirty="0"/>
              <a:t>由可</a:t>
            </a:r>
            <a:r>
              <a:rPr lang="zh-CN" altLang="en-US" sz="2400" dirty="0" smtClean="0"/>
              <a:t>伸缩互连网络</a:t>
            </a:r>
            <a:r>
              <a:rPr lang="en-US" altLang="zh-CN" sz="2400" dirty="0"/>
              <a:t>(</a:t>
            </a:r>
            <a:r>
              <a:rPr lang="zh-CN" altLang="en-US" sz="2400" dirty="0"/>
              <a:t>如</a:t>
            </a:r>
            <a:r>
              <a:rPr lang="en-US" altLang="zh-CN" sz="2400" dirty="0"/>
              <a:t>Mesh</a:t>
            </a:r>
            <a:r>
              <a:rPr lang="zh-CN" altLang="en-US" sz="2400" dirty="0"/>
              <a:t>、交叉开关网</a:t>
            </a:r>
            <a:r>
              <a:rPr lang="zh-CN" altLang="en-US" sz="2400" dirty="0" smtClean="0"/>
              <a:t>络</a:t>
            </a:r>
            <a:r>
              <a:rPr lang="en-US" altLang="zh-CN" sz="2400" dirty="0" smtClean="0"/>
              <a:t>) </a:t>
            </a:r>
            <a:r>
              <a:rPr lang="zh-CN" altLang="en-US" sz="2400" dirty="0" smtClean="0"/>
              <a:t>相连，用于高性能计算</a:t>
            </a:r>
            <a:endParaRPr lang="en-US" altLang="zh-CN" sz="2400" dirty="0" smtClean="0"/>
          </a:p>
          <a:p>
            <a:pPr marL="800100" lvl="1" indent="-342900" algn="just">
              <a:buFont typeface="Wingdings" panose="05000000000000000000" pitchFamily="2" charset="2"/>
              <a:buChar char="ü"/>
            </a:pPr>
            <a:endParaRPr lang="en-US" altLang="zh-CN" sz="2400" dirty="0"/>
          </a:p>
          <a:p>
            <a:pPr marL="800100" lvl="1" indent="-342900" algn="just">
              <a:buFont typeface="Wingdings" panose="05000000000000000000" pitchFamily="2" charset="2"/>
              <a:buChar char="ü"/>
            </a:pPr>
            <a:endParaRPr lang="en-US" altLang="zh-CN" sz="2400" dirty="0" smtClean="0"/>
          </a:p>
          <a:p>
            <a:pPr marL="342900" lvl="1" indent="-342900" algn="just">
              <a:buFont typeface="Wingdings" panose="05000000000000000000" pitchFamily="2" charset="2"/>
              <a:buChar char="Ø"/>
            </a:pPr>
            <a:r>
              <a:rPr lang="zh-CN" altLang="en-US" sz="2800" b="1" dirty="0"/>
              <a:t>机群</a:t>
            </a:r>
            <a:r>
              <a:rPr lang="en-US" altLang="zh-CN" sz="2800" b="1" dirty="0"/>
              <a:t>cluster </a:t>
            </a:r>
            <a:endParaRPr lang="en-US" altLang="zh-CN" sz="2800" b="1" dirty="0" smtClean="0"/>
          </a:p>
          <a:p>
            <a:pPr marL="800100" lvl="1" indent="-342900" algn="just">
              <a:buFont typeface="Wingdings" panose="05000000000000000000" pitchFamily="2" charset="2"/>
              <a:buChar char="ü"/>
            </a:pPr>
            <a:r>
              <a:rPr lang="zh-CN" altLang="en-US" sz="2400" dirty="0"/>
              <a:t>由多台同构或异构的独立计算机通过高性能网络或局域网连接在一起，协同完成特定的并行计算任务的并行计算机</a:t>
            </a:r>
            <a:r>
              <a:rPr lang="zh-CN" altLang="en-US" sz="2400" dirty="0" smtClean="0"/>
              <a:t>系统</a:t>
            </a:r>
            <a:endParaRPr lang="en-US" altLang="zh-CN" sz="2400" dirty="0" smtClean="0"/>
          </a:p>
          <a:p>
            <a:pPr marL="800100" lvl="1" indent="-342900" algn="just">
              <a:buFont typeface="Wingdings" panose="05000000000000000000" pitchFamily="2" charset="2"/>
              <a:buChar char="ü"/>
            </a:pPr>
            <a:r>
              <a:rPr lang="zh-CN" altLang="en-US" sz="2400" dirty="0"/>
              <a:t>充分利用现有的计算、内存、文件等资源</a:t>
            </a:r>
            <a:r>
              <a:rPr lang="en-US" altLang="zh-CN" sz="2400" dirty="0"/>
              <a:t>, </a:t>
            </a:r>
            <a:r>
              <a:rPr lang="zh-CN" altLang="en-US" sz="2400" dirty="0"/>
              <a:t>用较少的投资实现</a:t>
            </a:r>
            <a:r>
              <a:rPr lang="zh-CN" altLang="en-US" sz="2400" dirty="0" smtClean="0"/>
              <a:t>高性能计算</a:t>
            </a:r>
            <a:r>
              <a:rPr lang="en-US" altLang="zh-CN" sz="2400" dirty="0"/>
              <a:t>, </a:t>
            </a:r>
            <a:r>
              <a:rPr lang="zh-CN" altLang="en-US" sz="2400" dirty="0"/>
              <a:t>也适用于云计算</a:t>
            </a:r>
          </a:p>
        </p:txBody>
      </p:sp>
    </p:spTree>
    <p:extLst>
      <p:ext uri="{BB962C8B-B14F-4D97-AF65-F5344CB8AC3E}">
        <p14:creationId xmlns:p14="http://schemas.microsoft.com/office/powerpoint/2010/main" val="2890700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91419" y="126512"/>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监听协议操作</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8084"/>
            <a:ext cx="6334125" cy="3886200"/>
          </a:xfrm>
          <a:prstGeom prst="rect">
            <a:avLst/>
          </a:prstGeom>
        </p:spPr>
      </p:pic>
      <p:sp>
        <p:nvSpPr>
          <p:cNvPr id="5" name="文本框 4"/>
          <p:cNvSpPr txBox="1"/>
          <p:nvPr/>
        </p:nvSpPr>
        <p:spPr>
          <a:xfrm>
            <a:off x="6334125" y="1064525"/>
            <a:ext cx="2809875" cy="3508653"/>
          </a:xfrm>
          <a:prstGeom prst="rect">
            <a:avLst/>
          </a:prstGeom>
          <a:noFill/>
        </p:spPr>
        <p:txBody>
          <a:bodyPr wrap="square" rtlCol="0">
            <a:spAutoFit/>
          </a:bodyPr>
          <a:lstStyle/>
          <a:p>
            <a:pPr algn="just"/>
            <a:r>
              <a:rPr lang="en-US" altLang="zh-CN" sz="2000" b="1" dirty="0" smtClean="0"/>
              <a:t>1</a:t>
            </a:r>
            <a:r>
              <a:rPr lang="zh-CN" altLang="en-US" sz="2000" b="1" dirty="0" smtClean="0"/>
              <a:t>）不发生</a:t>
            </a:r>
            <a:r>
              <a:rPr lang="en-US" altLang="zh-CN" sz="2000" b="1" dirty="0" smtClean="0"/>
              <a:t>Cache</a:t>
            </a:r>
            <a:r>
              <a:rPr lang="zh-CN" altLang="en-US" sz="2000" b="1" dirty="0" smtClean="0"/>
              <a:t>替换的情况 </a:t>
            </a:r>
            <a:r>
              <a:rPr lang="en-US" altLang="zh-CN" sz="2000" b="1" dirty="0"/>
              <a:t> </a:t>
            </a:r>
            <a:r>
              <a:rPr lang="zh-CN" altLang="en-US" sz="2000" b="1" dirty="0" smtClean="0"/>
              <a:t>响应</a:t>
            </a:r>
            <a:r>
              <a:rPr lang="en-US" altLang="zh-CN" sz="2000" b="1" dirty="0" smtClean="0"/>
              <a:t>CPU</a:t>
            </a:r>
            <a:r>
              <a:rPr lang="zh-CN" altLang="en-US" sz="2000" b="1" dirty="0" smtClean="0"/>
              <a:t>请求</a:t>
            </a:r>
            <a:endParaRPr lang="en-US" altLang="zh-CN" sz="2000" b="1" dirty="0" smtClean="0"/>
          </a:p>
          <a:p>
            <a:endParaRPr lang="en-US" altLang="zh-CN" sz="2000" dirty="0"/>
          </a:p>
          <a:p>
            <a:pPr algn="just"/>
            <a:r>
              <a:rPr lang="zh-CN" altLang="en-US" dirty="0" smtClean="0"/>
              <a:t>转移箭头上，</a:t>
            </a:r>
            <a:r>
              <a:rPr lang="en-US" altLang="zh-CN" dirty="0" smtClean="0"/>
              <a:t>/ </a:t>
            </a:r>
            <a:r>
              <a:rPr lang="zh-CN" altLang="en-US" dirty="0" smtClean="0"/>
              <a:t>前面表示</a:t>
            </a:r>
            <a:r>
              <a:rPr lang="en-US" altLang="zh-CN" dirty="0" smtClean="0"/>
              <a:t> CPU</a:t>
            </a:r>
            <a:r>
              <a:rPr lang="zh-CN" altLang="en-US" dirty="0" smtClean="0"/>
              <a:t>操作；</a:t>
            </a:r>
            <a:r>
              <a:rPr lang="en-US" altLang="zh-CN" dirty="0" smtClean="0"/>
              <a:t>/</a:t>
            </a:r>
            <a:r>
              <a:rPr lang="zh-CN" altLang="en-US" dirty="0" smtClean="0"/>
              <a:t>后面表示发送到总线上信息</a:t>
            </a:r>
            <a:endParaRPr lang="en-US" altLang="zh-CN" dirty="0" smtClean="0"/>
          </a:p>
          <a:p>
            <a:pPr algn="just"/>
            <a:endParaRPr lang="en-US" altLang="zh-CN" dirty="0"/>
          </a:p>
          <a:p>
            <a:pPr algn="just"/>
            <a:r>
              <a:rPr lang="en-US" altLang="zh-CN" b="1" dirty="0" smtClean="0">
                <a:solidFill>
                  <a:srgbClr val="0070C0"/>
                </a:solidFill>
              </a:rPr>
              <a:t>S</a:t>
            </a:r>
            <a:r>
              <a:rPr lang="zh-CN" altLang="en-US" b="1" dirty="0" smtClean="0">
                <a:solidFill>
                  <a:srgbClr val="0070C0"/>
                </a:solidFill>
              </a:rPr>
              <a:t>状态</a:t>
            </a:r>
            <a:r>
              <a:rPr lang="zh-CN" altLang="en-US" dirty="0" smtClean="0"/>
              <a:t>：写命中时，转为</a:t>
            </a:r>
            <a:r>
              <a:rPr lang="en-US" altLang="zh-CN" dirty="0" smtClean="0"/>
              <a:t>M</a:t>
            </a:r>
            <a:r>
              <a:rPr lang="zh-CN" altLang="en-US" dirty="0" smtClean="0"/>
              <a:t>状态，发送无效信号，让其他数据副本无效；读命中，不发送信息，状态不变。</a:t>
            </a:r>
            <a:endParaRPr lang="zh-CN" altLang="en-US" dirty="0"/>
          </a:p>
        </p:txBody>
      </p:sp>
      <p:sp>
        <p:nvSpPr>
          <p:cNvPr id="6" name="文本框 5"/>
          <p:cNvSpPr txBox="1"/>
          <p:nvPr/>
        </p:nvSpPr>
        <p:spPr>
          <a:xfrm>
            <a:off x="0" y="5090615"/>
            <a:ext cx="9144000" cy="1754326"/>
          </a:xfrm>
          <a:prstGeom prst="rect">
            <a:avLst/>
          </a:prstGeom>
          <a:noFill/>
        </p:spPr>
        <p:txBody>
          <a:bodyPr wrap="square" rtlCol="0">
            <a:spAutoFit/>
          </a:bodyPr>
          <a:lstStyle/>
          <a:p>
            <a:r>
              <a:rPr lang="en-US" altLang="zh-CN" b="1" dirty="0" smtClean="0">
                <a:solidFill>
                  <a:srgbClr val="0070C0"/>
                </a:solidFill>
              </a:rPr>
              <a:t>M</a:t>
            </a:r>
            <a:r>
              <a:rPr lang="zh-CN" altLang="en-US" b="1" dirty="0" smtClean="0">
                <a:solidFill>
                  <a:srgbClr val="0070C0"/>
                </a:solidFill>
              </a:rPr>
              <a:t>状态</a:t>
            </a:r>
            <a:r>
              <a:rPr lang="zh-CN" altLang="en-US" dirty="0" smtClean="0"/>
              <a:t>：读命中时，</a:t>
            </a:r>
            <a:r>
              <a:rPr lang="en-US" altLang="zh-CN" dirty="0" smtClean="0"/>
              <a:t>Cache</a:t>
            </a:r>
            <a:r>
              <a:rPr lang="zh-CN" altLang="en-US" dirty="0" smtClean="0"/>
              <a:t>值为最新，直接读；写命中，由于这时只有唯一副本，直接写，不用发送作废</a:t>
            </a:r>
            <a:r>
              <a:rPr lang="zh-CN" altLang="en-US" dirty="0"/>
              <a:t>信息</a:t>
            </a:r>
            <a:r>
              <a:rPr lang="zh-CN" altLang="en-US" dirty="0" smtClean="0"/>
              <a:t>。</a:t>
            </a:r>
            <a:endParaRPr lang="en-US" altLang="zh-CN" dirty="0" smtClean="0"/>
          </a:p>
          <a:p>
            <a:endParaRPr lang="en-US" altLang="zh-CN" dirty="0"/>
          </a:p>
          <a:p>
            <a:pPr algn="just"/>
            <a:r>
              <a:rPr lang="en-US" altLang="zh-CN" b="1" dirty="0" smtClean="0">
                <a:solidFill>
                  <a:srgbClr val="0070C0"/>
                </a:solidFill>
              </a:rPr>
              <a:t>I</a:t>
            </a:r>
            <a:r>
              <a:rPr lang="zh-CN" altLang="en-US" b="1" dirty="0" smtClean="0">
                <a:solidFill>
                  <a:srgbClr val="0070C0"/>
                </a:solidFill>
              </a:rPr>
              <a:t>状态</a:t>
            </a:r>
            <a:r>
              <a:rPr lang="zh-CN" altLang="en-US" dirty="0" smtClean="0"/>
              <a:t>：块不在</a:t>
            </a:r>
            <a:r>
              <a:rPr lang="en-US" altLang="zh-CN" dirty="0" smtClean="0"/>
              <a:t>Cache</a:t>
            </a:r>
            <a:r>
              <a:rPr lang="zh-CN" altLang="en-US" dirty="0" smtClean="0"/>
              <a:t>中，发生不命中。</a:t>
            </a:r>
            <a:r>
              <a:rPr lang="en-US" altLang="zh-CN" dirty="0" smtClean="0"/>
              <a:t>CPU</a:t>
            </a:r>
            <a:r>
              <a:rPr lang="zh-CN" altLang="en-US" dirty="0" smtClean="0"/>
              <a:t>读时，往总线发送</a:t>
            </a:r>
            <a:r>
              <a:rPr lang="en-US" altLang="zh-CN" dirty="0" err="1" smtClean="0"/>
              <a:t>RdMiss</a:t>
            </a:r>
            <a:r>
              <a:rPr lang="zh-CN" altLang="en-US" dirty="0" smtClean="0"/>
              <a:t>，需要从存储器或者其他</a:t>
            </a:r>
            <a:r>
              <a:rPr lang="en-US" altLang="zh-CN" dirty="0" smtClean="0"/>
              <a:t>Cache</a:t>
            </a:r>
            <a:r>
              <a:rPr lang="zh-CN" altLang="en-US" dirty="0" smtClean="0"/>
              <a:t>副本读入新值</a:t>
            </a:r>
            <a:r>
              <a:rPr lang="en-US" altLang="zh-CN" dirty="0" smtClean="0"/>
              <a:t>,</a:t>
            </a:r>
            <a:r>
              <a:rPr lang="zh-CN" altLang="en-US" dirty="0" smtClean="0"/>
              <a:t>状态转为</a:t>
            </a:r>
            <a:r>
              <a:rPr lang="en-US" altLang="zh-CN" dirty="0" smtClean="0"/>
              <a:t>S</a:t>
            </a:r>
            <a:r>
              <a:rPr lang="zh-CN" altLang="en-US" dirty="0" smtClean="0"/>
              <a:t>；</a:t>
            </a:r>
            <a:r>
              <a:rPr lang="en-US" altLang="zh-CN" dirty="0" smtClean="0"/>
              <a:t>CPU</a:t>
            </a:r>
            <a:r>
              <a:rPr lang="zh-CN" altLang="en-US" dirty="0" smtClean="0"/>
              <a:t>写时，往总线发送</a:t>
            </a:r>
            <a:r>
              <a:rPr lang="en-US" altLang="zh-CN" dirty="0" err="1" smtClean="0"/>
              <a:t>WtMiss</a:t>
            </a:r>
            <a:r>
              <a:rPr lang="zh-CN" altLang="en-US" dirty="0" smtClean="0"/>
              <a:t>，从存储器或其他</a:t>
            </a:r>
            <a:r>
              <a:rPr lang="en-US" altLang="zh-CN" dirty="0" smtClean="0"/>
              <a:t>Cache</a:t>
            </a:r>
            <a:r>
              <a:rPr lang="zh-CN" altLang="en-US" dirty="0" smtClean="0"/>
              <a:t>副本读入数据，</a:t>
            </a:r>
            <a:r>
              <a:rPr lang="zh-CN" altLang="en-US" dirty="0"/>
              <a:t>又</a:t>
            </a:r>
            <a:r>
              <a:rPr lang="zh-CN" altLang="en-US" dirty="0" smtClean="0"/>
              <a:t>写新值后，状态改为</a:t>
            </a:r>
            <a:r>
              <a:rPr lang="en-US" altLang="zh-CN" dirty="0" smtClean="0"/>
              <a:t>M</a:t>
            </a:r>
            <a:r>
              <a:rPr lang="zh-CN" altLang="en-US" dirty="0" smtClean="0"/>
              <a:t>。存储器内容过时。</a:t>
            </a:r>
            <a:endParaRPr lang="en-US" altLang="zh-CN" dirty="0" smtClean="0"/>
          </a:p>
        </p:txBody>
      </p:sp>
    </p:spTree>
    <p:extLst>
      <p:ext uri="{BB962C8B-B14F-4D97-AF65-F5344CB8AC3E}">
        <p14:creationId xmlns:p14="http://schemas.microsoft.com/office/powerpoint/2010/main" val="1069261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1"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监听协议操作</a:t>
            </a:r>
          </a:p>
        </p:txBody>
      </p:sp>
      <p:sp>
        <p:nvSpPr>
          <p:cNvPr id="4" name="文本框 3"/>
          <p:cNvSpPr txBox="1"/>
          <p:nvPr/>
        </p:nvSpPr>
        <p:spPr>
          <a:xfrm>
            <a:off x="27292" y="2996874"/>
            <a:ext cx="9144000" cy="3847207"/>
          </a:xfrm>
          <a:prstGeom prst="rect">
            <a:avLst/>
          </a:prstGeom>
          <a:noFill/>
        </p:spPr>
        <p:txBody>
          <a:bodyPr wrap="square" rtlCol="0">
            <a:spAutoFit/>
          </a:bodyPr>
          <a:lstStyle/>
          <a:p>
            <a:pPr algn="just"/>
            <a:r>
              <a:rPr lang="en-US" altLang="zh-CN" sz="2400" b="1" dirty="0" smtClean="0"/>
              <a:t>2) </a:t>
            </a:r>
            <a:r>
              <a:rPr lang="zh-CN" altLang="en-US" sz="2400" b="1" dirty="0" smtClean="0"/>
              <a:t>发生</a:t>
            </a:r>
            <a:r>
              <a:rPr lang="en-US" altLang="zh-CN" sz="2400" b="1" dirty="0" smtClean="0"/>
              <a:t>Cache</a:t>
            </a:r>
            <a:r>
              <a:rPr lang="zh-CN" altLang="en-US" sz="2400" b="1" dirty="0" smtClean="0"/>
              <a:t>替换的情况 响应</a:t>
            </a:r>
            <a:r>
              <a:rPr lang="en-US" altLang="zh-CN" sz="2400" b="1" dirty="0" smtClean="0"/>
              <a:t>CPU</a:t>
            </a:r>
            <a:r>
              <a:rPr lang="zh-CN" altLang="en-US" sz="2400" b="1" dirty="0" smtClean="0"/>
              <a:t>请求</a:t>
            </a:r>
            <a:endParaRPr lang="en-US" altLang="zh-CN" sz="2400" b="1" dirty="0" smtClean="0"/>
          </a:p>
          <a:p>
            <a:pPr algn="just"/>
            <a:r>
              <a:rPr lang="zh-CN" altLang="en-US" sz="2000" dirty="0" smtClean="0"/>
              <a:t>当访问不命中时，已没有空闲块（状态</a:t>
            </a:r>
            <a:r>
              <a:rPr lang="zh-CN" altLang="en-US" sz="2000" dirty="0"/>
              <a:t>为</a:t>
            </a:r>
            <a:r>
              <a:rPr lang="en-US" altLang="zh-CN" sz="2000" dirty="0" smtClean="0"/>
              <a:t>I</a:t>
            </a:r>
            <a:r>
              <a:rPr lang="zh-CN" altLang="en-US" sz="2000" dirty="0" smtClean="0"/>
              <a:t>），根据替换算法选出替换块，将其内容换成新块的内容。（状态为</a:t>
            </a:r>
            <a:r>
              <a:rPr lang="en-US" altLang="zh-CN" sz="2000" dirty="0" smtClean="0"/>
              <a:t>M</a:t>
            </a:r>
            <a:r>
              <a:rPr lang="zh-CN" altLang="en-US" sz="2000" dirty="0" smtClean="0"/>
              <a:t>时，是数据唯一副本，被替换时，块要写回存储器）</a:t>
            </a:r>
            <a:endParaRPr lang="en-US" altLang="zh-CN" sz="2000" dirty="0" smtClean="0"/>
          </a:p>
          <a:p>
            <a:pPr algn="just"/>
            <a:endParaRPr lang="en-US" altLang="zh-CN" sz="2000" dirty="0"/>
          </a:p>
          <a:p>
            <a:pPr algn="just"/>
            <a:r>
              <a:rPr lang="en-US" altLang="zh-CN" sz="2000" b="1" dirty="0" smtClean="0">
                <a:solidFill>
                  <a:srgbClr val="0070C0"/>
                </a:solidFill>
              </a:rPr>
              <a:t>S</a:t>
            </a:r>
            <a:r>
              <a:rPr lang="zh-CN" altLang="en-US" sz="2000" b="1" dirty="0" smtClean="0">
                <a:solidFill>
                  <a:srgbClr val="0070C0"/>
                </a:solidFill>
              </a:rPr>
              <a:t>状态：</a:t>
            </a:r>
            <a:r>
              <a:rPr lang="en-US" altLang="zh-CN" sz="2000" dirty="0" smtClean="0"/>
              <a:t>CPU</a:t>
            </a:r>
            <a:r>
              <a:rPr lang="zh-CN" altLang="en-US" sz="2000" dirty="0" smtClean="0"/>
              <a:t>读不命中，</a:t>
            </a:r>
            <a:r>
              <a:rPr lang="zh-CN" altLang="en-US" sz="2000" dirty="0"/>
              <a:t>往总线发送</a:t>
            </a:r>
            <a:r>
              <a:rPr lang="en-US" altLang="zh-CN" sz="2000" dirty="0" err="1"/>
              <a:t>RdMiss</a:t>
            </a:r>
            <a:r>
              <a:rPr lang="zh-CN" altLang="en-US" sz="2000" dirty="0" smtClean="0"/>
              <a:t>，调入新块代替原来块内容，状态仍然为</a:t>
            </a:r>
            <a:r>
              <a:rPr lang="en-US" altLang="zh-CN" sz="2000" dirty="0" smtClean="0"/>
              <a:t>S</a:t>
            </a:r>
            <a:r>
              <a:rPr lang="zh-CN" altLang="en-US" sz="2000" dirty="0" smtClean="0"/>
              <a:t>。</a:t>
            </a:r>
            <a:r>
              <a:rPr lang="en-US" altLang="zh-CN" sz="2000" dirty="0" smtClean="0"/>
              <a:t>CPU</a:t>
            </a:r>
            <a:r>
              <a:rPr lang="zh-CN" altLang="en-US" sz="2000" dirty="0" smtClean="0"/>
              <a:t>写不命中，往总线发送</a:t>
            </a:r>
            <a:r>
              <a:rPr lang="en-US" altLang="zh-CN" sz="2000" dirty="0" err="1" smtClean="0"/>
              <a:t>WtMiss</a:t>
            </a:r>
            <a:r>
              <a:rPr lang="zh-CN" altLang="en-US" sz="2000" dirty="0" smtClean="0"/>
              <a:t>，调入新块代替原来块的内容，状态改为</a:t>
            </a:r>
            <a:r>
              <a:rPr lang="en-US" altLang="zh-CN" sz="2000" dirty="0" smtClean="0"/>
              <a:t>M</a:t>
            </a:r>
            <a:r>
              <a:rPr lang="zh-CN" altLang="en-US" sz="2000" dirty="0" smtClean="0"/>
              <a:t>。</a:t>
            </a:r>
            <a:endParaRPr lang="en-US" altLang="zh-CN" sz="2000" dirty="0" smtClean="0"/>
          </a:p>
          <a:p>
            <a:pPr algn="just"/>
            <a:endParaRPr lang="en-US" altLang="zh-CN" sz="2000" b="1" dirty="0">
              <a:solidFill>
                <a:srgbClr val="0070C0"/>
              </a:solidFill>
            </a:endParaRPr>
          </a:p>
          <a:p>
            <a:pPr algn="just"/>
            <a:r>
              <a:rPr lang="en-US" altLang="zh-CN" sz="2000" b="1" dirty="0" smtClean="0">
                <a:solidFill>
                  <a:srgbClr val="0070C0"/>
                </a:solidFill>
              </a:rPr>
              <a:t>M</a:t>
            </a:r>
            <a:r>
              <a:rPr lang="zh-CN" altLang="en-US" sz="2000" b="1" dirty="0" smtClean="0">
                <a:solidFill>
                  <a:srgbClr val="0070C0"/>
                </a:solidFill>
              </a:rPr>
              <a:t>状态：</a:t>
            </a:r>
            <a:r>
              <a:rPr lang="en-US" altLang="zh-CN" sz="2000" dirty="0" smtClean="0"/>
              <a:t>CPU</a:t>
            </a:r>
            <a:r>
              <a:rPr lang="zh-CN" altLang="en-US" sz="2000" dirty="0" smtClean="0"/>
              <a:t>读不命中，将该块内容写回存储器，往总线发送</a:t>
            </a:r>
            <a:r>
              <a:rPr lang="en-US" altLang="zh-CN" sz="2000" dirty="0" err="1" smtClean="0"/>
              <a:t>RdMiss</a:t>
            </a:r>
            <a:r>
              <a:rPr lang="zh-CN" altLang="en-US" sz="2000" dirty="0" smtClean="0"/>
              <a:t>，调入新块替换原来块内容，状态为</a:t>
            </a:r>
            <a:r>
              <a:rPr lang="en-US" altLang="zh-CN" sz="2000" dirty="0" smtClean="0"/>
              <a:t>S</a:t>
            </a:r>
            <a:r>
              <a:rPr lang="zh-CN" altLang="en-US" sz="2000" dirty="0" smtClean="0"/>
              <a:t>；</a:t>
            </a:r>
            <a:r>
              <a:rPr lang="en-US" altLang="zh-CN" sz="2000" dirty="0" smtClean="0"/>
              <a:t>CPU</a:t>
            </a:r>
            <a:r>
              <a:rPr lang="zh-CN" altLang="en-US" sz="2000" dirty="0" smtClean="0"/>
              <a:t>写不命中，</a:t>
            </a:r>
            <a:r>
              <a:rPr lang="zh-CN" altLang="en-US" sz="2000" dirty="0"/>
              <a:t>将该块内容写回存储器，往总线</a:t>
            </a:r>
            <a:r>
              <a:rPr lang="zh-CN" altLang="en-US" sz="2000" dirty="0" smtClean="0"/>
              <a:t>发送</a:t>
            </a:r>
            <a:r>
              <a:rPr lang="en-US" altLang="zh-CN" sz="2000" dirty="0" err="1"/>
              <a:t>Wt</a:t>
            </a:r>
            <a:r>
              <a:rPr lang="en-US" altLang="zh-CN" sz="2000" dirty="0" err="1" smtClean="0"/>
              <a:t>Miss</a:t>
            </a:r>
            <a:r>
              <a:rPr lang="zh-CN" altLang="en-US" sz="2000" dirty="0"/>
              <a:t>，调入新块替换原来块内容，</a:t>
            </a:r>
            <a:r>
              <a:rPr lang="zh-CN" altLang="en-US" sz="2000" dirty="0" smtClean="0"/>
              <a:t>状态仍为</a:t>
            </a:r>
            <a:r>
              <a:rPr lang="en-US" altLang="zh-CN" sz="2000" dirty="0" smtClean="0"/>
              <a:t>M</a:t>
            </a:r>
            <a:r>
              <a:rPr lang="zh-CN" altLang="en-US" sz="2000" dirty="0" smtClean="0"/>
              <a:t>。</a:t>
            </a:r>
            <a:endParaRPr lang="zh-CN" altLang="en-US"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80" y="944467"/>
            <a:ext cx="7820025" cy="1857375"/>
          </a:xfrm>
          <a:prstGeom prst="rect">
            <a:avLst/>
          </a:prstGeom>
        </p:spPr>
      </p:pic>
    </p:spTree>
    <p:extLst>
      <p:ext uri="{BB962C8B-B14F-4D97-AF65-F5344CB8AC3E}">
        <p14:creationId xmlns:p14="http://schemas.microsoft.com/office/powerpoint/2010/main" val="325142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36827" y="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监听协议操作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1498"/>
            <a:ext cx="5629275" cy="3609975"/>
          </a:xfrm>
          <a:prstGeom prst="rect">
            <a:avLst/>
          </a:prstGeom>
        </p:spPr>
      </p:pic>
      <p:sp>
        <p:nvSpPr>
          <p:cNvPr id="4" name="文本框 3"/>
          <p:cNvSpPr txBox="1"/>
          <p:nvPr/>
        </p:nvSpPr>
        <p:spPr>
          <a:xfrm>
            <a:off x="5629275" y="791498"/>
            <a:ext cx="3514725" cy="4647426"/>
          </a:xfrm>
          <a:prstGeom prst="rect">
            <a:avLst/>
          </a:prstGeom>
          <a:noFill/>
        </p:spPr>
        <p:txBody>
          <a:bodyPr wrap="square" rtlCol="0">
            <a:spAutoFit/>
          </a:bodyPr>
          <a:lstStyle/>
          <a:p>
            <a:r>
              <a:rPr lang="en-US" altLang="zh-CN" sz="2000" b="1" dirty="0" smtClean="0"/>
              <a:t>3</a:t>
            </a:r>
            <a:r>
              <a:rPr lang="zh-CN" altLang="en-US" sz="2000" b="1" dirty="0" smtClean="0"/>
              <a:t>）响应来自总线请求</a:t>
            </a:r>
            <a:endParaRPr lang="en-US" altLang="zh-CN" sz="2000" b="1" dirty="0" smtClean="0"/>
          </a:p>
          <a:p>
            <a:endParaRPr lang="en-US" altLang="zh-CN" sz="2400" dirty="0"/>
          </a:p>
          <a:p>
            <a:pPr algn="just"/>
            <a:r>
              <a:rPr lang="en-US" altLang="zh-CN" dirty="0" smtClean="0"/>
              <a:t>/</a:t>
            </a:r>
            <a:r>
              <a:rPr lang="zh-CN" altLang="en-US" dirty="0" smtClean="0"/>
              <a:t>前面表示总线请求</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远程处理器请求</a:t>
            </a:r>
            <a:r>
              <a:rPr lang="en-US" altLang="zh-CN" dirty="0" smtClean="0">
                <a:latin typeface="宋体" panose="02010600030101010101" pitchFamily="2" charset="-122"/>
                <a:ea typeface="宋体" panose="02010600030101010101" pitchFamily="2" charset="-122"/>
              </a:rPr>
              <a:t>)</a:t>
            </a:r>
            <a:r>
              <a:rPr lang="zh-CN" altLang="en-US" dirty="0" smtClean="0"/>
              <a:t>；</a:t>
            </a:r>
            <a:r>
              <a:rPr lang="en-US" altLang="zh-CN" dirty="0" smtClean="0"/>
              <a:t>/</a:t>
            </a:r>
            <a:r>
              <a:rPr lang="zh-CN" altLang="en-US" dirty="0" smtClean="0"/>
              <a:t>后面表示响应操作</a:t>
            </a:r>
            <a:endParaRPr lang="en-US" altLang="zh-CN" dirty="0" smtClean="0"/>
          </a:p>
          <a:p>
            <a:pPr algn="just"/>
            <a:endParaRPr lang="en-US" altLang="zh-CN" dirty="0" smtClean="0"/>
          </a:p>
          <a:p>
            <a:pPr algn="just"/>
            <a:endParaRPr lang="en-US" altLang="zh-CN" dirty="0" smtClean="0"/>
          </a:p>
          <a:p>
            <a:pPr algn="just"/>
            <a:r>
              <a:rPr lang="en-US" altLang="zh-CN" b="1" dirty="0" smtClean="0">
                <a:solidFill>
                  <a:srgbClr val="0070C0"/>
                </a:solidFill>
              </a:rPr>
              <a:t>M</a:t>
            </a:r>
            <a:r>
              <a:rPr lang="zh-CN" altLang="en-US" b="1" dirty="0" smtClean="0">
                <a:solidFill>
                  <a:srgbClr val="0070C0"/>
                </a:solidFill>
              </a:rPr>
              <a:t>状态</a:t>
            </a:r>
            <a:r>
              <a:rPr lang="zh-CN" altLang="en-US" dirty="0" smtClean="0"/>
              <a:t>：当前块是唯一最新副本。</a:t>
            </a:r>
            <a:endParaRPr lang="en-US" altLang="zh-CN" dirty="0" smtClean="0"/>
          </a:p>
          <a:p>
            <a:pPr algn="just"/>
            <a:r>
              <a:rPr lang="zh-CN" altLang="en-US" dirty="0" smtClean="0"/>
              <a:t>不管</a:t>
            </a:r>
            <a:r>
              <a:rPr lang="en-US" altLang="zh-CN" dirty="0" err="1" smtClean="0"/>
              <a:t>RdMiss</a:t>
            </a:r>
            <a:r>
              <a:rPr lang="zh-CN" altLang="en-US" dirty="0" smtClean="0"/>
              <a:t>或者</a:t>
            </a:r>
            <a:r>
              <a:rPr lang="en-US" altLang="zh-CN" dirty="0" err="1" smtClean="0"/>
              <a:t>WtMiss</a:t>
            </a:r>
            <a:r>
              <a:rPr lang="zh-CN" altLang="en-US" dirty="0" smtClean="0"/>
              <a:t>总线请求，都需要将该块写回存储器。并提供数据给需要的远程处理器，终止因</a:t>
            </a:r>
            <a:r>
              <a:rPr lang="en-US" altLang="zh-CN" dirty="0" err="1" smtClean="0"/>
              <a:t>RdMiss</a:t>
            </a:r>
            <a:r>
              <a:rPr lang="en-US" altLang="zh-CN" dirty="0" smtClean="0"/>
              <a:t>/</a:t>
            </a:r>
            <a:r>
              <a:rPr lang="en-US" altLang="zh-CN" dirty="0"/>
              <a:t> </a:t>
            </a:r>
            <a:r>
              <a:rPr lang="en-US" altLang="zh-CN" dirty="0" err="1"/>
              <a:t>WtMiss</a:t>
            </a:r>
            <a:r>
              <a:rPr lang="zh-CN" altLang="en-US" dirty="0" smtClean="0"/>
              <a:t>触发的存储器访问。</a:t>
            </a:r>
            <a:endParaRPr lang="en-US" altLang="zh-CN" dirty="0" smtClean="0"/>
          </a:p>
          <a:p>
            <a:pPr algn="just"/>
            <a:r>
              <a:rPr lang="zh-CN" altLang="en-US" dirty="0" smtClean="0"/>
              <a:t>       如果</a:t>
            </a:r>
            <a:r>
              <a:rPr lang="en-US" altLang="zh-CN" dirty="0" err="1" smtClean="0"/>
              <a:t>RdMiss</a:t>
            </a:r>
            <a:r>
              <a:rPr lang="zh-CN" altLang="en-US" dirty="0" smtClean="0"/>
              <a:t>总线请求，状态变为</a:t>
            </a:r>
            <a:r>
              <a:rPr lang="en-US" altLang="zh-CN" dirty="0" smtClean="0"/>
              <a:t>S</a:t>
            </a:r>
            <a:r>
              <a:rPr lang="zh-CN" altLang="en-US" dirty="0" smtClean="0"/>
              <a:t>。如果是</a:t>
            </a:r>
            <a:r>
              <a:rPr lang="en-US" altLang="zh-CN" dirty="0" err="1" smtClean="0"/>
              <a:t>WtMiss</a:t>
            </a:r>
            <a:r>
              <a:rPr lang="zh-CN" altLang="en-US" dirty="0" smtClean="0"/>
              <a:t>总线请求，由于远程处理器写操作，当前</a:t>
            </a:r>
            <a:r>
              <a:rPr lang="en-US" altLang="zh-CN" dirty="0" smtClean="0"/>
              <a:t>Cache</a:t>
            </a:r>
            <a:r>
              <a:rPr lang="zh-CN" altLang="en-US" dirty="0" smtClean="0"/>
              <a:t>副本作废，状态变为</a:t>
            </a:r>
            <a:r>
              <a:rPr lang="en-US" altLang="zh-CN" dirty="0" smtClean="0"/>
              <a:t>I</a:t>
            </a:r>
            <a:r>
              <a:rPr lang="zh-CN" altLang="en-US" dirty="0" smtClean="0"/>
              <a:t>。</a:t>
            </a:r>
            <a:endParaRPr lang="en-US" altLang="zh-CN" dirty="0"/>
          </a:p>
        </p:txBody>
      </p:sp>
      <p:sp>
        <p:nvSpPr>
          <p:cNvPr id="5" name="文本框 4"/>
          <p:cNvSpPr txBox="1"/>
          <p:nvPr/>
        </p:nvSpPr>
        <p:spPr>
          <a:xfrm>
            <a:off x="0" y="4619837"/>
            <a:ext cx="5295331" cy="2031325"/>
          </a:xfrm>
          <a:prstGeom prst="rect">
            <a:avLst/>
          </a:prstGeom>
          <a:noFill/>
        </p:spPr>
        <p:txBody>
          <a:bodyPr wrap="square" rtlCol="0">
            <a:spAutoFit/>
          </a:bodyPr>
          <a:lstStyle/>
          <a:p>
            <a:pPr algn="just"/>
            <a:r>
              <a:rPr lang="en-US" altLang="zh-CN" b="1" dirty="0" smtClean="0">
                <a:solidFill>
                  <a:srgbClr val="0070C0"/>
                </a:solidFill>
              </a:rPr>
              <a:t>S</a:t>
            </a:r>
            <a:r>
              <a:rPr lang="zh-CN" altLang="en-US" b="1" dirty="0" smtClean="0">
                <a:solidFill>
                  <a:srgbClr val="0070C0"/>
                </a:solidFill>
              </a:rPr>
              <a:t>状态：</a:t>
            </a:r>
            <a:r>
              <a:rPr lang="zh-CN" altLang="en-US" dirty="0" smtClean="0"/>
              <a:t>收到</a:t>
            </a:r>
            <a:r>
              <a:rPr lang="en-US" altLang="zh-CN" dirty="0" err="1" smtClean="0"/>
              <a:t>RdMiss</a:t>
            </a:r>
            <a:r>
              <a:rPr lang="zh-CN" altLang="en-US" dirty="0" smtClean="0"/>
              <a:t>总线请求，</a:t>
            </a:r>
            <a:r>
              <a:rPr lang="zh-CN" altLang="en-US" smtClean="0"/>
              <a:t>由</a:t>
            </a:r>
            <a:r>
              <a:rPr lang="zh-CN" altLang="en-US" smtClean="0"/>
              <a:t>存储器给远程处理</a:t>
            </a:r>
            <a:r>
              <a:rPr lang="zh-CN" altLang="en-US" dirty="0" smtClean="0"/>
              <a:t>器提供副本。调块不涉及写操作，本</a:t>
            </a:r>
            <a:r>
              <a:rPr lang="en-US" altLang="zh-CN" dirty="0" smtClean="0"/>
              <a:t>Cache</a:t>
            </a:r>
            <a:r>
              <a:rPr lang="zh-CN" altLang="en-US" dirty="0" smtClean="0"/>
              <a:t>块状态仍为</a:t>
            </a:r>
            <a:r>
              <a:rPr lang="en-US" altLang="zh-CN" dirty="0" smtClean="0"/>
              <a:t>S</a:t>
            </a:r>
            <a:r>
              <a:rPr lang="zh-CN" altLang="en-US" dirty="0" smtClean="0"/>
              <a:t>。</a:t>
            </a:r>
            <a:endParaRPr lang="en-US" altLang="zh-CN" dirty="0" smtClean="0"/>
          </a:p>
          <a:p>
            <a:pPr algn="just"/>
            <a:r>
              <a:rPr lang="zh-CN" altLang="en-US" dirty="0" smtClean="0"/>
              <a:t>       如果远程处理器因为写操作，发送</a:t>
            </a:r>
            <a:r>
              <a:rPr lang="en-US" altLang="zh-CN" dirty="0" err="1" smtClean="0"/>
              <a:t>WtMiss</a:t>
            </a:r>
            <a:r>
              <a:rPr lang="zh-CN" altLang="en-US" dirty="0" smtClean="0"/>
              <a:t>或者</a:t>
            </a:r>
            <a:r>
              <a:rPr lang="en-US" altLang="zh-CN" dirty="0" smtClean="0"/>
              <a:t>Invalidate</a:t>
            </a:r>
            <a:r>
              <a:rPr lang="zh-CN" altLang="en-US" dirty="0" smtClean="0"/>
              <a:t>，本块作废，状态变为</a:t>
            </a:r>
            <a:r>
              <a:rPr lang="en-US" altLang="zh-CN" dirty="0" smtClean="0"/>
              <a:t>I</a:t>
            </a:r>
            <a:r>
              <a:rPr lang="zh-CN" altLang="en-US" dirty="0" smtClean="0"/>
              <a:t>。收到</a:t>
            </a:r>
            <a:r>
              <a:rPr lang="en-US" altLang="zh-CN" dirty="0" err="1" smtClean="0"/>
              <a:t>WtMiss</a:t>
            </a:r>
            <a:r>
              <a:rPr lang="zh-CN" altLang="en-US" dirty="0" smtClean="0"/>
              <a:t>时，依然由存储提供副本。</a:t>
            </a:r>
            <a:endParaRPr lang="en-US" altLang="zh-CN" dirty="0" smtClean="0"/>
          </a:p>
          <a:p>
            <a:endParaRPr lang="zh-CN" altLang="en-US" dirty="0"/>
          </a:p>
        </p:txBody>
      </p:sp>
    </p:spTree>
    <p:extLst>
      <p:ext uri="{BB962C8B-B14F-4D97-AF65-F5344CB8AC3E}">
        <p14:creationId xmlns:p14="http://schemas.microsoft.com/office/powerpoint/2010/main" val="4008898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目录协议</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9110"/>
            <a:ext cx="6812293" cy="3568890"/>
          </a:xfrm>
          <a:prstGeom prst="rect">
            <a:avLst/>
          </a:prstGeom>
        </p:spPr>
      </p:pic>
      <p:sp>
        <p:nvSpPr>
          <p:cNvPr id="4" name="文本框 3"/>
          <p:cNvSpPr txBox="1"/>
          <p:nvPr/>
        </p:nvSpPr>
        <p:spPr>
          <a:xfrm>
            <a:off x="0" y="1139726"/>
            <a:ext cx="9144000" cy="23083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用目录表记录每个存储块状态以及在哪些存储器由副本。依托记录表项，避免了广播操作。</a:t>
            </a: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zh-CN" altLang="en-US" sz="2400" dirty="0" smtClean="0"/>
              <a:t>存储器和目录表分布到各个节点。每个节点目录表只记录该节点存储器的信息（每个节点存储器是整体存储器的一部分）。</a:t>
            </a:r>
            <a:endParaRPr lang="en-US" altLang="zh-CN" sz="2400" dirty="0" smtClean="0"/>
          </a:p>
          <a:p>
            <a:pPr marL="342900" indent="-342900">
              <a:buFont typeface="Wingdings" panose="05000000000000000000" pitchFamily="2" charset="2"/>
              <a:buChar char="l"/>
            </a:pPr>
            <a:endParaRPr lang="zh-CN" altLang="en-US" sz="2400" dirty="0"/>
          </a:p>
        </p:txBody>
      </p:sp>
      <p:sp>
        <p:nvSpPr>
          <p:cNvPr id="5" name="文本框 4"/>
          <p:cNvSpPr txBox="1"/>
          <p:nvPr/>
        </p:nvSpPr>
        <p:spPr>
          <a:xfrm>
            <a:off x="6905767" y="3998863"/>
            <a:ext cx="2238233" cy="2308324"/>
          </a:xfrm>
          <a:prstGeom prst="rect">
            <a:avLst/>
          </a:prstGeom>
          <a:noFill/>
        </p:spPr>
        <p:txBody>
          <a:bodyPr wrap="square" rtlCol="0">
            <a:spAutoFit/>
          </a:bodyPr>
          <a:lstStyle/>
          <a:p>
            <a:pPr algn="just"/>
            <a:r>
              <a:rPr lang="zh-CN" altLang="en-US" dirty="0" smtClean="0"/>
              <a:t>用位向量记录副本拥有情况：某一位为</a:t>
            </a:r>
            <a:r>
              <a:rPr lang="en-US" altLang="zh-CN" dirty="0" smtClean="0"/>
              <a:t>1</a:t>
            </a:r>
            <a:r>
              <a:rPr lang="zh-CN" altLang="en-US" dirty="0" smtClean="0"/>
              <a:t>，表示该位对应的处理器有</a:t>
            </a:r>
            <a:r>
              <a:rPr lang="zh-CN" altLang="en-US" dirty="0"/>
              <a:t>数据</a:t>
            </a:r>
            <a:r>
              <a:rPr lang="zh-CN" altLang="en-US" dirty="0" smtClean="0"/>
              <a:t>副本；</a:t>
            </a:r>
            <a:r>
              <a:rPr lang="en-US" altLang="zh-CN" dirty="0" smtClean="0"/>
              <a:t>0</a:t>
            </a:r>
            <a:r>
              <a:rPr lang="zh-CN" altLang="en-US" dirty="0" smtClean="0"/>
              <a:t>表示该处理器没有副本。拥有副本处理器组成共享集。</a:t>
            </a:r>
            <a:endParaRPr lang="zh-CN" altLang="en-US" dirty="0"/>
          </a:p>
        </p:txBody>
      </p:sp>
    </p:spTree>
    <p:extLst>
      <p:ext uri="{BB962C8B-B14F-4D97-AF65-F5344CB8AC3E}">
        <p14:creationId xmlns:p14="http://schemas.microsoft.com/office/powerpoint/2010/main" val="2967420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299" y="297334"/>
            <a:ext cx="6277970" cy="4151533"/>
          </a:xfrm>
          <a:prstGeom prst="rect">
            <a:avLst/>
          </a:prstGeom>
        </p:spPr>
      </p:pic>
      <p:sp>
        <p:nvSpPr>
          <p:cNvPr id="4" name="文本框 3"/>
          <p:cNvSpPr txBox="1"/>
          <p:nvPr/>
        </p:nvSpPr>
        <p:spPr>
          <a:xfrm>
            <a:off x="0" y="4913194"/>
            <a:ext cx="9144000" cy="178510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smtClean="0">
                <a:solidFill>
                  <a:srgbClr val="0070C0"/>
                </a:solidFill>
              </a:rPr>
              <a:t>本地节点</a:t>
            </a:r>
            <a:r>
              <a:rPr lang="zh-CN" altLang="en-US" sz="2200" dirty="0" smtClean="0"/>
              <a:t>：</a:t>
            </a:r>
            <a:r>
              <a:rPr lang="en-US" altLang="zh-CN" sz="2200" dirty="0" smtClean="0"/>
              <a:t>CPU</a:t>
            </a:r>
            <a:r>
              <a:rPr lang="zh-CN" altLang="en-US" sz="2200" dirty="0" smtClean="0"/>
              <a:t>发出存储器访问（地址</a:t>
            </a:r>
            <a:r>
              <a:rPr lang="en-US" altLang="zh-CN" sz="2200" dirty="0" smtClean="0"/>
              <a:t>K</a:t>
            </a:r>
            <a:r>
              <a:rPr lang="zh-CN" altLang="en-US" sz="2200" dirty="0" smtClean="0"/>
              <a:t>）。各节点存储器地址已统一</a:t>
            </a:r>
            <a:endParaRPr lang="en-US" altLang="zh-CN" sz="2200" dirty="0" smtClean="0"/>
          </a:p>
          <a:p>
            <a:r>
              <a:rPr lang="en-US" altLang="zh-CN" sz="2200" dirty="0"/>
              <a:t> </a:t>
            </a:r>
            <a:r>
              <a:rPr lang="en-US" altLang="zh-CN" sz="2200" dirty="0" smtClean="0"/>
              <a:t>                       </a:t>
            </a:r>
            <a:r>
              <a:rPr lang="zh-CN" altLang="en-US" sz="2200" dirty="0" smtClean="0"/>
              <a:t> 编址，很容易根据</a:t>
            </a:r>
            <a:r>
              <a:rPr lang="en-US" altLang="zh-CN" sz="2200" dirty="0" smtClean="0"/>
              <a:t>K</a:t>
            </a:r>
            <a:r>
              <a:rPr lang="zh-CN" altLang="en-US" sz="2200" dirty="0" smtClean="0"/>
              <a:t>值找到它所在节点。</a:t>
            </a:r>
            <a:endParaRPr lang="en-US" altLang="zh-CN" sz="2200" dirty="0" smtClean="0"/>
          </a:p>
          <a:p>
            <a:pPr marL="342900" indent="-342900">
              <a:buFont typeface="Wingdings" panose="05000000000000000000" pitchFamily="2" charset="2"/>
              <a:buChar char="Ø"/>
            </a:pPr>
            <a:r>
              <a:rPr lang="zh-CN" altLang="en-US" sz="2200" b="1" dirty="0" smtClean="0">
                <a:solidFill>
                  <a:srgbClr val="0070C0"/>
                </a:solidFill>
              </a:rPr>
              <a:t>宿主节点</a:t>
            </a:r>
            <a:r>
              <a:rPr lang="zh-CN" altLang="en-US" sz="2200" dirty="0" smtClean="0"/>
              <a:t>：要访问存储地址</a:t>
            </a:r>
            <a:r>
              <a:rPr lang="en-US" altLang="zh-CN" sz="2200" dirty="0" smtClean="0"/>
              <a:t>K</a:t>
            </a:r>
            <a:r>
              <a:rPr lang="zh-CN" altLang="en-US" sz="2200" dirty="0" smtClean="0"/>
              <a:t>在的节点，该节点带有本节点存储器目录</a:t>
            </a:r>
            <a:endParaRPr lang="en-US" altLang="zh-CN" sz="2200" dirty="0" smtClean="0"/>
          </a:p>
          <a:p>
            <a:r>
              <a:rPr lang="en-US" altLang="zh-CN" sz="2200" dirty="0"/>
              <a:t> </a:t>
            </a:r>
            <a:r>
              <a:rPr lang="en-US" altLang="zh-CN" sz="2200" dirty="0" smtClean="0"/>
              <a:t>                        </a:t>
            </a:r>
            <a:r>
              <a:rPr lang="zh-CN" altLang="en-US" sz="2200" dirty="0" smtClean="0"/>
              <a:t>表</a:t>
            </a:r>
            <a:endParaRPr lang="en-US" altLang="zh-CN" sz="2200" dirty="0" smtClean="0"/>
          </a:p>
          <a:p>
            <a:pPr marL="342900" indent="-342900">
              <a:buFont typeface="Wingdings" panose="05000000000000000000" pitchFamily="2" charset="2"/>
              <a:buChar char="Ø"/>
            </a:pPr>
            <a:r>
              <a:rPr lang="zh-CN" altLang="en-US" sz="2200" b="1" dirty="0" smtClean="0">
                <a:solidFill>
                  <a:srgbClr val="0070C0"/>
                </a:solidFill>
              </a:rPr>
              <a:t>远程节点</a:t>
            </a:r>
            <a:r>
              <a:rPr lang="zh-CN" altLang="en-US" sz="2200" dirty="0" smtClean="0"/>
              <a:t>：包含要访问存储单元数据副本的节点</a:t>
            </a:r>
            <a:endParaRPr lang="zh-CN" altLang="en-US" sz="2200" dirty="0"/>
          </a:p>
        </p:txBody>
      </p:sp>
    </p:spTree>
    <p:extLst>
      <p:ext uri="{BB962C8B-B14F-4D97-AF65-F5344CB8AC3E}">
        <p14:creationId xmlns:p14="http://schemas.microsoft.com/office/powerpoint/2010/main" val="42781617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53808"/>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节点消息</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091821"/>
            <a:ext cx="9144000" cy="5632311"/>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sz="2000" dirty="0" smtClean="0"/>
              <a:t>为了实现一致性，需要在节点间发送消息</a:t>
            </a:r>
            <a:endParaRPr lang="en-US" altLang="zh-CN" sz="2000" dirty="0" smtClean="0"/>
          </a:p>
          <a:p>
            <a:pPr algn="just"/>
            <a:r>
              <a:rPr lang="en-US" altLang="zh-CN" sz="2000" b="1" dirty="0" smtClean="0"/>
              <a:t>1</a:t>
            </a:r>
            <a:r>
              <a:rPr lang="zh-CN" altLang="en-US" sz="2000" b="1" dirty="0" smtClean="0"/>
              <a:t>、本地节点发给宿主节点的消息：</a:t>
            </a:r>
            <a:endParaRPr lang="en-US" altLang="zh-CN" sz="2000" b="1" dirty="0" smtClean="0"/>
          </a:p>
          <a:p>
            <a:pPr algn="just"/>
            <a:r>
              <a:rPr lang="zh-CN" altLang="en-US" sz="2000" dirty="0" smtClean="0"/>
              <a:t>（</a:t>
            </a:r>
            <a:r>
              <a:rPr lang="en-US" altLang="zh-CN" sz="2000" dirty="0" smtClean="0"/>
              <a:t>1</a:t>
            </a:r>
            <a:r>
              <a:rPr lang="zh-CN" altLang="en-US" sz="2000" dirty="0" smtClean="0"/>
              <a:t>）</a:t>
            </a:r>
            <a:r>
              <a:rPr lang="en-US" altLang="zh-CN" sz="2000" b="1" dirty="0" err="1" smtClean="0">
                <a:solidFill>
                  <a:srgbClr val="002060"/>
                </a:solidFill>
              </a:rPr>
              <a:t>RdMiss</a:t>
            </a:r>
            <a:r>
              <a:rPr lang="zh-CN" altLang="en-US" sz="2000" b="1" dirty="0" smtClean="0">
                <a:solidFill>
                  <a:srgbClr val="002060"/>
                </a:solidFill>
              </a:rPr>
              <a:t>（</a:t>
            </a:r>
            <a:r>
              <a:rPr lang="en-US" altLang="zh-CN" sz="2000" b="1" dirty="0" smtClean="0">
                <a:solidFill>
                  <a:srgbClr val="002060"/>
                </a:solidFill>
              </a:rPr>
              <a:t>P</a:t>
            </a:r>
            <a:r>
              <a:rPr lang="en-US" altLang="zh-CN" sz="2000" b="1" dirty="0">
                <a:solidFill>
                  <a:srgbClr val="002060"/>
                </a:solidFill>
              </a:rPr>
              <a:t>,</a:t>
            </a:r>
            <a:r>
              <a:rPr lang="en-US" altLang="zh-CN" sz="2000" b="1" dirty="0" smtClean="0">
                <a:solidFill>
                  <a:srgbClr val="002060"/>
                </a:solidFill>
              </a:rPr>
              <a:t>K</a:t>
            </a:r>
            <a:r>
              <a:rPr lang="zh-CN" altLang="en-US" sz="2000" b="1" dirty="0" smtClean="0">
                <a:solidFill>
                  <a:srgbClr val="002060"/>
                </a:solidFill>
              </a:rPr>
              <a:t>）</a:t>
            </a:r>
            <a:endParaRPr lang="en-US" altLang="zh-CN" sz="2000" b="1" dirty="0" smtClean="0">
              <a:solidFill>
                <a:srgbClr val="002060"/>
              </a:solidFill>
            </a:endParaRPr>
          </a:p>
          <a:p>
            <a:pPr algn="just"/>
            <a:r>
              <a:rPr lang="zh-CN" altLang="en-US" sz="2000" dirty="0" smtClean="0"/>
              <a:t>处理器</a:t>
            </a:r>
            <a:r>
              <a:rPr lang="en-US" altLang="zh-CN" sz="2000" dirty="0" smtClean="0"/>
              <a:t>P</a:t>
            </a:r>
            <a:r>
              <a:rPr lang="zh-CN" altLang="en-US" sz="2000" dirty="0" smtClean="0"/>
              <a:t>读取地址</a:t>
            </a:r>
            <a:r>
              <a:rPr lang="en-US" altLang="zh-CN" sz="2000" dirty="0" smtClean="0"/>
              <a:t>K</a:t>
            </a:r>
            <a:r>
              <a:rPr lang="zh-CN" altLang="en-US" sz="2000" dirty="0" smtClean="0"/>
              <a:t>的数据不命中，需要宿主节点提供数据，并将</a:t>
            </a:r>
            <a:r>
              <a:rPr lang="en-US" altLang="zh-CN" sz="2000" dirty="0" smtClean="0"/>
              <a:t>P</a:t>
            </a:r>
            <a:r>
              <a:rPr lang="zh-CN" altLang="en-US" sz="2000" dirty="0" smtClean="0"/>
              <a:t>加入共享集</a:t>
            </a:r>
            <a:endParaRPr lang="en-US" altLang="zh-CN" sz="2000" dirty="0" smtClean="0"/>
          </a:p>
          <a:p>
            <a:pPr algn="just"/>
            <a:r>
              <a:rPr lang="zh-CN" altLang="en-US" sz="2000" dirty="0" smtClean="0"/>
              <a:t>（</a:t>
            </a:r>
            <a:r>
              <a:rPr lang="en-US" altLang="zh-CN" sz="2000" dirty="0" smtClean="0"/>
              <a:t>2</a:t>
            </a:r>
            <a:r>
              <a:rPr lang="zh-CN" altLang="en-US" sz="2000" dirty="0" smtClean="0"/>
              <a:t>）</a:t>
            </a:r>
            <a:r>
              <a:rPr lang="en-US" altLang="zh-CN" sz="2000" b="1" dirty="0" err="1" smtClean="0">
                <a:solidFill>
                  <a:srgbClr val="FF0000"/>
                </a:solidFill>
              </a:rPr>
              <a:t>WtMiss</a:t>
            </a:r>
            <a:r>
              <a:rPr lang="en-US" altLang="zh-CN" sz="2000" b="1" dirty="0" smtClean="0">
                <a:solidFill>
                  <a:srgbClr val="FF0000"/>
                </a:solidFill>
              </a:rPr>
              <a:t>(P</a:t>
            </a:r>
            <a:r>
              <a:rPr lang="en-US" altLang="zh-CN" sz="2000" b="1" dirty="0">
                <a:solidFill>
                  <a:srgbClr val="FF0000"/>
                </a:solidFill>
              </a:rPr>
              <a:t>,</a:t>
            </a:r>
            <a:r>
              <a:rPr lang="en-US" altLang="zh-CN" sz="2000" b="1" dirty="0" smtClean="0">
                <a:solidFill>
                  <a:srgbClr val="FF0000"/>
                </a:solidFill>
              </a:rPr>
              <a:t>K)</a:t>
            </a:r>
          </a:p>
          <a:p>
            <a:pPr algn="just"/>
            <a:r>
              <a:rPr lang="zh-CN" altLang="en-US" sz="2000" dirty="0" smtClean="0"/>
              <a:t>处理器写数据不命中，需要宿主节点提供数据，并将</a:t>
            </a:r>
            <a:r>
              <a:rPr lang="en-US" altLang="zh-CN" sz="2000" dirty="0" smtClean="0"/>
              <a:t>P</a:t>
            </a:r>
            <a:r>
              <a:rPr lang="zh-CN" altLang="en-US" sz="2000" dirty="0" smtClean="0"/>
              <a:t>设为该数据</a:t>
            </a:r>
            <a:r>
              <a:rPr lang="zh-CN" altLang="en-US" sz="2000" dirty="0"/>
              <a:t>块</a:t>
            </a:r>
            <a:r>
              <a:rPr lang="zh-CN" altLang="en-US" sz="2000" dirty="0" smtClean="0"/>
              <a:t>独占者</a:t>
            </a:r>
            <a:endParaRPr lang="en-US" altLang="zh-CN" sz="2000" dirty="0" smtClean="0"/>
          </a:p>
          <a:p>
            <a:pPr algn="just"/>
            <a:r>
              <a:rPr lang="zh-CN" altLang="en-US" sz="2000" dirty="0" smtClean="0"/>
              <a:t>（</a:t>
            </a:r>
            <a:r>
              <a:rPr lang="en-US" altLang="zh-CN" sz="2000" dirty="0" smtClean="0"/>
              <a:t>3</a:t>
            </a:r>
            <a:r>
              <a:rPr lang="zh-CN" altLang="en-US" sz="2000" dirty="0" smtClean="0"/>
              <a:t>）</a:t>
            </a:r>
            <a:r>
              <a:rPr lang="en-US" altLang="zh-CN" sz="2000" b="1" dirty="0" smtClean="0"/>
              <a:t>Invalidate</a:t>
            </a:r>
            <a:r>
              <a:rPr lang="zh-CN" altLang="en-US" sz="2000" b="1" dirty="0" smtClean="0"/>
              <a:t>（</a:t>
            </a:r>
            <a:r>
              <a:rPr lang="en-US" altLang="zh-CN" sz="2000" b="1" dirty="0" smtClean="0"/>
              <a:t>K</a:t>
            </a:r>
            <a:r>
              <a:rPr lang="zh-CN" altLang="en-US" sz="2000" b="1" dirty="0" smtClean="0"/>
              <a:t>）</a:t>
            </a:r>
            <a:endParaRPr lang="en-US" altLang="zh-CN" sz="2000" b="1" dirty="0" smtClean="0"/>
          </a:p>
          <a:p>
            <a:pPr algn="just"/>
            <a:r>
              <a:rPr lang="zh-CN" altLang="en-US" sz="2000" dirty="0" smtClean="0"/>
              <a:t>请求将所有远程</a:t>
            </a:r>
            <a:r>
              <a:rPr lang="en-US" altLang="zh-CN" sz="2000" dirty="0" smtClean="0"/>
              <a:t>Cache</a:t>
            </a:r>
            <a:r>
              <a:rPr lang="zh-CN" altLang="en-US" sz="2000" dirty="0" smtClean="0"/>
              <a:t>的数据副本（与地址</a:t>
            </a:r>
            <a:r>
              <a:rPr lang="en-US" altLang="zh-CN" sz="2000" dirty="0" smtClean="0"/>
              <a:t>K</a:t>
            </a:r>
            <a:r>
              <a:rPr lang="zh-CN" altLang="en-US" sz="2000" dirty="0" smtClean="0"/>
              <a:t>有关）作废</a:t>
            </a:r>
            <a:endParaRPr lang="en-US" altLang="zh-CN" sz="2000" dirty="0" smtClean="0"/>
          </a:p>
          <a:p>
            <a:pPr algn="just"/>
            <a:endParaRPr lang="en-US" altLang="zh-CN" sz="2000" dirty="0" smtClean="0"/>
          </a:p>
          <a:p>
            <a:pPr algn="just"/>
            <a:endParaRPr lang="en-US" altLang="zh-CN" sz="2000" dirty="0" smtClean="0"/>
          </a:p>
          <a:p>
            <a:pPr algn="just"/>
            <a:r>
              <a:rPr lang="en-US" altLang="zh-CN" sz="2000" b="1" dirty="0" smtClean="0"/>
              <a:t>2</a:t>
            </a:r>
            <a:r>
              <a:rPr lang="zh-CN" altLang="en-US" sz="2000" b="1" dirty="0" smtClean="0"/>
              <a:t>、宿主</a:t>
            </a:r>
            <a:r>
              <a:rPr lang="zh-CN" altLang="en-US" sz="2000" b="1" dirty="0"/>
              <a:t>节点发给远程节点的消息</a:t>
            </a:r>
            <a:endParaRPr lang="en-US" altLang="zh-CN" sz="2000" b="1" dirty="0"/>
          </a:p>
          <a:p>
            <a:pPr algn="just"/>
            <a:r>
              <a:rPr lang="zh-CN" altLang="en-US" sz="2000" dirty="0" smtClean="0"/>
              <a:t>（</a:t>
            </a:r>
            <a:r>
              <a:rPr lang="en-US" altLang="zh-CN" sz="2000" dirty="0" smtClean="0"/>
              <a:t>1</a:t>
            </a:r>
            <a:r>
              <a:rPr lang="zh-CN" altLang="en-US" sz="2000" dirty="0" smtClean="0"/>
              <a:t>）</a:t>
            </a:r>
            <a:r>
              <a:rPr lang="en-US" altLang="zh-CN" sz="2000" b="1" dirty="0" smtClean="0"/>
              <a:t>Invalidate</a:t>
            </a:r>
            <a:r>
              <a:rPr lang="zh-CN" altLang="en-US" sz="2000" b="1" dirty="0" smtClean="0"/>
              <a:t>（</a:t>
            </a:r>
            <a:r>
              <a:rPr lang="en-US" altLang="zh-CN" sz="2000" b="1" dirty="0" smtClean="0"/>
              <a:t>K</a:t>
            </a:r>
            <a:r>
              <a:rPr lang="zh-CN" altLang="en-US" sz="2000" b="1" dirty="0" smtClean="0"/>
              <a:t>）</a:t>
            </a:r>
            <a:endParaRPr lang="en-US" altLang="zh-CN" sz="2000" b="1" dirty="0" smtClean="0"/>
          </a:p>
          <a:p>
            <a:pPr algn="just"/>
            <a:r>
              <a:rPr lang="zh-CN" altLang="en-US" sz="2000" dirty="0" smtClean="0"/>
              <a:t>作废远程</a:t>
            </a:r>
            <a:r>
              <a:rPr lang="en-US" altLang="zh-CN" sz="2000" dirty="0" smtClean="0"/>
              <a:t>Cache</a:t>
            </a:r>
            <a:r>
              <a:rPr lang="zh-CN" altLang="en-US" sz="2000" dirty="0" smtClean="0"/>
              <a:t>中包含地址</a:t>
            </a:r>
            <a:r>
              <a:rPr lang="en-US" altLang="zh-CN" sz="2000" dirty="0" smtClean="0"/>
              <a:t>K</a:t>
            </a:r>
            <a:r>
              <a:rPr lang="zh-CN" altLang="en-US" sz="2000" dirty="0" smtClean="0"/>
              <a:t>的数据</a:t>
            </a:r>
            <a:endParaRPr lang="en-US" altLang="zh-CN" sz="2000" dirty="0" smtClean="0"/>
          </a:p>
          <a:p>
            <a:pPr algn="just"/>
            <a:r>
              <a:rPr lang="zh-CN" altLang="en-US" sz="2000" dirty="0" smtClean="0"/>
              <a:t>（</a:t>
            </a:r>
            <a:r>
              <a:rPr lang="en-US" altLang="zh-CN" sz="2000" dirty="0"/>
              <a:t>2</a:t>
            </a:r>
            <a:r>
              <a:rPr lang="zh-CN" altLang="en-US" sz="2000" dirty="0" smtClean="0"/>
              <a:t>）</a:t>
            </a:r>
            <a:r>
              <a:rPr lang="en-US" altLang="zh-CN" sz="2000" b="1" dirty="0" smtClean="0">
                <a:solidFill>
                  <a:srgbClr val="002060"/>
                </a:solidFill>
              </a:rPr>
              <a:t>Fetch</a:t>
            </a:r>
            <a:r>
              <a:rPr lang="zh-CN" altLang="en-US" sz="2000" b="1" dirty="0" smtClean="0">
                <a:solidFill>
                  <a:srgbClr val="002060"/>
                </a:solidFill>
              </a:rPr>
              <a:t>（</a:t>
            </a:r>
            <a:r>
              <a:rPr lang="en-US" altLang="zh-CN" sz="2000" b="1" dirty="0" smtClean="0">
                <a:solidFill>
                  <a:srgbClr val="002060"/>
                </a:solidFill>
              </a:rPr>
              <a:t>K</a:t>
            </a:r>
            <a:r>
              <a:rPr lang="zh-CN" altLang="en-US" sz="2000" b="1" dirty="0" smtClean="0">
                <a:solidFill>
                  <a:srgbClr val="002060"/>
                </a:solidFill>
              </a:rPr>
              <a:t>）</a:t>
            </a:r>
            <a:endParaRPr lang="en-US" altLang="zh-CN" sz="2000" b="1" dirty="0" smtClean="0">
              <a:solidFill>
                <a:srgbClr val="002060"/>
              </a:solidFill>
            </a:endParaRPr>
          </a:p>
          <a:p>
            <a:pPr algn="just"/>
            <a:r>
              <a:rPr lang="zh-CN" altLang="en-US" sz="2000" dirty="0" smtClean="0"/>
              <a:t>从远程</a:t>
            </a:r>
            <a:r>
              <a:rPr lang="en-US" altLang="zh-CN" sz="2000" dirty="0" smtClean="0"/>
              <a:t>Cache</a:t>
            </a:r>
            <a:r>
              <a:rPr lang="zh-CN" altLang="en-US" sz="2000" dirty="0" smtClean="0"/>
              <a:t>中取数据（</a:t>
            </a:r>
            <a:r>
              <a:rPr lang="en-US" altLang="zh-CN" sz="2000" dirty="0" smtClean="0"/>
              <a:t>K</a:t>
            </a:r>
            <a:r>
              <a:rPr lang="zh-CN" altLang="en-US" sz="2000" dirty="0" smtClean="0"/>
              <a:t>为地址），被送到宿主节点，并将远程节点对应</a:t>
            </a:r>
            <a:r>
              <a:rPr lang="en-US" altLang="zh-CN" sz="2000" dirty="0" smtClean="0"/>
              <a:t>Cache</a:t>
            </a:r>
            <a:r>
              <a:rPr lang="zh-CN" altLang="en-US" sz="2000" dirty="0" smtClean="0"/>
              <a:t>块状态设为共享</a:t>
            </a:r>
            <a:endParaRPr lang="en-US" altLang="zh-CN" sz="2000" dirty="0" smtClean="0"/>
          </a:p>
          <a:p>
            <a:pPr algn="just"/>
            <a:r>
              <a:rPr lang="zh-CN" altLang="en-US" sz="2000" dirty="0" smtClean="0"/>
              <a:t>（</a:t>
            </a:r>
            <a:r>
              <a:rPr lang="en-US" altLang="zh-CN" sz="2000" dirty="0" smtClean="0"/>
              <a:t>3</a:t>
            </a:r>
            <a:r>
              <a:rPr lang="zh-CN" altLang="en-US" sz="2000" dirty="0" smtClean="0"/>
              <a:t>）</a:t>
            </a:r>
            <a:r>
              <a:rPr lang="en-US" altLang="zh-CN" sz="2000" b="1" dirty="0" smtClean="0">
                <a:solidFill>
                  <a:srgbClr val="FF0000"/>
                </a:solidFill>
              </a:rPr>
              <a:t>Fetch &amp; </a:t>
            </a:r>
            <a:r>
              <a:rPr lang="en-US" altLang="zh-CN" sz="2000" b="1" dirty="0" err="1" smtClean="0">
                <a:solidFill>
                  <a:srgbClr val="FF0000"/>
                </a:solidFill>
              </a:rPr>
              <a:t>Inv</a:t>
            </a:r>
            <a:r>
              <a:rPr lang="en-US" altLang="zh-CN" sz="2000" b="1" dirty="0" smtClean="0">
                <a:solidFill>
                  <a:srgbClr val="FF0000"/>
                </a:solidFill>
              </a:rPr>
              <a:t>(K)</a:t>
            </a:r>
          </a:p>
          <a:p>
            <a:pPr algn="just"/>
            <a:r>
              <a:rPr lang="zh-CN" altLang="en-US" sz="2000" dirty="0" smtClean="0"/>
              <a:t>从远程</a:t>
            </a:r>
            <a:r>
              <a:rPr lang="en-US" altLang="zh-CN" sz="2000" dirty="0" smtClean="0"/>
              <a:t>Cache</a:t>
            </a:r>
            <a:r>
              <a:rPr lang="zh-CN" altLang="en-US" sz="2000" dirty="0" smtClean="0"/>
              <a:t>取数据，送到宿主节点，并将远程节点</a:t>
            </a:r>
            <a:r>
              <a:rPr lang="en-US" altLang="zh-CN" sz="2000" dirty="0" smtClean="0"/>
              <a:t>Cache</a:t>
            </a:r>
            <a:r>
              <a:rPr lang="zh-CN" altLang="en-US" sz="2000" dirty="0" smtClean="0"/>
              <a:t>块作废</a:t>
            </a:r>
            <a:endParaRPr lang="zh-CN" altLang="en-US" sz="2000" dirty="0"/>
          </a:p>
        </p:txBody>
      </p:sp>
    </p:spTree>
    <p:extLst>
      <p:ext uri="{BB962C8B-B14F-4D97-AF65-F5344CB8AC3E}">
        <p14:creationId xmlns:p14="http://schemas.microsoft.com/office/powerpoint/2010/main" val="38252516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节点消息</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73707"/>
            <a:ext cx="9144000" cy="5632311"/>
          </a:xfrm>
          <a:prstGeom prst="rect">
            <a:avLst/>
          </a:prstGeom>
          <a:noFill/>
        </p:spPr>
        <p:txBody>
          <a:bodyPr wrap="square" rtlCol="0">
            <a:spAutoFit/>
          </a:bodyPr>
          <a:lstStyle/>
          <a:p>
            <a:r>
              <a:rPr lang="en-US" altLang="zh-CN" sz="2000" b="1" dirty="0" smtClean="0"/>
              <a:t>3</a:t>
            </a:r>
            <a:r>
              <a:rPr lang="zh-CN" altLang="en-US" sz="2000" b="1" dirty="0" smtClean="0"/>
              <a:t>、宿主节点发给本地节点的消息</a:t>
            </a:r>
            <a:endParaRPr lang="en-US" altLang="zh-CN" sz="2000" b="1" dirty="0" smtClean="0"/>
          </a:p>
          <a:p>
            <a:r>
              <a:rPr lang="zh-CN" altLang="en-US" sz="2000" b="1" dirty="0" smtClean="0"/>
              <a:t>（</a:t>
            </a:r>
            <a:r>
              <a:rPr lang="en-US" altLang="zh-CN" sz="2000" b="1" dirty="0" smtClean="0"/>
              <a:t>1</a:t>
            </a:r>
            <a:r>
              <a:rPr lang="zh-CN" altLang="en-US" sz="2000" b="1" dirty="0" smtClean="0"/>
              <a:t>）</a:t>
            </a:r>
            <a:r>
              <a:rPr lang="en-US" altLang="zh-CN" sz="2000" b="1" dirty="0" err="1" smtClean="0"/>
              <a:t>DReply</a:t>
            </a:r>
            <a:r>
              <a:rPr lang="en-US" altLang="zh-CN" sz="2000" b="1" dirty="0" smtClean="0"/>
              <a:t>(D)</a:t>
            </a:r>
          </a:p>
          <a:p>
            <a:r>
              <a:rPr lang="zh-CN" altLang="en-US" sz="2000" dirty="0" smtClean="0"/>
              <a:t>将宿主节点存储块上获得的数据返回给本地节点</a:t>
            </a:r>
            <a:endParaRPr lang="en-US" altLang="zh-CN" sz="2000" dirty="0" smtClean="0"/>
          </a:p>
          <a:p>
            <a:endParaRPr lang="en-US" altLang="zh-CN" sz="2000" dirty="0" smtClean="0"/>
          </a:p>
          <a:p>
            <a:r>
              <a:rPr lang="en-US" altLang="zh-CN" sz="2000" b="1" dirty="0" smtClean="0"/>
              <a:t>4</a:t>
            </a:r>
            <a:r>
              <a:rPr lang="zh-CN" altLang="en-US" sz="2000" b="1" dirty="0" smtClean="0"/>
              <a:t>、远程节点发给宿主节点的消息</a:t>
            </a:r>
            <a:endParaRPr lang="en-US" altLang="zh-CN" sz="2000" b="1" dirty="0" smtClean="0"/>
          </a:p>
          <a:p>
            <a:r>
              <a:rPr lang="zh-CN" altLang="en-US" sz="2000" b="1" dirty="0" smtClean="0"/>
              <a:t>（</a:t>
            </a:r>
            <a:r>
              <a:rPr lang="en-US" altLang="zh-CN" sz="2000" b="1" dirty="0" smtClean="0"/>
              <a:t>1</a:t>
            </a:r>
            <a:r>
              <a:rPr lang="zh-CN" altLang="en-US" sz="2000" b="1" dirty="0" smtClean="0"/>
              <a:t>）</a:t>
            </a:r>
            <a:r>
              <a:rPr lang="en-US" altLang="zh-CN" sz="2000" b="1" dirty="0" err="1" smtClean="0"/>
              <a:t>WtBack</a:t>
            </a:r>
            <a:r>
              <a:rPr lang="en-US" altLang="zh-CN" sz="2000" b="1" dirty="0" smtClean="0"/>
              <a:t>(K</a:t>
            </a:r>
            <a:r>
              <a:rPr lang="zh-CN" altLang="en-US" sz="2000" b="1" dirty="0" smtClean="0"/>
              <a:t>）</a:t>
            </a:r>
            <a:endParaRPr lang="en-US" altLang="zh-CN" sz="2000" b="1" dirty="0" smtClean="0"/>
          </a:p>
          <a:p>
            <a:r>
              <a:rPr lang="zh-CN" altLang="en-US" sz="2000" dirty="0" smtClean="0"/>
              <a:t>远程节点将数据写回宿主节点。这是对宿主节点发来消息</a:t>
            </a:r>
            <a:r>
              <a:rPr lang="en-US" altLang="zh-CN" sz="2000" dirty="0" smtClean="0"/>
              <a:t>Fetch(K)</a:t>
            </a:r>
            <a:r>
              <a:rPr lang="zh-CN" altLang="en-US" sz="2000" dirty="0" smtClean="0"/>
              <a:t>和</a:t>
            </a:r>
            <a:r>
              <a:rPr lang="en-US" altLang="zh-CN" sz="2000" dirty="0" smtClean="0"/>
              <a:t>Fetch &amp;</a:t>
            </a:r>
            <a:r>
              <a:rPr lang="en-US" altLang="zh-CN" sz="2000" dirty="0" err="1" smtClean="0"/>
              <a:t>Inv</a:t>
            </a:r>
            <a:r>
              <a:rPr lang="en-US" altLang="zh-CN" sz="2000" dirty="0" smtClean="0"/>
              <a:t>(k)</a:t>
            </a:r>
            <a:r>
              <a:rPr lang="zh-CN" altLang="en-US" sz="2000" dirty="0" smtClean="0"/>
              <a:t>的响应</a:t>
            </a:r>
            <a:endParaRPr lang="en-US" altLang="zh-CN" sz="2000" dirty="0" smtClean="0"/>
          </a:p>
          <a:p>
            <a:endParaRPr lang="en-US" altLang="zh-CN" sz="2000" dirty="0"/>
          </a:p>
          <a:p>
            <a:r>
              <a:rPr lang="en-US" altLang="zh-CN" sz="2000" b="1" dirty="0" smtClean="0"/>
              <a:t>5</a:t>
            </a:r>
            <a:r>
              <a:rPr lang="zh-CN" altLang="en-US" sz="2000" b="1" dirty="0" smtClean="0"/>
              <a:t>、本地节点发给被替换块的宿主节点的消息</a:t>
            </a:r>
            <a:endParaRPr lang="en-US" altLang="zh-CN" sz="2000" b="1" dirty="0" smtClean="0"/>
          </a:p>
          <a:p>
            <a:r>
              <a:rPr lang="zh-CN" altLang="en-US" sz="2000" b="1" dirty="0" smtClean="0"/>
              <a:t>（</a:t>
            </a:r>
            <a:r>
              <a:rPr lang="en-US" altLang="zh-CN" sz="2000" b="1" dirty="0"/>
              <a:t>1</a:t>
            </a:r>
            <a:r>
              <a:rPr lang="zh-CN" altLang="en-US" sz="2000" b="1" dirty="0" smtClean="0"/>
              <a:t>）</a:t>
            </a:r>
            <a:r>
              <a:rPr lang="en-US" altLang="zh-CN" sz="2000" b="1" dirty="0" err="1" smtClean="0"/>
              <a:t>MdSharer</a:t>
            </a:r>
            <a:r>
              <a:rPr lang="en-US" altLang="zh-CN" sz="2000" b="1" dirty="0" smtClean="0"/>
              <a:t>(P,K)</a:t>
            </a:r>
          </a:p>
          <a:p>
            <a:r>
              <a:rPr lang="zh-CN" altLang="en-US" sz="2000" dirty="0" smtClean="0"/>
              <a:t>本地节点需要替换</a:t>
            </a:r>
            <a:r>
              <a:rPr lang="en-US" altLang="zh-CN" sz="2000" dirty="0" smtClean="0"/>
              <a:t>Cache</a:t>
            </a:r>
            <a:r>
              <a:rPr lang="zh-CN" altLang="en-US" sz="2000" dirty="0" smtClean="0"/>
              <a:t>块，且被替换块没有被修改过。给被替换块的宿主节点发送消息，将本地节点从被替换</a:t>
            </a:r>
            <a:r>
              <a:rPr lang="en-US" altLang="zh-CN" sz="2000" dirty="0" smtClean="0"/>
              <a:t>Cache</a:t>
            </a:r>
            <a:r>
              <a:rPr lang="zh-CN" altLang="en-US" sz="2000" dirty="0" smtClean="0"/>
              <a:t>块的共享集中删除。如果删除后为空，该</a:t>
            </a:r>
            <a:r>
              <a:rPr lang="en-US" altLang="zh-CN" sz="2000" dirty="0" smtClean="0"/>
              <a:t>Cache</a:t>
            </a:r>
            <a:r>
              <a:rPr lang="zh-CN" altLang="en-US" sz="2000" dirty="0" smtClean="0"/>
              <a:t>块状态改为“未缓存</a:t>
            </a:r>
            <a:r>
              <a:rPr lang="en-US" altLang="zh-CN" sz="2000" dirty="0" smtClean="0"/>
              <a:t>U</a:t>
            </a:r>
            <a:r>
              <a:rPr lang="zh-CN" altLang="en-US" sz="2000" dirty="0" smtClean="0"/>
              <a:t>”。</a:t>
            </a:r>
            <a:endParaRPr lang="en-US" altLang="zh-CN" sz="2000" dirty="0" smtClean="0"/>
          </a:p>
          <a:p>
            <a:endParaRPr lang="en-US" altLang="zh-CN" sz="2000" dirty="0" smtClean="0"/>
          </a:p>
          <a:p>
            <a:r>
              <a:rPr lang="zh-CN" altLang="en-US" sz="2000" b="1" dirty="0" smtClean="0"/>
              <a:t>（</a:t>
            </a:r>
            <a:r>
              <a:rPr lang="en-US" altLang="zh-CN" sz="2000" b="1" dirty="0" smtClean="0"/>
              <a:t>2</a:t>
            </a:r>
            <a:r>
              <a:rPr lang="zh-CN" altLang="en-US" sz="2000" b="1" dirty="0" smtClean="0"/>
              <a:t>）</a:t>
            </a:r>
            <a:r>
              <a:rPr lang="en-US" altLang="zh-CN" sz="2000" b="1" dirty="0" smtClean="0"/>
              <a:t>WtBack2(P,K,D)</a:t>
            </a:r>
          </a:p>
          <a:p>
            <a:r>
              <a:rPr lang="zh-CN" altLang="en-US" sz="2000" dirty="0"/>
              <a:t>本地节点需要替换</a:t>
            </a:r>
            <a:r>
              <a:rPr lang="en-US" altLang="zh-CN" sz="2000" dirty="0"/>
              <a:t>Cache</a:t>
            </a:r>
            <a:r>
              <a:rPr lang="zh-CN" altLang="en-US" sz="2000" dirty="0"/>
              <a:t>块</a:t>
            </a:r>
            <a:r>
              <a:rPr lang="zh-CN" altLang="en-US" sz="2000" dirty="0" smtClean="0"/>
              <a:t>，被</a:t>
            </a:r>
            <a:r>
              <a:rPr lang="zh-CN" altLang="en-US" sz="2000" dirty="0"/>
              <a:t>替换</a:t>
            </a:r>
            <a:r>
              <a:rPr lang="zh-CN" altLang="en-US" sz="2000" dirty="0" smtClean="0"/>
              <a:t>块修改</a:t>
            </a:r>
            <a:r>
              <a:rPr lang="zh-CN" altLang="en-US" sz="2000" dirty="0"/>
              <a:t>过。给被替换块的宿主节点发送消息</a:t>
            </a:r>
            <a:r>
              <a:rPr lang="zh-CN" altLang="en-US" sz="2000" dirty="0" smtClean="0"/>
              <a:t>，</a:t>
            </a:r>
            <a:endParaRPr lang="en-US" altLang="zh-CN" sz="2000" dirty="0" smtClean="0"/>
          </a:p>
          <a:p>
            <a:r>
              <a:rPr lang="zh-CN" altLang="en-US" sz="2000" dirty="0" smtClean="0">
                <a:latin typeface="宋体" panose="02010600030101010101" pitchFamily="2" charset="-122"/>
                <a:ea typeface="宋体" panose="02010600030101010101" pitchFamily="2" charset="-122"/>
              </a:rPr>
              <a:t>①被替换块写回</a:t>
            </a:r>
            <a:r>
              <a:rPr lang="zh-CN" altLang="zh-CN" sz="2000" dirty="0" smtClean="0"/>
              <a:t> ②</a:t>
            </a:r>
            <a:r>
              <a:rPr lang="zh-CN" altLang="en-US" sz="2000" dirty="0" smtClean="0"/>
              <a:t>进行与</a:t>
            </a:r>
            <a:r>
              <a:rPr lang="en-US" altLang="zh-CN" sz="2000" dirty="0" err="1" smtClean="0"/>
              <a:t>MdSharer</a:t>
            </a:r>
            <a:r>
              <a:rPr lang="zh-CN" altLang="en-US" sz="2000" dirty="0" smtClean="0"/>
              <a:t>相同的操作。</a:t>
            </a:r>
            <a:endParaRPr lang="zh-CN" altLang="en-US" sz="2000" dirty="0"/>
          </a:p>
        </p:txBody>
      </p:sp>
    </p:spTree>
    <p:extLst>
      <p:ext uri="{BB962C8B-B14F-4D97-AF65-F5344CB8AC3E}">
        <p14:creationId xmlns:p14="http://schemas.microsoft.com/office/powerpoint/2010/main" val="1642179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存储块状态</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433015"/>
            <a:ext cx="9144000" cy="48936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在目录协议中，存储块存在三种状态：</a:t>
            </a:r>
            <a:endParaRPr lang="en-US" altLang="zh-CN" sz="2400" dirty="0" smtClean="0"/>
          </a:p>
          <a:p>
            <a:endParaRPr lang="en-US" altLang="zh-CN" sz="2400" dirty="0" smtClean="0"/>
          </a:p>
          <a:p>
            <a:pPr marL="342900" indent="-342900">
              <a:buFont typeface="Wingdings" panose="05000000000000000000" pitchFamily="2" charset="2"/>
              <a:buChar char="Ø"/>
            </a:pPr>
            <a:r>
              <a:rPr lang="zh-CN" altLang="en-US" sz="2400" b="1" dirty="0" smtClean="0"/>
              <a:t>未缓冲</a:t>
            </a:r>
            <a:endParaRPr lang="en-US" altLang="zh-CN" sz="2400" b="1" dirty="0" smtClean="0"/>
          </a:p>
          <a:p>
            <a:r>
              <a:rPr lang="en-US" altLang="zh-CN" sz="2400" dirty="0" smtClean="0"/>
              <a:t>——</a:t>
            </a:r>
            <a:r>
              <a:rPr lang="zh-CN" altLang="en-US" sz="2400" dirty="0" smtClean="0"/>
              <a:t>该块未被调入</a:t>
            </a:r>
            <a:r>
              <a:rPr lang="en-US" altLang="zh-CN" sz="2400" dirty="0" smtClean="0"/>
              <a:t>Cache</a:t>
            </a:r>
            <a:r>
              <a:rPr lang="zh-CN" altLang="en-US" sz="2400" dirty="0" smtClean="0"/>
              <a:t>中，任何处理器都没有该数据的副本</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b="1" dirty="0" smtClean="0"/>
              <a:t>共享</a:t>
            </a:r>
            <a:endParaRPr lang="en-US" altLang="zh-CN" sz="2400" b="1" dirty="0" smtClean="0"/>
          </a:p>
          <a:p>
            <a:r>
              <a:rPr lang="en-US" altLang="zh-CN" sz="2400" dirty="0" smtClean="0"/>
              <a:t>——</a:t>
            </a:r>
            <a:r>
              <a:rPr lang="zh-CN" altLang="en-US" sz="2400" dirty="0" smtClean="0"/>
              <a:t>有多个处理器上有副本，且内容与存储块一样</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b="1" dirty="0" smtClean="0"/>
              <a:t>独占</a:t>
            </a:r>
            <a:endParaRPr lang="en-US" altLang="zh-CN" sz="2400" b="1" dirty="0" smtClean="0"/>
          </a:p>
          <a:p>
            <a:r>
              <a:rPr lang="en-US" altLang="zh-CN" sz="2400" dirty="0" smtClean="0"/>
              <a:t>——</a:t>
            </a:r>
            <a:r>
              <a:rPr lang="zh-CN" altLang="en-US" sz="2400" dirty="0" smtClean="0"/>
              <a:t>仅仅一个处理器有副本，并且该处理器写过数据，内容是最新值，存储块内容过时，称该处理器拥有者</a:t>
            </a:r>
            <a:endParaRPr lang="en-US" altLang="zh-CN" sz="2400" dirty="0" smtClean="0"/>
          </a:p>
          <a:p>
            <a:endParaRPr lang="en-US" altLang="zh-CN" sz="2400" dirty="0"/>
          </a:p>
          <a:p>
            <a:pPr marL="342900" indent="-342900">
              <a:buFont typeface="Wingdings" panose="05000000000000000000" pitchFamily="2" charset="2"/>
              <a:buChar char="l"/>
            </a:pPr>
            <a:r>
              <a:rPr lang="zh-CN" altLang="en-US" sz="2400" dirty="0" smtClean="0"/>
              <a:t>这三种状态与监听协议里的三种状态类似</a:t>
            </a:r>
            <a:endParaRPr lang="zh-CN" altLang="en-US" sz="2400" dirty="0"/>
          </a:p>
        </p:txBody>
      </p:sp>
    </p:spTree>
    <p:extLst>
      <p:ext uri="{BB962C8B-B14F-4D97-AF65-F5344CB8AC3E}">
        <p14:creationId xmlns:p14="http://schemas.microsoft.com/office/powerpoint/2010/main" val="2997171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目录协议举例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460310"/>
            <a:ext cx="9144000" cy="415498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对于目录协议，包含两部分状态转移：</a:t>
            </a:r>
            <a:r>
              <a:rPr lang="en-US" altLang="zh-CN" sz="2400" b="1" dirty="0" smtClean="0">
                <a:solidFill>
                  <a:srgbClr val="0070C0"/>
                </a:solidFill>
              </a:rPr>
              <a:t>Cache</a:t>
            </a:r>
            <a:r>
              <a:rPr lang="zh-CN" altLang="en-US" sz="2400" b="1" dirty="0" smtClean="0">
                <a:solidFill>
                  <a:srgbClr val="0070C0"/>
                </a:solidFill>
              </a:rPr>
              <a:t>块的状态转移</a:t>
            </a:r>
            <a:r>
              <a:rPr lang="zh-CN" altLang="en-US" sz="2400" dirty="0" smtClean="0"/>
              <a:t>和</a:t>
            </a:r>
            <a:r>
              <a:rPr lang="zh-CN" altLang="en-US" sz="2400" b="1" dirty="0" smtClean="0">
                <a:solidFill>
                  <a:srgbClr val="0070C0"/>
                </a:solidFill>
              </a:rPr>
              <a:t>目录表中存储块的状态转移</a:t>
            </a:r>
            <a:r>
              <a:rPr lang="zh-CN" altLang="en-US" sz="2400" dirty="0" smtClean="0"/>
              <a:t>。</a:t>
            </a: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zh-CN" altLang="en-US" sz="2400" dirty="0" smtClean="0"/>
              <a:t>目录协议中，</a:t>
            </a:r>
            <a:r>
              <a:rPr lang="en-US" altLang="zh-CN" sz="2400" dirty="0" smtClean="0"/>
              <a:t>Cache</a:t>
            </a:r>
            <a:r>
              <a:rPr lang="zh-CN" altLang="en-US" sz="2400" dirty="0" smtClean="0"/>
              <a:t>块状态与监听协议中相同，</a:t>
            </a:r>
            <a:r>
              <a:rPr lang="en-US" altLang="zh-CN" sz="2400" dirty="0" smtClean="0"/>
              <a:t>Cache</a:t>
            </a:r>
            <a:r>
              <a:rPr lang="zh-CN" altLang="en-US" sz="2400" dirty="0" smtClean="0"/>
              <a:t>块状态转换的操作实质上也是相同。在监听协议中，相关信息要放到总线上广播，现在通过点对点的通信来完成。</a:t>
            </a:r>
            <a:endParaRPr lang="en-US" altLang="zh-CN" sz="2400" dirty="0" smtClean="0"/>
          </a:p>
          <a:p>
            <a:pPr marL="342900" indent="-342900">
              <a:buFont typeface="Wingdings" panose="05000000000000000000" pitchFamily="2" charset="2"/>
              <a:buChar char="l"/>
            </a:pPr>
            <a:endParaRPr lang="en-US" altLang="zh-CN" sz="2400" dirty="0"/>
          </a:p>
          <a:p>
            <a:pPr marL="342900" indent="-342900">
              <a:buFont typeface="Wingdings" panose="05000000000000000000" pitchFamily="2" charset="2"/>
              <a:buChar char="l"/>
            </a:pPr>
            <a:r>
              <a:rPr lang="zh-CN" altLang="en-US" sz="2400" dirty="0" smtClean="0"/>
              <a:t>本地节点把把请求发给宿主节点，由目录控制器有选择地向远程节点发消息，让其进行相应操作。更新目录中的状态信息。对块写时，</a:t>
            </a:r>
            <a:r>
              <a:rPr lang="en-US" altLang="zh-CN" sz="2400" dirty="0" smtClean="0"/>
              <a:t>Cache</a:t>
            </a:r>
            <a:r>
              <a:rPr lang="zh-CN" altLang="en-US" sz="2400" dirty="0" smtClean="0"/>
              <a:t>块处于独占状态。对共享状态的块，宿主节点存储器中的内容都是最新的。</a:t>
            </a:r>
            <a:endParaRPr lang="zh-CN" altLang="en-US" sz="2400" dirty="0"/>
          </a:p>
        </p:txBody>
      </p:sp>
    </p:spTree>
    <p:extLst>
      <p:ext uri="{BB962C8B-B14F-4D97-AF65-F5344CB8AC3E}">
        <p14:creationId xmlns:p14="http://schemas.microsoft.com/office/powerpoint/2010/main" val="3234645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Cache</a:t>
            </a:r>
            <a:r>
              <a:rPr lang="zh-CN" altLang="en-US" sz="4000" b="1" kern="0" dirty="0" smtClean="0">
                <a:solidFill>
                  <a:srgbClr val="800000"/>
                </a:solidFill>
                <a:latin typeface="Arial" panose="020B0604020202020204" pitchFamily="34" charset="0"/>
                <a:ea typeface="黑体" panose="02010609060101010101" pitchFamily="49" charset="-122"/>
              </a:rPr>
              <a:t>块状态转移</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9650"/>
            <a:ext cx="6840585" cy="3617146"/>
          </a:xfrm>
          <a:prstGeom prst="rect">
            <a:avLst/>
          </a:prstGeom>
        </p:spPr>
      </p:pic>
      <p:sp>
        <p:nvSpPr>
          <p:cNvPr id="4" name="文本框 3"/>
          <p:cNvSpPr txBox="1"/>
          <p:nvPr/>
        </p:nvSpPr>
        <p:spPr>
          <a:xfrm>
            <a:off x="6840585" y="1189650"/>
            <a:ext cx="2303415" cy="1692771"/>
          </a:xfrm>
          <a:prstGeom prst="rect">
            <a:avLst/>
          </a:prstGeom>
          <a:noFill/>
        </p:spPr>
        <p:txBody>
          <a:bodyPr wrap="square" rtlCol="0">
            <a:spAutoFit/>
          </a:bodyPr>
          <a:lstStyle/>
          <a:p>
            <a:r>
              <a:rPr lang="en-US" altLang="zh-CN" sz="2400" b="1" dirty="0" smtClean="0"/>
              <a:t>1)</a:t>
            </a:r>
            <a:r>
              <a:rPr lang="zh-CN" altLang="en-US" sz="2400" b="1" dirty="0" smtClean="0"/>
              <a:t>响应本地</a:t>
            </a:r>
            <a:r>
              <a:rPr lang="en-US" altLang="zh-CN" sz="2400" b="1" dirty="0" smtClean="0"/>
              <a:t>CPU</a:t>
            </a:r>
            <a:r>
              <a:rPr lang="zh-CN" altLang="en-US" sz="2400" b="1" dirty="0" smtClean="0"/>
              <a:t>请求</a:t>
            </a:r>
            <a:endParaRPr lang="en-US" altLang="zh-CN" sz="2400" b="1" dirty="0" smtClean="0"/>
          </a:p>
          <a:p>
            <a:endParaRPr lang="en-US" altLang="zh-CN" dirty="0" smtClean="0"/>
          </a:p>
          <a:p>
            <a:endParaRPr lang="en-US" altLang="zh-CN" dirty="0"/>
          </a:p>
          <a:p>
            <a:r>
              <a:rPr lang="en-US" altLang="zh-CN" sz="2000" dirty="0" smtClean="0"/>
              <a:t> </a:t>
            </a:r>
            <a:r>
              <a:rPr lang="zh-CN" altLang="en-US" sz="2000" dirty="0" smtClean="0"/>
              <a:t>请求</a:t>
            </a:r>
            <a:r>
              <a:rPr lang="en-US" altLang="zh-CN" sz="2000" dirty="0" smtClean="0"/>
              <a:t>/</a:t>
            </a:r>
            <a:r>
              <a:rPr lang="zh-CN" altLang="en-US" sz="2000" dirty="0" smtClean="0"/>
              <a:t>响应操作</a:t>
            </a:r>
            <a:endParaRPr lang="zh-CN" altLang="en-US" sz="2000" dirty="0"/>
          </a:p>
        </p:txBody>
      </p:sp>
      <p:sp>
        <p:nvSpPr>
          <p:cNvPr id="5" name="文本框 4"/>
          <p:cNvSpPr txBox="1"/>
          <p:nvPr/>
        </p:nvSpPr>
        <p:spPr>
          <a:xfrm>
            <a:off x="0" y="4913194"/>
            <a:ext cx="9144000" cy="1754326"/>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dirty="0" smtClean="0"/>
              <a:t>响应操作由本地</a:t>
            </a:r>
            <a:r>
              <a:rPr lang="en-US" altLang="zh-CN" dirty="0" smtClean="0"/>
              <a:t>Cache</a:t>
            </a:r>
            <a:r>
              <a:rPr lang="zh-CN" altLang="en-US" dirty="0" smtClean="0"/>
              <a:t>控制器发给宿主节点（比如</a:t>
            </a:r>
            <a:r>
              <a:rPr lang="en-US" altLang="zh-CN" dirty="0" err="1" smtClean="0"/>
              <a:t>RdMiss</a:t>
            </a:r>
            <a:r>
              <a:rPr lang="zh-CN" altLang="en-US" dirty="0" smtClean="0"/>
              <a:t>、</a:t>
            </a:r>
            <a:r>
              <a:rPr lang="en-US" altLang="zh-CN" dirty="0" err="1" smtClean="0"/>
              <a:t>WtMiss</a:t>
            </a:r>
            <a:r>
              <a:rPr lang="zh-CN" altLang="en-US" dirty="0" smtClean="0"/>
              <a:t>）或者</a:t>
            </a:r>
            <a:r>
              <a:rPr lang="zh-CN" altLang="en-US" dirty="0"/>
              <a:t>被</a:t>
            </a:r>
            <a:r>
              <a:rPr lang="zh-CN" altLang="en-US" dirty="0" smtClean="0"/>
              <a:t>替换块宿主节点（发生块替换时，比如</a:t>
            </a:r>
            <a:r>
              <a:rPr lang="en-US" altLang="zh-CN" dirty="0" smtClean="0"/>
              <a:t>WtBack2</a:t>
            </a:r>
            <a:r>
              <a:rPr lang="zh-CN" altLang="en-US" dirty="0" smtClean="0"/>
              <a:t>、</a:t>
            </a:r>
            <a:r>
              <a:rPr lang="en-US" altLang="zh-CN" dirty="0" err="1" smtClean="0"/>
              <a:t>MdSharer</a:t>
            </a:r>
            <a:r>
              <a:rPr lang="zh-CN" altLang="en-US" dirty="0" smtClean="0"/>
              <a:t>）</a:t>
            </a:r>
            <a:endParaRPr lang="en-US" altLang="zh-CN" dirty="0" smtClean="0"/>
          </a:p>
          <a:p>
            <a:pPr marL="285750" indent="-285750" algn="just">
              <a:buFont typeface="Wingdings" panose="05000000000000000000" pitchFamily="2" charset="2"/>
              <a:buChar char="Ø"/>
            </a:pPr>
            <a:r>
              <a:rPr lang="zh-CN" altLang="en-US" dirty="0" smtClean="0"/>
              <a:t>发生替换时，转移前表示的是原来</a:t>
            </a:r>
            <a:r>
              <a:rPr lang="en-US" altLang="zh-CN" dirty="0" smtClean="0"/>
              <a:t>Cache</a:t>
            </a:r>
            <a:r>
              <a:rPr lang="zh-CN" altLang="en-US" dirty="0" smtClean="0"/>
              <a:t>块状态，转移后是调入块的状态。两者内容不同，但是占据相同位置</a:t>
            </a:r>
            <a:endParaRPr lang="en-US" altLang="zh-CN" dirty="0" smtClean="0"/>
          </a:p>
          <a:p>
            <a:pPr marL="285750" indent="-285750" algn="just">
              <a:buFont typeface="Wingdings" panose="05000000000000000000" pitchFamily="2" charset="2"/>
              <a:buChar char="Ø"/>
            </a:pPr>
            <a:r>
              <a:rPr lang="en-US" altLang="zh-CN" dirty="0" smtClean="0"/>
              <a:t>I</a:t>
            </a:r>
            <a:r>
              <a:rPr lang="zh-CN" altLang="en-US" dirty="0" smtClean="0"/>
              <a:t>状态表示，</a:t>
            </a:r>
            <a:r>
              <a:rPr lang="en-US" altLang="zh-CN" dirty="0" smtClean="0"/>
              <a:t>Cache</a:t>
            </a:r>
            <a:r>
              <a:rPr lang="zh-CN" altLang="en-US" dirty="0" smtClean="0"/>
              <a:t>中有空闲块被选中来存放调入内容，不需要写回空闲块内容，因为其内容是无效</a:t>
            </a:r>
            <a:r>
              <a:rPr lang="en-US" altLang="zh-CN" dirty="0" smtClean="0"/>
              <a:t>(</a:t>
            </a:r>
            <a:r>
              <a:rPr lang="zh-CN" altLang="en-US" dirty="0" smtClean="0"/>
              <a:t>某</a:t>
            </a:r>
            <a:r>
              <a:rPr lang="en-US" altLang="zh-CN" dirty="0" smtClean="0"/>
              <a:t>Cache</a:t>
            </a:r>
            <a:r>
              <a:rPr lang="zh-CN" altLang="en-US" dirty="0" smtClean="0"/>
              <a:t>块内容作废后，就变成空闲块，可以自由使用</a:t>
            </a:r>
            <a:r>
              <a:rPr lang="en-US" altLang="zh-CN" dirty="0" smtClean="0"/>
              <a:t>)</a:t>
            </a:r>
            <a:endParaRPr lang="zh-CN" altLang="en-US" dirty="0"/>
          </a:p>
        </p:txBody>
      </p:sp>
    </p:spTree>
    <p:extLst>
      <p:ext uri="{BB962C8B-B14F-4D97-AF65-F5344CB8AC3E}">
        <p14:creationId xmlns:p14="http://schemas.microsoft.com/office/powerpoint/2010/main" val="912589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07518" cy="306705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67050"/>
            <a:ext cx="5336311" cy="37909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088" y="3613351"/>
            <a:ext cx="1975123" cy="2698347"/>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5679" y="135517"/>
            <a:ext cx="4310775" cy="2796016"/>
          </a:xfrm>
          <a:prstGeom prst="rect">
            <a:avLst/>
          </a:prstGeom>
        </p:spPr>
      </p:pic>
    </p:spTree>
    <p:extLst>
      <p:ext uri="{BB962C8B-B14F-4D97-AF65-F5344CB8AC3E}">
        <p14:creationId xmlns:p14="http://schemas.microsoft.com/office/powerpoint/2010/main" val="3251485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73305" y="126512"/>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Cache</a:t>
            </a:r>
            <a:r>
              <a:rPr lang="zh-CN" altLang="en-US" sz="4000" b="1" kern="0" dirty="0" smtClean="0">
                <a:solidFill>
                  <a:srgbClr val="800000"/>
                </a:solidFill>
                <a:latin typeface="Arial" panose="020B0604020202020204" pitchFamily="34" charset="0"/>
                <a:ea typeface="黑体" panose="02010609060101010101" pitchFamily="49" charset="-122"/>
              </a:rPr>
              <a:t>块状态转移</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3481"/>
            <a:ext cx="5100643" cy="3930003"/>
          </a:xfrm>
          <a:prstGeom prst="rect">
            <a:avLst/>
          </a:prstGeom>
        </p:spPr>
      </p:pic>
      <p:sp>
        <p:nvSpPr>
          <p:cNvPr id="4" name="文本框 3"/>
          <p:cNvSpPr txBox="1"/>
          <p:nvPr/>
        </p:nvSpPr>
        <p:spPr>
          <a:xfrm>
            <a:off x="5227093" y="1012929"/>
            <a:ext cx="3766782" cy="1815882"/>
          </a:xfrm>
          <a:prstGeom prst="rect">
            <a:avLst/>
          </a:prstGeom>
          <a:noFill/>
        </p:spPr>
        <p:txBody>
          <a:bodyPr wrap="square" rtlCol="0">
            <a:spAutoFit/>
          </a:bodyPr>
          <a:lstStyle/>
          <a:p>
            <a:r>
              <a:rPr lang="en-US" altLang="zh-CN" sz="2400" b="1" dirty="0" smtClean="0"/>
              <a:t>2</a:t>
            </a:r>
            <a:r>
              <a:rPr lang="zh-CN" altLang="en-US" sz="2400" b="1" dirty="0" smtClean="0"/>
              <a:t>）远程节点响应宿主节点目录控制器的请求</a:t>
            </a:r>
            <a:endParaRPr lang="en-US" altLang="zh-CN" sz="2400" b="1" dirty="0" smtClean="0"/>
          </a:p>
          <a:p>
            <a:endParaRPr lang="en-US" altLang="zh-CN" sz="2400" b="1" dirty="0"/>
          </a:p>
          <a:p>
            <a:pPr algn="just"/>
            <a:r>
              <a:rPr lang="zh-CN" altLang="en-US" sz="2000" dirty="0" smtClean="0"/>
              <a:t>宿主节点目录请求</a:t>
            </a:r>
            <a:r>
              <a:rPr lang="en-US" altLang="zh-CN" sz="2000" dirty="0" smtClean="0"/>
              <a:t>/</a:t>
            </a:r>
            <a:r>
              <a:rPr lang="zh-CN" altLang="en-US" sz="2000" dirty="0" smtClean="0"/>
              <a:t>远程节点</a:t>
            </a:r>
            <a:r>
              <a:rPr lang="en-US" altLang="zh-CN" sz="2000" dirty="0" smtClean="0"/>
              <a:t>Cache</a:t>
            </a:r>
            <a:r>
              <a:rPr lang="zh-CN" altLang="en-US" sz="2000" dirty="0" smtClean="0"/>
              <a:t>控制器响应操作</a:t>
            </a:r>
            <a:endParaRPr lang="zh-CN" altLang="en-US" sz="2000" dirty="0"/>
          </a:p>
        </p:txBody>
      </p:sp>
      <p:sp>
        <p:nvSpPr>
          <p:cNvPr id="5" name="文本框 4"/>
          <p:cNvSpPr txBox="1"/>
          <p:nvPr/>
        </p:nvSpPr>
        <p:spPr>
          <a:xfrm>
            <a:off x="0" y="5034920"/>
            <a:ext cx="9144000" cy="1754326"/>
          </a:xfrm>
          <a:prstGeom prst="rect">
            <a:avLst/>
          </a:prstGeom>
          <a:noFill/>
        </p:spPr>
        <p:txBody>
          <a:bodyPr wrap="square" rtlCol="0">
            <a:spAutoFit/>
          </a:bodyPr>
          <a:lstStyle/>
          <a:p>
            <a:r>
              <a:rPr lang="en-US" altLang="zh-CN" b="1" dirty="0" smtClean="0">
                <a:solidFill>
                  <a:srgbClr val="0070C0"/>
                </a:solidFill>
              </a:rPr>
              <a:t>M</a:t>
            </a:r>
            <a:r>
              <a:rPr lang="zh-CN" altLang="en-US" b="1" dirty="0" smtClean="0">
                <a:solidFill>
                  <a:srgbClr val="0070C0"/>
                </a:solidFill>
              </a:rPr>
              <a:t>状态</a:t>
            </a:r>
            <a:r>
              <a:rPr lang="zh-CN" altLang="en-US" dirty="0" smtClean="0"/>
              <a:t>：</a:t>
            </a:r>
            <a:r>
              <a:rPr lang="zh-CN" altLang="en-US" dirty="0"/>
              <a:t>远程节点有唯一副本</a:t>
            </a:r>
            <a:r>
              <a:rPr lang="zh-CN" altLang="en-US" dirty="0" smtClean="0"/>
              <a:t>。本地节点发</a:t>
            </a:r>
            <a:r>
              <a:rPr lang="en-US" altLang="zh-CN" dirty="0" err="1"/>
              <a:t>Rd</a:t>
            </a:r>
            <a:r>
              <a:rPr lang="en-US" altLang="zh-CN" dirty="0" err="1" smtClean="0"/>
              <a:t>Miss</a:t>
            </a:r>
            <a:r>
              <a:rPr lang="zh-CN" altLang="en-US" dirty="0" smtClean="0"/>
              <a:t>给宿主节点，读操作不需要作废远程节点副本。宿主节点发</a:t>
            </a:r>
            <a:r>
              <a:rPr lang="en-US" altLang="zh-CN" dirty="0" smtClean="0"/>
              <a:t>Fetch</a:t>
            </a:r>
            <a:r>
              <a:rPr lang="zh-CN" altLang="en-US" dirty="0" smtClean="0"/>
              <a:t>，远程节点执行</a:t>
            </a:r>
            <a:r>
              <a:rPr lang="en-US" altLang="zh-CN" dirty="0" err="1" smtClean="0"/>
              <a:t>WtBack</a:t>
            </a:r>
            <a:r>
              <a:rPr lang="zh-CN" altLang="en-US" dirty="0" smtClean="0"/>
              <a:t>操作，且状态变为共享</a:t>
            </a:r>
            <a:r>
              <a:rPr lang="en-US" altLang="zh-CN" dirty="0" smtClean="0"/>
              <a:t>S</a:t>
            </a:r>
            <a:r>
              <a:rPr lang="zh-CN" altLang="en-US" dirty="0" smtClean="0"/>
              <a:t>。</a:t>
            </a:r>
            <a:endParaRPr lang="en-US" altLang="zh-CN" dirty="0" smtClean="0"/>
          </a:p>
          <a:p>
            <a:r>
              <a:rPr lang="en-US" altLang="zh-CN" dirty="0"/>
              <a:t> </a:t>
            </a:r>
            <a:r>
              <a:rPr lang="en-US" altLang="zh-CN" dirty="0" smtClean="0"/>
              <a:t>       </a:t>
            </a:r>
            <a:r>
              <a:rPr lang="zh-CN" altLang="en-US" dirty="0" smtClean="0"/>
              <a:t>本地节点发</a:t>
            </a:r>
            <a:r>
              <a:rPr lang="en-US" altLang="zh-CN" dirty="0" err="1" smtClean="0"/>
              <a:t>WtMiss</a:t>
            </a:r>
            <a:r>
              <a:rPr lang="zh-CN" altLang="en-US" dirty="0" smtClean="0"/>
              <a:t>给宿主节点，写操作需要作废远程节点副本。宿主节点发</a:t>
            </a:r>
            <a:r>
              <a:rPr lang="en-US" altLang="zh-CN" dirty="0" smtClean="0"/>
              <a:t>Fetch &amp; </a:t>
            </a:r>
            <a:r>
              <a:rPr lang="en-US" altLang="zh-CN" dirty="0" err="1" smtClean="0"/>
              <a:t>Inv</a:t>
            </a:r>
            <a:r>
              <a:rPr lang="en-US" altLang="zh-CN" dirty="0" smtClean="0"/>
              <a:t>, </a:t>
            </a:r>
            <a:r>
              <a:rPr lang="zh-CN" altLang="en-US" dirty="0" smtClean="0"/>
              <a:t>远程节点执行</a:t>
            </a:r>
            <a:r>
              <a:rPr lang="en-US" altLang="zh-CN" dirty="0" err="1" smtClean="0"/>
              <a:t>WtBack</a:t>
            </a:r>
            <a:r>
              <a:rPr lang="zh-CN" altLang="en-US" dirty="0" smtClean="0"/>
              <a:t>，转态变为</a:t>
            </a:r>
            <a:r>
              <a:rPr lang="en-US" altLang="zh-CN" dirty="0" smtClean="0"/>
              <a:t>I</a:t>
            </a:r>
            <a:r>
              <a:rPr lang="zh-CN" altLang="en-US" dirty="0" smtClean="0"/>
              <a:t>。</a:t>
            </a:r>
            <a:endParaRPr lang="en-US" altLang="zh-CN" dirty="0" smtClean="0"/>
          </a:p>
          <a:p>
            <a:r>
              <a:rPr lang="en-US" altLang="zh-CN" b="1" dirty="0" smtClean="0">
                <a:solidFill>
                  <a:srgbClr val="0070C0"/>
                </a:solidFill>
              </a:rPr>
              <a:t>S</a:t>
            </a:r>
            <a:r>
              <a:rPr lang="zh-CN" altLang="en-US" b="1" dirty="0" smtClean="0">
                <a:solidFill>
                  <a:srgbClr val="0070C0"/>
                </a:solidFill>
              </a:rPr>
              <a:t>转态：</a:t>
            </a:r>
            <a:r>
              <a:rPr lang="zh-CN" altLang="en-US" dirty="0" smtClean="0"/>
              <a:t>本地节点发</a:t>
            </a:r>
            <a:r>
              <a:rPr lang="en-US" altLang="zh-CN" dirty="0" smtClean="0"/>
              <a:t>Invalidate</a:t>
            </a:r>
            <a:r>
              <a:rPr lang="zh-CN" altLang="en-US" dirty="0" smtClean="0"/>
              <a:t>作废消息给宿主节点，宿主节点目录控制发</a:t>
            </a:r>
            <a:r>
              <a:rPr lang="en-US" altLang="zh-CN" dirty="0" smtClean="0"/>
              <a:t>Invalidate</a:t>
            </a:r>
            <a:r>
              <a:rPr lang="zh-CN" altLang="en-US" dirty="0" smtClean="0"/>
              <a:t>给远程节点，对应</a:t>
            </a:r>
            <a:r>
              <a:rPr lang="en-US" altLang="zh-CN" dirty="0" smtClean="0"/>
              <a:t>Cache</a:t>
            </a:r>
            <a:r>
              <a:rPr lang="zh-CN" altLang="en-US" dirty="0" smtClean="0"/>
              <a:t>状态变为无效。</a:t>
            </a:r>
            <a:endParaRPr lang="zh-CN" altLang="en-US" b="1" dirty="0">
              <a:solidFill>
                <a:srgbClr val="0070C0"/>
              </a:solidFill>
            </a:endParaRPr>
          </a:p>
        </p:txBody>
      </p:sp>
    </p:spTree>
    <p:extLst>
      <p:ext uri="{BB962C8B-B14F-4D97-AF65-F5344CB8AC3E}">
        <p14:creationId xmlns:p14="http://schemas.microsoft.com/office/powerpoint/2010/main" val="2838434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26512"/>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目录存储块状态转移</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 y="938692"/>
            <a:ext cx="7515225" cy="4038600"/>
          </a:xfrm>
          <a:prstGeom prst="rect">
            <a:avLst/>
          </a:prstGeom>
        </p:spPr>
      </p:pic>
      <p:sp>
        <p:nvSpPr>
          <p:cNvPr id="4" name="文本框 3"/>
          <p:cNvSpPr txBox="1"/>
          <p:nvPr/>
        </p:nvSpPr>
        <p:spPr>
          <a:xfrm>
            <a:off x="27295" y="5103674"/>
            <a:ext cx="9144000" cy="1754326"/>
          </a:xfrm>
          <a:prstGeom prst="rect">
            <a:avLst/>
          </a:prstGeom>
          <a:noFill/>
        </p:spPr>
        <p:txBody>
          <a:bodyPr wrap="square" rtlCol="0">
            <a:spAutoFit/>
          </a:bodyPr>
          <a:lstStyle/>
          <a:p>
            <a:r>
              <a:rPr lang="zh-CN" altLang="en-US" b="1" dirty="0" smtClean="0">
                <a:solidFill>
                  <a:srgbClr val="0070C0"/>
                </a:solidFill>
              </a:rPr>
              <a:t>目录操作</a:t>
            </a:r>
            <a:r>
              <a:rPr lang="zh-CN" altLang="en-US" dirty="0" smtClean="0"/>
              <a:t>：</a:t>
            </a:r>
            <a:r>
              <a:rPr lang="zh-CN" altLang="en-US" dirty="0" smtClean="0">
                <a:latin typeface="宋体" panose="02010600030101010101" pitchFamily="2" charset="-122"/>
                <a:ea typeface="宋体" panose="02010600030101010101" pitchFamily="2" charset="-122"/>
              </a:rPr>
              <a:t>①项远程节点</a:t>
            </a:r>
            <a:r>
              <a:rPr lang="zh-CN" altLang="en-US" dirty="0">
                <a:latin typeface="宋体" panose="02010600030101010101" pitchFamily="2" charset="-122"/>
                <a:ea typeface="宋体" panose="02010600030101010101" pitchFamily="2" charset="-122"/>
              </a:rPr>
              <a:t>（由共享集给出）</a:t>
            </a:r>
            <a:r>
              <a:rPr lang="zh-CN" altLang="en-US" dirty="0" smtClean="0">
                <a:latin typeface="宋体" panose="02010600030101010101" pitchFamily="2" charset="-122"/>
                <a:ea typeface="宋体" panose="02010600030101010101" pitchFamily="2" charset="-122"/>
              </a:rPr>
              <a:t>发消息，完成操作；②修改目录该块状态；③更新共享集。</a:t>
            </a:r>
            <a:endParaRPr lang="en-US" altLang="zh-CN" dirty="0" smtClean="0">
              <a:latin typeface="宋体" panose="02010600030101010101" pitchFamily="2" charset="-122"/>
              <a:ea typeface="宋体" panose="02010600030101010101" pitchFamily="2" charset="-122"/>
            </a:endParaRPr>
          </a:p>
          <a:p>
            <a:r>
              <a:rPr lang="en-US" altLang="zh-CN" b="1" dirty="0" smtClean="0">
                <a:solidFill>
                  <a:srgbClr val="0070C0"/>
                </a:solidFill>
                <a:latin typeface="宋体" panose="02010600030101010101" pitchFamily="2" charset="-122"/>
                <a:ea typeface="宋体" panose="02010600030101010101" pitchFamily="2" charset="-122"/>
              </a:rPr>
              <a:t>U</a:t>
            </a:r>
            <a:r>
              <a:rPr lang="zh-CN" altLang="en-US" b="1" dirty="0" smtClean="0">
                <a:solidFill>
                  <a:srgbClr val="0070C0"/>
                </a:solidFill>
                <a:latin typeface="宋体" panose="02010600030101010101" pitchFamily="2" charset="-122"/>
                <a:ea typeface="宋体" panose="02010600030101010101" pitchFamily="2" charset="-122"/>
              </a:rPr>
              <a:t>状态</a:t>
            </a:r>
            <a:r>
              <a:rPr lang="zh-CN" altLang="en-US" dirty="0" smtClean="0">
                <a:latin typeface="宋体" panose="02010600030101010101" pitchFamily="2" charset="-122"/>
                <a:ea typeface="宋体" panose="02010600030101010101" pitchFamily="2" charset="-122"/>
              </a:rPr>
              <a:t>：存储块在</a:t>
            </a:r>
            <a:r>
              <a:rPr lang="en-US" altLang="zh-CN" dirty="0" smtClean="0">
                <a:latin typeface="宋体" panose="02010600030101010101" pitchFamily="2" charset="-122"/>
                <a:ea typeface="宋体" panose="02010600030101010101" pitchFamily="2" charset="-122"/>
              </a:rPr>
              <a:t>Cache</a:t>
            </a:r>
            <a:r>
              <a:rPr lang="zh-CN" altLang="en-US" dirty="0" smtClean="0">
                <a:latin typeface="宋体" panose="02010600030101010101" pitchFamily="2" charset="-122"/>
                <a:ea typeface="宋体" panose="02010600030101010101" pitchFamily="2" charset="-122"/>
              </a:rPr>
              <a:t>中没有副本，未缓存。接到本地节点发来</a:t>
            </a:r>
            <a:r>
              <a:rPr lang="en-US" altLang="zh-CN" dirty="0" err="1" smtClean="0">
                <a:latin typeface="宋体" panose="02010600030101010101" pitchFamily="2" charset="-122"/>
                <a:ea typeface="宋体" panose="02010600030101010101" pitchFamily="2" charset="-122"/>
              </a:rPr>
              <a:t>WtMiss</a:t>
            </a:r>
            <a:r>
              <a:rPr lang="zh-CN" altLang="en-US" dirty="0" smtClean="0">
                <a:latin typeface="宋体" panose="02010600030101010101" pitchFamily="2" charset="-122"/>
                <a:ea typeface="宋体" panose="02010600030101010101" pitchFamily="2" charset="-122"/>
              </a:rPr>
              <a:t>，从存储块将数据给请求处理器</a:t>
            </a:r>
            <a:r>
              <a:rPr lang="en-US" altLang="zh-CN" dirty="0">
                <a:latin typeface="宋体" panose="02010600030101010101" pitchFamily="2" charset="-122"/>
                <a:ea typeface="宋体" panose="02010600030101010101" pitchFamily="2" charset="-122"/>
              </a:rPr>
              <a:t>P</a:t>
            </a:r>
            <a:r>
              <a:rPr lang="zh-CN" altLang="en-US" dirty="0" smtClean="0">
                <a:latin typeface="宋体" panose="02010600030101010101" pitchFamily="2" charset="-122"/>
                <a:ea typeface="宋体" panose="02010600030101010101" pitchFamily="2" charset="-122"/>
              </a:rPr>
              <a:t>，因为写数据，目录里该存储块转态改为</a:t>
            </a:r>
            <a:r>
              <a:rPr lang="en-US" altLang="zh-CN" dirty="0" smtClean="0">
                <a:latin typeface="宋体" panose="02010600030101010101" pitchFamily="2" charset="-122"/>
                <a:ea typeface="宋体" panose="02010600030101010101" pitchFamily="2" charset="-122"/>
              </a:rPr>
              <a:t>E</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P</a:t>
            </a:r>
            <a:r>
              <a:rPr lang="zh-CN" altLang="en-US" dirty="0" smtClean="0">
                <a:latin typeface="宋体" panose="02010600030101010101" pitchFamily="2" charset="-122"/>
                <a:ea typeface="宋体" panose="02010600030101010101" pitchFamily="2" charset="-122"/>
              </a:rPr>
              <a:t>加入共享集，为拥有者。</a:t>
            </a:r>
            <a:endParaRPr lang="en-US" altLang="zh-CN" dirty="0" smtClean="0">
              <a:latin typeface="宋体" panose="02010600030101010101" pitchFamily="2" charset="-122"/>
              <a:ea typeface="宋体" panose="02010600030101010101" pitchFamily="2" charset="-122"/>
            </a:endParaRPr>
          </a:p>
          <a:p>
            <a:r>
              <a:rPr lang="en-US" altLang="zh-CN" dirty="0" smtClean="0"/>
              <a:t>        </a:t>
            </a:r>
            <a:r>
              <a:rPr lang="zh-CN" altLang="en-US" dirty="0" smtClean="0"/>
              <a:t>接到本地节点发来</a:t>
            </a:r>
            <a:r>
              <a:rPr lang="en-US" altLang="zh-CN" dirty="0" err="1" smtClean="0"/>
              <a:t>RdMiss</a:t>
            </a:r>
            <a:r>
              <a:rPr lang="zh-CN" altLang="en-US" dirty="0" smtClean="0"/>
              <a:t>，从存储块将数据给请求处理器，因为读数据，存储块状态改为</a:t>
            </a:r>
            <a:r>
              <a:rPr lang="en-US" altLang="zh-CN" dirty="0" smtClean="0"/>
              <a:t>S</a:t>
            </a:r>
            <a:r>
              <a:rPr lang="zh-CN" altLang="en-US" dirty="0" smtClean="0"/>
              <a:t>。</a:t>
            </a:r>
            <a:r>
              <a:rPr lang="en-US" altLang="zh-CN" dirty="0" smtClean="0"/>
              <a:t>P</a:t>
            </a:r>
            <a:r>
              <a:rPr lang="zh-CN" altLang="en-US" dirty="0" smtClean="0"/>
              <a:t>为共享集合唯一成员。</a:t>
            </a:r>
            <a:endParaRPr lang="zh-CN" altLang="en-US" dirty="0"/>
          </a:p>
        </p:txBody>
      </p:sp>
      <p:sp>
        <p:nvSpPr>
          <p:cNvPr id="5" name="文本框 4"/>
          <p:cNvSpPr txBox="1"/>
          <p:nvPr/>
        </p:nvSpPr>
        <p:spPr>
          <a:xfrm>
            <a:off x="7569815" y="1583140"/>
            <a:ext cx="1601480" cy="1477328"/>
          </a:xfrm>
          <a:prstGeom prst="rect">
            <a:avLst/>
          </a:prstGeom>
          <a:noFill/>
        </p:spPr>
        <p:txBody>
          <a:bodyPr wrap="square" rtlCol="0">
            <a:spAutoFit/>
          </a:bodyPr>
          <a:lstStyle/>
          <a:p>
            <a:pPr algn="just"/>
            <a:r>
              <a:rPr lang="zh-CN" altLang="en-US" dirty="0" smtClean="0"/>
              <a:t>目录接受</a:t>
            </a:r>
            <a:r>
              <a:rPr lang="en-US" altLang="zh-CN" dirty="0" smtClean="0"/>
              <a:t>3</a:t>
            </a:r>
            <a:r>
              <a:rPr lang="zh-CN" altLang="en-US" dirty="0" smtClean="0"/>
              <a:t>种请求：</a:t>
            </a:r>
            <a:endParaRPr lang="en-US" altLang="zh-CN" dirty="0" smtClean="0"/>
          </a:p>
          <a:p>
            <a:pPr algn="just"/>
            <a:r>
              <a:rPr lang="en-US" altLang="zh-CN" dirty="0" smtClean="0">
                <a:latin typeface="宋体" panose="02010600030101010101" pitchFamily="2" charset="-122"/>
                <a:ea typeface="宋体" panose="02010600030101010101" pitchFamily="2" charset="-122"/>
              </a:rPr>
              <a:t>①</a:t>
            </a:r>
            <a:r>
              <a:rPr lang="en-US" altLang="zh-CN" dirty="0" err="1" smtClean="0"/>
              <a:t>RdMiss</a:t>
            </a:r>
            <a:endParaRPr lang="en-US" altLang="zh-CN" dirty="0"/>
          </a:p>
          <a:p>
            <a:pPr algn="just"/>
            <a:r>
              <a:rPr lang="zh-CN" altLang="en-US" dirty="0" smtClean="0"/>
              <a:t>②</a:t>
            </a:r>
            <a:r>
              <a:rPr lang="en-US" altLang="zh-CN" dirty="0" err="1" smtClean="0"/>
              <a:t>WtMiss</a:t>
            </a:r>
            <a:endParaRPr lang="en-US" altLang="zh-CN" dirty="0" smtClean="0"/>
          </a:p>
          <a:p>
            <a:pPr algn="just"/>
            <a:r>
              <a:rPr lang="en-US" altLang="zh-CN" dirty="0" smtClean="0"/>
              <a:t>③</a:t>
            </a:r>
            <a:r>
              <a:rPr lang="zh-CN" altLang="en-US" dirty="0" smtClean="0"/>
              <a:t>写回</a:t>
            </a:r>
            <a:r>
              <a:rPr lang="en-US" altLang="zh-CN" dirty="0" err="1" smtClean="0"/>
              <a:t>Wtback</a:t>
            </a:r>
            <a:endParaRPr lang="zh-CN" altLang="en-US" dirty="0"/>
          </a:p>
        </p:txBody>
      </p:sp>
    </p:spTree>
    <p:extLst>
      <p:ext uri="{BB962C8B-B14F-4D97-AF65-F5344CB8AC3E}">
        <p14:creationId xmlns:p14="http://schemas.microsoft.com/office/powerpoint/2010/main" val="1740186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86953" y="167455"/>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目录存储块状态转移</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512" y="1061816"/>
            <a:ext cx="7515225" cy="4038600"/>
          </a:xfrm>
          <a:prstGeom prst="rect">
            <a:avLst/>
          </a:prstGeom>
        </p:spPr>
      </p:pic>
      <p:sp>
        <p:nvSpPr>
          <p:cNvPr id="4" name="文本框 3"/>
          <p:cNvSpPr txBox="1"/>
          <p:nvPr/>
        </p:nvSpPr>
        <p:spPr>
          <a:xfrm>
            <a:off x="0" y="5308979"/>
            <a:ext cx="9144000" cy="1323439"/>
          </a:xfrm>
          <a:prstGeom prst="rect">
            <a:avLst/>
          </a:prstGeom>
          <a:noFill/>
        </p:spPr>
        <p:txBody>
          <a:bodyPr wrap="square" rtlCol="0">
            <a:spAutoFit/>
          </a:bodyPr>
          <a:lstStyle/>
          <a:p>
            <a:r>
              <a:rPr lang="en-US" altLang="zh-CN" sz="2000" b="1" dirty="0" smtClean="0">
                <a:solidFill>
                  <a:srgbClr val="0070C0"/>
                </a:solidFill>
              </a:rPr>
              <a:t>S</a:t>
            </a:r>
            <a:r>
              <a:rPr lang="zh-CN" altLang="en-US" sz="2000" b="1" dirty="0" smtClean="0">
                <a:solidFill>
                  <a:srgbClr val="0070C0"/>
                </a:solidFill>
              </a:rPr>
              <a:t>转态：</a:t>
            </a:r>
            <a:r>
              <a:rPr lang="zh-CN" altLang="en-US" sz="2000" dirty="0" smtClean="0"/>
              <a:t>存储器内容是最新。收到</a:t>
            </a:r>
            <a:r>
              <a:rPr lang="en-US" altLang="zh-CN" sz="2000" dirty="0" err="1" smtClean="0"/>
              <a:t>RdMiss</a:t>
            </a:r>
            <a:r>
              <a:rPr lang="zh-CN" altLang="en-US" sz="2000" dirty="0" smtClean="0"/>
              <a:t>，将数据送给请求处理器</a:t>
            </a:r>
            <a:r>
              <a:rPr lang="en-US" altLang="zh-CN" sz="2000" dirty="0" smtClean="0"/>
              <a:t>P</a:t>
            </a:r>
            <a:r>
              <a:rPr lang="zh-CN" altLang="en-US" sz="2000" dirty="0" smtClean="0"/>
              <a:t>，并把</a:t>
            </a:r>
            <a:r>
              <a:rPr lang="en-US" altLang="zh-CN" sz="2000" dirty="0" smtClean="0"/>
              <a:t>P</a:t>
            </a:r>
            <a:r>
              <a:rPr lang="zh-CN" altLang="en-US" sz="2000" dirty="0" smtClean="0"/>
              <a:t>加入共享集。</a:t>
            </a:r>
            <a:endParaRPr lang="en-US" altLang="zh-CN" sz="2000" dirty="0" smtClean="0"/>
          </a:p>
          <a:p>
            <a:r>
              <a:rPr lang="en-US" altLang="zh-CN" sz="2000" dirty="0"/>
              <a:t> </a:t>
            </a:r>
            <a:r>
              <a:rPr lang="en-US" altLang="zh-CN" sz="2000" dirty="0" smtClean="0"/>
              <a:t>       </a:t>
            </a:r>
            <a:r>
              <a:rPr lang="zh-CN" altLang="en-US" sz="2000" dirty="0" smtClean="0"/>
              <a:t>收到</a:t>
            </a:r>
            <a:r>
              <a:rPr lang="en-US" altLang="zh-CN" sz="2000" dirty="0" err="1" smtClean="0"/>
              <a:t>WtMiss</a:t>
            </a:r>
            <a:r>
              <a:rPr lang="zh-CN" altLang="en-US" sz="2000" dirty="0" smtClean="0"/>
              <a:t>，将数据送给请求处理器</a:t>
            </a:r>
            <a:r>
              <a:rPr lang="en-US" altLang="zh-CN" sz="2000" dirty="0" smtClean="0"/>
              <a:t>P</a:t>
            </a:r>
            <a:r>
              <a:rPr lang="zh-CN" altLang="en-US" sz="2000" dirty="0" smtClean="0"/>
              <a:t>，</a:t>
            </a:r>
            <a:r>
              <a:rPr lang="en-US" altLang="zh-CN" sz="2000" dirty="0" smtClean="0"/>
              <a:t>P</a:t>
            </a:r>
            <a:r>
              <a:rPr lang="zh-CN" altLang="en-US" sz="2000" dirty="0" smtClean="0"/>
              <a:t>加入共享集。由于写操作，作废其他副本</a:t>
            </a:r>
            <a:r>
              <a:rPr lang="en-US" altLang="zh-CN" sz="2000" dirty="0" smtClean="0"/>
              <a:t>Invalidate</a:t>
            </a:r>
            <a:r>
              <a:rPr lang="zh-CN" altLang="en-US" sz="2000" dirty="0" smtClean="0"/>
              <a:t>。存储块转态变为</a:t>
            </a:r>
            <a:r>
              <a:rPr lang="en-US" altLang="zh-CN" sz="2000" dirty="0" smtClean="0"/>
              <a:t>E</a:t>
            </a:r>
            <a:r>
              <a:rPr lang="zh-CN" altLang="en-US" sz="2000" dirty="0" smtClean="0"/>
              <a:t>。</a:t>
            </a:r>
            <a:r>
              <a:rPr lang="en-US" altLang="zh-CN" sz="2000" dirty="0" smtClean="0"/>
              <a:t>P</a:t>
            </a:r>
            <a:r>
              <a:rPr lang="zh-CN" altLang="en-US" sz="2000" dirty="0" smtClean="0"/>
              <a:t>称为拥有者。</a:t>
            </a:r>
            <a:endParaRPr lang="zh-CN" altLang="en-US" sz="2000" dirty="0"/>
          </a:p>
        </p:txBody>
      </p:sp>
    </p:spTree>
    <p:extLst>
      <p:ext uri="{BB962C8B-B14F-4D97-AF65-F5344CB8AC3E}">
        <p14:creationId xmlns:p14="http://schemas.microsoft.com/office/powerpoint/2010/main" val="1362928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2" y="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目录存储块状态转移</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5925"/>
            <a:ext cx="7515225" cy="4038600"/>
          </a:xfrm>
          <a:prstGeom prst="rect">
            <a:avLst/>
          </a:prstGeom>
        </p:spPr>
      </p:pic>
      <p:sp>
        <p:nvSpPr>
          <p:cNvPr id="4" name="文本框 3"/>
          <p:cNvSpPr txBox="1"/>
          <p:nvPr/>
        </p:nvSpPr>
        <p:spPr>
          <a:xfrm>
            <a:off x="7515225" y="1023582"/>
            <a:ext cx="1628775" cy="1015663"/>
          </a:xfrm>
          <a:prstGeom prst="rect">
            <a:avLst/>
          </a:prstGeom>
          <a:noFill/>
        </p:spPr>
        <p:txBody>
          <a:bodyPr wrap="square" rtlCol="0">
            <a:spAutoFit/>
          </a:bodyPr>
          <a:lstStyle/>
          <a:p>
            <a:r>
              <a:rPr lang="en-US" altLang="zh-CN" sz="2000" b="1" dirty="0" smtClean="0">
                <a:solidFill>
                  <a:srgbClr val="0070C0"/>
                </a:solidFill>
              </a:rPr>
              <a:t>E</a:t>
            </a:r>
            <a:r>
              <a:rPr lang="zh-CN" altLang="en-US" sz="2000" b="1" dirty="0" smtClean="0">
                <a:solidFill>
                  <a:srgbClr val="0070C0"/>
                </a:solidFill>
              </a:rPr>
              <a:t>转态：</a:t>
            </a:r>
            <a:r>
              <a:rPr lang="zh-CN" altLang="en-US" sz="2000" dirty="0" smtClean="0"/>
              <a:t>存储块只有唯一副本。</a:t>
            </a:r>
            <a:endParaRPr lang="zh-CN" altLang="en-US" sz="2000" b="1" dirty="0">
              <a:solidFill>
                <a:srgbClr val="0070C0"/>
              </a:solidFill>
            </a:endParaRPr>
          </a:p>
        </p:txBody>
      </p:sp>
      <p:sp>
        <p:nvSpPr>
          <p:cNvPr id="5" name="文本框 4"/>
          <p:cNvSpPr txBox="1"/>
          <p:nvPr/>
        </p:nvSpPr>
        <p:spPr>
          <a:xfrm>
            <a:off x="27294" y="5212308"/>
            <a:ext cx="9144000" cy="1754326"/>
          </a:xfrm>
          <a:prstGeom prst="rect">
            <a:avLst/>
          </a:prstGeom>
          <a:noFill/>
        </p:spPr>
        <p:txBody>
          <a:bodyPr wrap="square" rtlCol="0">
            <a:spAutoFit/>
          </a:bodyPr>
          <a:lstStyle/>
          <a:p>
            <a:pPr algn="just"/>
            <a:r>
              <a:rPr lang="en-US" altLang="zh-CN" dirty="0" err="1" smtClean="0"/>
              <a:t>WtBack</a:t>
            </a:r>
            <a:r>
              <a:rPr lang="en-US" altLang="zh-CN" dirty="0" smtClean="0"/>
              <a:t>——</a:t>
            </a:r>
            <a:r>
              <a:rPr lang="zh-CN" altLang="en-US" b="1" dirty="0" smtClean="0"/>
              <a:t>发生</a:t>
            </a:r>
            <a:r>
              <a:rPr lang="en-US" altLang="zh-CN" b="1" dirty="0" smtClean="0"/>
              <a:t>Cache</a:t>
            </a:r>
            <a:r>
              <a:rPr lang="zh-CN" altLang="en-US" b="1" dirty="0" smtClean="0"/>
              <a:t>块替换</a:t>
            </a:r>
            <a:r>
              <a:rPr lang="zh-CN" altLang="en-US" dirty="0" smtClean="0"/>
              <a:t>，被替换块状态为</a:t>
            </a:r>
            <a:r>
              <a:rPr lang="en-US" altLang="zh-CN" dirty="0" smtClean="0"/>
              <a:t>E</a:t>
            </a:r>
            <a:r>
              <a:rPr lang="zh-CN" altLang="en-US" dirty="0" smtClean="0"/>
              <a:t>，要写回存储器，且其共享集为空，转态变为</a:t>
            </a:r>
            <a:r>
              <a:rPr lang="en-US" altLang="zh-CN" dirty="0" smtClean="0"/>
              <a:t>U</a:t>
            </a:r>
            <a:r>
              <a:rPr lang="zh-CN" altLang="en-US" dirty="0" smtClean="0"/>
              <a:t>。</a:t>
            </a:r>
            <a:endParaRPr lang="en-US" altLang="zh-CN" dirty="0" smtClean="0"/>
          </a:p>
          <a:p>
            <a:pPr algn="just"/>
            <a:r>
              <a:rPr lang="en-US" altLang="zh-CN" dirty="0" err="1" smtClean="0"/>
              <a:t>WtMiss</a:t>
            </a:r>
            <a:r>
              <a:rPr lang="en-US" altLang="zh-CN" dirty="0" smtClean="0"/>
              <a:t>——</a:t>
            </a:r>
            <a:r>
              <a:rPr lang="zh-CN" altLang="en-US" dirty="0" smtClean="0"/>
              <a:t>发</a:t>
            </a:r>
            <a:r>
              <a:rPr lang="en-US" altLang="zh-CN" dirty="0" err="1" smtClean="0"/>
              <a:t>Fetch&amp;Inv</a:t>
            </a:r>
            <a:r>
              <a:rPr lang="zh-CN" altLang="en-US" dirty="0" smtClean="0"/>
              <a:t>从拥有者获得数据返回目录存储器，送给请求处理器</a:t>
            </a:r>
            <a:r>
              <a:rPr lang="en-US" altLang="zh-CN" dirty="0" smtClean="0"/>
              <a:t>P(</a:t>
            </a:r>
            <a:r>
              <a:rPr lang="en-US" altLang="zh-CN" dirty="0" err="1" smtClean="0"/>
              <a:t>DReply</a:t>
            </a:r>
            <a:r>
              <a:rPr lang="en-US" altLang="zh-CN" dirty="0" smtClean="0"/>
              <a:t>)</a:t>
            </a:r>
            <a:r>
              <a:rPr lang="zh-CN" altLang="en-US" dirty="0" smtClean="0"/>
              <a:t>。由于是写操作，旧拥有者作废，</a:t>
            </a:r>
            <a:r>
              <a:rPr lang="en-US" altLang="zh-CN" dirty="0" smtClean="0"/>
              <a:t>P</a:t>
            </a:r>
            <a:r>
              <a:rPr lang="zh-CN" altLang="en-US" dirty="0" smtClean="0"/>
              <a:t>称为新拥有者。状态仍然是</a:t>
            </a:r>
            <a:r>
              <a:rPr lang="en-US" altLang="zh-CN" dirty="0" smtClean="0"/>
              <a:t>E</a:t>
            </a:r>
            <a:r>
              <a:rPr lang="zh-CN" altLang="en-US" dirty="0" smtClean="0"/>
              <a:t>。</a:t>
            </a:r>
            <a:endParaRPr lang="en-US" altLang="zh-CN" dirty="0" smtClean="0"/>
          </a:p>
          <a:p>
            <a:pPr algn="just"/>
            <a:r>
              <a:rPr lang="en-US" altLang="zh-CN" dirty="0" err="1" smtClean="0"/>
              <a:t>RdMiss</a:t>
            </a:r>
            <a:r>
              <a:rPr lang="en-US" altLang="zh-CN" dirty="0" smtClean="0"/>
              <a:t>——</a:t>
            </a:r>
            <a:r>
              <a:rPr lang="zh-CN" altLang="en-US" dirty="0" smtClean="0"/>
              <a:t>读操作，不作废副本。发</a:t>
            </a:r>
            <a:r>
              <a:rPr lang="en-US" altLang="zh-CN" dirty="0" smtClean="0"/>
              <a:t>Fetch</a:t>
            </a:r>
            <a:r>
              <a:rPr lang="zh-CN" altLang="en-US" dirty="0" smtClean="0"/>
              <a:t>从拥有者获得数据返回目录存储器，送给请求处理器</a:t>
            </a:r>
            <a:r>
              <a:rPr lang="en-US" altLang="zh-CN" dirty="0" smtClean="0"/>
              <a:t>P</a:t>
            </a:r>
            <a:r>
              <a:rPr lang="zh-CN" altLang="en-US" dirty="0" smtClean="0"/>
              <a:t>。状态变为</a:t>
            </a:r>
            <a:r>
              <a:rPr lang="en-US" altLang="zh-CN" dirty="0" smtClean="0"/>
              <a:t>S</a:t>
            </a:r>
            <a:r>
              <a:rPr lang="zh-CN" altLang="en-US" dirty="0" smtClean="0"/>
              <a:t>。</a:t>
            </a:r>
            <a:endParaRPr lang="zh-CN" altLang="en-US" dirty="0"/>
          </a:p>
        </p:txBody>
      </p:sp>
    </p:spTree>
    <p:extLst>
      <p:ext uri="{BB962C8B-B14F-4D97-AF65-F5344CB8AC3E}">
        <p14:creationId xmlns:p14="http://schemas.microsoft.com/office/powerpoint/2010/main" val="4195409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endParaRPr lang="zh-CN" altLang="en-US" sz="4000" b="1" kern="0" dirty="0">
              <a:solidFill>
                <a:srgbClr val="8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137471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73305" y="11286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并行结构</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0" y="1092411"/>
            <a:ext cx="9144000" cy="4045381"/>
          </a:xfrm>
          <a:prstGeom prst="rect">
            <a:avLst/>
          </a:prstGeom>
        </p:spPr>
      </p:pic>
      <p:sp>
        <p:nvSpPr>
          <p:cNvPr id="5" name="文本框 4"/>
          <p:cNvSpPr txBox="1"/>
          <p:nvPr/>
        </p:nvSpPr>
        <p:spPr>
          <a:xfrm>
            <a:off x="0" y="5308710"/>
            <a:ext cx="9144000" cy="1384995"/>
          </a:xfrm>
          <a:prstGeom prst="rect">
            <a:avLst/>
          </a:prstGeom>
          <a:noFill/>
        </p:spPr>
        <p:txBody>
          <a:bodyPr wrap="square" rtlCol="0">
            <a:spAutoFit/>
          </a:bodyPr>
          <a:lstStyle/>
          <a:p>
            <a:r>
              <a:rPr lang="zh-CN" altLang="en-US" sz="2000" dirty="0"/>
              <a:t>并行</a:t>
            </a:r>
            <a:r>
              <a:rPr lang="zh-CN" altLang="en-US" sz="2000" dirty="0" smtClean="0"/>
              <a:t>结构，分为消息传递系统</a:t>
            </a:r>
            <a:r>
              <a:rPr lang="en-US" altLang="zh-CN" sz="2000" dirty="0" smtClean="0">
                <a:ea typeface="宋体" panose="02010600030101010101" pitchFamily="2" charset="-122"/>
              </a:rPr>
              <a:t>(MPP</a:t>
            </a:r>
            <a:r>
              <a:rPr lang="zh-CN" altLang="en-US" sz="2000" dirty="0" smtClean="0">
                <a:ea typeface="宋体" panose="02010600030101010101" pitchFamily="2" charset="-122"/>
              </a:rPr>
              <a:t>、</a:t>
            </a:r>
            <a:r>
              <a:rPr lang="en-US" altLang="zh-CN" sz="2000" dirty="0" smtClean="0">
                <a:ea typeface="宋体" panose="02010600030101010101" pitchFamily="2" charset="-122"/>
              </a:rPr>
              <a:t>Cluster)</a:t>
            </a:r>
            <a:r>
              <a:rPr lang="zh-CN" altLang="en-US" sz="2000" dirty="0" smtClean="0"/>
              <a:t>和共享存储系统</a:t>
            </a:r>
            <a:r>
              <a:rPr lang="en-US" altLang="zh-CN" sz="2400" dirty="0" smtClean="0">
                <a:ea typeface="宋体" panose="02010600030101010101" pitchFamily="2" charset="-122"/>
              </a:rPr>
              <a:t>(</a:t>
            </a:r>
            <a:r>
              <a:rPr lang="en-US" altLang="zh-CN" sz="2000" dirty="0" smtClean="0">
                <a:ea typeface="宋体" panose="02010600030101010101" pitchFamily="2" charset="-122"/>
              </a:rPr>
              <a:t>SMP</a:t>
            </a:r>
            <a:r>
              <a:rPr lang="zh-CN" altLang="en-US" sz="2000" dirty="0" smtClean="0">
                <a:ea typeface="宋体" panose="02010600030101010101" pitchFamily="2" charset="-122"/>
              </a:rPr>
              <a:t>、</a:t>
            </a:r>
            <a:r>
              <a:rPr lang="en-US" altLang="zh-CN" sz="2000" dirty="0" smtClean="0">
                <a:ea typeface="宋体" panose="02010600030101010101" pitchFamily="2" charset="-122"/>
              </a:rPr>
              <a:t>DSM</a:t>
            </a:r>
            <a:r>
              <a:rPr lang="en-US" altLang="zh-CN" sz="2400" dirty="0" smtClean="0">
                <a:ea typeface="宋体" panose="02010600030101010101" pitchFamily="2" charset="-122"/>
              </a:rPr>
              <a:t>)</a:t>
            </a:r>
          </a:p>
          <a:p>
            <a:r>
              <a:rPr lang="zh-CN" altLang="en-US" sz="2000" b="1" dirty="0" smtClean="0">
                <a:ea typeface="宋体" panose="02010600030101010101" pitchFamily="2" charset="-122"/>
              </a:rPr>
              <a:t>消息传递系统</a:t>
            </a:r>
            <a:r>
              <a:rPr lang="zh-CN" altLang="en-US" sz="2000" dirty="0" smtClean="0">
                <a:ea typeface="宋体" panose="02010600030101010101" pitchFamily="2" charset="-122"/>
              </a:rPr>
              <a:t>：每个处理器有自己的私有存储器，处理器间通过显式消息通信</a:t>
            </a:r>
            <a:endParaRPr lang="en-US" altLang="zh-CN" sz="2000" dirty="0" smtClean="0">
              <a:ea typeface="宋体" panose="02010600030101010101" pitchFamily="2" charset="-122"/>
            </a:endParaRPr>
          </a:p>
          <a:p>
            <a:r>
              <a:rPr lang="zh-CN" altLang="en-US" sz="2000" b="1" dirty="0" smtClean="0">
                <a:ea typeface="宋体" panose="02010600030101010101" pitchFamily="2" charset="-122"/>
              </a:rPr>
              <a:t>共享存储系统</a:t>
            </a:r>
            <a:r>
              <a:rPr lang="zh-CN" altLang="en-US" sz="2000" dirty="0" smtClean="0">
                <a:ea typeface="宋体" panose="02010600030101010101" pitchFamily="2" charset="-122"/>
              </a:rPr>
              <a:t>：多个处理器共享一个存储器，通信通过共享存储器实现</a:t>
            </a:r>
            <a:endParaRPr lang="en-US" altLang="zh-CN" sz="2000" dirty="0" smtClean="0">
              <a:ea typeface="宋体" panose="02010600030101010101" pitchFamily="2" charset="-122"/>
            </a:endParaRPr>
          </a:p>
          <a:p>
            <a:r>
              <a:rPr lang="zh-CN" altLang="en-US" sz="2000" dirty="0">
                <a:solidFill>
                  <a:srgbClr val="00B0F0"/>
                </a:solidFill>
                <a:ea typeface="宋体" panose="02010600030101010101" pitchFamily="2" charset="-122"/>
              </a:rPr>
              <a:t>多</a:t>
            </a:r>
            <a:r>
              <a:rPr lang="zh-CN" altLang="en-US" sz="2000" dirty="0" smtClean="0">
                <a:solidFill>
                  <a:srgbClr val="00B0F0"/>
                </a:solidFill>
                <a:ea typeface="宋体" panose="02010600030101010101" pitchFamily="2" charset="-122"/>
              </a:rPr>
              <a:t>核处理器与共享内存多处理器相似，一个核运行一个线程</a:t>
            </a:r>
            <a:endParaRPr lang="zh-CN" altLang="en-US" sz="2000" dirty="0">
              <a:solidFill>
                <a:srgbClr val="00B0F0"/>
              </a:solidFill>
            </a:endParaRPr>
          </a:p>
        </p:txBody>
      </p:sp>
    </p:spTree>
    <p:extLst>
      <p:ext uri="{BB962C8B-B14F-4D97-AF65-F5344CB8AC3E}">
        <p14:creationId xmlns:p14="http://schemas.microsoft.com/office/powerpoint/2010/main" val="292884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SMP</a:t>
            </a:r>
            <a:r>
              <a:rPr lang="zh-CN" altLang="en-US" sz="4000" b="1" kern="0" dirty="0" smtClean="0">
                <a:solidFill>
                  <a:srgbClr val="800000"/>
                </a:solidFill>
                <a:latin typeface="Arial" panose="020B0604020202020204" pitchFamily="34" charset="0"/>
                <a:ea typeface="黑体" panose="02010609060101010101" pitchFamily="49" charset="-122"/>
              </a:rPr>
              <a:t>对称共享存储系统</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Picture 2"/>
          <p:cNvPicPr>
            <a:picLocks noChangeAspect="1" noChangeArrowheads="1"/>
          </p:cNvPicPr>
          <p:nvPr/>
        </p:nvPicPr>
        <p:blipFill>
          <a:blip r:embed="rId2" cstate="print"/>
          <a:srcRect/>
          <a:stretch>
            <a:fillRect/>
          </a:stretch>
        </p:blipFill>
        <p:spPr bwMode="auto">
          <a:xfrm>
            <a:off x="1119116" y="1081705"/>
            <a:ext cx="6960360" cy="4929836"/>
          </a:xfrm>
          <a:prstGeom prst="rect">
            <a:avLst/>
          </a:prstGeom>
          <a:noFill/>
          <a:ln w="9525">
            <a:noFill/>
            <a:miter lim="800000"/>
            <a:headEnd/>
            <a:tailEnd/>
          </a:ln>
        </p:spPr>
      </p:pic>
      <p:sp>
        <p:nvSpPr>
          <p:cNvPr id="4" name="文本框 3"/>
          <p:cNvSpPr txBox="1"/>
          <p:nvPr/>
        </p:nvSpPr>
        <p:spPr>
          <a:xfrm>
            <a:off x="0" y="6011541"/>
            <a:ext cx="9144000" cy="707886"/>
          </a:xfrm>
          <a:prstGeom prst="rect">
            <a:avLst/>
          </a:prstGeom>
          <a:noFill/>
        </p:spPr>
        <p:txBody>
          <a:bodyPr wrap="square" rtlCol="0">
            <a:spAutoFit/>
          </a:bodyPr>
          <a:lstStyle/>
          <a:p>
            <a:r>
              <a:rPr lang="zh-CN" altLang="en-US" sz="2000" dirty="0" smtClean="0"/>
              <a:t>共享集中的存储器，访问延迟一样 </a:t>
            </a:r>
            <a:r>
              <a:rPr lang="en-US" altLang="zh-CN" sz="2000" dirty="0">
                <a:solidFill>
                  <a:srgbClr val="00B0F0"/>
                </a:solidFill>
              </a:rPr>
              <a:t>U</a:t>
            </a:r>
            <a:r>
              <a:rPr lang="en-US" altLang="zh-CN" sz="2000" dirty="0" smtClean="0">
                <a:solidFill>
                  <a:srgbClr val="00B0F0"/>
                </a:solidFill>
              </a:rPr>
              <a:t>niform Memory Access(UMA</a:t>
            </a:r>
            <a:r>
              <a:rPr lang="en-US" altLang="zh-CN" sz="2000" dirty="0">
                <a:solidFill>
                  <a:srgbClr val="00B0F0"/>
                </a:solidFill>
              </a:rPr>
              <a:t>)</a:t>
            </a:r>
          </a:p>
          <a:p>
            <a:r>
              <a:rPr lang="zh-CN" altLang="en-US" sz="2000" dirty="0" smtClean="0"/>
              <a:t>支持少量核连接，核数量增加会出现存储器访问瓶颈</a:t>
            </a:r>
            <a:endParaRPr lang="zh-CN" altLang="en-US" sz="2000" dirty="0"/>
          </a:p>
        </p:txBody>
      </p:sp>
    </p:spTree>
    <p:extLst>
      <p:ext uri="{BB962C8B-B14F-4D97-AF65-F5344CB8AC3E}">
        <p14:creationId xmlns:p14="http://schemas.microsoft.com/office/powerpoint/2010/main" val="2390357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DSM</a:t>
            </a:r>
            <a:r>
              <a:rPr lang="zh-CN" altLang="en-US" sz="4000" b="1" kern="0" dirty="0" smtClean="0">
                <a:solidFill>
                  <a:srgbClr val="800000"/>
                </a:solidFill>
                <a:latin typeface="Arial" panose="020B0604020202020204" pitchFamily="34" charset="0"/>
                <a:ea typeface="黑体" panose="02010609060101010101" pitchFamily="49" charset="-122"/>
              </a:rPr>
              <a:t>分布式共享存储系统</a:t>
            </a:r>
            <a:endParaRPr lang="zh-CN" altLang="en-US" sz="4000" b="1" kern="0" dirty="0">
              <a:solidFill>
                <a:srgbClr val="800000"/>
              </a:solidFill>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0" y="1151479"/>
            <a:ext cx="9144000" cy="4431941"/>
          </a:xfrm>
          <a:prstGeom prst="rect">
            <a:avLst/>
          </a:prstGeom>
        </p:spPr>
      </p:pic>
      <p:sp>
        <p:nvSpPr>
          <p:cNvPr id="4" name="文本框 3"/>
          <p:cNvSpPr txBox="1"/>
          <p:nvPr/>
        </p:nvSpPr>
        <p:spPr>
          <a:xfrm>
            <a:off x="0" y="5813406"/>
            <a:ext cx="9144000" cy="707886"/>
          </a:xfrm>
          <a:prstGeom prst="rect">
            <a:avLst/>
          </a:prstGeom>
          <a:noFill/>
        </p:spPr>
        <p:txBody>
          <a:bodyPr wrap="square" rtlCol="0">
            <a:spAutoFit/>
          </a:bodyPr>
          <a:lstStyle/>
          <a:p>
            <a:r>
              <a:rPr lang="zh-CN" altLang="en-US" sz="2000" dirty="0" smtClean="0"/>
              <a:t>共享存储器按模块分布在各个处理器附近</a:t>
            </a:r>
            <a:endParaRPr lang="en-US" altLang="zh-CN" sz="2000" dirty="0" smtClean="0"/>
          </a:p>
          <a:p>
            <a:r>
              <a:rPr lang="zh-CN" altLang="en-US" sz="2000" dirty="0" smtClean="0"/>
              <a:t>访问本地存储器与远程存储器的延迟不一样</a:t>
            </a:r>
            <a:r>
              <a:rPr lang="en-US" altLang="zh-CN" sz="2000" dirty="0" smtClean="0">
                <a:solidFill>
                  <a:srgbClr val="00B0F0"/>
                </a:solidFill>
              </a:rPr>
              <a:t>Non-Uniform Memory </a:t>
            </a:r>
            <a:r>
              <a:rPr lang="en-US" altLang="zh-CN" sz="2000" dirty="0">
                <a:solidFill>
                  <a:srgbClr val="00B0F0"/>
                </a:solidFill>
              </a:rPr>
              <a:t>A</a:t>
            </a:r>
            <a:r>
              <a:rPr lang="en-US" altLang="zh-CN" sz="2000" dirty="0" smtClean="0">
                <a:solidFill>
                  <a:srgbClr val="00B0F0"/>
                </a:solidFill>
              </a:rPr>
              <a:t>ccess </a:t>
            </a:r>
            <a:r>
              <a:rPr lang="en-US" altLang="zh-CN" sz="2000" dirty="0">
                <a:solidFill>
                  <a:srgbClr val="00B0F0"/>
                </a:solidFill>
              </a:rPr>
              <a:t>(NUMA</a:t>
            </a:r>
            <a:r>
              <a:rPr lang="en-US" altLang="zh-CN" sz="2000" dirty="0" smtClean="0">
                <a:solidFill>
                  <a:srgbClr val="00B0F0"/>
                </a:solidFill>
              </a:rPr>
              <a:t>)</a:t>
            </a:r>
            <a:endParaRPr lang="en-US" altLang="zh-CN" sz="2000" dirty="0">
              <a:solidFill>
                <a:srgbClr val="00B0F0"/>
              </a:solidFill>
            </a:endParaRPr>
          </a:p>
        </p:txBody>
      </p:sp>
    </p:spTree>
    <p:extLst>
      <p:ext uri="{BB962C8B-B14F-4D97-AF65-F5344CB8AC3E}">
        <p14:creationId xmlns:p14="http://schemas.microsoft.com/office/powerpoint/2010/main" val="1532879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多</a:t>
            </a:r>
            <a:r>
              <a:rPr lang="zh-CN" altLang="en-US" sz="4000" b="1" kern="0" dirty="0" smtClean="0">
                <a:solidFill>
                  <a:srgbClr val="800000"/>
                </a:solidFill>
                <a:latin typeface="Arial" panose="020B0604020202020204" pitchFamily="34" charset="0"/>
                <a:ea typeface="黑体" panose="02010609060101010101" pitchFamily="49" charset="-122"/>
              </a:rPr>
              <a:t>核处理器访存结构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27295" y="1719619"/>
            <a:ext cx="9144000" cy="4278094"/>
          </a:xfrm>
          <a:prstGeom prst="rect">
            <a:avLst/>
          </a:prstGeom>
          <a:noFill/>
        </p:spPr>
        <p:txBody>
          <a:bodyPr wrap="square" rtlCol="0">
            <a:spAutoFit/>
          </a:bodyPr>
          <a:lstStyle/>
          <a:p>
            <a:pPr algn="just"/>
            <a:r>
              <a:rPr lang="zh-CN" altLang="en-US" sz="2800" dirty="0"/>
              <a:t>多</a:t>
            </a:r>
            <a:r>
              <a:rPr lang="zh-CN" altLang="en-US" sz="2800" dirty="0" smtClean="0"/>
              <a:t>核处理器共享存储结构，设计的关键问题：</a:t>
            </a:r>
            <a:endParaRPr lang="en-US" altLang="zh-CN" sz="2800" dirty="0" smtClean="0"/>
          </a:p>
          <a:p>
            <a:pPr algn="just"/>
            <a:endParaRPr lang="en-US" altLang="zh-CN" sz="2800" dirty="0" smtClean="0"/>
          </a:p>
          <a:p>
            <a:pPr marL="342900" indent="-342900" algn="just">
              <a:buFont typeface="Wingdings" panose="05000000000000000000" pitchFamily="2" charset="2"/>
              <a:buChar char="l"/>
            </a:pPr>
            <a:r>
              <a:rPr lang="zh-CN" altLang="en-US" sz="2400" dirty="0" smtClean="0"/>
              <a:t>片上</a:t>
            </a:r>
            <a:r>
              <a:rPr lang="en-US" altLang="zh-CN" sz="2400" dirty="0" smtClean="0"/>
              <a:t>Cache</a:t>
            </a:r>
            <a:r>
              <a:rPr lang="zh-CN" altLang="en-US" sz="2400" dirty="0" smtClean="0"/>
              <a:t>如何组织？私有或共享？集中或分布</a:t>
            </a:r>
            <a:r>
              <a:rPr lang="en-US" altLang="zh-CN" sz="2400" dirty="0" smtClean="0"/>
              <a:t>?</a:t>
            </a:r>
          </a:p>
          <a:p>
            <a:pPr marL="342900" indent="-342900" algn="just">
              <a:buFont typeface="Wingdings" panose="05000000000000000000" pitchFamily="2" charset="2"/>
              <a:buChar char="l"/>
            </a:pPr>
            <a:endParaRPr lang="en-US" altLang="zh-CN" sz="2400" dirty="0" smtClean="0"/>
          </a:p>
          <a:p>
            <a:pPr marL="342900" indent="-342900" algn="just">
              <a:buFont typeface="Wingdings" panose="05000000000000000000" pitchFamily="2" charset="2"/>
              <a:buChar char="l"/>
            </a:pPr>
            <a:endParaRPr lang="en-US" altLang="zh-CN" sz="2400" dirty="0" smtClean="0"/>
          </a:p>
          <a:p>
            <a:pPr marL="342900" indent="-342900" algn="just">
              <a:buFont typeface="Wingdings" panose="05000000000000000000" pitchFamily="2" charset="2"/>
              <a:buChar char="l"/>
            </a:pPr>
            <a:r>
              <a:rPr lang="zh-CN" altLang="en-US" sz="2400" dirty="0" smtClean="0"/>
              <a:t>如何维护</a:t>
            </a:r>
            <a:r>
              <a:rPr lang="en-US" altLang="zh-CN" sz="2400" dirty="0" smtClean="0"/>
              <a:t>Cache</a:t>
            </a:r>
            <a:r>
              <a:rPr lang="zh-CN" altLang="en-US" sz="2400" dirty="0" smtClean="0"/>
              <a:t>一致性？保持私有</a:t>
            </a:r>
            <a:r>
              <a:rPr lang="en-US" altLang="zh-CN" sz="2400" dirty="0" smtClean="0"/>
              <a:t>Cache</a:t>
            </a:r>
            <a:r>
              <a:rPr lang="zh-CN" altLang="en-US" sz="2400" dirty="0" smtClean="0"/>
              <a:t>与存储器数据副本一致。</a:t>
            </a:r>
            <a:endParaRPr lang="en-US" altLang="zh-CN" sz="2400" dirty="0" smtClean="0"/>
          </a:p>
          <a:p>
            <a:pPr marL="800100" lvl="1" indent="-342900" algn="just">
              <a:buFont typeface="Wingdings" panose="05000000000000000000" pitchFamily="2" charset="2"/>
              <a:buChar char="Ø"/>
            </a:pPr>
            <a:r>
              <a:rPr lang="zh-CN" altLang="en-US" sz="2400" dirty="0" smtClean="0"/>
              <a:t>采用</a:t>
            </a:r>
            <a:r>
              <a:rPr lang="en-US" altLang="zh-CN" sz="2400" dirty="0" smtClean="0"/>
              <a:t>Cache</a:t>
            </a:r>
            <a:r>
              <a:rPr lang="zh-CN" altLang="en-US" sz="2400" dirty="0" smtClean="0"/>
              <a:t>一致性协议：</a:t>
            </a:r>
            <a:endParaRPr lang="en-US" altLang="zh-CN" sz="2400" dirty="0" smtClean="0"/>
          </a:p>
          <a:p>
            <a:pPr marL="800100" lvl="1" indent="-342900" algn="just">
              <a:buFont typeface="Wingdings" panose="05000000000000000000" pitchFamily="2" charset="2"/>
              <a:buChar char="ü"/>
            </a:pPr>
            <a:r>
              <a:rPr lang="zh-CN" altLang="en-US" sz="2400" dirty="0" smtClean="0"/>
              <a:t>监听协议</a:t>
            </a:r>
            <a:r>
              <a:rPr lang="en-US" altLang="zh-CN" sz="2400" dirty="0" smtClean="0"/>
              <a:t>Snoopy Protocol</a:t>
            </a:r>
          </a:p>
          <a:p>
            <a:pPr marL="800100" lvl="1" indent="-342900" algn="just">
              <a:buFont typeface="Wingdings" panose="05000000000000000000" pitchFamily="2" charset="2"/>
              <a:buChar char="ü"/>
            </a:pPr>
            <a:r>
              <a:rPr lang="zh-CN" altLang="en-US" sz="2400" dirty="0" smtClean="0"/>
              <a:t>目录协议</a:t>
            </a:r>
            <a:r>
              <a:rPr lang="en-US" altLang="zh-CN" sz="2400" dirty="0" smtClean="0"/>
              <a:t>Directory Protocol</a:t>
            </a:r>
          </a:p>
          <a:p>
            <a:pPr marL="800100" lvl="1" indent="-342900" algn="just">
              <a:buFont typeface="Wingdings" panose="05000000000000000000" pitchFamily="2" charset="2"/>
              <a:buChar char="Ø"/>
            </a:pPr>
            <a:endParaRPr lang="en-US" altLang="zh-CN" sz="2400" dirty="0" smtClean="0"/>
          </a:p>
          <a:p>
            <a:pPr marL="800100" lvl="1" indent="-342900" algn="just">
              <a:buFont typeface="Wingdings" panose="05000000000000000000" pitchFamily="2" charset="2"/>
              <a:buChar char="Ø"/>
            </a:pPr>
            <a:endParaRPr lang="en-US" altLang="zh-CN" sz="2400" dirty="0" smtClean="0"/>
          </a:p>
        </p:txBody>
      </p:sp>
    </p:spTree>
    <p:extLst>
      <p:ext uri="{BB962C8B-B14F-4D97-AF65-F5344CB8AC3E}">
        <p14:creationId xmlns:p14="http://schemas.microsoft.com/office/powerpoint/2010/main" val="2333749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a:solidFill>
                  <a:srgbClr val="800000"/>
                </a:solidFill>
                <a:latin typeface="Arial" panose="020B0604020202020204" pitchFamily="34" charset="0"/>
                <a:ea typeface="黑体" panose="02010609060101010101" pitchFamily="49" charset="-122"/>
              </a:rPr>
              <a:t>多</a:t>
            </a:r>
            <a:r>
              <a:rPr lang="zh-CN" altLang="en-US" sz="4000" b="1" kern="0" dirty="0" smtClean="0">
                <a:solidFill>
                  <a:srgbClr val="800000"/>
                </a:solidFill>
                <a:latin typeface="Arial" panose="020B0604020202020204" pitchFamily="34" charset="0"/>
                <a:ea typeface="黑体" panose="02010609060101010101" pitchFamily="49" charset="-122"/>
              </a:rPr>
              <a:t>核处理器访存结构</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27295" y="1228299"/>
            <a:ext cx="9144000" cy="5324535"/>
          </a:xfrm>
          <a:prstGeom prst="rect">
            <a:avLst/>
          </a:prstGeom>
          <a:noFill/>
        </p:spPr>
        <p:txBody>
          <a:bodyPr wrap="square" rtlCol="0">
            <a:spAutoFit/>
          </a:bodyPr>
          <a:lstStyle/>
          <a:p>
            <a:pPr algn="just"/>
            <a:r>
              <a:rPr lang="zh-CN" altLang="en-US" sz="2800" dirty="0"/>
              <a:t>多</a:t>
            </a:r>
            <a:r>
              <a:rPr lang="zh-CN" altLang="en-US" sz="2800" dirty="0" smtClean="0"/>
              <a:t>核处理器共享存储结构，设计的关键问题：</a:t>
            </a:r>
            <a:endParaRPr lang="en-US" altLang="zh-CN" sz="2800" dirty="0" smtClean="0"/>
          </a:p>
          <a:p>
            <a:pPr marL="342900" indent="-342900" algn="just">
              <a:buFont typeface="Wingdings" panose="05000000000000000000" pitchFamily="2" charset="2"/>
              <a:buChar char="l"/>
            </a:pPr>
            <a:r>
              <a:rPr lang="zh-CN" altLang="en-US" sz="2400" dirty="0" smtClean="0"/>
              <a:t>片上</a:t>
            </a:r>
            <a:r>
              <a:rPr lang="en-US" altLang="zh-CN" sz="2400" dirty="0" smtClean="0"/>
              <a:t>Cache</a:t>
            </a:r>
            <a:r>
              <a:rPr lang="zh-CN" altLang="en-US" sz="2400" dirty="0" smtClean="0"/>
              <a:t>如何组织？私有或共享？集中或分布</a:t>
            </a:r>
            <a:r>
              <a:rPr lang="en-US" altLang="zh-CN" sz="2400" dirty="0" smtClean="0"/>
              <a:t>?</a:t>
            </a:r>
          </a:p>
          <a:p>
            <a:pPr marL="342900" indent="-342900" algn="just">
              <a:buFont typeface="Wingdings" panose="05000000000000000000" pitchFamily="2" charset="2"/>
              <a:buChar char="l"/>
            </a:pPr>
            <a:endParaRPr lang="en-US" altLang="zh-CN" sz="2400" dirty="0" smtClean="0"/>
          </a:p>
          <a:p>
            <a:pPr marL="342900" indent="-342900" algn="just">
              <a:buFont typeface="Wingdings" panose="05000000000000000000" pitchFamily="2" charset="2"/>
              <a:buChar char="l"/>
            </a:pPr>
            <a:endParaRPr lang="en-US" altLang="zh-CN" sz="2400" dirty="0" smtClean="0"/>
          </a:p>
          <a:p>
            <a:pPr marL="342900" indent="-342900" algn="just">
              <a:buFont typeface="Wingdings" panose="05000000000000000000" pitchFamily="2" charset="2"/>
              <a:buChar char="l"/>
            </a:pPr>
            <a:r>
              <a:rPr lang="zh-CN" altLang="en-US" sz="2400" dirty="0" smtClean="0"/>
              <a:t>如何维护</a:t>
            </a:r>
            <a:r>
              <a:rPr lang="en-US" altLang="zh-CN" sz="2400" dirty="0" smtClean="0"/>
              <a:t>Cache</a:t>
            </a:r>
            <a:r>
              <a:rPr lang="zh-CN" altLang="en-US" sz="2400" dirty="0" smtClean="0"/>
              <a:t>一致性？保持私有</a:t>
            </a:r>
            <a:r>
              <a:rPr lang="en-US" altLang="zh-CN" sz="2400" dirty="0" smtClean="0"/>
              <a:t>Cache</a:t>
            </a:r>
            <a:r>
              <a:rPr lang="zh-CN" altLang="en-US" sz="2400" dirty="0" smtClean="0"/>
              <a:t>与存储器数据副本一致。</a:t>
            </a:r>
            <a:endParaRPr lang="en-US" altLang="zh-CN" sz="2400" dirty="0" smtClean="0"/>
          </a:p>
          <a:p>
            <a:pPr marL="800100" lvl="1" indent="-342900" algn="just">
              <a:buFont typeface="Wingdings" panose="05000000000000000000" pitchFamily="2" charset="2"/>
              <a:buChar char="Ø"/>
            </a:pPr>
            <a:r>
              <a:rPr lang="zh-CN" altLang="en-US" sz="2400" dirty="0" smtClean="0"/>
              <a:t>采用</a:t>
            </a:r>
            <a:r>
              <a:rPr lang="en-US" altLang="zh-CN" sz="2400" dirty="0" smtClean="0"/>
              <a:t>Cache</a:t>
            </a:r>
            <a:r>
              <a:rPr lang="zh-CN" altLang="en-US" sz="2400" dirty="0" smtClean="0"/>
              <a:t>一致性协议：</a:t>
            </a:r>
            <a:endParaRPr lang="en-US" altLang="zh-CN" sz="2400" dirty="0" smtClean="0"/>
          </a:p>
          <a:p>
            <a:pPr marL="800100" lvl="1" indent="-342900" algn="just">
              <a:buFont typeface="Wingdings" panose="05000000000000000000" pitchFamily="2" charset="2"/>
              <a:buChar char="ü"/>
            </a:pPr>
            <a:r>
              <a:rPr lang="zh-CN" altLang="en-US" sz="2400" dirty="0" smtClean="0"/>
              <a:t>监听协议</a:t>
            </a:r>
            <a:r>
              <a:rPr lang="en-US" altLang="zh-CN" sz="2400" dirty="0" smtClean="0"/>
              <a:t>Snoopy Protocol</a:t>
            </a:r>
            <a:r>
              <a:rPr lang="zh-CN" altLang="en-US" sz="2400" dirty="0" smtClean="0"/>
              <a:t>和目录协议</a:t>
            </a:r>
            <a:r>
              <a:rPr lang="en-US" altLang="zh-CN" sz="2400" dirty="0" smtClean="0"/>
              <a:t>Directory Protocol</a:t>
            </a:r>
          </a:p>
          <a:p>
            <a:pPr marL="800100" lvl="1" indent="-342900" algn="just">
              <a:buFont typeface="Wingdings" panose="05000000000000000000" pitchFamily="2" charset="2"/>
              <a:buChar char="Ø"/>
            </a:pPr>
            <a:endParaRPr lang="en-US" altLang="zh-CN" sz="2400" dirty="0" smtClean="0"/>
          </a:p>
          <a:p>
            <a:pPr marL="800100" lvl="1" indent="-342900" algn="just">
              <a:buFont typeface="Wingdings" panose="05000000000000000000" pitchFamily="2" charset="2"/>
              <a:buChar char="Ø"/>
            </a:pPr>
            <a:endParaRPr lang="en-US" altLang="zh-CN" sz="2400" dirty="0" smtClean="0"/>
          </a:p>
          <a:p>
            <a:pPr marL="342900" indent="-342900" algn="just">
              <a:buFont typeface="Wingdings" panose="05000000000000000000" pitchFamily="2" charset="2"/>
              <a:buChar char="l"/>
            </a:pPr>
            <a:r>
              <a:rPr lang="zh-CN" altLang="en-US" sz="2400" dirty="0"/>
              <a:t>多</a:t>
            </a:r>
            <a:r>
              <a:rPr lang="zh-CN" altLang="en-US" sz="2400" dirty="0" smtClean="0"/>
              <a:t>个处理器和发出的访存指令次序如何约定？以让程序员能推理程序结果，写出能正确执行的程序。</a:t>
            </a:r>
            <a:endParaRPr lang="en-US" altLang="zh-CN" sz="2400" dirty="0" smtClean="0"/>
          </a:p>
          <a:p>
            <a:pPr marL="800100" lvl="1" indent="-342900" algn="just">
              <a:buFont typeface="Wingdings" panose="05000000000000000000" pitchFamily="2" charset="2"/>
              <a:buChar char="Ø"/>
            </a:pPr>
            <a:r>
              <a:rPr lang="zh-CN" altLang="en-US" sz="2400" dirty="0"/>
              <a:t>存储</a:t>
            </a:r>
            <a:r>
              <a:rPr lang="zh-CN" altLang="en-US" sz="2400" dirty="0" smtClean="0"/>
              <a:t>一致性模型</a:t>
            </a:r>
            <a:endParaRPr lang="en-US" altLang="zh-CN" sz="2400" dirty="0" smtClean="0"/>
          </a:p>
          <a:p>
            <a:pPr marL="1257300" lvl="2" indent="-342900" algn="just">
              <a:buFont typeface="Wingdings" panose="05000000000000000000" pitchFamily="2" charset="2"/>
              <a:buChar char="ü"/>
            </a:pPr>
            <a:r>
              <a:rPr lang="zh-CN" altLang="en-US" sz="2400" dirty="0" smtClean="0"/>
              <a:t>顺序一致性模型</a:t>
            </a:r>
            <a:r>
              <a:rPr lang="en-US" altLang="zh-CN"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Sequential Consistency</a:t>
            </a:r>
            <a:r>
              <a:rPr lang="en-US" altLang="zh-CN" sz="2400" dirty="0" smtClean="0">
                <a:latin typeface="仿宋" panose="02010609060101010101" pitchFamily="49" charset="-122"/>
                <a:ea typeface="仿宋" panose="02010609060101010101" pitchFamily="49" charset="-122"/>
              </a:rPr>
              <a:t>)</a:t>
            </a:r>
          </a:p>
          <a:p>
            <a:pPr marL="1257300" lvl="2" indent="-342900" algn="just">
              <a:buFont typeface="Wingdings" panose="05000000000000000000" pitchFamily="2" charset="2"/>
              <a:buChar char="ü"/>
            </a:pPr>
            <a:r>
              <a:rPr lang="zh-CN" altLang="en-US" sz="2400" dirty="0"/>
              <a:t>松懈</a:t>
            </a:r>
            <a:r>
              <a:rPr lang="zh-CN" altLang="en-US" sz="2400" dirty="0" smtClean="0"/>
              <a:t>一致性模型</a:t>
            </a:r>
            <a:r>
              <a:rPr lang="en-US" altLang="zh-CN" sz="2400" dirty="0" smtClean="0">
                <a:latin typeface="宋体" panose="02010600030101010101" pitchFamily="2" charset="-122"/>
                <a:ea typeface="宋体" panose="02010600030101010101" pitchFamily="2" charset="-122"/>
              </a:rPr>
              <a:t>(</a:t>
            </a:r>
            <a:r>
              <a:rPr lang="en-US" altLang="zh-CN" sz="2400" dirty="0" smtClean="0"/>
              <a:t>Relaxed Consistency</a:t>
            </a:r>
            <a:r>
              <a:rPr lang="en-US" altLang="zh-CN" sz="2400" dirty="0" smtClean="0">
                <a:latin typeface="宋体" panose="02010600030101010101" pitchFamily="2" charset="-122"/>
                <a:ea typeface="宋体" panose="02010600030101010101" pitchFamily="2" charset="-122"/>
              </a:rPr>
              <a:t>)</a:t>
            </a:r>
            <a:endParaRPr lang="zh-CN" altLang="en-US" sz="2400" dirty="0"/>
          </a:p>
        </p:txBody>
      </p:sp>
    </p:spTree>
    <p:extLst>
      <p:ext uri="{BB962C8B-B14F-4D97-AF65-F5344CB8AC3E}">
        <p14:creationId xmlns:p14="http://schemas.microsoft.com/office/powerpoint/2010/main" val="1170973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10396</TotalTime>
  <Words>4097</Words>
  <Application>Microsoft Office PowerPoint</Application>
  <PresentationFormat>全屏显示(4:3)</PresentationFormat>
  <Paragraphs>329</Paragraphs>
  <Slides>44</Slides>
  <Notes>6</Notes>
  <HiddenSlides>1</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44</vt:i4>
      </vt:variant>
    </vt:vector>
  </HeadingPairs>
  <TitlesOfParts>
    <vt:vector size="55" baseType="lpstr">
      <vt:lpstr>ＭＳ Ｐゴシック</vt:lpstr>
      <vt:lpstr>仿宋</vt:lpstr>
      <vt:lpstr>黑体</vt:lpstr>
      <vt:lpstr>楷体_GB2312</vt:lpstr>
      <vt:lpstr>宋体</vt:lpstr>
      <vt:lpstr>Arial</vt:lpstr>
      <vt:lpstr>Calibri</vt:lpstr>
      <vt:lpstr>Times New Roman</vt:lpstr>
      <vt:lpstr>Wingdings</vt:lpstr>
      <vt:lpstr>默认设计模板</vt:lpstr>
      <vt:lpstr>9_CS252-template</vt:lpstr>
      <vt:lpstr>第6章 线程级并行性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量化分析设计的基础</dc:title>
  <dc:creator>a</dc:creator>
  <cp:lastModifiedBy>a</cp:lastModifiedBy>
  <cp:revision>469</cp:revision>
  <dcterms:created xsi:type="dcterms:W3CDTF">2021-08-20T13:01:56Z</dcterms:created>
  <dcterms:modified xsi:type="dcterms:W3CDTF">2022-07-07T07:56:37Z</dcterms:modified>
</cp:coreProperties>
</file>