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sldIdLst>
    <p:sldId id="258" r:id="rId3"/>
    <p:sldId id="351" r:id="rId4"/>
    <p:sldId id="352" r:id="rId5"/>
    <p:sldId id="353" r:id="rId6"/>
    <p:sldId id="354" r:id="rId7"/>
    <p:sldId id="355" r:id="rId8"/>
    <p:sldId id="380" r:id="rId9"/>
    <p:sldId id="356" r:id="rId10"/>
    <p:sldId id="357" r:id="rId11"/>
    <p:sldId id="358" r:id="rId12"/>
    <p:sldId id="383" r:id="rId13"/>
    <p:sldId id="382" r:id="rId14"/>
    <p:sldId id="359" r:id="rId15"/>
    <p:sldId id="360" r:id="rId16"/>
    <p:sldId id="361" r:id="rId17"/>
    <p:sldId id="362" r:id="rId18"/>
    <p:sldId id="363" r:id="rId19"/>
    <p:sldId id="364" r:id="rId20"/>
    <p:sldId id="367" r:id="rId21"/>
    <p:sldId id="366" r:id="rId22"/>
    <p:sldId id="365" r:id="rId23"/>
    <p:sldId id="368" r:id="rId24"/>
    <p:sldId id="369" r:id="rId25"/>
    <p:sldId id="370" r:id="rId26"/>
    <p:sldId id="371" r:id="rId27"/>
    <p:sldId id="372" r:id="rId28"/>
    <p:sldId id="373" r:id="rId29"/>
    <p:sldId id="374" r:id="rId30"/>
    <p:sldId id="375" r:id="rId31"/>
    <p:sldId id="376" r:id="rId32"/>
    <p:sldId id="378" r:id="rId33"/>
    <p:sldId id="377" r:id="rId34"/>
    <p:sldId id="37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A93C-3455-4E4C-9121-582B06BBAA09}" type="datetimeFigureOut">
              <a:rPr lang="zh-CN" altLang="en-US" smtClean="0"/>
              <a:t>2021/10/12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C87A8-CFBF-41D3-B6D1-EF07153A4B4B}" type="slidenum">
              <a:rPr lang="zh-CN" altLang="en-US" smtClean="0"/>
              <a:t>‹#›</a:t>
            </a:fld>
            <a:endParaRPr lang="zh-CN" altLang="en-US"/>
          </a:p>
        </p:txBody>
      </p:sp>
    </p:spTree>
    <p:extLst>
      <p:ext uri="{BB962C8B-B14F-4D97-AF65-F5344CB8AC3E}">
        <p14:creationId xmlns:p14="http://schemas.microsoft.com/office/powerpoint/2010/main" val="2928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9C87A8-CFBF-41D3-B6D1-EF07153A4B4B}" type="slidenum">
              <a:rPr lang="zh-CN" altLang="en-US" smtClean="0"/>
              <a:t>1</a:t>
            </a:fld>
            <a:endParaRPr lang="zh-CN" altLang="en-US"/>
          </a:p>
        </p:txBody>
      </p:sp>
    </p:spTree>
    <p:extLst>
      <p:ext uri="{BB962C8B-B14F-4D97-AF65-F5344CB8AC3E}">
        <p14:creationId xmlns:p14="http://schemas.microsoft.com/office/powerpoint/2010/main" val="265260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EF26347-D297-4CC2-BB80-4979A5A3FD92}" type="datetime3">
              <a:rPr lang="zh-CN" altLang="en-US" smtClean="0">
                <a:solidFill>
                  <a:srgbClr val="000000"/>
                </a:solidFill>
              </a:rPr>
              <a:t>2021年10月12日星期二</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F69E08B-41E4-42FF-B216-A0BA4194A9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50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F8D92B6-847C-404D-96FA-D82178555B9D}" type="datetime3">
              <a:rPr lang="zh-CN" altLang="en-US" smtClean="0">
                <a:solidFill>
                  <a:srgbClr val="000000"/>
                </a:solidFill>
              </a:rPr>
              <a:t>2021年10月12日星期二</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280C0A82-4982-4DA8-BF14-BC0CDCACEA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12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BC4B31-90DE-4023-AB1D-CF006F4B909A}" type="datetime3">
              <a:rPr lang="zh-CN" altLang="en-US" smtClean="0">
                <a:solidFill>
                  <a:srgbClr val="000000"/>
                </a:solidFill>
              </a:rPr>
              <a:t>2021年10月12日星期二</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580CD8C8-3F49-4017-97DB-A35E4F4544F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97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7444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380725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26456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176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169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532895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4336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38F50D-2DF5-441E-B595-31B65413CA0A}" type="datetime3">
              <a:rPr lang="zh-CN" altLang="en-US" smtClean="0">
                <a:solidFill>
                  <a:srgbClr val="000000"/>
                </a:solidFill>
              </a:rPr>
              <a:t>2021年10月12日星期二</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58E32E0-4F7A-4C51-A07F-A32EBD8C5A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148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CAA3DD5-5396-4006-AB4C-87CAFA69FA87}" type="datetime3">
              <a:rPr lang="zh-CN" altLang="en-US" smtClean="0">
                <a:solidFill>
                  <a:srgbClr val="000000"/>
                </a:solidFill>
              </a:rPr>
              <a:t>2021年10月12日星期二</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106881CA-77E4-47A2-BDBA-2EE13C56C4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66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FC347D7-27DA-48B4-BE3E-3783A93D922F}" type="datetime3">
              <a:rPr lang="zh-CN" altLang="en-US" smtClean="0">
                <a:solidFill>
                  <a:srgbClr val="000000"/>
                </a:solidFill>
              </a:rPr>
              <a:t>2021年10月12日星期二</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3DE13F82-F088-4D86-B756-41253263AC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0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2AF618B-5690-4DCC-8755-C8992E9508AA}" type="datetime3">
              <a:rPr lang="zh-CN" altLang="en-US" smtClean="0">
                <a:solidFill>
                  <a:srgbClr val="000000"/>
                </a:solidFill>
              </a:rPr>
              <a:t>2021年10月12日星期二</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9" name="Rectangle 6"/>
          <p:cNvSpPr>
            <a:spLocks noGrp="1" noChangeArrowheads="1"/>
          </p:cNvSpPr>
          <p:nvPr>
            <p:ph type="sldNum" sz="quarter" idx="12"/>
          </p:nvPr>
        </p:nvSpPr>
        <p:spPr>
          <a:ln/>
        </p:spPr>
        <p:txBody>
          <a:bodyPr/>
          <a:lstStyle>
            <a:lvl1pPr>
              <a:defRPr/>
            </a:lvl1pPr>
          </a:lstStyle>
          <a:p>
            <a:fld id="{F7948D50-6558-47A0-9E43-173458B88C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7966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BF4E106-FB49-469E-ADBB-1CC2E09D2FC0}" type="datetime3">
              <a:rPr lang="zh-CN" altLang="en-US" smtClean="0">
                <a:solidFill>
                  <a:srgbClr val="000000"/>
                </a:solidFill>
              </a:rPr>
              <a:t>2021年10月12日星期二</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5" name="Rectangle 6"/>
          <p:cNvSpPr>
            <a:spLocks noGrp="1" noChangeArrowheads="1"/>
          </p:cNvSpPr>
          <p:nvPr>
            <p:ph type="sldNum" sz="quarter" idx="12"/>
          </p:nvPr>
        </p:nvSpPr>
        <p:spPr>
          <a:ln/>
        </p:spPr>
        <p:txBody>
          <a:bodyPr/>
          <a:lstStyle>
            <a:lvl1pPr>
              <a:defRPr/>
            </a:lvl1pPr>
          </a:lstStyle>
          <a:p>
            <a:fld id="{A59AC56E-9F38-4A2A-A655-530BFCF9D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86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D3B698-C342-4256-AF38-7F62A2A9D2D5}" type="datetime3">
              <a:rPr lang="zh-CN" altLang="en-US" smtClean="0">
                <a:solidFill>
                  <a:srgbClr val="000000"/>
                </a:solidFill>
              </a:rPr>
              <a:t>2021年10月12日星期二</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4" name="Rectangle 6"/>
          <p:cNvSpPr>
            <a:spLocks noGrp="1" noChangeArrowheads="1"/>
          </p:cNvSpPr>
          <p:nvPr>
            <p:ph type="sldNum" sz="quarter" idx="12"/>
          </p:nvPr>
        </p:nvSpPr>
        <p:spPr>
          <a:ln/>
        </p:spPr>
        <p:txBody>
          <a:bodyPr/>
          <a:lstStyle>
            <a:lvl1pPr>
              <a:defRPr/>
            </a:lvl1pPr>
          </a:lstStyle>
          <a:p>
            <a:fld id="{4BC1F71B-101D-4B1E-8276-752D3DFB6D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66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02955F0-967F-4F95-8E53-8E00A8AD813A}" type="datetime3">
              <a:rPr lang="zh-CN" altLang="en-US" smtClean="0">
                <a:solidFill>
                  <a:srgbClr val="000000"/>
                </a:solidFill>
              </a:rPr>
              <a:t>2021年10月12日星期二</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B5A35CD9-00FA-42F6-ADAB-D35EB55F2D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586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27153BF-35EB-4C2A-8FE5-138F9E90B205}" type="datetime3">
              <a:rPr lang="zh-CN" altLang="en-US" smtClean="0">
                <a:solidFill>
                  <a:srgbClr val="000000"/>
                </a:solidFill>
              </a:rPr>
              <a:t>2021年10月12日星期二</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19A6B5B8-3781-4543-A153-270FB8735D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2D2F4"/>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1" name="Rectangle 3"/>
          <p:cNvSpPr>
            <a:spLocks noGrp="1" noChangeArrowheads="1"/>
          </p:cNvSpPr>
          <p:nvPr>
            <p:ph type="body" idx="1"/>
          </p:nvPr>
        </p:nvSpPr>
        <p:spPr bwMode="auto">
          <a:xfrm>
            <a:off x="381000" y="1447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defRPr/>
            </a:pPr>
            <a:fld id="{FA244B10-186D-4C4E-AA9F-7F34D9AD7760}" type="datetime3">
              <a:rPr kumimoji="1" lang="zh-CN" altLang="en-US" smtClean="0">
                <a:solidFill>
                  <a:srgbClr val="000000"/>
                </a:solidFill>
              </a:rPr>
              <a:t>2021年10月12日星期二</a:t>
            </a:fld>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2514600" y="6477000"/>
            <a:ext cx="4038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defRPr/>
            </a:pPr>
            <a:r>
              <a:rPr kumimoji="1" lang="en-US" altLang="zh-CN">
                <a:solidFill>
                  <a:srgbClr val="000000"/>
                </a:solidFill>
              </a:rPr>
              <a:t>计算机系统结构      第五章  标量处理机</a:t>
            </a:r>
          </a:p>
        </p:txBody>
      </p:sp>
      <p:sp>
        <p:nvSpPr>
          <p:cNvPr id="1030" name="Rectangle 6"/>
          <p:cNvSpPr>
            <a:spLocks noGrp="1" noChangeArrowheads="1"/>
          </p:cNvSpPr>
          <p:nvPr>
            <p:ph type="sldNum" sz="quarter" idx="4"/>
          </p:nvPr>
        </p:nvSpPr>
        <p:spPr bwMode="auto">
          <a:xfrm>
            <a:off x="67056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146109F8-6206-420F-ADE8-3F4B086AE4E7}" type="slidenum">
              <a:rPr kumimoji="1" lang="en-US" altLang="zh-CN" smtClean="0">
                <a:solidFill>
                  <a:srgbClr val="000000"/>
                </a:solidFill>
              </a:rPr>
              <a:pPr fontAlgn="base">
                <a:spcBef>
                  <a:spcPct val="0"/>
                </a:spcBef>
                <a:spcAft>
                  <a:spcPct val="0"/>
                </a:spcAft>
              </a:pPr>
              <a:t>‹#›</a:t>
            </a:fld>
            <a:endParaRPr kumimoji="1" lang="en-US" altLang="zh-CN" smtClean="0">
              <a:solidFill>
                <a:srgbClr val="000000"/>
              </a:solidFill>
            </a:endParaRPr>
          </a:p>
        </p:txBody>
      </p:sp>
    </p:spTree>
    <p:extLst>
      <p:ext uri="{BB962C8B-B14F-4D97-AF65-F5344CB8AC3E}">
        <p14:creationId xmlns:p14="http://schemas.microsoft.com/office/powerpoint/2010/main" val="2235908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p:titleStyle>
    <p:bodyStyle>
      <a:lvl1pPr marL="257175" indent="-257175" algn="l" rtl="0" eaLnBrk="0" fontAlgn="base" hangingPunct="0">
        <a:spcBef>
          <a:spcPct val="20000"/>
        </a:spcBef>
        <a:spcAft>
          <a:spcPct val="0"/>
        </a:spcAft>
        <a:buChar char="•"/>
        <a:defRPr kumimoji="1"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kumimoji="1" sz="2100">
          <a:solidFill>
            <a:schemeClr val="tx1"/>
          </a:solidFill>
          <a:latin typeface="+mn-lt"/>
          <a:ea typeface="+mn-ea"/>
        </a:defRPr>
      </a:lvl2pPr>
      <a:lvl3pPr marL="857250" indent="-171450" algn="l" rtl="0" eaLnBrk="0" fontAlgn="base" hangingPunct="0">
        <a:spcBef>
          <a:spcPct val="20000"/>
        </a:spcBef>
        <a:spcAft>
          <a:spcPct val="0"/>
        </a:spcAft>
        <a:buChar char="•"/>
        <a:defRPr kumimoji="1" sz="1800">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eaLnBrk="0" fontAlgn="base" hangingPunct="0">
              <a:spcAft>
                <a:spcPct val="0"/>
              </a:spcAft>
              <a:defRPr/>
            </a:pPr>
            <a:fld id="{F543C2CE-5AF7-8143-8A0A-0153F98C0316}" type="slidenum">
              <a:rPr lang="en-US" smtClean="0"/>
              <a:pPr eaLnBrk="0" fontAlgn="base" hangingPunct="0">
                <a:spcAft>
                  <a:spcPct val="0"/>
                </a:spcAft>
                <a:defRPr/>
              </a:pPr>
              <a:t>‹#›</a:t>
            </a:fld>
            <a:endParaRPr lang="en-US" dirty="0"/>
          </a:p>
        </p:txBody>
      </p:sp>
      <p:sp>
        <p:nvSpPr>
          <p:cNvPr id="1029" name="Rectangle 5"/>
          <p:cNvSpPr>
            <a:spLocks noGrp="1" noChangeArrowheads="1"/>
          </p:cNvSpPr>
          <p:nvPr>
            <p:ph type="title"/>
          </p:nvPr>
        </p:nvSpPr>
        <p:spPr bwMode="auto">
          <a:xfrm>
            <a:off x="838201"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64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ctr" rtl="0" eaLnBrk="0" fontAlgn="base" hangingPunct="0">
        <a:lnSpc>
          <a:spcPct val="90000"/>
        </a:lnSpc>
        <a:spcBef>
          <a:spcPct val="0"/>
        </a:spcBef>
        <a:spcAft>
          <a:spcPct val="0"/>
        </a:spcAft>
        <a:defRPr sz="24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0" fontAlgn="base" hangingPunct="0">
        <a:lnSpc>
          <a:spcPct val="90000"/>
        </a:lnSpc>
        <a:spcBef>
          <a:spcPct val="0"/>
        </a:spcBef>
        <a:spcAft>
          <a:spcPct val="0"/>
        </a:spcAft>
        <a:defRPr sz="2400" b="1">
          <a:solidFill>
            <a:srgbClr val="0332B7"/>
          </a:solidFill>
          <a:latin typeface="Arial" charset="0"/>
        </a:defRPr>
      </a:lvl6pPr>
      <a:lvl7pPr marL="685800" algn="l" rtl="0" eaLnBrk="0" fontAlgn="base" hangingPunct="0">
        <a:lnSpc>
          <a:spcPct val="90000"/>
        </a:lnSpc>
        <a:spcBef>
          <a:spcPct val="0"/>
        </a:spcBef>
        <a:spcAft>
          <a:spcPct val="0"/>
        </a:spcAft>
        <a:defRPr sz="2400" b="1">
          <a:solidFill>
            <a:srgbClr val="0332B7"/>
          </a:solidFill>
          <a:latin typeface="Arial" charset="0"/>
        </a:defRPr>
      </a:lvl7pPr>
      <a:lvl8pPr marL="1028700" algn="l" rtl="0" eaLnBrk="0" fontAlgn="base" hangingPunct="0">
        <a:lnSpc>
          <a:spcPct val="90000"/>
        </a:lnSpc>
        <a:spcBef>
          <a:spcPct val="0"/>
        </a:spcBef>
        <a:spcAft>
          <a:spcPct val="0"/>
        </a:spcAft>
        <a:defRPr sz="2400" b="1">
          <a:solidFill>
            <a:srgbClr val="0332B7"/>
          </a:solidFill>
          <a:latin typeface="Arial" charset="0"/>
        </a:defRPr>
      </a:lvl8pPr>
      <a:lvl9pPr marL="1371600" algn="l" rtl="0" eaLnBrk="0" fontAlgn="base" hangingPunct="0">
        <a:lnSpc>
          <a:spcPct val="90000"/>
        </a:lnSpc>
        <a:spcBef>
          <a:spcPct val="0"/>
        </a:spcBef>
        <a:spcAft>
          <a:spcPct val="0"/>
        </a:spcAft>
        <a:defRPr sz="2400" b="1">
          <a:solidFill>
            <a:srgbClr val="0332B7"/>
          </a:solidFill>
          <a:latin typeface="Arial" charset="0"/>
        </a:defRPr>
      </a:lvl9pPr>
    </p:titleStyle>
    <p:bodyStyle>
      <a:lvl1pPr marL="172641" indent="-172641" algn="l" rtl="0" eaLnBrk="0" fontAlgn="base" hangingPunct="0">
        <a:lnSpc>
          <a:spcPct val="9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1pPr>
      <a:lvl2pPr marL="514350" indent="-17145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857250" indent="-17145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157288" indent="-128588" algn="l" rtl="0" eaLnBrk="0" fontAlgn="base" hangingPunct="0">
        <a:lnSpc>
          <a:spcPct val="80000"/>
        </a:lnSpc>
        <a:spcBef>
          <a:spcPct val="30000"/>
        </a:spcBef>
        <a:spcAft>
          <a:spcPct val="0"/>
        </a:spcAft>
        <a:buSzPct val="100000"/>
        <a:buFont typeface="Wingdings" charset="2"/>
        <a:buChar char="§"/>
        <a:defRPr sz="1200">
          <a:solidFill>
            <a:schemeClr val="tx1"/>
          </a:solidFill>
          <a:latin typeface="Calibri"/>
          <a:ea typeface="ＭＳ Ｐゴシック" charset="-128"/>
          <a:cs typeface="Calibri"/>
        </a:defRPr>
      </a:lvl4pPr>
      <a:lvl5pPr marL="1500188" indent="-128588" algn="l" rtl="0" eaLnBrk="0" fontAlgn="base" hangingPunct="0">
        <a:lnSpc>
          <a:spcPct val="80000"/>
        </a:lnSpc>
        <a:spcBef>
          <a:spcPct val="30000"/>
        </a:spcBef>
        <a:spcAft>
          <a:spcPct val="0"/>
        </a:spcAft>
        <a:buSzPct val="100000"/>
        <a:buChar char="–"/>
        <a:defRPr sz="1200">
          <a:solidFill>
            <a:schemeClr val="tx1"/>
          </a:solidFill>
          <a:latin typeface="Calibri"/>
          <a:ea typeface="ＭＳ Ｐゴシック" charset="-128"/>
          <a:cs typeface="Calibri"/>
        </a:defRPr>
      </a:lvl5pPr>
      <a:lvl6pPr marL="18430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3"/>
          <p:cNvSpPr>
            <a:spLocks noGrp="1" noChangeArrowheads="1"/>
          </p:cNvSpPr>
          <p:nvPr>
            <p:ph type="ctrTitle"/>
          </p:nvPr>
        </p:nvSpPr>
        <p:spPr>
          <a:xfrm>
            <a:off x="1504665" y="542499"/>
            <a:ext cx="6670344" cy="685799"/>
          </a:xfrm>
          <a:noFill/>
          <a:ln cap="flat">
            <a:solidFill>
              <a:srgbClr val="800000"/>
            </a:solidFill>
            <a:miter lim="800000"/>
            <a:headEnd/>
            <a:tailEnd/>
          </a:ln>
        </p:spPr>
        <p:txBody>
          <a:bodyPr/>
          <a:lstStyle/>
          <a:p>
            <a:pPr eaLnBrk="1" hangingPunct="1"/>
            <a:r>
              <a:rPr lang="zh-CN" altLang="en-US" sz="4000" b="1" dirty="0" smtClean="0">
                <a:solidFill>
                  <a:srgbClr val="800000"/>
                </a:solidFill>
                <a:latin typeface="Arial" panose="020B0604020202020204" pitchFamily="34" charset="0"/>
                <a:ea typeface="黑体" panose="02010609060101010101" pitchFamily="49" charset="-122"/>
              </a:rPr>
              <a:t>第</a:t>
            </a:r>
            <a:r>
              <a:rPr lang="zh-CN" altLang="en-US" sz="4000" b="1" dirty="0">
                <a:solidFill>
                  <a:srgbClr val="800000"/>
                </a:solidFill>
                <a:latin typeface="Arial" panose="020B0604020202020204" pitchFamily="34" charset="0"/>
                <a:ea typeface="黑体" panose="02010609060101010101" pitchFamily="49" charset="-122"/>
              </a:rPr>
              <a:t>四</a:t>
            </a:r>
            <a:r>
              <a:rPr lang="zh-CN" altLang="en-US" sz="4000" b="1" dirty="0" smtClean="0">
                <a:solidFill>
                  <a:srgbClr val="800000"/>
                </a:solidFill>
                <a:latin typeface="Arial" panose="020B0604020202020204" pitchFamily="34" charset="0"/>
                <a:ea typeface="黑体" panose="02010609060101010101" pitchFamily="49" charset="-122"/>
              </a:rPr>
              <a:t>章 存储器层次结构</a:t>
            </a:r>
            <a:endParaRPr lang="zh-CN" altLang="en-US" sz="4000" b="1" dirty="0">
              <a:solidFill>
                <a:srgbClr val="800000"/>
              </a:solidFill>
              <a:latin typeface="Arial" panose="020B0604020202020204" pitchFamily="34" charset="0"/>
              <a:ea typeface="黑体" panose="02010609060101010101" pitchFamily="49" charset="-122"/>
            </a:endParaRPr>
          </a:p>
        </p:txBody>
      </p:sp>
      <p:sp>
        <p:nvSpPr>
          <p:cNvPr id="74755" name="Rectangle 4"/>
          <p:cNvSpPr>
            <a:spLocks noChangeArrowheads="1"/>
          </p:cNvSpPr>
          <p:nvPr/>
        </p:nvSpPr>
        <p:spPr bwMode="auto">
          <a:xfrm>
            <a:off x="1504665" y="1934367"/>
            <a:ext cx="6670344" cy="3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dirty="0" smtClean="0">
                <a:latin typeface="+mn-lt"/>
                <a:ea typeface="楷体_GB2312" pitchFamily="49" charset="-122"/>
              </a:rPr>
              <a:t>4.1 </a:t>
            </a:r>
            <a:r>
              <a:rPr lang="zh-CN" altLang="en-US" sz="2800" dirty="0" smtClean="0">
                <a:latin typeface="+mn-lt"/>
                <a:ea typeface="楷体_GB2312" pitchFamily="49" charset="-122"/>
              </a:rPr>
              <a:t>存储器层次结构基础</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4.2 Cache</a:t>
            </a:r>
            <a:r>
              <a:rPr lang="zh-CN" altLang="en-US" sz="2800" dirty="0" smtClean="0">
                <a:latin typeface="+mn-lt"/>
                <a:ea typeface="楷体_GB2312" pitchFamily="49" charset="-122"/>
              </a:rPr>
              <a:t>优化方法</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4.3 </a:t>
            </a:r>
            <a:r>
              <a:rPr lang="zh-CN" altLang="en-US" sz="2800" dirty="0" smtClean="0">
                <a:latin typeface="+mn-ea"/>
                <a:ea typeface="+mn-ea"/>
              </a:rPr>
              <a:t>存储器技术与优化方法</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4.4 </a:t>
            </a:r>
            <a:r>
              <a:rPr lang="zh-CN" altLang="en-US" sz="2800" dirty="0" smtClean="0">
                <a:latin typeface="+mn-ea"/>
                <a:ea typeface="+mn-ea"/>
              </a:rPr>
              <a:t>虚拟内存与虚拟机</a:t>
            </a:r>
            <a:endParaRPr lang="en-US" altLang="zh-CN" sz="2800" dirty="0">
              <a:latin typeface="+mn-ea"/>
              <a:ea typeface="+mn-ea"/>
            </a:endParaRPr>
          </a:p>
        </p:txBody>
      </p:sp>
      <p:sp>
        <p:nvSpPr>
          <p:cNvPr id="4" name="文本框 3"/>
          <p:cNvSpPr txBox="1"/>
          <p:nvPr/>
        </p:nvSpPr>
        <p:spPr>
          <a:xfrm>
            <a:off x="731100" y="5900212"/>
            <a:ext cx="7307431" cy="369332"/>
          </a:xfrm>
          <a:prstGeom prst="rect">
            <a:avLst/>
          </a:prstGeom>
          <a:noFill/>
        </p:spPr>
        <p:txBody>
          <a:bodyPr wrap="square" rtlCol="0">
            <a:spAutoFit/>
          </a:bodyPr>
          <a:lstStyle/>
          <a:p>
            <a:r>
              <a:rPr lang="en-US" altLang="zh-CN" dirty="0" smtClean="0">
                <a:solidFill>
                  <a:prstClr val="black"/>
                </a:solidFill>
                <a:cs typeface="Times New Roman" panose="02020603050405020304" pitchFamily="18" charset="0"/>
              </a:rPr>
              <a:t>Readings:  </a:t>
            </a:r>
            <a:r>
              <a:rPr lang="en-US" altLang="zh-CN" dirty="0"/>
              <a:t>Appendix </a:t>
            </a:r>
            <a:r>
              <a:rPr lang="en-US" altLang="zh-CN" dirty="0" smtClean="0"/>
              <a:t>B.1-B.5   Chapter 2.1--2.4</a:t>
            </a:r>
            <a:endParaRPr lang="zh-CN" altLang="en-US" dirty="0"/>
          </a:p>
        </p:txBody>
      </p:sp>
    </p:spTree>
    <p:extLst>
      <p:ext uri="{BB962C8B-B14F-4D97-AF65-F5344CB8AC3E}">
        <p14:creationId xmlns:p14="http://schemas.microsoft.com/office/powerpoint/2010/main" val="281099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36478"/>
            <a:ext cx="9144000" cy="523220"/>
          </a:xfrm>
          <a:prstGeom prst="rect">
            <a:avLst/>
          </a:prstGeom>
          <a:noFill/>
        </p:spPr>
        <p:txBody>
          <a:bodyPr wrap="square" rtlCol="0">
            <a:spAutoFit/>
          </a:bodyPr>
          <a:lstStyle/>
          <a:p>
            <a:r>
              <a:rPr lang="zh-CN" altLang="en-US" sz="2800" dirty="0" smtClean="0"/>
              <a:t>问题</a:t>
            </a:r>
            <a:r>
              <a:rPr lang="en-US" altLang="zh-CN" sz="2800" dirty="0" smtClean="0"/>
              <a:t>2</a:t>
            </a:r>
            <a:r>
              <a:rPr lang="zh-CN" altLang="en-US" sz="2800" dirty="0" smtClean="0"/>
              <a:t>：数据查找</a:t>
            </a:r>
            <a:endParaRPr lang="zh-CN" altLang="en-US" sz="2800" dirty="0"/>
          </a:p>
        </p:txBody>
      </p:sp>
      <p:pic>
        <p:nvPicPr>
          <p:cNvPr id="4" name="图片 3"/>
          <p:cNvPicPr>
            <a:picLocks noChangeAspect="1"/>
          </p:cNvPicPr>
          <p:nvPr/>
        </p:nvPicPr>
        <p:blipFill>
          <a:blip r:embed="rId2"/>
          <a:stretch>
            <a:fillRect/>
          </a:stretch>
        </p:blipFill>
        <p:spPr>
          <a:xfrm>
            <a:off x="329270" y="1415419"/>
            <a:ext cx="8485459" cy="1270313"/>
          </a:xfrm>
          <a:prstGeom prst="rect">
            <a:avLst/>
          </a:prstGeom>
        </p:spPr>
      </p:pic>
      <p:sp>
        <p:nvSpPr>
          <p:cNvPr id="5" name="文本框 4"/>
          <p:cNvSpPr txBox="1"/>
          <p:nvPr/>
        </p:nvSpPr>
        <p:spPr>
          <a:xfrm>
            <a:off x="0" y="3441453"/>
            <a:ext cx="9144000" cy="23083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直接相联或者组相联</a:t>
            </a:r>
            <a:r>
              <a:rPr lang="en-US" altLang="zh-CN" sz="2400" dirty="0" smtClean="0"/>
              <a:t>Cache</a:t>
            </a:r>
            <a:r>
              <a:rPr lang="zh-CN" altLang="en-US" sz="2400" dirty="0" smtClean="0"/>
              <a:t>中地址组成：</a:t>
            </a:r>
            <a:endParaRPr lang="en-US" altLang="zh-CN" sz="2400" dirty="0" smtClean="0"/>
          </a:p>
          <a:p>
            <a:pPr marL="342900" indent="-342900">
              <a:buFont typeface="Wingdings" panose="05000000000000000000" pitchFamily="2" charset="2"/>
              <a:buChar char="ü"/>
            </a:pPr>
            <a:r>
              <a:rPr lang="zh-CN" altLang="en-US" sz="2400" dirty="0" smtClean="0">
                <a:solidFill>
                  <a:srgbClr val="0070C0"/>
                </a:solidFill>
              </a:rPr>
              <a:t>标志</a:t>
            </a:r>
            <a:r>
              <a:rPr lang="en-US" altLang="zh-CN" sz="2400" dirty="0" smtClean="0">
                <a:solidFill>
                  <a:srgbClr val="0070C0"/>
                </a:solidFill>
              </a:rPr>
              <a:t>tag</a:t>
            </a:r>
            <a:r>
              <a:rPr lang="zh-CN" altLang="en-US" sz="2400" dirty="0" smtClean="0"/>
              <a:t>：通过比较标志字段，检查组内是否有匹配块</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是否命中</a:t>
            </a:r>
            <a:r>
              <a:rPr lang="en-US" altLang="zh-CN" sz="2400" dirty="0" smtClean="0">
                <a:latin typeface="宋体" panose="02010600030101010101" pitchFamily="2" charset="-122"/>
                <a:ea typeface="宋体" panose="02010600030101010101" pitchFamily="2" charset="-122"/>
              </a:rPr>
              <a:t>)</a:t>
            </a:r>
            <a:endParaRPr lang="en-US" altLang="zh-CN" sz="2400" dirty="0" smtClean="0"/>
          </a:p>
          <a:p>
            <a:pPr marL="342900" indent="-342900">
              <a:buFont typeface="Wingdings" panose="05000000000000000000" pitchFamily="2" charset="2"/>
              <a:buChar char="ü"/>
            </a:pPr>
            <a:r>
              <a:rPr lang="zh-CN" altLang="en-US" sz="2400" dirty="0" smtClean="0">
                <a:solidFill>
                  <a:srgbClr val="0070C0"/>
                </a:solidFill>
              </a:rPr>
              <a:t>索引</a:t>
            </a:r>
            <a:r>
              <a:rPr lang="en-US" altLang="zh-CN" sz="2400" dirty="0" smtClean="0">
                <a:solidFill>
                  <a:srgbClr val="0070C0"/>
                </a:solidFill>
              </a:rPr>
              <a:t>index</a:t>
            </a:r>
            <a:r>
              <a:rPr lang="zh-CN" altLang="en-US" sz="2400" dirty="0" smtClean="0"/>
              <a:t>：用来选择组别，全相联没有这项</a:t>
            </a:r>
            <a:endParaRPr lang="en-US" altLang="zh-CN" sz="2400" dirty="0" smtClean="0"/>
          </a:p>
          <a:p>
            <a:pPr marL="342900" indent="-342900">
              <a:buFont typeface="Wingdings" panose="05000000000000000000" pitchFamily="2" charset="2"/>
              <a:buChar char="ü"/>
            </a:pPr>
            <a:r>
              <a:rPr lang="zh-CN" altLang="en-US" sz="2400" dirty="0" smtClean="0">
                <a:solidFill>
                  <a:srgbClr val="0070C0"/>
                </a:solidFill>
              </a:rPr>
              <a:t>块偏移</a:t>
            </a:r>
            <a:r>
              <a:rPr lang="en-US" altLang="zh-CN" sz="2400" dirty="0" smtClean="0">
                <a:solidFill>
                  <a:srgbClr val="0070C0"/>
                </a:solidFill>
              </a:rPr>
              <a:t>block offset</a:t>
            </a:r>
            <a:r>
              <a:rPr lang="zh-CN" altLang="en-US" sz="2400" dirty="0" smtClean="0"/>
              <a:t>：块内偏移地址，确定需要访问数据在</a:t>
            </a:r>
            <a:r>
              <a:rPr lang="en-US" altLang="zh-CN" sz="2400" dirty="0" smtClean="0"/>
              <a:t>Cache</a:t>
            </a:r>
            <a:r>
              <a:rPr lang="zh-CN" altLang="en-US" sz="2400" dirty="0" smtClean="0"/>
              <a:t>块内的地址</a:t>
            </a:r>
            <a:endParaRPr lang="en-US" altLang="zh-CN" sz="2400" dirty="0" smtClean="0"/>
          </a:p>
          <a:p>
            <a:pPr marL="342900" indent="-342900">
              <a:buFont typeface="Wingdings" panose="05000000000000000000" pitchFamily="2" charset="2"/>
              <a:buChar char="ü"/>
            </a:pPr>
            <a:endParaRPr lang="en-US" altLang="zh-CN" sz="2400" dirty="0"/>
          </a:p>
        </p:txBody>
      </p:sp>
    </p:spTree>
    <p:extLst>
      <p:ext uri="{BB962C8B-B14F-4D97-AF65-F5344CB8AC3E}">
        <p14:creationId xmlns:p14="http://schemas.microsoft.com/office/powerpoint/2010/main" val="1023382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83024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Arial" panose="020B0604020202020204" pitchFamily="34" charset="0"/>
                <a:ea typeface="黑体" panose="02010609060101010101" pitchFamily="49" charset="-122"/>
              </a:rPr>
              <a:t>全相联查找</a:t>
            </a:r>
            <a:endParaRPr lang="zh-CN" altLang="en-US" sz="3200" b="1" kern="0" dirty="0">
              <a:solidFill>
                <a:srgbClr val="800000"/>
              </a:solidFill>
              <a:latin typeface="Arial" panose="020B0604020202020204" pitchFamily="34" charset="0"/>
              <a:ea typeface="黑体" panose="02010609060101010101" pitchFamily="49" charset="-122"/>
            </a:endParaRPr>
          </a:p>
        </p:txBody>
      </p:sp>
      <p:grpSp>
        <p:nvGrpSpPr>
          <p:cNvPr id="3" name="Group 2"/>
          <p:cNvGrpSpPr>
            <a:grpSpLocks/>
          </p:cNvGrpSpPr>
          <p:nvPr/>
        </p:nvGrpSpPr>
        <p:grpSpPr bwMode="auto">
          <a:xfrm>
            <a:off x="6580495" y="4386772"/>
            <a:ext cx="228600" cy="685800"/>
            <a:chOff x="4512" y="2688"/>
            <a:chExt cx="144" cy="432"/>
          </a:xfrm>
        </p:grpSpPr>
        <p:sp>
          <p:nvSpPr>
            <p:cNvPr id="4" name="Line 3"/>
            <p:cNvSpPr>
              <a:spLocks noChangeShapeType="1"/>
            </p:cNvSpPr>
            <p:nvPr/>
          </p:nvSpPr>
          <p:spPr bwMode="auto">
            <a:xfrm>
              <a:off x="4512" y="3071"/>
              <a:ext cx="144" cy="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sp>
          <p:nvSpPr>
            <p:cNvPr id="5" name="Line 4"/>
            <p:cNvSpPr>
              <a:spLocks noChangeShapeType="1"/>
            </p:cNvSpPr>
            <p:nvPr/>
          </p:nvSpPr>
          <p:spPr bwMode="auto">
            <a:xfrm flipV="1">
              <a:off x="4656" y="2688"/>
              <a:ext cx="0" cy="432"/>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grpSp>
      <p:sp>
        <p:nvSpPr>
          <p:cNvPr id="6" name="Rectangle 5"/>
          <p:cNvSpPr>
            <a:spLocks noChangeArrowheads="1"/>
          </p:cNvSpPr>
          <p:nvPr/>
        </p:nvSpPr>
        <p:spPr bwMode="auto">
          <a:xfrm>
            <a:off x="2624445" y="4832859"/>
            <a:ext cx="1219200" cy="304800"/>
          </a:xfrm>
          <a:prstGeom prst="rect">
            <a:avLst/>
          </a:prstGeom>
          <a:solidFill>
            <a:srgbClr val="FF99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tag 11110111</a:t>
            </a:r>
          </a:p>
        </p:txBody>
      </p:sp>
      <p:sp>
        <p:nvSpPr>
          <p:cNvPr id="7" name="Rectangle 6"/>
          <p:cNvSpPr>
            <a:spLocks noChangeArrowheads="1"/>
          </p:cNvSpPr>
          <p:nvPr/>
        </p:nvSpPr>
        <p:spPr bwMode="auto">
          <a:xfrm>
            <a:off x="3837295" y="4832859"/>
            <a:ext cx="2743200" cy="304800"/>
          </a:xfrm>
          <a:prstGeom prst="rect">
            <a:avLst/>
          </a:prstGeom>
          <a:solidFill>
            <a:srgbClr val="00FFFF"/>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data 1111000011110000101011</a:t>
            </a:r>
          </a:p>
        </p:txBody>
      </p:sp>
      <p:grpSp>
        <p:nvGrpSpPr>
          <p:cNvPr id="8" name="Group 7"/>
          <p:cNvGrpSpPr>
            <a:grpSpLocks/>
          </p:cNvGrpSpPr>
          <p:nvPr/>
        </p:nvGrpSpPr>
        <p:grpSpPr bwMode="auto">
          <a:xfrm>
            <a:off x="1857682" y="4375659"/>
            <a:ext cx="228600" cy="1524000"/>
            <a:chOff x="1152" y="2688"/>
            <a:chExt cx="144" cy="960"/>
          </a:xfrm>
        </p:grpSpPr>
        <p:sp>
          <p:nvSpPr>
            <p:cNvPr id="9" name="Line 8"/>
            <p:cNvSpPr>
              <a:spLocks noChangeShapeType="1"/>
            </p:cNvSpPr>
            <p:nvPr/>
          </p:nvSpPr>
          <p:spPr bwMode="auto">
            <a:xfrm>
              <a:off x="1152" y="2880"/>
              <a:ext cx="144" cy="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sp>
          <p:nvSpPr>
            <p:cNvPr id="10" name="Line 9"/>
            <p:cNvSpPr>
              <a:spLocks noChangeShapeType="1"/>
            </p:cNvSpPr>
            <p:nvPr/>
          </p:nvSpPr>
          <p:spPr bwMode="auto">
            <a:xfrm>
              <a:off x="1152" y="3071"/>
              <a:ext cx="144" cy="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sp>
          <p:nvSpPr>
            <p:cNvPr id="11" name="Line 10"/>
            <p:cNvSpPr>
              <a:spLocks noChangeShapeType="1"/>
            </p:cNvSpPr>
            <p:nvPr/>
          </p:nvSpPr>
          <p:spPr bwMode="auto">
            <a:xfrm>
              <a:off x="1152" y="3262"/>
              <a:ext cx="144" cy="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sp>
          <p:nvSpPr>
            <p:cNvPr id="12" name="Line 11"/>
            <p:cNvSpPr>
              <a:spLocks noChangeShapeType="1"/>
            </p:cNvSpPr>
            <p:nvPr/>
          </p:nvSpPr>
          <p:spPr bwMode="auto">
            <a:xfrm>
              <a:off x="1152" y="3453"/>
              <a:ext cx="144" cy="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sp>
          <p:nvSpPr>
            <p:cNvPr id="13" name="Line 12"/>
            <p:cNvSpPr>
              <a:spLocks noChangeShapeType="1"/>
            </p:cNvSpPr>
            <p:nvPr/>
          </p:nvSpPr>
          <p:spPr bwMode="auto">
            <a:xfrm>
              <a:off x="1152" y="3644"/>
              <a:ext cx="144" cy="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sp>
          <p:nvSpPr>
            <p:cNvPr id="14" name="Line 13"/>
            <p:cNvSpPr>
              <a:spLocks noChangeShapeType="1"/>
            </p:cNvSpPr>
            <p:nvPr/>
          </p:nvSpPr>
          <p:spPr bwMode="auto">
            <a:xfrm flipV="1">
              <a:off x="1152" y="2688"/>
              <a:ext cx="0" cy="960"/>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eaLnBrk="0" fontAlgn="base" hangingPunct="0">
                <a:spcBef>
                  <a:spcPct val="50000"/>
                </a:spcBef>
                <a:spcAft>
                  <a:spcPct val="0"/>
                </a:spcAft>
              </a:pPr>
              <a:endParaRPr lang="en-US" sz="1600" b="1">
                <a:solidFill>
                  <a:srgbClr val="FC0128"/>
                </a:solidFill>
                <a:latin typeface="Arial"/>
                <a:ea typeface="ＭＳ Ｐゴシック" pitchFamily="34" charset="-128"/>
              </a:endParaRPr>
            </a:p>
          </p:txBody>
        </p:sp>
      </p:grpSp>
      <p:sp>
        <p:nvSpPr>
          <p:cNvPr id="15" name="Oval 14"/>
          <p:cNvSpPr>
            <a:spLocks noChangeArrowheads="1"/>
          </p:cNvSpPr>
          <p:nvPr/>
        </p:nvSpPr>
        <p:spPr bwMode="auto">
          <a:xfrm>
            <a:off x="2092632" y="4832859"/>
            <a:ext cx="304800" cy="304800"/>
          </a:xfrm>
          <a:prstGeom prst="ellipse">
            <a:avLst/>
          </a:prstGeom>
          <a:solidFill>
            <a:srgbClr val="FFFFFF"/>
          </a:solidFill>
          <a:ln w="38100">
            <a:solidFill>
              <a:srgbClr val="000000"/>
            </a:solidFill>
            <a:round/>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a:t>
            </a:r>
          </a:p>
        </p:txBody>
      </p:sp>
      <p:sp>
        <p:nvSpPr>
          <p:cNvPr id="16" name="Rectangle 17"/>
          <p:cNvSpPr>
            <a:spLocks noChangeArrowheads="1"/>
          </p:cNvSpPr>
          <p:nvPr/>
        </p:nvSpPr>
        <p:spPr bwMode="auto">
          <a:xfrm>
            <a:off x="2624445" y="4528059"/>
            <a:ext cx="1219200" cy="304800"/>
          </a:xfrm>
          <a:prstGeom prst="rect">
            <a:avLst/>
          </a:prstGeom>
          <a:solidFill>
            <a:srgbClr val="FF99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tag 00011100</a:t>
            </a:r>
          </a:p>
        </p:txBody>
      </p:sp>
      <p:sp>
        <p:nvSpPr>
          <p:cNvPr id="17" name="Rectangle 18"/>
          <p:cNvSpPr>
            <a:spLocks noChangeArrowheads="1"/>
          </p:cNvSpPr>
          <p:nvPr/>
        </p:nvSpPr>
        <p:spPr bwMode="auto">
          <a:xfrm>
            <a:off x="3837295" y="4528059"/>
            <a:ext cx="2743200" cy="304800"/>
          </a:xfrm>
          <a:prstGeom prst="rect">
            <a:avLst/>
          </a:prstGeom>
          <a:solidFill>
            <a:srgbClr val="00FFFF"/>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data 0000111100001111111101</a:t>
            </a:r>
          </a:p>
        </p:txBody>
      </p:sp>
      <p:sp>
        <p:nvSpPr>
          <p:cNvPr id="18" name="Oval 19"/>
          <p:cNvSpPr>
            <a:spLocks noChangeArrowheads="1"/>
          </p:cNvSpPr>
          <p:nvPr/>
        </p:nvSpPr>
        <p:spPr bwMode="auto">
          <a:xfrm>
            <a:off x="2092632" y="4528059"/>
            <a:ext cx="304800" cy="304800"/>
          </a:xfrm>
          <a:prstGeom prst="ellipse">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a:t>
            </a:r>
          </a:p>
        </p:txBody>
      </p:sp>
      <p:sp>
        <p:nvSpPr>
          <p:cNvPr id="19" name="Oval 20"/>
          <p:cNvSpPr>
            <a:spLocks noChangeArrowheads="1"/>
          </p:cNvSpPr>
          <p:nvPr/>
        </p:nvSpPr>
        <p:spPr bwMode="auto">
          <a:xfrm>
            <a:off x="2092632" y="4832859"/>
            <a:ext cx="304800" cy="304800"/>
          </a:xfrm>
          <a:prstGeom prst="ellipse">
            <a:avLst/>
          </a:prstGeom>
          <a:solidFill>
            <a:srgbClr val="FFFF00"/>
          </a:solidFill>
          <a:ln w="38100">
            <a:solidFill>
              <a:srgbClr val="000000"/>
            </a:solidFill>
            <a:round/>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a:t>
            </a:r>
          </a:p>
        </p:txBody>
      </p:sp>
      <p:sp>
        <p:nvSpPr>
          <p:cNvPr id="20" name="Oval 21"/>
          <p:cNvSpPr>
            <a:spLocks noChangeArrowheads="1"/>
          </p:cNvSpPr>
          <p:nvPr/>
        </p:nvSpPr>
        <p:spPr bwMode="auto">
          <a:xfrm>
            <a:off x="2092632" y="5137659"/>
            <a:ext cx="304800" cy="304800"/>
          </a:xfrm>
          <a:prstGeom prst="ellipse">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a:t>
            </a:r>
          </a:p>
        </p:txBody>
      </p:sp>
      <p:sp>
        <p:nvSpPr>
          <p:cNvPr id="21" name="Oval 22"/>
          <p:cNvSpPr>
            <a:spLocks noChangeArrowheads="1"/>
          </p:cNvSpPr>
          <p:nvPr/>
        </p:nvSpPr>
        <p:spPr bwMode="auto">
          <a:xfrm>
            <a:off x="2092632" y="5442459"/>
            <a:ext cx="304800" cy="304800"/>
          </a:xfrm>
          <a:prstGeom prst="ellipse">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a:t>
            </a:r>
          </a:p>
        </p:txBody>
      </p:sp>
      <p:sp>
        <p:nvSpPr>
          <p:cNvPr id="22" name="Oval 23"/>
          <p:cNvSpPr>
            <a:spLocks noChangeArrowheads="1"/>
          </p:cNvSpPr>
          <p:nvPr/>
        </p:nvSpPr>
        <p:spPr bwMode="auto">
          <a:xfrm>
            <a:off x="2092632" y="5747259"/>
            <a:ext cx="304800" cy="304800"/>
          </a:xfrm>
          <a:prstGeom prst="ellipse">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a:t>
            </a:r>
          </a:p>
        </p:txBody>
      </p:sp>
      <p:sp>
        <p:nvSpPr>
          <p:cNvPr id="23" name="Rectangle 24"/>
          <p:cNvSpPr>
            <a:spLocks noChangeArrowheads="1"/>
          </p:cNvSpPr>
          <p:nvPr/>
        </p:nvSpPr>
        <p:spPr bwMode="auto">
          <a:xfrm>
            <a:off x="2624445" y="5137659"/>
            <a:ext cx="1219200" cy="304800"/>
          </a:xfrm>
          <a:prstGeom prst="rect">
            <a:avLst/>
          </a:prstGeom>
          <a:solidFill>
            <a:srgbClr val="FF99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tag 11111110</a:t>
            </a:r>
          </a:p>
        </p:txBody>
      </p:sp>
      <p:sp>
        <p:nvSpPr>
          <p:cNvPr id="24" name="Rectangle 25"/>
          <p:cNvSpPr>
            <a:spLocks noChangeArrowheads="1"/>
          </p:cNvSpPr>
          <p:nvPr/>
        </p:nvSpPr>
        <p:spPr bwMode="auto">
          <a:xfrm>
            <a:off x="2624445" y="5442459"/>
            <a:ext cx="1219200" cy="304800"/>
          </a:xfrm>
          <a:prstGeom prst="rect">
            <a:avLst/>
          </a:prstGeom>
          <a:solidFill>
            <a:srgbClr val="FF99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tag 00000011</a:t>
            </a:r>
          </a:p>
        </p:txBody>
      </p:sp>
      <p:sp>
        <p:nvSpPr>
          <p:cNvPr id="25" name="Rectangle 26"/>
          <p:cNvSpPr>
            <a:spLocks noChangeArrowheads="1"/>
          </p:cNvSpPr>
          <p:nvPr/>
        </p:nvSpPr>
        <p:spPr bwMode="auto">
          <a:xfrm>
            <a:off x="2624445" y="5747259"/>
            <a:ext cx="1219200" cy="304800"/>
          </a:xfrm>
          <a:prstGeom prst="rect">
            <a:avLst/>
          </a:prstGeom>
          <a:solidFill>
            <a:srgbClr val="FF99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tag 11100110</a:t>
            </a:r>
          </a:p>
        </p:txBody>
      </p:sp>
      <p:sp>
        <p:nvSpPr>
          <p:cNvPr id="26" name="Line 27"/>
          <p:cNvSpPr>
            <a:spLocks noChangeShapeType="1"/>
          </p:cNvSpPr>
          <p:nvPr/>
        </p:nvSpPr>
        <p:spPr bwMode="auto">
          <a:xfrm>
            <a:off x="2397432" y="4680459"/>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27" name="Line 28"/>
          <p:cNvSpPr>
            <a:spLocks noChangeShapeType="1"/>
          </p:cNvSpPr>
          <p:nvPr/>
        </p:nvSpPr>
        <p:spPr bwMode="auto">
          <a:xfrm>
            <a:off x="2397432" y="5899659"/>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28" name="Line 29"/>
          <p:cNvSpPr>
            <a:spLocks noChangeShapeType="1"/>
          </p:cNvSpPr>
          <p:nvPr/>
        </p:nvSpPr>
        <p:spPr bwMode="auto">
          <a:xfrm>
            <a:off x="2397432" y="5594859"/>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29" name="Line 30"/>
          <p:cNvSpPr>
            <a:spLocks noChangeShapeType="1"/>
          </p:cNvSpPr>
          <p:nvPr/>
        </p:nvSpPr>
        <p:spPr bwMode="auto">
          <a:xfrm>
            <a:off x="2397432" y="4985259"/>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30" name="Line 31"/>
          <p:cNvSpPr>
            <a:spLocks noChangeShapeType="1"/>
          </p:cNvSpPr>
          <p:nvPr/>
        </p:nvSpPr>
        <p:spPr bwMode="auto">
          <a:xfrm>
            <a:off x="2397432" y="5290059"/>
            <a:ext cx="228600"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grpSp>
        <p:nvGrpSpPr>
          <p:cNvPr id="31" name="Group 32"/>
          <p:cNvGrpSpPr>
            <a:grpSpLocks/>
          </p:cNvGrpSpPr>
          <p:nvPr/>
        </p:nvGrpSpPr>
        <p:grpSpPr bwMode="auto">
          <a:xfrm>
            <a:off x="2618095" y="4836034"/>
            <a:ext cx="3962400" cy="304800"/>
            <a:chOff x="1632" y="2976"/>
            <a:chExt cx="2496" cy="192"/>
          </a:xfrm>
        </p:grpSpPr>
        <p:sp>
          <p:nvSpPr>
            <p:cNvPr id="32" name="Rectangle 33"/>
            <p:cNvSpPr>
              <a:spLocks noChangeArrowheads="1"/>
            </p:cNvSpPr>
            <p:nvPr/>
          </p:nvSpPr>
          <p:spPr bwMode="auto">
            <a:xfrm>
              <a:off x="1632" y="2976"/>
              <a:ext cx="768" cy="192"/>
            </a:xfrm>
            <a:prstGeom prst="rect">
              <a:avLst/>
            </a:prstGeom>
            <a:solidFill>
              <a:srgbClr val="FFFF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tag 11110111</a:t>
              </a:r>
            </a:p>
          </p:txBody>
        </p:sp>
        <p:sp>
          <p:nvSpPr>
            <p:cNvPr id="33" name="Rectangle 34"/>
            <p:cNvSpPr>
              <a:spLocks noChangeArrowheads="1"/>
            </p:cNvSpPr>
            <p:nvPr/>
          </p:nvSpPr>
          <p:spPr bwMode="auto">
            <a:xfrm>
              <a:off x="2400" y="2976"/>
              <a:ext cx="1728" cy="192"/>
            </a:xfrm>
            <a:prstGeom prst="rect">
              <a:avLst/>
            </a:prstGeom>
            <a:solidFill>
              <a:srgbClr val="FFFF00"/>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smtClean="0">
                  <a:ln>
                    <a:noFill/>
                  </a:ln>
                  <a:solidFill>
                    <a:srgbClr val="FC0128"/>
                  </a:solidFill>
                  <a:effectLst/>
                  <a:uLnTx/>
                  <a:uFillTx/>
                  <a:latin typeface="Helvetica" charset="0"/>
                  <a:ea typeface="ＭＳ Ｐゴシック" pitchFamily="34" charset="-128"/>
                </a:rPr>
                <a:t>data 1111000011110000101011</a:t>
              </a:r>
            </a:p>
          </p:txBody>
        </p:sp>
      </p:grpSp>
      <p:sp>
        <p:nvSpPr>
          <p:cNvPr id="34" name="Rectangle 35"/>
          <p:cNvSpPr>
            <a:spLocks noChangeArrowheads="1"/>
          </p:cNvSpPr>
          <p:nvPr/>
        </p:nvSpPr>
        <p:spPr bwMode="auto">
          <a:xfrm>
            <a:off x="3837295" y="5137659"/>
            <a:ext cx="2743200" cy="304800"/>
          </a:xfrm>
          <a:prstGeom prst="rect">
            <a:avLst/>
          </a:prstGeom>
          <a:solidFill>
            <a:srgbClr val="00FFFF"/>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data 0000000000001111111100</a:t>
            </a:r>
          </a:p>
        </p:txBody>
      </p:sp>
      <p:sp>
        <p:nvSpPr>
          <p:cNvPr id="35" name="Rectangle 36"/>
          <p:cNvSpPr>
            <a:spLocks noChangeArrowheads="1"/>
          </p:cNvSpPr>
          <p:nvPr/>
        </p:nvSpPr>
        <p:spPr bwMode="auto">
          <a:xfrm>
            <a:off x="3837295" y="5442459"/>
            <a:ext cx="2743200" cy="304800"/>
          </a:xfrm>
          <a:prstGeom prst="rect">
            <a:avLst/>
          </a:prstGeom>
          <a:solidFill>
            <a:srgbClr val="00FFFF"/>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data 1110111100001110000001</a:t>
            </a:r>
          </a:p>
        </p:txBody>
      </p:sp>
      <p:sp>
        <p:nvSpPr>
          <p:cNvPr id="36" name="Rectangle 37"/>
          <p:cNvSpPr>
            <a:spLocks noChangeArrowheads="1"/>
          </p:cNvSpPr>
          <p:nvPr/>
        </p:nvSpPr>
        <p:spPr bwMode="auto">
          <a:xfrm>
            <a:off x="3837295" y="5747259"/>
            <a:ext cx="2743200" cy="304800"/>
          </a:xfrm>
          <a:prstGeom prst="rect">
            <a:avLst/>
          </a:prstGeom>
          <a:solidFill>
            <a:srgbClr val="00FFFF"/>
          </a:solidFill>
          <a:ln w="38100">
            <a:solidFill>
              <a:srgbClr val="000000"/>
            </a:solidFill>
            <a:miter lim="800000"/>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smtClean="0">
                <a:ln>
                  <a:noFill/>
                </a:ln>
                <a:solidFill>
                  <a:srgbClr val="FC0128"/>
                </a:solidFill>
                <a:effectLst/>
                <a:uLnTx/>
                <a:uFillTx/>
                <a:latin typeface="Helvetica" charset="0"/>
                <a:ea typeface="ＭＳ Ｐゴシック" pitchFamily="34" charset="-128"/>
              </a:rPr>
              <a:t>data 1111111111111111111111</a:t>
            </a:r>
          </a:p>
        </p:txBody>
      </p:sp>
      <p:sp>
        <p:nvSpPr>
          <p:cNvPr id="37" name="Text Box 38"/>
          <p:cNvSpPr txBox="1">
            <a:spLocks noChangeArrowheads="1"/>
          </p:cNvSpPr>
          <p:nvPr/>
        </p:nvSpPr>
        <p:spPr bwMode="auto">
          <a:xfrm>
            <a:off x="943283" y="4054776"/>
            <a:ext cx="16443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spAutoFit/>
          </a:bodyPr>
          <a:lstStyle>
            <a:lvl1pPr>
              <a:defRPr sz="1600" b="1">
                <a:solidFill>
                  <a:schemeClr val="hlink"/>
                </a:solidFill>
                <a:latin typeface="Arial" pitchFamily="34" charset="0"/>
                <a:ea typeface="ＭＳ Ｐゴシック" pitchFamily="34" charset="-128"/>
              </a:defRPr>
            </a:lvl1pPr>
            <a:lvl2pPr marL="742950" indent="-285750">
              <a:defRPr sz="1600" b="1">
                <a:solidFill>
                  <a:schemeClr val="hlink"/>
                </a:solidFill>
                <a:latin typeface="Arial" pitchFamily="34" charset="0"/>
                <a:ea typeface="ＭＳ Ｐゴシック" pitchFamily="34" charset="-128"/>
              </a:defRPr>
            </a:lvl2pPr>
            <a:lvl3pPr marL="1143000" indent="-228600">
              <a:defRPr sz="1600" b="1">
                <a:solidFill>
                  <a:schemeClr val="hlink"/>
                </a:solidFill>
                <a:latin typeface="Arial" pitchFamily="34" charset="0"/>
                <a:ea typeface="ＭＳ Ｐゴシック" pitchFamily="34" charset="-128"/>
              </a:defRPr>
            </a:lvl3pPr>
            <a:lvl4pPr marL="1600200" indent="-228600">
              <a:defRPr sz="1600" b="1">
                <a:solidFill>
                  <a:schemeClr val="hlink"/>
                </a:solidFill>
                <a:latin typeface="Arial" pitchFamily="34" charset="0"/>
                <a:ea typeface="ＭＳ Ｐゴシック" pitchFamily="34" charset="-128"/>
              </a:defRPr>
            </a:lvl4pPr>
            <a:lvl5pPr marL="2057400" indent="-228600">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9pPr>
          </a:lstStyle>
          <a:p>
            <a:pPr eaLnBrk="0" fontAlgn="base" hangingPunct="0">
              <a:spcBef>
                <a:spcPct val="50000"/>
              </a:spcBef>
              <a:spcAft>
                <a:spcPct val="0"/>
              </a:spcAft>
            </a:pPr>
            <a:r>
              <a:rPr lang="en-US">
                <a:solidFill>
                  <a:srgbClr val="FC0128"/>
                </a:solidFill>
                <a:latin typeface="Helvetica" charset="0"/>
              </a:rPr>
              <a:t>tag in 11110111</a:t>
            </a:r>
          </a:p>
        </p:txBody>
      </p:sp>
      <p:sp>
        <p:nvSpPr>
          <p:cNvPr id="38" name="Line 39"/>
          <p:cNvSpPr>
            <a:spLocks noChangeShapeType="1"/>
          </p:cNvSpPr>
          <p:nvPr/>
        </p:nvSpPr>
        <p:spPr bwMode="auto">
          <a:xfrm>
            <a:off x="6580495" y="4680459"/>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39" name="Line 40"/>
          <p:cNvSpPr>
            <a:spLocks noChangeShapeType="1"/>
          </p:cNvSpPr>
          <p:nvPr/>
        </p:nvSpPr>
        <p:spPr bwMode="auto">
          <a:xfrm>
            <a:off x="6580495" y="4983673"/>
            <a:ext cx="228600" cy="158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0" name="Line 41"/>
          <p:cNvSpPr>
            <a:spLocks noChangeShapeType="1"/>
          </p:cNvSpPr>
          <p:nvPr/>
        </p:nvSpPr>
        <p:spPr bwMode="auto">
          <a:xfrm>
            <a:off x="6580495" y="5286884"/>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1" name="Line 42"/>
          <p:cNvSpPr>
            <a:spLocks noChangeShapeType="1"/>
          </p:cNvSpPr>
          <p:nvPr/>
        </p:nvSpPr>
        <p:spPr bwMode="auto">
          <a:xfrm>
            <a:off x="6580495" y="5590098"/>
            <a:ext cx="228600" cy="158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2" name="Line 43"/>
          <p:cNvSpPr>
            <a:spLocks noChangeShapeType="1"/>
          </p:cNvSpPr>
          <p:nvPr/>
        </p:nvSpPr>
        <p:spPr bwMode="auto">
          <a:xfrm>
            <a:off x="6580495" y="5893309"/>
            <a:ext cx="228600" cy="1588"/>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3" name="Line 44"/>
          <p:cNvSpPr>
            <a:spLocks noChangeShapeType="1"/>
          </p:cNvSpPr>
          <p:nvPr/>
        </p:nvSpPr>
        <p:spPr bwMode="auto">
          <a:xfrm flipV="1">
            <a:off x="6809095" y="4375659"/>
            <a:ext cx="0" cy="152400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4" name="Text Box 45"/>
          <p:cNvSpPr txBox="1">
            <a:spLocks noChangeArrowheads="1"/>
          </p:cNvSpPr>
          <p:nvPr/>
        </p:nvSpPr>
        <p:spPr bwMode="auto">
          <a:xfrm>
            <a:off x="4861232" y="4054776"/>
            <a:ext cx="346511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spAutoFit/>
          </a:bodyPr>
          <a:lstStyle>
            <a:lvl1pPr>
              <a:defRPr sz="1600" b="1">
                <a:solidFill>
                  <a:schemeClr val="hlink"/>
                </a:solidFill>
                <a:latin typeface="Arial" pitchFamily="34" charset="0"/>
                <a:ea typeface="ＭＳ Ｐゴシック" pitchFamily="34" charset="-128"/>
              </a:defRPr>
            </a:lvl1pPr>
            <a:lvl2pPr marL="742950" indent="-285750">
              <a:defRPr sz="1600" b="1">
                <a:solidFill>
                  <a:schemeClr val="hlink"/>
                </a:solidFill>
                <a:latin typeface="Arial" pitchFamily="34" charset="0"/>
                <a:ea typeface="ＭＳ Ｐゴシック" pitchFamily="34" charset="-128"/>
              </a:defRPr>
            </a:lvl2pPr>
            <a:lvl3pPr marL="1143000" indent="-228600">
              <a:defRPr sz="1600" b="1">
                <a:solidFill>
                  <a:schemeClr val="hlink"/>
                </a:solidFill>
                <a:latin typeface="Arial" pitchFamily="34" charset="0"/>
                <a:ea typeface="ＭＳ Ｐゴシック" pitchFamily="34" charset="-128"/>
              </a:defRPr>
            </a:lvl3pPr>
            <a:lvl4pPr marL="1600200" indent="-228600">
              <a:defRPr sz="1600" b="1">
                <a:solidFill>
                  <a:schemeClr val="hlink"/>
                </a:solidFill>
                <a:latin typeface="Arial" pitchFamily="34" charset="0"/>
                <a:ea typeface="ＭＳ Ｐゴシック" pitchFamily="34" charset="-128"/>
              </a:defRPr>
            </a:lvl4pPr>
            <a:lvl5pPr marL="2057400" indent="-228600">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defRPr sz="1600" b="1">
                <a:solidFill>
                  <a:schemeClr val="hlink"/>
                </a:solidFill>
                <a:latin typeface="Arial" pitchFamily="34" charset="0"/>
                <a:ea typeface="ＭＳ Ｐゴシック" pitchFamily="34" charset="-128"/>
              </a:defRPr>
            </a:lvl9pPr>
          </a:lstStyle>
          <a:p>
            <a:pPr eaLnBrk="0" fontAlgn="base" hangingPunct="0">
              <a:spcBef>
                <a:spcPct val="50000"/>
              </a:spcBef>
              <a:spcAft>
                <a:spcPct val="0"/>
              </a:spcAft>
            </a:pPr>
            <a:r>
              <a:rPr lang="en-US">
                <a:solidFill>
                  <a:srgbClr val="FC0128"/>
                </a:solidFill>
                <a:latin typeface="Helvetica" charset="0"/>
              </a:rPr>
              <a:t>data out 1111000011110000101011</a:t>
            </a:r>
          </a:p>
        </p:txBody>
      </p:sp>
      <p:grpSp>
        <p:nvGrpSpPr>
          <p:cNvPr id="45" name="Group 46"/>
          <p:cNvGrpSpPr>
            <a:grpSpLocks/>
          </p:cNvGrpSpPr>
          <p:nvPr/>
        </p:nvGrpSpPr>
        <p:grpSpPr bwMode="auto">
          <a:xfrm>
            <a:off x="1864032" y="4375659"/>
            <a:ext cx="228600" cy="1524000"/>
            <a:chOff x="1152" y="2688"/>
            <a:chExt cx="144" cy="960"/>
          </a:xfrm>
        </p:grpSpPr>
        <p:sp>
          <p:nvSpPr>
            <p:cNvPr id="46" name="Line 47"/>
            <p:cNvSpPr>
              <a:spLocks noChangeShapeType="1"/>
            </p:cNvSpPr>
            <p:nvPr/>
          </p:nvSpPr>
          <p:spPr bwMode="auto">
            <a:xfrm>
              <a:off x="1152" y="2880"/>
              <a:ext cx="144" cy="1"/>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7" name="Line 48"/>
            <p:cNvSpPr>
              <a:spLocks noChangeShapeType="1"/>
            </p:cNvSpPr>
            <p:nvPr/>
          </p:nvSpPr>
          <p:spPr bwMode="auto">
            <a:xfrm>
              <a:off x="1152" y="3071"/>
              <a:ext cx="144" cy="1"/>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8" name="Line 49"/>
            <p:cNvSpPr>
              <a:spLocks noChangeShapeType="1"/>
            </p:cNvSpPr>
            <p:nvPr/>
          </p:nvSpPr>
          <p:spPr bwMode="auto">
            <a:xfrm>
              <a:off x="1152" y="3262"/>
              <a:ext cx="144" cy="1"/>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49" name="Line 50"/>
            <p:cNvSpPr>
              <a:spLocks noChangeShapeType="1"/>
            </p:cNvSpPr>
            <p:nvPr/>
          </p:nvSpPr>
          <p:spPr bwMode="auto">
            <a:xfrm>
              <a:off x="1152" y="3453"/>
              <a:ext cx="144" cy="1"/>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50" name="Line 51"/>
            <p:cNvSpPr>
              <a:spLocks noChangeShapeType="1"/>
            </p:cNvSpPr>
            <p:nvPr/>
          </p:nvSpPr>
          <p:spPr bwMode="auto">
            <a:xfrm>
              <a:off x="1152" y="3644"/>
              <a:ext cx="144" cy="1"/>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sp>
          <p:nvSpPr>
            <p:cNvPr id="51" name="Line 52"/>
            <p:cNvSpPr>
              <a:spLocks noChangeShapeType="1"/>
            </p:cNvSpPr>
            <p:nvPr/>
          </p:nvSpPr>
          <p:spPr bwMode="auto">
            <a:xfrm flipV="1">
              <a:off x="1152" y="2688"/>
              <a:ext cx="0" cy="96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a:ea typeface="ＭＳ Ｐゴシック" pitchFamily="34" charset="-128"/>
              </a:endParaRPr>
            </a:p>
          </p:txBody>
        </p:sp>
      </p:grpSp>
      <p:sp>
        <p:nvSpPr>
          <p:cNvPr id="52" name="文本框 51"/>
          <p:cNvSpPr txBox="1"/>
          <p:nvPr/>
        </p:nvSpPr>
        <p:spPr>
          <a:xfrm>
            <a:off x="0" y="1681396"/>
            <a:ext cx="9144000"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每个</a:t>
            </a:r>
            <a:r>
              <a:rPr lang="en-US" altLang="zh-CN" sz="2400" dirty="0" smtClean="0"/>
              <a:t>block</a:t>
            </a:r>
            <a:r>
              <a:rPr lang="zh-CN" altLang="en-US" sz="2400" dirty="0" smtClean="0"/>
              <a:t>都要进行标志</a:t>
            </a:r>
            <a:r>
              <a:rPr lang="en-US" altLang="zh-CN" sz="2400" dirty="0" smtClean="0"/>
              <a:t>tag</a:t>
            </a:r>
            <a:r>
              <a:rPr lang="zh-CN" altLang="en-US" sz="2400" dirty="0" smtClean="0"/>
              <a:t>比较，为了速度需要并行比较。</a:t>
            </a:r>
            <a:endParaRPr lang="en-US" altLang="zh-CN" sz="2400" dirty="0" smtClean="0"/>
          </a:p>
          <a:p>
            <a:pPr marL="342900" indent="-342900">
              <a:buFont typeface="Wingdings" panose="05000000000000000000" pitchFamily="2" charset="2"/>
              <a:buChar char="Ø"/>
            </a:pPr>
            <a:r>
              <a:rPr lang="zh-CN" altLang="en-US" sz="2400" dirty="0" smtClean="0"/>
              <a:t>需要给每个 </a:t>
            </a:r>
            <a:r>
              <a:rPr lang="en-US" altLang="zh-CN" sz="2400" dirty="0" smtClean="0"/>
              <a:t>block</a:t>
            </a:r>
            <a:r>
              <a:rPr lang="zh-CN" altLang="en-US" sz="2400" dirty="0" smtClean="0"/>
              <a:t>配置一个比较器，用于标志比较</a:t>
            </a:r>
            <a:endParaRPr lang="en-US" altLang="zh-CN" sz="2400" dirty="0" smtClean="0"/>
          </a:p>
          <a:p>
            <a:pPr marL="342900" indent="-342900">
              <a:buFont typeface="Wingdings" panose="05000000000000000000" pitchFamily="2" charset="2"/>
              <a:buChar char="Ø"/>
            </a:pPr>
            <a:r>
              <a:rPr lang="zh-CN" altLang="en-US" sz="2400" dirty="0" smtClean="0"/>
              <a:t>不需要地址译码</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没有索引字段，只有标志字段</a:t>
            </a:r>
            <a:r>
              <a:rPr lang="en-US" altLang="zh-CN" sz="2400" dirty="0" smtClean="0">
                <a:latin typeface="宋体" panose="02010600030101010101" pitchFamily="2" charset="-122"/>
                <a:ea typeface="宋体" panose="02010600030101010101" pitchFamily="2" charset="-122"/>
              </a:rPr>
              <a:t>)</a:t>
            </a:r>
          </a:p>
          <a:p>
            <a:pPr marL="342900" indent="-342900">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全相联只适用于小容量</a:t>
            </a:r>
            <a:r>
              <a:rPr lang="en-US" altLang="zh-CN" sz="2400" dirty="0" smtClean="0">
                <a:latin typeface="宋体" panose="02010600030101010101" pitchFamily="2" charset="-122"/>
                <a:ea typeface="宋体" panose="02010600030101010101" pitchFamily="2" charset="-122"/>
              </a:rPr>
              <a:t>Cache</a:t>
            </a:r>
            <a:endParaRPr lang="zh-CN" altLang="en-US" sz="2400" dirty="0"/>
          </a:p>
        </p:txBody>
      </p:sp>
    </p:spTree>
    <p:extLst>
      <p:ext uri="{BB962C8B-B14F-4D97-AF65-F5344CB8AC3E}">
        <p14:creationId xmlns:p14="http://schemas.microsoft.com/office/powerpoint/2010/main" val="10139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72"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strVal val="2/3*#ppt_w"/>
                                          </p:val>
                                        </p:tav>
                                        <p:tav tm="100000">
                                          <p:val>
                                            <p:strVal val="#ppt_w"/>
                                          </p:val>
                                        </p:tav>
                                      </p:tavLst>
                                    </p:anim>
                                    <p:anim calcmode="lin" valueType="num">
                                      <p:cBhvr>
                                        <p:cTn id="34" dur="500" fill="hold"/>
                                        <p:tgtEl>
                                          <p:spTgt spid="4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37" grpId="0" autoUpdateAnimBg="0"/>
      <p:bldP spid="4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368489"/>
            <a:ext cx="9144000" cy="5016758"/>
          </a:xfrm>
          <a:prstGeom prst="rect">
            <a:avLst/>
          </a:prstGeom>
          <a:noFill/>
        </p:spPr>
        <p:txBody>
          <a:bodyPr wrap="square" rtlCol="0">
            <a:spAutoFit/>
          </a:bodyPr>
          <a:lstStyle/>
          <a:p>
            <a:r>
              <a:rPr lang="zh-CN" altLang="en-US" sz="2800" dirty="0" smtClean="0"/>
              <a:t>问题</a:t>
            </a:r>
            <a:r>
              <a:rPr lang="en-US" altLang="zh-CN" sz="2800" dirty="0" smtClean="0"/>
              <a:t>3</a:t>
            </a:r>
            <a:r>
              <a:rPr lang="zh-CN" altLang="en-US" sz="2800" dirty="0" smtClean="0"/>
              <a:t>：数据块替换</a:t>
            </a:r>
            <a:endParaRPr lang="en-US" altLang="zh-CN" sz="2800" dirty="0" smtClean="0"/>
          </a:p>
          <a:p>
            <a:endParaRPr lang="en-US" altLang="zh-CN" sz="2800" dirty="0" smtClean="0"/>
          </a:p>
          <a:p>
            <a:pPr marL="342900" indent="-342900">
              <a:buFont typeface="Wingdings" panose="05000000000000000000" pitchFamily="2" charset="2"/>
              <a:buChar char="l"/>
            </a:pPr>
            <a:r>
              <a:rPr lang="zh-CN" altLang="en-US" sz="2400" dirty="0" smtClean="0"/>
              <a:t>对于直接相联，利用模运算直接映射</a:t>
            </a: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buFont typeface="Wingdings" panose="05000000000000000000" pitchFamily="2" charset="2"/>
              <a:buChar char="l"/>
            </a:pPr>
            <a:r>
              <a:rPr lang="zh-CN" altLang="en-US" sz="2400" dirty="0" smtClean="0"/>
              <a:t>对于组相联和全相联：</a:t>
            </a:r>
            <a:endParaRPr lang="en-US" altLang="zh-CN" sz="2400" dirty="0" smtClean="0"/>
          </a:p>
          <a:p>
            <a:pPr marL="800100" lvl="1" indent="-342900">
              <a:buFont typeface="Wingdings" panose="05000000000000000000" pitchFamily="2" charset="2"/>
              <a:buChar char="ü"/>
            </a:pPr>
            <a:r>
              <a:rPr lang="zh-CN" altLang="en-US" sz="2400" dirty="0" smtClean="0"/>
              <a:t>随机算法：随机选择一块被替换</a:t>
            </a:r>
            <a:endParaRPr lang="en-US" altLang="zh-CN" sz="2400" dirty="0" smtClean="0"/>
          </a:p>
          <a:p>
            <a:endParaRPr lang="en-US" altLang="zh-CN" sz="2400" dirty="0" smtClean="0"/>
          </a:p>
          <a:p>
            <a:pPr marL="800100" lvl="1" indent="-342900">
              <a:buFont typeface="Wingdings" panose="05000000000000000000" pitchFamily="2" charset="2"/>
              <a:buChar char="ü"/>
            </a:pPr>
            <a:r>
              <a:rPr lang="en-US" altLang="zh-CN" sz="2400" dirty="0" smtClean="0"/>
              <a:t>LRU</a:t>
            </a:r>
            <a:r>
              <a:rPr lang="en-US" altLang="zh-CN" sz="2400" dirty="0" smtClean="0">
                <a:latin typeface="宋体" panose="02010600030101010101" pitchFamily="2" charset="-122"/>
                <a:ea typeface="宋体" panose="02010600030101010101" pitchFamily="2" charset="-122"/>
              </a:rPr>
              <a:t>(</a:t>
            </a:r>
            <a:r>
              <a:rPr lang="zh-CN" altLang="en-US" sz="2400" dirty="0" smtClean="0"/>
              <a:t>近期最久没用到</a:t>
            </a:r>
            <a:r>
              <a:rPr lang="en-US" altLang="zh-CN" sz="2400" dirty="0" smtClean="0">
                <a:latin typeface="宋体" panose="02010600030101010101" pitchFamily="2" charset="-122"/>
                <a:ea typeface="宋体" panose="02010600030101010101" pitchFamily="2" charset="-122"/>
              </a:rPr>
              <a:t>)</a:t>
            </a:r>
            <a:r>
              <a:rPr lang="zh-CN" altLang="en-US" sz="2400" dirty="0" smtClean="0"/>
              <a:t>算法：基本思想是近期被用到的块大概率还会被再次使用，所以选择近期最久没用的块当做被替换的块</a:t>
            </a:r>
            <a:endParaRPr lang="en-US" altLang="zh-CN" sz="2400" dirty="0" smtClean="0"/>
          </a:p>
          <a:p>
            <a:pPr marL="342900" indent="-342900">
              <a:buFont typeface="Wingdings" panose="05000000000000000000" pitchFamily="2" charset="2"/>
              <a:buChar char="ü"/>
            </a:pPr>
            <a:endParaRPr lang="en-US" altLang="zh-CN" sz="2400" dirty="0" smtClean="0"/>
          </a:p>
          <a:p>
            <a:pPr marL="800100" lvl="1" indent="-342900">
              <a:buFont typeface="Wingdings" panose="05000000000000000000" pitchFamily="2" charset="2"/>
              <a:buChar char="ü"/>
            </a:pPr>
            <a:r>
              <a:rPr lang="en-US" altLang="zh-CN" sz="2400" dirty="0" smtClean="0"/>
              <a:t>FIFO</a:t>
            </a:r>
            <a:r>
              <a:rPr lang="zh-CN" altLang="en-US" sz="2400" dirty="0" smtClean="0"/>
              <a:t>先进先出算法：最先进来的块被替换</a:t>
            </a:r>
            <a:endParaRPr lang="zh-CN" altLang="en-US" sz="2400" dirty="0"/>
          </a:p>
        </p:txBody>
      </p:sp>
    </p:spTree>
    <p:extLst>
      <p:ext uri="{BB962C8B-B14F-4D97-AF65-F5344CB8AC3E}">
        <p14:creationId xmlns:p14="http://schemas.microsoft.com/office/powerpoint/2010/main" val="4015180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1701256"/>
            <a:ext cx="9144000" cy="1783631"/>
          </a:xfrm>
          <a:prstGeom prst="rect">
            <a:avLst/>
          </a:prstGeom>
        </p:spPr>
      </p:pic>
      <p:sp>
        <p:nvSpPr>
          <p:cNvPr id="4" name="文本框 3"/>
          <p:cNvSpPr txBox="1"/>
          <p:nvPr/>
        </p:nvSpPr>
        <p:spPr>
          <a:xfrm>
            <a:off x="1221475" y="518830"/>
            <a:ext cx="6701050" cy="830997"/>
          </a:xfrm>
          <a:prstGeom prst="rect">
            <a:avLst/>
          </a:prstGeom>
          <a:noFill/>
        </p:spPr>
        <p:txBody>
          <a:bodyPr wrap="square" rtlCol="0">
            <a:spAutoFit/>
          </a:bodyPr>
          <a:lstStyle/>
          <a:p>
            <a:r>
              <a:rPr lang="zh-CN" altLang="en-US" sz="2400" dirty="0" smtClean="0"/>
              <a:t>不同</a:t>
            </a:r>
            <a:r>
              <a:rPr lang="en-US" altLang="zh-CN" sz="2400" dirty="0" smtClean="0"/>
              <a:t>Cache</a:t>
            </a:r>
            <a:r>
              <a:rPr lang="zh-CN" altLang="en-US" sz="2400" dirty="0" smtClean="0"/>
              <a:t>大小，不同相联度下各种替换算法性能比较</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每</a:t>
            </a:r>
            <a:r>
              <a:rPr lang="en-US" altLang="zh-CN" sz="2400" dirty="0" smtClean="0">
                <a:latin typeface="宋体" panose="02010600030101010101" pitchFamily="2" charset="-122"/>
                <a:ea typeface="宋体" panose="02010600030101010101" pitchFamily="2" charset="-122"/>
              </a:rPr>
              <a:t>1000</a:t>
            </a:r>
            <a:r>
              <a:rPr lang="zh-CN" altLang="en-US" sz="2400" dirty="0" smtClean="0">
                <a:latin typeface="宋体" panose="02010600030101010101" pitchFamily="2" charset="-122"/>
                <a:ea typeface="宋体" panose="02010600030101010101" pitchFamily="2" charset="-122"/>
              </a:rPr>
              <a:t>条指令出现</a:t>
            </a:r>
            <a:r>
              <a:rPr lang="en-US" altLang="zh-CN" sz="2400" dirty="0" smtClean="0">
                <a:latin typeface="宋体" panose="02010600030101010101" pitchFamily="2" charset="-122"/>
                <a:ea typeface="宋体" panose="02010600030101010101" pitchFamily="2" charset="-122"/>
              </a:rPr>
              <a:t>Cache</a:t>
            </a:r>
            <a:r>
              <a:rPr lang="zh-CN" altLang="en-US" sz="2400" dirty="0" smtClean="0">
                <a:latin typeface="宋体" panose="02010600030101010101" pitchFamily="2" charset="-122"/>
                <a:ea typeface="宋体" panose="02010600030101010101" pitchFamily="2" charset="-122"/>
              </a:rPr>
              <a:t>不命中次数</a:t>
            </a:r>
            <a:r>
              <a:rPr lang="en-US" altLang="zh-CN" sz="2400" dirty="0" smtClean="0">
                <a:latin typeface="宋体" panose="02010600030101010101" pitchFamily="2" charset="-122"/>
                <a:ea typeface="宋体" panose="02010600030101010101" pitchFamily="2" charset="-122"/>
              </a:rPr>
              <a:t>)</a:t>
            </a:r>
            <a:endParaRPr lang="zh-CN" altLang="en-US" sz="2400" dirty="0"/>
          </a:p>
        </p:txBody>
      </p:sp>
      <p:sp>
        <p:nvSpPr>
          <p:cNvPr id="5" name="文本框 4"/>
          <p:cNvSpPr txBox="1"/>
          <p:nvPr/>
        </p:nvSpPr>
        <p:spPr>
          <a:xfrm>
            <a:off x="0" y="3911382"/>
            <a:ext cx="9144000"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相同</a:t>
            </a:r>
            <a:r>
              <a:rPr lang="en-US" altLang="zh-CN" sz="2400" dirty="0" smtClean="0"/>
              <a:t>Cache</a:t>
            </a:r>
            <a:r>
              <a:rPr lang="zh-CN" altLang="en-US" sz="2400" dirty="0" smtClean="0"/>
              <a:t>大小情况下，相联度增加</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每组包含的</a:t>
            </a:r>
            <a:r>
              <a:rPr lang="en-US" altLang="zh-CN" sz="2400" dirty="0" smtClean="0">
                <a:latin typeface="宋体" panose="02010600030101010101" pitchFamily="2" charset="-122"/>
                <a:ea typeface="宋体" panose="02010600030101010101" pitchFamily="2" charset="-122"/>
              </a:rPr>
              <a:t>Cache</a:t>
            </a:r>
            <a:r>
              <a:rPr lang="zh-CN" altLang="en-US" sz="2400" dirty="0" smtClean="0">
                <a:latin typeface="宋体" panose="02010600030101010101" pitchFamily="2" charset="-122"/>
                <a:ea typeface="宋体" panose="02010600030101010101" pitchFamily="2" charset="-122"/>
              </a:rPr>
              <a:t>块数增加</a:t>
            </a:r>
            <a:r>
              <a:rPr lang="en-US" altLang="zh-CN" sz="2400" dirty="0" smtClean="0">
                <a:latin typeface="宋体" panose="02010600030101010101" pitchFamily="2" charset="-122"/>
                <a:ea typeface="宋体" panose="02010600030101010101" pitchFamily="2" charset="-122"/>
              </a:rPr>
              <a:t>)</a:t>
            </a:r>
            <a:r>
              <a:rPr lang="zh-CN" altLang="en-US" sz="2400" dirty="0" smtClean="0"/>
              <a:t>，不命中次数下降</a:t>
            </a: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对于大尺寸</a:t>
            </a:r>
            <a:r>
              <a:rPr lang="en-US" altLang="zh-CN" sz="2400" dirty="0" smtClean="0"/>
              <a:t>Cache</a:t>
            </a:r>
            <a:r>
              <a:rPr lang="zh-CN" altLang="en-US" sz="2400" dirty="0" smtClean="0"/>
              <a:t>，</a:t>
            </a:r>
            <a:r>
              <a:rPr lang="en-US" altLang="zh-CN" sz="2400" dirty="0" smtClean="0"/>
              <a:t>LRU</a:t>
            </a:r>
            <a:r>
              <a:rPr lang="zh-CN" altLang="en-US" sz="2400" dirty="0" smtClean="0"/>
              <a:t>与随机算法性能差不多。但是，对于小尺寸</a:t>
            </a:r>
            <a:r>
              <a:rPr lang="en-US" altLang="zh-CN" sz="2400" dirty="0" smtClean="0"/>
              <a:t>Cache</a:t>
            </a:r>
            <a:r>
              <a:rPr lang="zh-CN" altLang="en-US" sz="2400" dirty="0" smtClean="0"/>
              <a:t>，</a:t>
            </a:r>
            <a:r>
              <a:rPr lang="en-US" altLang="zh-CN" sz="2400" dirty="0" smtClean="0"/>
              <a:t>LRU</a:t>
            </a:r>
            <a:r>
              <a:rPr lang="zh-CN" altLang="en-US" sz="2400" dirty="0" smtClean="0"/>
              <a:t>性能优于其他两种算法。</a:t>
            </a: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对于小尺寸</a:t>
            </a:r>
            <a:r>
              <a:rPr lang="en-US" altLang="zh-CN" sz="2400" dirty="0" smtClean="0"/>
              <a:t>Cache</a:t>
            </a:r>
            <a:r>
              <a:rPr lang="zh-CN" altLang="en-US" sz="2400" dirty="0" smtClean="0"/>
              <a:t>，</a:t>
            </a:r>
            <a:r>
              <a:rPr lang="en-US" altLang="zh-CN" sz="2400" dirty="0" smtClean="0"/>
              <a:t>FIFO</a:t>
            </a:r>
            <a:r>
              <a:rPr lang="zh-CN" altLang="en-US" sz="2400" dirty="0" smtClean="0"/>
              <a:t>性能优于随机算法。</a:t>
            </a:r>
            <a:endParaRPr lang="zh-CN" altLang="en-US" sz="2400" dirty="0"/>
          </a:p>
        </p:txBody>
      </p:sp>
    </p:spTree>
    <p:extLst>
      <p:ext uri="{BB962C8B-B14F-4D97-AF65-F5344CB8AC3E}">
        <p14:creationId xmlns:p14="http://schemas.microsoft.com/office/powerpoint/2010/main" val="99919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300250"/>
            <a:ext cx="9144000" cy="6401753"/>
          </a:xfrm>
          <a:prstGeom prst="rect">
            <a:avLst/>
          </a:prstGeom>
          <a:noFill/>
        </p:spPr>
        <p:txBody>
          <a:bodyPr wrap="square" rtlCol="0">
            <a:spAutoFit/>
          </a:bodyPr>
          <a:lstStyle/>
          <a:p>
            <a:r>
              <a:rPr lang="zh-CN" altLang="en-US" sz="2800" dirty="0" smtClean="0"/>
              <a:t>问题</a:t>
            </a:r>
            <a:r>
              <a:rPr lang="en-US" altLang="zh-CN" sz="2800" dirty="0" smtClean="0"/>
              <a:t>4 </a:t>
            </a:r>
          </a:p>
          <a:p>
            <a:endParaRPr lang="en-US" altLang="zh-CN" sz="2800" dirty="0" smtClean="0"/>
          </a:p>
          <a:p>
            <a:pPr marL="342900" indent="-342900">
              <a:buFont typeface="Wingdings" panose="05000000000000000000" pitchFamily="2" charset="2"/>
              <a:buChar char="l"/>
            </a:pPr>
            <a:r>
              <a:rPr lang="en-US" altLang="zh-CN" sz="2400" dirty="0" smtClean="0"/>
              <a:t>Cache</a:t>
            </a:r>
            <a:r>
              <a:rPr lang="zh-CN" altLang="en-US" sz="2400" dirty="0" smtClean="0"/>
              <a:t>数据更新策略：</a:t>
            </a:r>
            <a:endParaRPr lang="en-US" altLang="zh-CN" sz="2400" dirty="0" smtClean="0"/>
          </a:p>
          <a:p>
            <a:pPr marL="800100" lvl="1" indent="-342900">
              <a:buFont typeface="Wingdings" panose="05000000000000000000" pitchFamily="2" charset="2"/>
              <a:buChar char="ü"/>
            </a:pPr>
            <a:r>
              <a:rPr lang="zh-CN" altLang="en-US" sz="2400" dirty="0" smtClean="0">
                <a:solidFill>
                  <a:srgbClr val="0070C0"/>
                </a:solidFill>
              </a:rPr>
              <a:t>写直达法</a:t>
            </a:r>
            <a:r>
              <a:rPr lang="en-US" altLang="zh-CN" sz="2400" dirty="0" smtClean="0"/>
              <a:t>write-through</a:t>
            </a:r>
            <a:r>
              <a:rPr lang="zh-CN" altLang="en-US" sz="2400" dirty="0" smtClean="0"/>
              <a:t>：在更新</a:t>
            </a:r>
            <a:r>
              <a:rPr lang="en-US" altLang="zh-CN" sz="2400" dirty="0" smtClean="0"/>
              <a:t>Cache</a:t>
            </a:r>
            <a:r>
              <a:rPr lang="zh-CN" altLang="en-US" sz="2400" dirty="0" smtClean="0"/>
              <a:t>数据时，同步更新内存数据</a:t>
            </a:r>
            <a:endParaRPr lang="en-US" altLang="zh-CN" sz="2400" dirty="0"/>
          </a:p>
          <a:p>
            <a:pPr marL="800100" lvl="1" indent="-342900">
              <a:buFont typeface="Wingdings" panose="05000000000000000000" pitchFamily="2" charset="2"/>
              <a:buChar char="ü"/>
            </a:pPr>
            <a:r>
              <a:rPr lang="zh-CN" altLang="en-US" sz="2400" dirty="0" smtClean="0">
                <a:solidFill>
                  <a:srgbClr val="0070C0"/>
                </a:solidFill>
              </a:rPr>
              <a:t>写回法</a:t>
            </a:r>
            <a:r>
              <a:rPr lang="en-US" altLang="zh-CN" sz="2400" dirty="0" smtClean="0"/>
              <a:t>write-back</a:t>
            </a:r>
            <a:r>
              <a:rPr lang="zh-CN" altLang="en-US" sz="2400" dirty="0" smtClean="0"/>
              <a:t>：只有当</a:t>
            </a:r>
            <a:r>
              <a:rPr lang="en-US" altLang="zh-CN" sz="2400" dirty="0" smtClean="0"/>
              <a:t>Cache</a:t>
            </a:r>
            <a:r>
              <a:rPr lang="zh-CN" altLang="en-US" sz="2400" dirty="0" smtClean="0"/>
              <a:t>块被替换时，才更新内存的相应数据</a:t>
            </a:r>
            <a:endParaRPr lang="en-US" altLang="zh-CN" sz="2400" dirty="0" smtClean="0"/>
          </a:p>
          <a:p>
            <a:endParaRPr lang="en-US" altLang="zh-CN" dirty="0" smtClean="0"/>
          </a:p>
          <a:p>
            <a:pPr marL="342900" indent="-342900">
              <a:buFont typeface="Wingdings" panose="05000000000000000000" pitchFamily="2" charset="2"/>
              <a:buChar char="l"/>
            </a:pPr>
            <a:r>
              <a:rPr lang="zh-CN" altLang="en-US" sz="2400" dirty="0" smtClean="0"/>
              <a:t>两种策略比较：</a:t>
            </a:r>
            <a:endParaRPr lang="en-US" altLang="zh-CN" sz="2400" dirty="0" smtClean="0"/>
          </a:p>
          <a:p>
            <a:pPr marL="800100" lvl="1" indent="-342900">
              <a:buFont typeface="Wingdings" panose="05000000000000000000" pitchFamily="2" charset="2"/>
              <a:buChar char="ü"/>
            </a:pPr>
            <a:r>
              <a:rPr lang="en-US" altLang="zh-CN" sz="2400" dirty="0" smtClean="0"/>
              <a:t>1</a:t>
            </a:r>
            <a:r>
              <a:rPr lang="zh-CN" altLang="en-US" sz="2400" dirty="0" smtClean="0"/>
              <a:t>、如果数据改变多次，写直达法多次会写内存，写回法则不会。</a:t>
            </a:r>
            <a:endParaRPr lang="en-US" altLang="zh-CN" sz="2400" dirty="0" smtClean="0"/>
          </a:p>
          <a:p>
            <a:pPr marL="800100" lvl="1" indent="-342900">
              <a:buFont typeface="Wingdings" panose="05000000000000000000" pitchFamily="2" charset="2"/>
              <a:buChar char="ü"/>
            </a:pPr>
            <a:r>
              <a:rPr lang="en-US" altLang="zh-CN" sz="2400" dirty="0" smtClean="0"/>
              <a:t>2</a:t>
            </a:r>
            <a:r>
              <a:rPr lang="zh-CN" altLang="en-US" sz="2400" dirty="0" smtClean="0"/>
              <a:t>、写直达法与内存通信量大，写回法与内存通信量小，比较适合嵌入式应用</a:t>
            </a:r>
            <a:endParaRPr lang="en-US" altLang="zh-CN" sz="2400" dirty="0" smtClean="0"/>
          </a:p>
          <a:p>
            <a:pPr marL="800100" lvl="1" indent="-342900">
              <a:buFont typeface="Wingdings" panose="05000000000000000000" pitchFamily="2" charset="2"/>
              <a:buChar char="ü"/>
            </a:pPr>
            <a:r>
              <a:rPr lang="en-US" altLang="zh-CN" sz="2400" dirty="0" smtClean="0"/>
              <a:t>3</a:t>
            </a:r>
            <a:r>
              <a:rPr lang="zh-CN" altLang="en-US" sz="2400" dirty="0" smtClean="0"/>
              <a:t>、写直达法能较好保持数据一致性，更加便宜实现多级</a:t>
            </a:r>
            <a:r>
              <a:rPr lang="en-US" altLang="zh-CN" sz="2400" dirty="0" smtClean="0"/>
              <a:t>Cache</a:t>
            </a:r>
            <a:r>
              <a:rPr lang="zh-CN" altLang="en-US" sz="2400" dirty="0" smtClean="0"/>
              <a:t>。因为只需要保持与相邻级</a:t>
            </a:r>
            <a:r>
              <a:rPr lang="en-US" altLang="zh-CN" sz="2400" dirty="0" smtClean="0"/>
              <a:t>Cache</a:t>
            </a:r>
            <a:r>
              <a:rPr lang="zh-CN" altLang="en-US" sz="2400" dirty="0" smtClean="0"/>
              <a:t>数据一致，不用一直追溯到内存。</a:t>
            </a:r>
            <a:endParaRPr lang="en-US" altLang="zh-CN" sz="2400" dirty="0" smtClean="0"/>
          </a:p>
          <a:p>
            <a:pPr marL="800100" lvl="1" indent="-342900">
              <a:buFont typeface="Wingdings" panose="05000000000000000000" pitchFamily="2" charset="2"/>
              <a:buChar char="ü"/>
            </a:pPr>
            <a:r>
              <a:rPr lang="en-US" altLang="zh-CN" sz="2400" dirty="0" smtClean="0"/>
              <a:t>4</a:t>
            </a:r>
            <a:r>
              <a:rPr lang="zh-CN" altLang="en-US" sz="2400" dirty="0" smtClean="0"/>
              <a:t>、写直达法实现比较容易</a:t>
            </a:r>
            <a:endParaRPr lang="en-US" altLang="zh-CN" sz="2400" dirty="0"/>
          </a:p>
        </p:txBody>
      </p:sp>
    </p:spTree>
    <p:extLst>
      <p:ext uri="{BB962C8B-B14F-4D97-AF65-F5344CB8AC3E}">
        <p14:creationId xmlns:p14="http://schemas.microsoft.com/office/powerpoint/2010/main" val="1835985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1364776" y="721813"/>
            <a:ext cx="5596340" cy="1489123"/>
            <a:chOff x="1134" y="616"/>
            <a:chExt cx="3152" cy="793"/>
          </a:xfrm>
        </p:grpSpPr>
        <p:sp>
          <p:nvSpPr>
            <p:cNvPr id="4" name="Freeform 6"/>
            <p:cNvSpPr>
              <a:spLocks/>
            </p:cNvSpPr>
            <p:nvPr/>
          </p:nvSpPr>
          <p:spPr bwMode="auto">
            <a:xfrm>
              <a:off x="1134" y="616"/>
              <a:ext cx="800" cy="608"/>
            </a:xfrm>
            <a:custGeom>
              <a:avLst/>
              <a:gdLst>
                <a:gd name="T0" fmla="*/ 0 w 10000"/>
                <a:gd name="T1" fmla="*/ 0 h 10000"/>
                <a:gd name="T2" fmla="*/ 0 w 10000"/>
                <a:gd name="T3" fmla="*/ 0 h 10000"/>
                <a:gd name="T4" fmla="*/ 0 w 10000"/>
                <a:gd name="T5" fmla="*/ 0 h 10000"/>
                <a:gd name="T6" fmla="*/ 0 w 10000"/>
                <a:gd name="T7" fmla="*/ 0 h 10000"/>
                <a:gd name="T8" fmla="*/ 0 w 10000"/>
                <a:gd name="T9" fmla="*/ 0 h 10000"/>
                <a:gd name="T10" fmla="*/ 0 60000 65536"/>
                <a:gd name="T11" fmla="*/ 0 60000 65536"/>
                <a:gd name="T12" fmla="*/ 0 60000 65536"/>
                <a:gd name="T13" fmla="*/ 0 60000 65536"/>
                <a:gd name="T14" fmla="*/ 0 60000 65536"/>
                <a:gd name="T15" fmla="*/ 0 w 10000"/>
                <a:gd name="T16" fmla="*/ 0 h 10000"/>
                <a:gd name="T17" fmla="*/ 10000 w 10000"/>
                <a:gd name="T18" fmla="*/ 10000 h 10000"/>
              </a:gdLst>
              <a:ahLst/>
              <a:cxnLst>
                <a:cxn ang="T10">
                  <a:pos x="T0" y="T1"/>
                </a:cxn>
                <a:cxn ang="T11">
                  <a:pos x="T2" y="T3"/>
                </a:cxn>
                <a:cxn ang="T12">
                  <a:pos x="T4" y="T5"/>
                </a:cxn>
                <a:cxn ang="T13">
                  <a:pos x="T6" y="T7"/>
                </a:cxn>
                <a:cxn ang="T14">
                  <a:pos x="T8" y="T9"/>
                </a:cxn>
              </a:cxnLst>
              <a:rect l="T15" t="T16" r="T17" b="T18"/>
              <a:pathLst>
                <a:path w="10000" h="10000">
                  <a:moveTo>
                    <a:pt x="0" y="0"/>
                  </a:moveTo>
                  <a:lnTo>
                    <a:pt x="10000" y="0"/>
                  </a:lnTo>
                  <a:lnTo>
                    <a:pt x="10000" y="10000"/>
                  </a:lnTo>
                  <a:lnTo>
                    <a:pt x="0" y="10000"/>
                  </a:lnTo>
                  <a:lnTo>
                    <a:pt x="0" y="0"/>
                  </a:lnTo>
                  <a:close/>
                  <a:moveTo>
                    <a:pt x="0" y="0"/>
                  </a:moveTo>
                </a:path>
              </a:pathLst>
            </a:cu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5" name="Text Box 7"/>
            <p:cNvSpPr txBox="1">
              <a:spLocks noChangeArrowheads="1"/>
            </p:cNvSpPr>
            <p:nvPr/>
          </p:nvSpPr>
          <p:spPr bwMode="auto">
            <a:xfrm>
              <a:off x="1226" y="824"/>
              <a:ext cx="537"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914400" algn="l"/>
                </a:tabLst>
                <a:defRPr sz="1600" b="1">
                  <a:solidFill>
                    <a:schemeClr val="hlink"/>
                  </a:solidFill>
                  <a:latin typeface="Arial" pitchFamily="34" charset="0"/>
                  <a:ea typeface="ＭＳ Ｐゴシック" pitchFamily="34" charset="-128"/>
                </a:defRPr>
              </a:lvl1pPr>
              <a:lvl2pPr marL="742950" indent="-285750">
                <a:tabLst>
                  <a:tab pos="0" algn="l"/>
                  <a:tab pos="914400" algn="l"/>
                </a:tabLst>
                <a:defRPr sz="1600" b="1">
                  <a:solidFill>
                    <a:schemeClr val="hlink"/>
                  </a:solidFill>
                  <a:latin typeface="Arial" pitchFamily="34" charset="0"/>
                  <a:ea typeface="ＭＳ Ｐゴシック" pitchFamily="34" charset="-128"/>
                </a:defRPr>
              </a:lvl2pPr>
              <a:lvl3pPr marL="1143000" indent="-228600">
                <a:tabLst>
                  <a:tab pos="0" algn="l"/>
                  <a:tab pos="914400" algn="l"/>
                </a:tabLst>
                <a:defRPr sz="1600" b="1">
                  <a:solidFill>
                    <a:schemeClr val="hlink"/>
                  </a:solidFill>
                  <a:latin typeface="Arial" pitchFamily="34" charset="0"/>
                  <a:ea typeface="ＭＳ Ｐゴシック" pitchFamily="34" charset="-128"/>
                </a:defRPr>
              </a:lvl3pPr>
              <a:lvl4pPr marL="1600200" indent="-228600">
                <a:tabLst>
                  <a:tab pos="0" algn="l"/>
                  <a:tab pos="914400" algn="l"/>
                </a:tabLst>
                <a:defRPr sz="1600" b="1">
                  <a:solidFill>
                    <a:schemeClr val="hlink"/>
                  </a:solidFill>
                  <a:latin typeface="Arial" pitchFamily="34" charset="0"/>
                  <a:ea typeface="ＭＳ Ｐゴシック" pitchFamily="34" charset="-128"/>
                </a:defRPr>
              </a:lvl4pPr>
              <a:lvl5pPr marL="2057400" indent="-228600">
                <a:tabLst>
                  <a:tab pos="0" algn="l"/>
                  <a:tab pos="914400" algn="l"/>
                </a:tabLst>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9pPr>
            </a:lstStyle>
            <a:p>
              <a:pPr marL="0" marR="0" lvl="0" indent="0" defTabSz="914400" eaLnBrk="1" fontAlgn="auto" latinLnBrk="0" hangingPunct="1">
                <a:lnSpc>
                  <a:spcPts val="1900"/>
                </a:lnSpc>
                <a:spcBef>
                  <a:spcPct val="0"/>
                </a:spcBef>
                <a:spcAft>
                  <a:spcPts val="0"/>
                </a:spcAft>
                <a:buClrTx/>
                <a:buSzTx/>
                <a:buFontTx/>
                <a:buNone/>
                <a:tabLst>
                  <a:tab pos="0" algn="l"/>
                  <a:tab pos="914400" algn="l"/>
                </a:tabLst>
                <a:defRPr/>
              </a:pPr>
              <a:r>
                <a:rPr kumimoji="0" lang="en-US" sz="1600" b="1" i="0" u="none" strike="noStrike" kern="0" cap="none" spc="0" normalizeH="0" baseline="0" noProof="0">
                  <a:ln>
                    <a:noFill/>
                  </a:ln>
                  <a:solidFill>
                    <a:srgbClr val="000000"/>
                  </a:solidFill>
                  <a:effectLst/>
                  <a:uLnTx/>
                  <a:uFillTx/>
                  <a:latin typeface="Times New Roman" pitchFamily="18" charset="0"/>
                  <a:ea typeface="ＭＳ Ｐゴシック" pitchFamily="34" charset="-128"/>
                </a:rPr>
                <a:t>Processor</a:t>
              </a:r>
            </a:p>
          </p:txBody>
        </p:sp>
        <p:sp>
          <p:nvSpPr>
            <p:cNvPr id="6" name="Freeform 8"/>
            <p:cNvSpPr>
              <a:spLocks/>
            </p:cNvSpPr>
            <p:nvPr/>
          </p:nvSpPr>
          <p:spPr bwMode="auto">
            <a:xfrm>
              <a:off x="2670" y="616"/>
              <a:ext cx="560" cy="368"/>
            </a:xfrm>
            <a:custGeom>
              <a:avLst/>
              <a:gdLst>
                <a:gd name="T0" fmla="*/ 0 w 10000"/>
                <a:gd name="T1" fmla="*/ 0 h 10000"/>
                <a:gd name="T2" fmla="*/ 0 w 10000"/>
                <a:gd name="T3" fmla="*/ 0 h 10000"/>
                <a:gd name="T4" fmla="*/ 0 w 10000"/>
                <a:gd name="T5" fmla="*/ 0 h 10000"/>
                <a:gd name="T6" fmla="*/ 0 w 10000"/>
                <a:gd name="T7" fmla="*/ 0 h 10000"/>
                <a:gd name="T8" fmla="*/ 0 w 10000"/>
                <a:gd name="T9" fmla="*/ 0 h 10000"/>
                <a:gd name="T10" fmla="*/ 0 60000 65536"/>
                <a:gd name="T11" fmla="*/ 0 60000 65536"/>
                <a:gd name="T12" fmla="*/ 0 60000 65536"/>
                <a:gd name="T13" fmla="*/ 0 60000 65536"/>
                <a:gd name="T14" fmla="*/ 0 60000 65536"/>
                <a:gd name="T15" fmla="*/ 0 w 10000"/>
                <a:gd name="T16" fmla="*/ 0 h 10000"/>
                <a:gd name="T17" fmla="*/ 10000 w 10000"/>
                <a:gd name="T18" fmla="*/ 10000 h 10000"/>
              </a:gdLst>
              <a:ahLst/>
              <a:cxnLst>
                <a:cxn ang="T10">
                  <a:pos x="T0" y="T1"/>
                </a:cxn>
                <a:cxn ang="T11">
                  <a:pos x="T2" y="T3"/>
                </a:cxn>
                <a:cxn ang="T12">
                  <a:pos x="T4" y="T5"/>
                </a:cxn>
                <a:cxn ang="T13">
                  <a:pos x="T6" y="T7"/>
                </a:cxn>
                <a:cxn ang="T14">
                  <a:pos x="T8" y="T9"/>
                </a:cxn>
              </a:cxnLst>
              <a:rect l="T15" t="T16" r="T17" b="T18"/>
              <a:pathLst>
                <a:path w="10000" h="10000">
                  <a:moveTo>
                    <a:pt x="0" y="0"/>
                  </a:moveTo>
                  <a:lnTo>
                    <a:pt x="10000" y="0"/>
                  </a:lnTo>
                  <a:lnTo>
                    <a:pt x="10000" y="10000"/>
                  </a:lnTo>
                  <a:lnTo>
                    <a:pt x="0" y="10000"/>
                  </a:lnTo>
                  <a:lnTo>
                    <a:pt x="0" y="0"/>
                  </a:lnTo>
                  <a:close/>
                  <a:moveTo>
                    <a:pt x="0" y="0"/>
                  </a:moveTo>
                </a:path>
              </a:pathLst>
            </a:cu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7" name="Text Box 9"/>
            <p:cNvSpPr txBox="1">
              <a:spLocks noChangeArrowheads="1"/>
            </p:cNvSpPr>
            <p:nvPr/>
          </p:nvSpPr>
          <p:spPr bwMode="auto">
            <a:xfrm>
              <a:off x="2738" y="728"/>
              <a:ext cx="344"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Lst>
                <a:defRPr sz="1600" b="1">
                  <a:solidFill>
                    <a:schemeClr val="hlink"/>
                  </a:solidFill>
                  <a:latin typeface="Arial" pitchFamily="34" charset="0"/>
                  <a:ea typeface="ＭＳ Ｐゴシック" pitchFamily="34" charset="-128"/>
                </a:defRPr>
              </a:lvl1pPr>
              <a:lvl2pPr marL="742950" indent="-285750">
                <a:tabLst>
                  <a:tab pos="0" algn="l"/>
                </a:tabLst>
                <a:defRPr sz="1600" b="1">
                  <a:solidFill>
                    <a:schemeClr val="hlink"/>
                  </a:solidFill>
                  <a:latin typeface="Arial" pitchFamily="34" charset="0"/>
                  <a:ea typeface="ＭＳ Ｐゴシック" pitchFamily="34" charset="-128"/>
                </a:defRPr>
              </a:lvl2pPr>
              <a:lvl3pPr marL="1143000" indent="-228600">
                <a:tabLst>
                  <a:tab pos="0" algn="l"/>
                </a:tabLst>
                <a:defRPr sz="1600" b="1">
                  <a:solidFill>
                    <a:schemeClr val="hlink"/>
                  </a:solidFill>
                  <a:latin typeface="Arial" pitchFamily="34" charset="0"/>
                  <a:ea typeface="ＭＳ Ｐゴシック" pitchFamily="34" charset="-128"/>
                </a:defRPr>
              </a:lvl3pPr>
              <a:lvl4pPr marL="1600200" indent="-228600">
                <a:tabLst>
                  <a:tab pos="0" algn="l"/>
                </a:tabLst>
                <a:defRPr sz="1600" b="1">
                  <a:solidFill>
                    <a:schemeClr val="hlink"/>
                  </a:solidFill>
                  <a:latin typeface="Arial" pitchFamily="34" charset="0"/>
                  <a:ea typeface="ＭＳ Ｐゴシック" pitchFamily="34" charset="-128"/>
                </a:defRPr>
              </a:lvl4pPr>
              <a:lvl5pPr marL="2057400" indent="-228600">
                <a:tabLst>
                  <a:tab pos="0" algn="l"/>
                </a:tabLst>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9pPr>
            </a:lstStyle>
            <a:p>
              <a:pPr marL="0" marR="0" lvl="0" indent="0" defTabSz="914400" eaLnBrk="1" fontAlgn="auto" latinLnBrk="0" hangingPunct="1">
                <a:lnSpc>
                  <a:spcPts val="1900"/>
                </a:lnSpc>
                <a:spcBef>
                  <a:spcPct val="0"/>
                </a:spcBef>
                <a:spcAft>
                  <a:spcPts val="0"/>
                </a:spcAft>
                <a:buClrTx/>
                <a:buSzTx/>
                <a:buFontTx/>
                <a:buNone/>
                <a:tabLst>
                  <a:tab pos="0" algn="l"/>
                </a:tabLst>
                <a:defRPr/>
              </a:pPr>
              <a:r>
                <a:rPr kumimoji="0" lang="en-US" sz="1600" b="1" i="0" u="none" strike="noStrike" kern="0" cap="none" spc="0" normalizeH="0" baseline="0" noProof="0">
                  <a:ln>
                    <a:noFill/>
                  </a:ln>
                  <a:solidFill>
                    <a:srgbClr val="000000"/>
                  </a:solidFill>
                  <a:effectLst/>
                  <a:uLnTx/>
                  <a:uFillTx/>
                  <a:latin typeface="Times New Roman" pitchFamily="18" charset="0"/>
                  <a:ea typeface="ＭＳ Ｐゴシック" pitchFamily="34" charset="-128"/>
                </a:rPr>
                <a:t>Cache</a:t>
              </a:r>
            </a:p>
          </p:txBody>
        </p:sp>
        <p:sp>
          <p:nvSpPr>
            <p:cNvPr id="8" name="Freeform 10"/>
            <p:cNvSpPr>
              <a:spLocks/>
            </p:cNvSpPr>
            <p:nvPr/>
          </p:nvSpPr>
          <p:spPr bwMode="auto">
            <a:xfrm>
              <a:off x="2670" y="1048"/>
              <a:ext cx="560" cy="176"/>
            </a:xfrm>
            <a:custGeom>
              <a:avLst/>
              <a:gdLst>
                <a:gd name="T0" fmla="*/ 0 w 10000"/>
                <a:gd name="T1" fmla="*/ 0 h 10000"/>
                <a:gd name="T2" fmla="*/ 0 w 10000"/>
                <a:gd name="T3" fmla="*/ 0 h 10000"/>
                <a:gd name="T4" fmla="*/ 0 w 10000"/>
                <a:gd name="T5" fmla="*/ 0 h 10000"/>
                <a:gd name="T6" fmla="*/ 0 w 10000"/>
                <a:gd name="T7" fmla="*/ 0 h 10000"/>
                <a:gd name="T8" fmla="*/ 0 w 10000"/>
                <a:gd name="T9" fmla="*/ 0 h 10000"/>
                <a:gd name="T10" fmla="*/ 0 60000 65536"/>
                <a:gd name="T11" fmla="*/ 0 60000 65536"/>
                <a:gd name="T12" fmla="*/ 0 60000 65536"/>
                <a:gd name="T13" fmla="*/ 0 60000 65536"/>
                <a:gd name="T14" fmla="*/ 0 60000 65536"/>
                <a:gd name="T15" fmla="*/ 0 w 10000"/>
                <a:gd name="T16" fmla="*/ 0 h 10000"/>
                <a:gd name="T17" fmla="*/ 10000 w 10000"/>
                <a:gd name="T18" fmla="*/ 10000 h 10000"/>
              </a:gdLst>
              <a:ahLst/>
              <a:cxnLst>
                <a:cxn ang="T10">
                  <a:pos x="T0" y="T1"/>
                </a:cxn>
                <a:cxn ang="T11">
                  <a:pos x="T2" y="T3"/>
                </a:cxn>
                <a:cxn ang="T12">
                  <a:pos x="T4" y="T5"/>
                </a:cxn>
                <a:cxn ang="T13">
                  <a:pos x="T6" y="T7"/>
                </a:cxn>
                <a:cxn ang="T14">
                  <a:pos x="T8" y="T9"/>
                </a:cxn>
              </a:cxnLst>
              <a:rect l="T15" t="T16" r="T17" b="T18"/>
              <a:pathLst>
                <a:path w="10000" h="10000">
                  <a:moveTo>
                    <a:pt x="0" y="0"/>
                  </a:moveTo>
                  <a:lnTo>
                    <a:pt x="10000" y="0"/>
                  </a:lnTo>
                  <a:lnTo>
                    <a:pt x="10000" y="10000"/>
                  </a:lnTo>
                  <a:lnTo>
                    <a:pt x="0" y="10000"/>
                  </a:lnTo>
                  <a:lnTo>
                    <a:pt x="0" y="0"/>
                  </a:lnTo>
                  <a:close/>
                  <a:moveTo>
                    <a:pt x="0" y="0"/>
                  </a:moveTo>
                </a:path>
              </a:pathLst>
            </a:cu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9" name="Line 11"/>
            <p:cNvSpPr>
              <a:spLocks noChangeShapeType="1"/>
            </p:cNvSpPr>
            <p:nvPr/>
          </p:nvSpPr>
          <p:spPr bwMode="auto">
            <a:xfrm>
              <a:off x="2802" y="1048"/>
              <a:ext cx="8" cy="176"/>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0" name="Line 12"/>
            <p:cNvSpPr>
              <a:spLocks noChangeShapeType="1"/>
            </p:cNvSpPr>
            <p:nvPr/>
          </p:nvSpPr>
          <p:spPr bwMode="auto">
            <a:xfrm>
              <a:off x="2946" y="1048"/>
              <a:ext cx="8" cy="176"/>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1" name="Line 13"/>
            <p:cNvSpPr>
              <a:spLocks noChangeShapeType="1"/>
            </p:cNvSpPr>
            <p:nvPr/>
          </p:nvSpPr>
          <p:spPr bwMode="auto">
            <a:xfrm>
              <a:off x="3090" y="1048"/>
              <a:ext cx="8" cy="176"/>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2" name="Line 14"/>
            <p:cNvSpPr>
              <a:spLocks noChangeShapeType="1"/>
            </p:cNvSpPr>
            <p:nvPr/>
          </p:nvSpPr>
          <p:spPr bwMode="auto">
            <a:xfrm>
              <a:off x="2382" y="1132"/>
              <a:ext cx="272" cy="8"/>
            </a:xfrm>
            <a:prstGeom prst="line">
              <a:avLst/>
            </a:prstGeom>
            <a:noFill/>
            <a:ln w="254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3" name="Line 15"/>
            <p:cNvSpPr>
              <a:spLocks noChangeShapeType="1"/>
            </p:cNvSpPr>
            <p:nvPr/>
          </p:nvSpPr>
          <p:spPr bwMode="auto">
            <a:xfrm>
              <a:off x="1950" y="796"/>
              <a:ext cx="704" cy="8"/>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4" name="Text Box 16"/>
            <p:cNvSpPr txBox="1">
              <a:spLocks noChangeArrowheads="1"/>
            </p:cNvSpPr>
            <p:nvPr/>
          </p:nvSpPr>
          <p:spPr bwMode="auto">
            <a:xfrm>
              <a:off x="2618" y="1256"/>
              <a:ext cx="714"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914400" algn="l"/>
                </a:tabLst>
                <a:defRPr sz="1600" b="1">
                  <a:solidFill>
                    <a:schemeClr val="hlink"/>
                  </a:solidFill>
                  <a:latin typeface="Arial" pitchFamily="34" charset="0"/>
                  <a:ea typeface="ＭＳ Ｐゴシック" pitchFamily="34" charset="-128"/>
                </a:defRPr>
              </a:lvl1pPr>
              <a:lvl2pPr marL="742950" indent="-285750">
                <a:tabLst>
                  <a:tab pos="0" algn="l"/>
                  <a:tab pos="914400" algn="l"/>
                </a:tabLst>
                <a:defRPr sz="1600" b="1">
                  <a:solidFill>
                    <a:schemeClr val="hlink"/>
                  </a:solidFill>
                  <a:latin typeface="Arial" pitchFamily="34" charset="0"/>
                  <a:ea typeface="ＭＳ Ｐゴシック" pitchFamily="34" charset="-128"/>
                </a:defRPr>
              </a:lvl2pPr>
              <a:lvl3pPr marL="1143000" indent="-228600">
                <a:tabLst>
                  <a:tab pos="0" algn="l"/>
                  <a:tab pos="914400" algn="l"/>
                </a:tabLst>
                <a:defRPr sz="1600" b="1">
                  <a:solidFill>
                    <a:schemeClr val="hlink"/>
                  </a:solidFill>
                  <a:latin typeface="Arial" pitchFamily="34" charset="0"/>
                  <a:ea typeface="ＭＳ Ｐゴシック" pitchFamily="34" charset="-128"/>
                </a:defRPr>
              </a:lvl3pPr>
              <a:lvl4pPr marL="1600200" indent="-228600">
                <a:tabLst>
                  <a:tab pos="0" algn="l"/>
                  <a:tab pos="914400" algn="l"/>
                </a:tabLst>
                <a:defRPr sz="1600" b="1">
                  <a:solidFill>
                    <a:schemeClr val="hlink"/>
                  </a:solidFill>
                  <a:latin typeface="Arial" pitchFamily="34" charset="0"/>
                  <a:ea typeface="ＭＳ Ｐゴシック" pitchFamily="34" charset="-128"/>
                </a:defRPr>
              </a:lvl4pPr>
              <a:lvl5pPr marL="2057400" indent="-228600">
                <a:tabLst>
                  <a:tab pos="0" algn="l"/>
                  <a:tab pos="914400" algn="l"/>
                </a:tabLst>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tabLst>
                  <a:tab pos="0" algn="l"/>
                  <a:tab pos="914400" algn="l"/>
                </a:tabLst>
                <a:defRPr sz="1600" b="1">
                  <a:solidFill>
                    <a:schemeClr val="hlink"/>
                  </a:solidFill>
                  <a:latin typeface="Arial" pitchFamily="34" charset="0"/>
                  <a:ea typeface="ＭＳ Ｐゴシック" pitchFamily="34" charset="-128"/>
                </a:defRPr>
              </a:lvl9pPr>
            </a:lstStyle>
            <a:p>
              <a:pPr marL="0" marR="0" lvl="0" indent="0" defTabSz="914400" eaLnBrk="1" fontAlgn="auto" latinLnBrk="0" hangingPunct="1">
                <a:lnSpc>
                  <a:spcPts val="1900"/>
                </a:lnSpc>
                <a:spcBef>
                  <a:spcPct val="0"/>
                </a:spcBef>
                <a:spcAft>
                  <a:spcPts val="0"/>
                </a:spcAft>
                <a:buClrTx/>
                <a:buSzTx/>
                <a:buFontTx/>
                <a:buNone/>
                <a:tabLst>
                  <a:tab pos="0" algn="l"/>
                  <a:tab pos="914400" algn="l"/>
                </a:tabLst>
                <a:defRPr/>
              </a:pPr>
              <a:r>
                <a:rPr kumimoji="0" lang="en-US" sz="1600" b="1" i="0" u="none" strike="noStrike" kern="0" cap="none" spc="0" normalizeH="0" baseline="0" noProof="0">
                  <a:ln>
                    <a:noFill/>
                  </a:ln>
                  <a:solidFill>
                    <a:srgbClr val="000000"/>
                  </a:solidFill>
                  <a:effectLst/>
                  <a:uLnTx/>
                  <a:uFillTx/>
                  <a:latin typeface="Times New Roman" pitchFamily="18" charset="0"/>
                  <a:ea typeface="ＭＳ Ｐゴシック" pitchFamily="34" charset="-128"/>
                </a:rPr>
                <a:t>Write Buffer</a:t>
              </a:r>
            </a:p>
          </p:txBody>
        </p:sp>
        <p:sp>
          <p:nvSpPr>
            <p:cNvPr id="15" name="Freeform 17"/>
            <p:cNvSpPr>
              <a:spLocks/>
            </p:cNvSpPr>
            <p:nvPr/>
          </p:nvSpPr>
          <p:spPr bwMode="auto">
            <a:xfrm>
              <a:off x="3630" y="616"/>
              <a:ext cx="656" cy="608"/>
            </a:xfrm>
            <a:custGeom>
              <a:avLst/>
              <a:gdLst>
                <a:gd name="T0" fmla="*/ 0 w 10000"/>
                <a:gd name="T1" fmla="*/ 0 h 10000"/>
                <a:gd name="T2" fmla="*/ 0 w 10000"/>
                <a:gd name="T3" fmla="*/ 0 h 10000"/>
                <a:gd name="T4" fmla="*/ 0 w 10000"/>
                <a:gd name="T5" fmla="*/ 0 h 10000"/>
                <a:gd name="T6" fmla="*/ 0 w 10000"/>
                <a:gd name="T7" fmla="*/ 0 h 10000"/>
                <a:gd name="T8" fmla="*/ 0 w 10000"/>
                <a:gd name="T9" fmla="*/ 0 h 10000"/>
                <a:gd name="T10" fmla="*/ 0 60000 65536"/>
                <a:gd name="T11" fmla="*/ 0 60000 65536"/>
                <a:gd name="T12" fmla="*/ 0 60000 65536"/>
                <a:gd name="T13" fmla="*/ 0 60000 65536"/>
                <a:gd name="T14" fmla="*/ 0 60000 65536"/>
                <a:gd name="T15" fmla="*/ 0 w 10000"/>
                <a:gd name="T16" fmla="*/ 0 h 10000"/>
                <a:gd name="T17" fmla="*/ 10000 w 10000"/>
                <a:gd name="T18" fmla="*/ 10000 h 10000"/>
              </a:gdLst>
              <a:ahLst/>
              <a:cxnLst>
                <a:cxn ang="T10">
                  <a:pos x="T0" y="T1"/>
                </a:cxn>
                <a:cxn ang="T11">
                  <a:pos x="T2" y="T3"/>
                </a:cxn>
                <a:cxn ang="T12">
                  <a:pos x="T4" y="T5"/>
                </a:cxn>
                <a:cxn ang="T13">
                  <a:pos x="T6" y="T7"/>
                </a:cxn>
                <a:cxn ang="T14">
                  <a:pos x="T8" y="T9"/>
                </a:cxn>
              </a:cxnLst>
              <a:rect l="T15" t="T16" r="T17" b="T18"/>
              <a:pathLst>
                <a:path w="10000" h="10000">
                  <a:moveTo>
                    <a:pt x="0" y="0"/>
                  </a:moveTo>
                  <a:lnTo>
                    <a:pt x="10000" y="0"/>
                  </a:lnTo>
                  <a:lnTo>
                    <a:pt x="10000" y="10000"/>
                  </a:lnTo>
                  <a:lnTo>
                    <a:pt x="0" y="10000"/>
                  </a:lnTo>
                  <a:lnTo>
                    <a:pt x="0" y="0"/>
                  </a:lnTo>
                  <a:close/>
                  <a:moveTo>
                    <a:pt x="0" y="0"/>
                  </a:moveTo>
                </a:path>
              </a:pathLst>
            </a:cu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6" name="Text Box 18"/>
            <p:cNvSpPr txBox="1">
              <a:spLocks noChangeArrowheads="1"/>
            </p:cNvSpPr>
            <p:nvPr/>
          </p:nvSpPr>
          <p:spPr bwMode="auto">
            <a:xfrm>
              <a:off x="3666" y="696"/>
              <a:ext cx="572"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0" algn="l"/>
                </a:tabLst>
                <a:defRPr sz="1600" b="1">
                  <a:solidFill>
                    <a:schemeClr val="hlink"/>
                  </a:solidFill>
                  <a:latin typeface="Arial" pitchFamily="34" charset="0"/>
                  <a:ea typeface="ＭＳ Ｐゴシック" pitchFamily="34" charset="-128"/>
                </a:defRPr>
              </a:lvl1pPr>
              <a:lvl2pPr marL="742950" indent="-285750">
                <a:tabLst>
                  <a:tab pos="0" algn="l"/>
                </a:tabLst>
                <a:defRPr sz="1600" b="1">
                  <a:solidFill>
                    <a:schemeClr val="hlink"/>
                  </a:solidFill>
                  <a:latin typeface="Arial" pitchFamily="34" charset="0"/>
                  <a:ea typeface="ＭＳ Ｐゴシック" pitchFamily="34" charset="-128"/>
                </a:defRPr>
              </a:lvl2pPr>
              <a:lvl3pPr marL="1143000" indent="-228600">
                <a:tabLst>
                  <a:tab pos="0" algn="l"/>
                </a:tabLst>
                <a:defRPr sz="1600" b="1">
                  <a:solidFill>
                    <a:schemeClr val="hlink"/>
                  </a:solidFill>
                  <a:latin typeface="Arial" pitchFamily="34" charset="0"/>
                  <a:ea typeface="ＭＳ Ｐゴシック" pitchFamily="34" charset="-128"/>
                </a:defRPr>
              </a:lvl3pPr>
              <a:lvl4pPr marL="1600200" indent="-228600">
                <a:tabLst>
                  <a:tab pos="0" algn="l"/>
                </a:tabLst>
                <a:defRPr sz="1600" b="1">
                  <a:solidFill>
                    <a:schemeClr val="hlink"/>
                  </a:solidFill>
                  <a:latin typeface="Arial" pitchFamily="34" charset="0"/>
                  <a:ea typeface="ＭＳ Ｐゴシック" pitchFamily="34" charset="-128"/>
                </a:defRPr>
              </a:lvl4pPr>
              <a:lvl5pPr marL="2057400" indent="-228600">
                <a:tabLst>
                  <a:tab pos="0" algn="l"/>
                </a:tabLst>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tabLst>
                  <a:tab pos="0" algn="l"/>
                </a:tabLst>
                <a:defRPr sz="1600" b="1">
                  <a:solidFill>
                    <a:schemeClr val="hlink"/>
                  </a:solidFill>
                  <a:latin typeface="Arial" pitchFamily="34" charset="0"/>
                  <a:ea typeface="ＭＳ Ｐゴシック" pitchFamily="34" charset="-128"/>
                </a:defRPr>
              </a:lvl9pPr>
            </a:lstStyle>
            <a:p>
              <a:pPr marL="0" marR="0" lvl="0" indent="0" algn="ctr" defTabSz="914400" eaLnBrk="1" fontAlgn="auto" latinLnBrk="0" hangingPunct="1">
                <a:lnSpc>
                  <a:spcPts val="1900"/>
                </a:lnSpc>
                <a:spcBef>
                  <a:spcPct val="0"/>
                </a:spcBef>
                <a:spcAft>
                  <a:spcPts val="0"/>
                </a:spcAft>
                <a:buClrTx/>
                <a:buSzTx/>
                <a:buFontTx/>
                <a:buNone/>
                <a:tabLst>
                  <a:tab pos="0" algn="l"/>
                </a:tabLst>
                <a:defRPr/>
              </a:pPr>
              <a:r>
                <a:rPr kumimoji="0" lang="en-US" sz="1600" b="1" i="0" u="none" strike="noStrike" kern="0" cap="none" spc="0" normalizeH="0" baseline="0" noProof="0">
                  <a:ln>
                    <a:noFill/>
                  </a:ln>
                  <a:solidFill>
                    <a:srgbClr val="000000"/>
                  </a:solidFill>
                  <a:effectLst/>
                  <a:uLnTx/>
                  <a:uFillTx/>
                  <a:latin typeface="Times New Roman" pitchFamily="18" charset="0"/>
                  <a:ea typeface="ＭＳ Ｐゴシック" pitchFamily="34" charset="-128"/>
                </a:rPr>
                <a:t>Lower Level Memory</a:t>
              </a:r>
            </a:p>
          </p:txBody>
        </p:sp>
        <p:sp>
          <p:nvSpPr>
            <p:cNvPr id="17" name="Line 19"/>
            <p:cNvSpPr>
              <a:spLocks noChangeShapeType="1"/>
            </p:cNvSpPr>
            <p:nvPr/>
          </p:nvSpPr>
          <p:spPr bwMode="auto">
            <a:xfrm>
              <a:off x="3246" y="1132"/>
              <a:ext cx="368" cy="8"/>
            </a:xfrm>
            <a:prstGeom prst="line">
              <a:avLst/>
            </a:prstGeom>
            <a:noFill/>
            <a:ln w="254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8" name="Line 20"/>
            <p:cNvSpPr>
              <a:spLocks noChangeShapeType="1"/>
            </p:cNvSpPr>
            <p:nvPr/>
          </p:nvSpPr>
          <p:spPr bwMode="auto">
            <a:xfrm>
              <a:off x="3246" y="796"/>
              <a:ext cx="368" cy="8"/>
            </a:xfrm>
            <a:prstGeom prst="line">
              <a:avLst/>
            </a:prstGeom>
            <a:noFill/>
            <a:ln w="254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sp>
          <p:nvSpPr>
            <p:cNvPr id="19" name="Line 21"/>
            <p:cNvSpPr>
              <a:spLocks noChangeShapeType="1"/>
            </p:cNvSpPr>
            <p:nvPr/>
          </p:nvSpPr>
          <p:spPr bwMode="auto">
            <a:xfrm>
              <a:off x="2370" y="808"/>
              <a:ext cx="8" cy="32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600" b="1" i="0" u="none" strike="noStrike" kern="0" cap="none" spc="0" normalizeH="0" baseline="0" noProof="0" smtClean="0">
                <a:ln>
                  <a:noFill/>
                </a:ln>
                <a:solidFill>
                  <a:srgbClr val="FC0128"/>
                </a:solidFill>
                <a:effectLst/>
                <a:uLnTx/>
                <a:uFillTx/>
                <a:latin typeface="Arial" pitchFamily="34" charset="0"/>
                <a:ea typeface="ＭＳ Ｐゴシック" pitchFamily="34" charset="-128"/>
              </a:endParaRPr>
            </a:p>
          </p:txBody>
        </p:sp>
      </p:grpSp>
      <p:grpSp>
        <p:nvGrpSpPr>
          <p:cNvPr id="20" name="Group 22"/>
          <p:cNvGrpSpPr>
            <a:grpSpLocks/>
          </p:cNvGrpSpPr>
          <p:nvPr/>
        </p:nvGrpSpPr>
        <p:grpSpPr bwMode="auto">
          <a:xfrm>
            <a:off x="217626" y="1204414"/>
            <a:ext cx="8216961" cy="2151999"/>
            <a:chOff x="660" y="882"/>
            <a:chExt cx="4628" cy="1146"/>
          </a:xfrm>
        </p:grpSpPr>
        <p:sp>
          <p:nvSpPr>
            <p:cNvPr id="21" name="Freeform 23"/>
            <p:cNvSpPr>
              <a:spLocks/>
            </p:cNvSpPr>
            <p:nvPr/>
          </p:nvSpPr>
          <p:spPr bwMode="auto">
            <a:xfrm>
              <a:off x="2681" y="882"/>
              <a:ext cx="824" cy="568"/>
            </a:xfrm>
            <a:custGeom>
              <a:avLst/>
              <a:gdLst>
                <a:gd name="T0" fmla="*/ 0 w 9111"/>
                <a:gd name="T1" fmla="*/ 0 h 9111"/>
                <a:gd name="T2" fmla="*/ 0 w 9111"/>
                <a:gd name="T3" fmla="*/ 0 h 9111"/>
                <a:gd name="T4" fmla="*/ 0 w 9111"/>
                <a:gd name="T5" fmla="*/ 0 h 9111"/>
                <a:gd name="T6" fmla="*/ 0 w 9111"/>
                <a:gd name="T7" fmla="*/ 0 h 9111"/>
                <a:gd name="T8" fmla="*/ 0 w 9111"/>
                <a:gd name="T9" fmla="*/ 0 h 9111"/>
                <a:gd name="T10" fmla="*/ 0 w 9111"/>
                <a:gd name="T11" fmla="*/ 0 h 9111"/>
                <a:gd name="T12" fmla="*/ 0 60000 65536"/>
                <a:gd name="T13" fmla="*/ 0 60000 65536"/>
                <a:gd name="T14" fmla="*/ 0 60000 65536"/>
                <a:gd name="T15" fmla="*/ 0 60000 65536"/>
                <a:gd name="T16" fmla="*/ 0 60000 65536"/>
                <a:gd name="T17" fmla="*/ 0 60000 65536"/>
                <a:gd name="T18" fmla="*/ 0 w 9111"/>
                <a:gd name="T19" fmla="*/ 0 h 9111"/>
                <a:gd name="T20" fmla="*/ 9111 w 9111"/>
                <a:gd name="T21" fmla="*/ 9111 h 9111"/>
              </a:gdLst>
              <a:ahLst/>
              <a:cxnLst>
                <a:cxn ang="T12">
                  <a:pos x="T0" y="T1"/>
                </a:cxn>
                <a:cxn ang="T13">
                  <a:pos x="T2" y="T3"/>
                </a:cxn>
                <a:cxn ang="T14">
                  <a:pos x="T4" y="T5"/>
                </a:cxn>
                <a:cxn ang="T15">
                  <a:pos x="T6" y="T7"/>
                </a:cxn>
                <a:cxn ang="T16">
                  <a:pos x="T8" y="T9"/>
                </a:cxn>
                <a:cxn ang="T17">
                  <a:pos x="T10" y="T11"/>
                </a:cxn>
              </a:cxnLst>
              <a:rect l="T18" t="T19" r="T20" b="T21"/>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round/>
              <a:headEnd/>
              <a:tailEnd/>
            </a:ln>
            <a:extLst>
              <a:ext uri="{909E8E84-426E-40dd-AFC4-6F175D3DCCD1}">
                <a14:hiddenFill xmlns="" xmlns:a14="http://schemas.microsoft.com/office/drawing/2010/main">
                  <a:solidFill>
                    <a:srgbClr val="FFFFFF"/>
                  </a:solidFill>
                </a14:hiddenFill>
              </a:ext>
            </a:extLst>
          </p:spPr>
          <p:txBody>
            <a:bodyPr/>
            <a:lstStyle/>
            <a:p>
              <a:pPr eaLnBrk="0" hangingPunct="0">
                <a:spcBef>
                  <a:spcPct val="50000"/>
                </a:spcBef>
              </a:pPr>
              <a:endParaRPr lang="en-US" sz="1600" b="1">
                <a:solidFill>
                  <a:srgbClr val="FC0128"/>
                </a:solidFill>
                <a:latin typeface="Arial" pitchFamily="34" charset="0"/>
                <a:ea typeface="ＭＳ Ｐゴシック" pitchFamily="34" charset="-128"/>
              </a:endParaRPr>
            </a:p>
          </p:txBody>
        </p:sp>
        <p:sp>
          <p:nvSpPr>
            <p:cNvPr id="22" name="Line 24"/>
            <p:cNvSpPr>
              <a:spLocks noChangeShapeType="1"/>
            </p:cNvSpPr>
            <p:nvPr/>
          </p:nvSpPr>
          <p:spPr bwMode="auto">
            <a:xfrm rot="10800000" flipH="1">
              <a:off x="2361" y="1346"/>
              <a:ext cx="312" cy="224"/>
            </a:xfrm>
            <a:prstGeom prst="line">
              <a:avLst/>
            </a:prstGeom>
            <a:noFill/>
            <a:ln w="25400">
              <a:solidFill>
                <a:srgbClr val="053DE8"/>
              </a:solidFill>
              <a:round/>
              <a:headEnd/>
              <a:tailEnd type="stealth" w="med" len="med"/>
            </a:ln>
            <a:effectLst>
              <a:outerShdw dist="76199" dir="3420002" algn="ctr" rotWithShape="0">
                <a:srgbClr val="053DE8">
                  <a:alpha val="25000"/>
                </a:srgbClr>
              </a:outerShdw>
            </a:effectLst>
            <a:extLst>
              <a:ext uri="{909E8E84-426E-40dd-AFC4-6F175D3DCCD1}">
                <a14:hiddenFill xmlns="" xmlns:a14="http://schemas.microsoft.com/office/drawing/2010/main">
                  <a:noFill/>
                </a14:hiddenFill>
              </a:ext>
            </a:extLst>
          </p:spPr>
          <p:txBody>
            <a:bodyPr/>
            <a:lstStyle/>
            <a:p>
              <a:pPr eaLnBrk="0" hangingPunct="0">
                <a:spcBef>
                  <a:spcPct val="50000"/>
                </a:spcBef>
              </a:pPr>
              <a:endParaRPr lang="en-US" sz="1600" b="1">
                <a:solidFill>
                  <a:srgbClr val="FC0128"/>
                </a:solidFill>
                <a:latin typeface="Arial" pitchFamily="34" charset="0"/>
                <a:ea typeface="ＭＳ Ｐゴシック" pitchFamily="34" charset="-128"/>
              </a:endParaRPr>
            </a:p>
          </p:txBody>
        </p:sp>
        <p:sp>
          <p:nvSpPr>
            <p:cNvPr id="23" name="Text Box 25"/>
            <p:cNvSpPr txBox="1">
              <a:spLocks noChangeArrowheads="1"/>
            </p:cNvSpPr>
            <p:nvPr/>
          </p:nvSpPr>
          <p:spPr bwMode="auto">
            <a:xfrm>
              <a:off x="660" y="1795"/>
              <a:ext cx="462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5pPr>
              <a:lvl6pPr marL="2514600" indent="-228600" eaLnBrk="0" fontAlgn="base" hangingPunct="0">
                <a:spcBef>
                  <a:spcPct val="5000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6pPr>
              <a:lvl7pPr marL="2971800" indent="-228600" eaLnBrk="0" fontAlgn="base" hangingPunct="0">
                <a:spcBef>
                  <a:spcPct val="5000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7pPr>
              <a:lvl8pPr marL="3429000" indent="-228600" eaLnBrk="0" fontAlgn="base" hangingPunct="0">
                <a:spcBef>
                  <a:spcPct val="5000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8pPr>
              <a:lvl9pPr marL="3886200" indent="-228600" eaLnBrk="0" fontAlgn="base" hangingPunct="0">
                <a:spcBef>
                  <a:spcPct val="5000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solidFill>
                    <a:schemeClr val="hlink"/>
                  </a:solidFill>
                  <a:latin typeface="Arial" pitchFamily="34" charset="0"/>
                  <a:ea typeface="ＭＳ Ｐゴシック" pitchFamily="34" charset="-128"/>
                </a:defRPr>
              </a:lvl9pPr>
            </a:lstStyle>
            <a:p>
              <a:pPr algn="ctr">
                <a:spcBef>
                  <a:spcPct val="0"/>
                </a:spcBef>
              </a:pPr>
              <a:r>
                <a:rPr lang="zh-CN" altLang="en-US" sz="2400" dirty="0" smtClean="0">
                  <a:solidFill>
                    <a:srgbClr val="000000"/>
                  </a:solidFill>
                  <a:latin typeface="+mn-ea"/>
                  <a:ea typeface="+mn-ea"/>
                </a:rPr>
                <a:t>写缓冲器保存要同步更新到内存数据</a:t>
              </a:r>
              <a:endParaRPr lang="en-US" sz="2400" dirty="0">
                <a:solidFill>
                  <a:srgbClr val="000000"/>
                </a:solidFill>
                <a:latin typeface="+mn-ea"/>
                <a:ea typeface="+mn-ea"/>
              </a:endParaRPr>
            </a:p>
          </p:txBody>
        </p:sp>
      </p:grpSp>
      <p:sp>
        <p:nvSpPr>
          <p:cNvPr id="24" name="文本框 23"/>
          <p:cNvSpPr txBox="1"/>
          <p:nvPr/>
        </p:nvSpPr>
        <p:spPr>
          <a:xfrm>
            <a:off x="17063" y="4340396"/>
            <a:ext cx="9144000" cy="1200329"/>
          </a:xfrm>
          <a:prstGeom prst="rect">
            <a:avLst/>
          </a:prstGeom>
          <a:noFill/>
        </p:spPr>
        <p:txBody>
          <a:bodyPr wrap="square" rtlCol="0">
            <a:spAutoFit/>
          </a:bodyPr>
          <a:lstStyle/>
          <a:p>
            <a:r>
              <a:rPr lang="zh-CN" altLang="en-US" sz="2400" dirty="0" smtClean="0"/>
              <a:t>利用写缓冲器，采用</a:t>
            </a:r>
            <a:r>
              <a:rPr lang="en-US" altLang="zh-CN" sz="2400" dirty="0" smtClean="0"/>
              <a:t>Cache</a:t>
            </a:r>
            <a:r>
              <a:rPr lang="zh-CN" altLang="en-US" sz="2400" dirty="0" smtClean="0"/>
              <a:t>写直达更新数据时，可以不用让</a:t>
            </a:r>
            <a:r>
              <a:rPr lang="en-US" altLang="zh-CN" sz="2400" dirty="0" smtClean="0"/>
              <a:t>CPU</a:t>
            </a:r>
            <a:r>
              <a:rPr lang="zh-CN" altLang="en-US" sz="2400" dirty="0" smtClean="0"/>
              <a:t>停顿下来去更新数据。由于</a:t>
            </a:r>
            <a:r>
              <a:rPr lang="zh-CN" altLang="en-US" sz="2400" dirty="0"/>
              <a:t>有时会突然冒出很多</a:t>
            </a:r>
            <a:r>
              <a:rPr lang="zh-CN" altLang="en-US" sz="2400" dirty="0" smtClean="0"/>
              <a:t>写内存操作，所以得用缓冲器，而不用寄存器。</a:t>
            </a:r>
            <a:endParaRPr lang="zh-CN" altLang="en-US" sz="2400" dirty="0"/>
          </a:p>
        </p:txBody>
      </p:sp>
    </p:spTree>
    <p:extLst>
      <p:ext uri="{BB962C8B-B14F-4D97-AF65-F5344CB8AC3E}">
        <p14:creationId xmlns:p14="http://schemas.microsoft.com/office/powerpoint/2010/main" val="201966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3200" b="1" kern="0" dirty="0" smtClean="0">
                <a:solidFill>
                  <a:srgbClr val="800000"/>
                </a:solidFill>
                <a:latin typeface="+mn-lt"/>
                <a:ea typeface="黑体" panose="02010609060101010101" pitchFamily="49" charset="-122"/>
              </a:rPr>
              <a:t>Cache</a:t>
            </a:r>
            <a:r>
              <a:rPr lang="zh-CN" altLang="en-US" sz="3200" b="1" kern="0" dirty="0" smtClean="0">
                <a:solidFill>
                  <a:srgbClr val="800000"/>
                </a:solidFill>
                <a:latin typeface="+mn-lt"/>
                <a:ea typeface="黑体" panose="02010609060101010101" pitchFamily="49" charset="-122"/>
              </a:rPr>
              <a:t>基本</a:t>
            </a:r>
            <a:r>
              <a:rPr lang="zh-CN" altLang="en-US" sz="3200" b="1" kern="0" dirty="0" smtClean="0">
                <a:solidFill>
                  <a:srgbClr val="800000"/>
                </a:solidFill>
                <a:latin typeface="Arial" panose="020B0604020202020204" pitchFamily="34" charset="0"/>
                <a:ea typeface="黑体" panose="02010609060101010101" pitchFamily="49" charset="-122"/>
              </a:rPr>
              <a:t>优化方法</a:t>
            </a:r>
            <a:endParaRPr lang="zh-CN" altLang="en-US" sz="32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992573"/>
            <a:ext cx="9144000" cy="440120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solidFill>
                  <a:srgbClr val="0070C0"/>
                </a:solidFill>
              </a:rPr>
              <a:t>更大的块尺寸</a:t>
            </a:r>
            <a:endParaRPr lang="en-US" altLang="zh-CN" sz="2000" dirty="0" smtClean="0">
              <a:solidFill>
                <a:srgbClr val="0070C0"/>
              </a:solidFill>
            </a:endParaRPr>
          </a:p>
          <a:p>
            <a:pPr marL="342900" indent="-342900">
              <a:buFont typeface="Wingdings" panose="05000000000000000000" pitchFamily="2" charset="2"/>
              <a:buChar char="ü"/>
            </a:pPr>
            <a:r>
              <a:rPr lang="zh-CN" altLang="en-US" sz="2000" dirty="0" smtClean="0"/>
              <a:t>减少首次访问不命中。更大的块尺寸可以利用程序的时间局部性</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空间邻近指令被访问的时间也会比较接近。块尺寸更大，取入更多相邻数据，它们有很大概率会很快被访问，由于被取入</a:t>
            </a:r>
            <a:r>
              <a:rPr lang="en-US" altLang="zh-CN" sz="2000" dirty="0" smtClean="0">
                <a:ea typeface="宋体" panose="02010600030101010101" pitchFamily="2" charset="-122"/>
              </a:rPr>
              <a:t>Cache</a:t>
            </a:r>
            <a:r>
              <a:rPr lang="zh-CN" altLang="en-US" sz="2000" dirty="0" smtClean="0">
                <a:latin typeface="宋体" panose="02010600030101010101" pitchFamily="2" charset="-122"/>
                <a:ea typeface="宋体" panose="02010600030101010101" pitchFamily="2" charset="-122"/>
              </a:rPr>
              <a:t>，避免了这些相邻数据的首次访问不命中</a:t>
            </a:r>
            <a:r>
              <a:rPr lang="en-US" altLang="zh-CN" sz="2000" dirty="0" smtClean="0">
                <a:latin typeface="宋体" panose="02010600030101010101" pitchFamily="2" charset="-122"/>
                <a:ea typeface="宋体" panose="02010600030101010101" pitchFamily="2" charset="-122"/>
              </a:rPr>
              <a:t>)</a:t>
            </a:r>
          </a:p>
          <a:p>
            <a:pPr marL="342900" indent="-342900">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增加映射冲突不命中</a:t>
            </a:r>
            <a:r>
              <a:rPr lang="en-US" altLang="zh-CN" sz="2000" dirty="0" smtClean="0">
                <a:latin typeface="宋体" panose="02010600030101010101" pitchFamily="2" charset="-122"/>
                <a:ea typeface="宋体" panose="02010600030101010101" pitchFamily="2" charset="-122"/>
              </a:rPr>
              <a:t>(</a:t>
            </a:r>
            <a:r>
              <a:rPr lang="en-US" altLang="zh-CN" sz="2000" dirty="0" smtClean="0">
                <a:ea typeface="宋体" panose="02010600030101010101" pitchFamily="2" charset="-122"/>
              </a:rPr>
              <a:t>Cache</a:t>
            </a:r>
            <a:r>
              <a:rPr lang="zh-CN" altLang="en-US" sz="2000" dirty="0" smtClean="0">
                <a:latin typeface="宋体" panose="02010600030101010101" pitchFamily="2" charset="-122"/>
                <a:ea typeface="宋体" panose="02010600030101010101" pitchFamily="2" charset="-122"/>
              </a:rPr>
              <a:t>块变大，数量变少，映射冲突加剧</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，增加容量导致不命中，增加不命中时间开销</a:t>
            </a:r>
            <a:endParaRPr lang="en-US" altLang="zh-CN" sz="2000" dirty="0" smtClean="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ü"/>
            </a:pPr>
            <a:endParaRPr lang="en-US" altLang="zh-CN" sz="20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000" dirty="0" smtClean="0">
                <a:solidFill>
                  <a:srgbClr val="0070C0"/>
                </a:solidFill>
                <a:latin typeface="宋体" panose="02010600030101010101" pitchFamily="2" charset="-122"/>
                <a:ea typeface="宋体" panose="02010600030101010101" pitchFamily="2" charset="-122"/>
              </a:rPr>
              <a:t>增加</a:t>
            </a:r>
            <a:r>
              <a:rPr lang="en-US" altLang="zh-CN" sz="2000" dirty="0" smtClean="0">
                <a:solidFill>
                  <a:srgbClr val="0070C0"/>
                </a:solidFill>
                <a:latin typeface="宋体" panose="02010600030101010101" pitchFamily="2" charset="-122"/>
                <a:ea typeface="宋体" panose="02010600030101010101" pitchFamily="2" charset="-122"/>
              </a:rPr>
              <a:t>Cache</a:t>
            </a:r>
            <a:r>
              <a:rPr lang="zh-CN" altLang="en-US" sz="2000" dirty="0">
                <a:solidFill>
                  <a:srgbClr val="0070C0"/>
                </a:solidFill>
                <a:latin typeface="宋体" panose="02010600030101010101" pitchFamily="2" charset="-122"/>
                <a:ea typeface="宋体" panose="02010600030101010101" pitchFamily="2" charset="-122"/>
              </a:rPr>
              <a:t>容量</a:t>
            </a:r>
            <a:r>
              <a:rPr lang="zh-CN" altLang="en-US" sz="2000" dirty="0" smtClean="0">
                <a:solidFill>
                  <a:srgbClr val="0070C0"/>
                </a:solidFill>
                <a:latin typeface="宋体" panose="02010600030101010101" pitchFamily="2" charset="-122"/>
                <a:ea typeface="宋体" panose="02010600030101010101" pitchFamily="2" charset="-122"/>
              </a:rPr>
              <a:t>减少不命中率</a:t>
            </a:r>
            <a:r>
              <a:rPr lang="en-US" altLang="zh-CN" sz="2000" dirty="0" smtClean="0">
                <a:solidFill>
                  <a:srgbClr val="0070C0"/>
                </a:solidFill>
                <a:latin typeface="宋体" panose="02010600030101010101" pitchFamily="2" charset="-122"/>
                <a:ea typeface="宋体" panose="02010600030101010101" pitchFamily="2" charset="-122"/>
              </a:rPr>
              <a:t>(</a:t>
            </a:r>
            <a:r>
              <a:rPr lang="zh-CN" altLang="en-US" sz="2000" dirty="0" smtClean="0">
                <a:solidFill>
                  <a:srgbClr val="0070C0"/>
                </a:solidFill>
                <a:latin typeface="宋体" panose="02010600030101010101" pitchFamily="2" charset="-122"/>
                <a:ea typeface="宋体" panose="02010600030101010101" pitchFamily="2" charset="-122"/>
              </a:rPr>
              <a:t>将更多数据装入</a:t>
            </a:r>
            <a:r>
              <a:rPr lang="en-US" altLang="zh-CN" sz="2000" dirty="0" smtClean="0">
                <a:solidFill>
                  <a:srgbClr val="0070C0"/>
                </a:solidFill>
                <a:ea typeface="宋体" panose="02010600030101010101" pitchFamily="2" charset="-122"/>
              </a:rPr>
              <a:t>Cache</a:t>
            </a:r>
            <a:r>
              <a:rPr lang="en-US" altLang="zh-CN" sz="2000" dirty="0" smtClean="0">
                <a:solidFill>
                  <a:srgbClr val="0070C0"/>
                </a:solidFill>
                <a:latin typeface="宋体" panose="02010600030101010101" pitchFamily="2" charset="-122"/>
                <a:ea typeface="宋体" panose="02010600030101010101" pitchFamily="2" charset="-122"/>
              </a:rPr>
              <a:t>)</a:t>
            </a:r>
          </a:p>
          <a:p>
            <a:pPr marL="342900" indent="-342900">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会增加命中时间</a:t>
            </a:r>
            <a:r>
              <a:rPr lang="en-US" altLang="zh-CN" sz="2000" dirty="0" smtClean="0">
                <a:latin typeface="宋体" panose="02010600030101010101" pitchFamily="2" charset="-122"/>
                <a:ea typeface="宋体" panose="02010600030101010101" pitchFamily="2" charset="-122"/>
              </a:rPr>
              <a:t>(</a:t>
            </a:r>
            <a:r>
              <a:rPr lang="en-US" altLang="zh-CN" sz="2000" dirty="0" smtClean="0">
                <a:ea typeface="宋体" panose="02010600030101010101" pitchFamily="2" charset="-122"/>
              </a:rPr>
              <a:t>Cache</a:t>
            </a:r>
            <a:r>
              <a:rPr lang="zh-CN" altLang="en-US" sz="2000" dirty="0" smtClean="0">
                <a:latin typeface="宋体" panose="02010600030101010101" pitchFamily="2" charset="-122"/>
                <a:ea typeface="宋体" panose="02010600030101010101" pitchFamily="2" charset="-122"/>
              </a:rPr>
              <a:t>变大查找比较时间增多</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，增加能耗</a:t>
            </a:r>
            <a:endParaRPr lang="en-US" altLang="zh-CN" sz="2000" dirty="0" smtClean="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000" dirty="0" smtClean="0">
                <a:solidFill>
                  <a:srgbClr val="0070C0"/>
                </a:solidFill>
                <a:latin typeface="宋体" panose="02010600030101010101" pitchFamily="2" charset="-122"/>
                <a:ea typeface="宋体" panose="02010600030101010101" pitchFamily="2" charset="-122"/>
              </a:rPr>
              <a:t>更高的相联度</a:t>
            </a:r>
            <a:r>
              <a:rPr lang="en-US" altLang="zh-CN" sz="2000" dirty="0" smtClean="0">
                <a:solidFill>
                  <a:srgbClr val="0070C0"/>
                </a:solidFill>
                <a:latin typeface="宋体" panose="02010600030101010101" pitchFamily="2" charset="-122"/>
                <a:ea typeface="宋体" panose="02010600030101010101" pitchFamily="2" charset="-122"/>
              </a:rPr>
              <a:t>(</a:t>
            </a:r>
            <a:r>
              <a:rPr lang="zh-CN" altLang="en-US" sz="2000" dirty="0" smtClean="0">
                <a:solidFill>
                  <a:srgbClr val="0070C0"/>
                </a:solidFill>
                <a:latin typeface="宋体" panose="02010600030101010101" pitchFamily="2" charset="-122"/>
                <a:ea typeface="宋体" panose="02010600030101010101" pitchFamily="2" charset="-122"/>
              </a:rPr>
              <a:t>每组包含更多块</a:t>
            </a:r>
            <a:r>
              <a:rPr lang="en-US" altLang="zh-CN" sz="2000" dirty="0" smtClean="0">
                <a:solidFill>
                  <a:srgbClr val="0070C0"/>
                </a:solidFill>
                <a:latin typeface="宋体" panose="02010600030101010101" pitchFamily="2" charset="-122"/>
                <a:ea typeface="宋体" panose="02010600030101010101" pitchFamily="2" charset="-122"/>
              </a:rPr>
              <a:t>)</a:t>
            </a:r>
          </a:p>
          <a:p>
            <a:pPr marL="342900" indent="-342900">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减少冲突导致的不命中</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每组块数量增加，冲突减少</a:t>
            </a:r>
            <a:r>
              <a:rPr lang="en-US" altLang="zh-CN" sz="2000" dirty="0" smtClean="0">
                <a:latin typeface="宋体" panose="02010600030101010101" pitchFamily="2" charset="-122"/>
                <a:ea typeface="宋体" panose="02010600030101010101" pitchFamily="2" charset="-122"/>
              </a:rPr>
              <a:t>)</a:t>
            </a:r>
          </a:p>
          <a:p>
            <a:pPr marL="342900" indent="-342900">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增加命中时间，增加能耗</a:t>
            </a:r>
            <a:endParaRPr lang="zh-CN" altLang="en-US" sz="2000" dirty="0"/>
          </a:p>
        </p:txBody>
      </p:sp>
      <p:pic>
        <p:nvPicPr>
          <p:cNvPr id="4" name="图片 3"/>
          <p:cNvPicPr>
            <a:picLocks noChangeAspect="1"/>
          </p:cNvPicPr>
          <p:nvPr/>
        </p:nvPicPr>
        <p:blipFill>
          <a:blip r:embed="rId2"/>
          <a:stretch>
            <a:fillRect/>
          </a:stretch>
        </p:blipFill>
        <p:spPr>
          <a:xfrm>
            <a:off x="1389012" y="1269242"/>
            <a:ext cx="6365975" cy="590797"/>
          </a:xfrm>
          <a:prstGeom prst="rect">
            <a:avLst/>
          </a:prstGeom>
        </p:spPr>
      </p:pic>
    </p:spTree>
    <p:extLst>
      <p:ext uri="{BB962C8B-B14F-4D97-AF65-F5344CB8AC3E}">
        <p14:creationId xmlns:p14="http://schemas.microsoft.com/office/powerpoint/2010/main" val="3611419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3200" b="1" kern="0" dirty="0" smtClean="0">
                <a:solidFill>
                  <a:srgbClr val="800000"/>
                </a:solidFill>
                <a:latin typeface="+mn-lt"/>
              </a:rPr>
              <a:t>Cache</a:t>
            </a:r>
            <a:r>
              <a:rPr lang="zh-CN" altLang="en-US" sz="3200" b="1" kern="0" dirty="0" smtClean="0">
                <a:solidFill>
                  <a:srgbClr val="800000"/>
                </a:solidFill>
                <a:latin typeface="+mn-lt"/>
              </a:rPr>
              <a:t>基本</a:t>
            </a:r>
            <a:r>
              <a:rPr lang="zh-CN" altLang="en-US" sz="3200" b="1" kern="0" dirty="0" smtClean="0">
                <a:solidFill>
                  <a:srgbClr val="800000"/>
                </a:solidFill>
                <a:latin typeface="+mj-ea"/>
              </a:rPr>
              <a:t>优化方法</a:t>
            </a:r>
            <a:endParaRPr lang="zh-CN" altLang="en-US" sz="3200" b="1" kern="0" dirty="0">
              <a:solidFill>
                <a:srgbClr val="800000"/>
              </a:solidFill>
              <a:latin typeface="+mj-ea"/>
            </a:endParaRPr>
          </a:p>
        </p:txBody>
      </p:sp>
      <p:sp>
        <p:nvSpPr>
          <p:cNvPr id="3" name="文本框 2"/>
          <p:cNvSpPr txBox="1"/>
          <p:nvPr/>
        </p:nvSpPr>
        <p:spPr>
          <a:xfrm>
            <a:off x="0" y="1487606"/>
            <a:ext cx="9144000" cy="403187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rgbClr val="0070C0"/>
                </a:solidFill>
              </a:rPr>
              <a:t>更多</a:t>
            </a:r>
            <a:r>
              <a:rPr lang="en-US" altLang="zh-CN" sz="2400" dirty="0" smtClean="0">
                <a:solidFill>
                  <a:srgbClr val="0070C0"/>
                </a:solidFill>
              </a:rPr>
              <a:t>Cache</a:t>
            </a:r>
            <a:r>
              <a:rPr lang="zh-CN" altLang="en-US" sz="2400" dirty="0" smtClean="0">
                <a:solidFill>
                  <a:srgbClr val="0070C0"/>
                </a:solidFill>
              </a:rPr>
              <a:t>级数</a:t>
            </a:r>
            <a:endParaRPr lang="en-US" altLang="zh-CN" sz="2400" dirty="0" smtClean="0">
              <a:solidFill>
                <a:srgbClr val="0070C0"/>
              </a:solidFill>
            </a:endParaRPr>
          </a:p>
          <a:p>
            <a:pPr marL="342900" indent="-342900">
              <a:buFont typeface="Wingdings" panose="05000000000000000000" pitchFamily="2" charset="2"/>
              <a:buChar char="ü"/>
            </a:pPr>
            <a:r>
              <a:rPr lang="zh-CN" altLang="en-US" sz="2400" dirty="0" smtClean="0"/>
              <a:t>减少整体存储器访问时间，增加硬件开销</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dirty="0" smtClean="0">
                <a:solidFill>
                  <a:srgbClr val="0070C0"/>
                </a:solidFill>
              </a:rPr>
              <a:t>避免在</a:t>
            </a:r>
            <a:r>
              <a:rPr lang="en-US" altLang="zh-CN" sz="2400" dirty="0" smtClean="0">
                <a:solidFill>
                  <a:srgbClr val="0070C0"/>
                </a:solidFill>
              </a:rPr>
              <a:t>Cache</a:t>
            </a:r>
            <a:r>
              <a:rPr lang="zh-CN" altLang="en-US" sz="2400" dirty="0" smtClean="0">
                <a:solidFill>
                  <a:srgbClr val="0070C0"/>
                </a:solidFill>
              </a:rPr>
              <a:t>检索时采用地址译码</a:t>
            </a:r>
            <a:r>
              <a:rPr lang="zh-CN" altLang="en-US" sz="2400" dirty="0">
                <a:solidFill>
                  <a:srgbClr val="0070C0"/>
                </a:solidFill>
              </a:rPr>
              <a:t>，</a:t>
            </a:r>
            <a:r>
              <a:rPr lang="zh-CN" altLang="en-US" sz="2400" dirty="0" smtClean="0">
                <a:solidFill>
                  <a:srgbClr val="0070C0"/>
                </a:solidFill>
              </a:rPr>
              <a:t>减少命中时间</a:t>
            </a:r>
            <a:endParaRPr lang="en-US" altLang="zh-CN" sz="2400" dirty="0" smtClean="0">
              <a:solidFill>
                <a:srgbClr val="0070C0"/>
              </a:solidFill>
            </a:endParaRPr>
          </a:p>
          <a:p>
            <a:endParaRPr lang="en-US" altLang="zh-CN" sz="2400" dirty="0" smtClean="0">
              <a:solidFill>
                <a:srgbClr val="0070C0"/>
              </a:solidFill>
            </a:endParaRPr>
          </a:p>
          <a:p>
            <a:endParaRPr lang="en-US" altLang="zh-CN" sz="2000" dirty="0" smtClean="0"/>
          </a:p>
          <a:p>
            <a:pPr marL="342900" indent="-342900">
              <a:buFont typeface="Wingdings" panose="05000000000000000000" pitchFamily="2" charset="2"/>
              <a:buChar char="Ø"/>
            </a:pPr>
            <a:r>
              <a:rPr lang="zh-CN" altLang="en-US" sz="2400" dirty="0" smtClean="0">
                <a:solidFill>
                  <a:srgbClr val="0070C0"/>
                </a:solidFill>
              </a:rPr>
              <a:t>给读不命中</a:t>
            </a:r>
            <a:r>
              <a:rPr lang="en-US" altLang="zh-CN" sz="2400" dirty="0" smtClean="0">
                <a:solidFill>
                  <a:srgbClr val="0070C0"/>
                </a:solidFill>
                <a:latin typeface="宋体" panose="02010600030101010101" pitchFamily="2" charset="-122"/>
                <a:ea typeface="宋体" panose="02010600030101010101" pitchFamily="2" charset="-122"/>
              </a:rPr>
              <a:t>(</a:t>
            </a:r>
            <a:r>
              <a:rPr lang="en-US" altLang="zh-CN" sz="2400" dirty="0" smtClean="0">
                <a:solidFill>
                  <a:srgbClr val="0070C0"/>
                </a:solidFill>
                <a:ea typeface="宋体" panose="02010600030101010101" pitchFamily="2" charset="-122"/>
              </a:rPr>
              <a:t>Read miss</a:t>
            </a:r>
            <a:r>
              <a:rPr lang="en-US" altLang="zh-CN" sz="2400" dirty="0" smtClean="0">
                <a:solidFill>
                  <a:srgbClr val="0070C0"/>
                </a:solidFill>
                <a:latin typeface="宋体" panose="02010600030101010101" pitchFamily="2" charset="-122"/>
                <a:ea typeface="宋体" panose="02010600030101010101" pitchFamily="2" charset="-122"/>
              </a:rPr>
              <a:t>)</a:t>
            </a:r>
            <a:r>
              <a:rPr lang="zh-CN" altLang="en-US" sz="2400" dirty="0" smtClean="0">
                <a:solidFill>
                  <a:srgbClr val="0070C0"/>
                </a:solidFill>
                <a:latin typeface="宋体" panose="02010600030101010101" pitchFamily="2" charset="-122"/>
                <a:ea typeface="宋体" panose="02010600030101010101" pitchFamily="2" charset="-122"/>
              </a:rPr>
              <a:t>赋予高于写</a:t>
            </a:r>
            <a:r>
              <a:rPr lang="en-US" altLang="zh-CN" sz="2400" dirty="0" smtClean="0">
                <a:solidFill>
                  <a:srgbClr val="0070C0"/>
                </a:solidFill>
                <a:latin typeface="宋体" panose="02010600030101010101" pitchFamily="2" charset="-122"/>
                <a:ea typeface="宋体" panose="02010600030101010101" pitchFamily="2" charset="-122"/>
              </a:rPr>
              <a:t>(</a:t>
            </a:r>
            <a:r>
              <a:rPr lang="zh-CN" altLang="en-US" sz="2400" dirty="0" smtClean="0">
                <a:solidFill>
                  <a:srgbClr val="0070C0"/>
                </a:solidFill>
                <a:latin typeface="宋体" panose="02010600030101010101" pitchFamily="2" charset="-122"/>
                <a:ea typeface="宋体" panose="02010600030101010101" pitchFamily="2" charset="-122"/>
              </a:rPr>
              <a:t>通过</a:t>
            </a:r>
            <a:r>
              <a:rPr lang="en-US" altLang="zh-CN" sz="2400" dirty="0">
                <a:solidFill>
                  <a:srgbClr val="0070C0"/>
                </a:solidFill>
                <a:ea typeface="宋体" panose="02010600030101010101" pitchFamily="2" charset="-122"/>
              </a:rPr>
              <a:t>W</a:t>
            </a:r>
            <a:r>
              <a:rPr lang="en-US" altLang="zh-CN" sz="2400" dirty="0" smtClean="0">
                <a:solidFill>
                  <a:srgbClr val="0070C0"/>
                </a:solidFill>
                <a:ea typeface="宋体" panose="02010600030101010101" pitchFamily="2" charset="-122"/>
              </a:rPr>
              <a:t>riter buffer</a:t>
            </a:r>
            <a:r>
              <a:rPr lang="zh-CN" altLang="en-US" sz="2400" dirty="0" smtClean="0">
                <a:solidFill>
                  <a:srgbClr val="0070C0"/>
                </a:solidFill>
                <a:latin typeface="宋体" panose="02010600030101010101" pitchFamily="2" charset="-122"/>
                <a:ea typeface="宋体" panose="02010600030101010101" pitchFamily="2" charset="-122"/>
              </a:rPr>
              <a:t>更新内存</a:t>
            </a:r>
            <a:r>
              <a:rPr lang="en-US" altLang="zh-CN" sz="2400" dirty="0" smtClean="0">
                <a:solidFill>
                  <a:srgbClr val="0070C0"/>
                </a:solidFill>
                <a:latin typeface="宋体" panose="02010600030101010101" pitchFamily="2" charset="-122"/>
                <a:ea typeface="宋体" panose="02010600030101010101" pitchFamily="2" charset="-122"/>
              </a:rPr>
              <a:t>)</a:t>
            </a:r>
            <a:r>
              <a:rPr lang="zh-CN" altLang="en-US" sz="2400" dirty="0" smtClean="0">
                <a:solidFill>
                  <a:srgbClr val="0070C0"/>
                </a:solidFill>
                <a:latin typeface="宋体" panose="02010600030101010101" pitchFamily="2" charset="-122"/>
                <a:ea typeface="宋体" panose="02010600030101010101" pitchFamily="2" charset="-122"/>
              </a:rPr>
              <a:t>的优先级，减少不命中时间开销</a:t>
            </a:r>
            <a:r>
              <a:rPr lang="en-US" altLang="zh-CN" sz="2400" dirty="0" smtClean="0">
                <a:solidFill>
                  <a:srgbClr val="0070C0"/>
                </a:solidFill>
                <a:latin typeface="宋体" panose="02010600030101010101" pitchFamily="2" charset="-122"/>
                <a:ea typeface="宋体" panose="02010600030101010101" pitchFamily="2" charset="-122"/>
              </a:rPr>
              <a:t>(</a:t>
            </a:r>
            <a:r>
              <a:rPr lang="en-US" altLang="zh-CN" sz="2400" dirty="0">
                <a:solidFill>
                  <a:srgbClr val="0070C0"/>
                </a:solidFill>
                <a:ea typeface="宋体" panose="02010600030101010101" pitchFamily="2" charset="-122"/>
              </a:rPr>
              <a:t>M</a:t>
            </a:r>
            <a:r>
              <a:rPr lang="en-US" altLang="zh-CN" sz="2400" dirty="0" smtClean="0">
                <a:solidFill>
                  <a:srgbClr val="0070C0"/>
                </a:solidFill>
                <a:ea typeface="宋体" panose="02010600030101010101" pitchFamily="2" charset="-122"/>
              </a:rPr>
              <a:t>iss penalty</a:t>
            </a:r>
            <a:r>
              <a:rPr lang="en-US" altLang="zh-CN" sz="2400" dirty="0" smtClean="0">
                <a:solidFill>
                  <a:srgbClr val="0070C0"/>
                </a:solidFill>
                <a:latin typeface="宋体" panose="02010600030101010101" pitchFamily="2" charset="-122"/>
                <a:ea typeface="宋体" panose="02010600030101010101" pitchFamily="2" charset="-122"/>
              </a:rPr>
              <a:t>)</a:t>
            </a:r>
          </a:p>
          <a:p>
            <a:pPr marL="342900"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有时发生读不命中时，需要的数据在写缓冲器</a:t>
            </a:r>
            <a:r>
              <a:rPr lang="en-US" altLang="zh-CN" sz="2400" dirty="0" smtClean="0">
                <a:latin typeface="宋体" panose="02010600030101010101" pitchFamily="2" charset="-122"/>
                <a:ea typeface="宋体" panose="02010600030101010101" pitchFamily="2" charset="-122"/>
              </a:rPr>
              <a:t>(Writer buffer)</a:t>
            </a:r>
            <a:r>
              <a:rPr lang="zh-CN" altLang="en-US" sz="2400" dirty="0" smtClean="0">
                <a:latin typeface="宋体" panose="02010600030101010101" pitchFamily="2" charset="-122"/>
                <a:ea typeface="宋体" panose="02010600030101010101" pitchFamily="2" charset="-122"/>
              </a:rPr>
              <a:t>中，先检查写缓冲器内容以满足读命中需要。</a:t>
            </a:r>
            <a:endParaRPr lang="en-US" altLang="zh-CN" sz="2400" dirty="0"/>
          </a:p>
          <a:p>
            <a:endParaRPr lang="zh-CN" altLang="en-US" sz="2000" dirty="0"/>
          </a:p>
        </p:txBody>
      </p:sp>
    </p:spTree>
    <p:extLst>
      <p:ext uri="{BB962C8B-B14F-4D97-AF65-F5344CB8AC3E}">
        <p14:creationId xmlns:p14="http://schemas.microsoft.com/office/powerpoint/2010/main" val="3280303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3600" b="1" kern="0" dirty="0" smtClean="0">
                <a:solidFill>
                  <a:srgbClr val="800000"/>
                </a:solidFill>
                <a:latin typeface="+mn-lt"/>
                <a:ea typeface="黑体" panose="02010609060101010101" pitchFamily="49" charset="-122"/>
              </a:rPr>
              <a:t>Cache</a:t>
            </a:r>
            <a:r>
              <a:rPr lang="zh-CN" altLang="en-US" sz="3600" b="1" kern="0" dirty="0" smtClean="0">
                <a:solidFill>
                  <a:srgbClr val="800000"/>
                </a:solidFill>
                <a:latin typeface="Arial" panose="020B0604020202020204" pitchFamily="34" charset="0"/>
                <a:ea typeface="黑体" panose="02010609060101010101" pitchFamily="49" charset="-122"/>
              </a:rPr>
              <a:t>高级优化方法</a:t>
            </a:r>
            <a:endParaRPr lang="zh-CN" altLang="en-US" sz="36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2553630"/>
            <a:ext cx="9144000" cy="4247317"/>
          </a:xfrm>
          <a:prstGeom prst="rect">
            <a:avLst/>
          </a:prstGeom>
          <a:noFill/>
        </p:spPr>
        <p:txBody>
          <a:bodyPr wrap="square" rtlCol="0">
            <a:spAutoFit/>
          </a:bodyPr>
          <a:lstStyle/>
          <a:p>
            <a:pPr marL="342900" indent="-342900" algn="just">
              <a:buFont typeface="Wingdings" panose="05000000000000000000" pitchFamily="2" charset="2"/>
              <a:buChar char="Ø"/>
            </a:pPr>
            <a:r>
              <a:rPr lang="zh-CN" altLang="en-US" sz="2000" dirty="0" smtClean="0"/>
              <a:t>减少命中时间</a:t>
            </a:r>
            <a:endParaRPr lang="en-US" altLang="zh-CN" sz="2000" dirty="0" smtClean="0"/>
          </a:p>
          <a:p>
            <a:pPr algn="just"/>
            <a:r>
              <a:rPr lang="zh-CN" altLang="en-US" sz="2000" dirty="0" smtClean="0"/>
              <a:t>小容量</a:t>
            </a:r>
            <a:r>
              <a:rPr lang="en-US" altLang="zh-CN" sz="2000" dirty="0" smtClean="0"/>
              <a:t>L1 Cache</a:t>
            </a:r>
            <a:r>
              <a:rPr lang="zh-CN" altLang="en-US" sz="2000" dirty="0" smtClean="0"/>
              <a:t>； 组内块</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路</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预测</a:t>
            </a:r>
            <a:endParaRPr lang="en-US" altLang="zh-CN" sz="2000" dirty="0" smtClean="0">
              <a:latin typeface="宋体" panose="02010600030101010101" pitchFamily="2" charset="-122"/>
              <a:ea typeface="宋体" panose="02010600030101010101" pitchFamily="2" charset="-122"/>
            </a:endParaRPr>
          </a:p>
          <a:p>
            <a:pPr algn="just"/>
            <a:endParaRPr lang="en-US" altLang="zh-CN" dirty="0" smtClean="0">
              <a:latin typeface="宋体" panose="02010600030101010101" pitchFamily="2" charset="-122"/>
              <a:ea typeface="宋体" panose="02010600030101010101" pitchFamily="2" charset="-122"/>
            </a:endParaRPr>
          </a:p>
          <a:p>
            <a:pPr marL="342900" indent="-342900" algn="jus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增加</a:t>
            </a:r>
            <a:r>
              <a:rPr lang="en-US" altLang="zh-CN" sz="2000" dirty="0" smtClean="0">
                <a:latin typeface="宋体" panose="02010600030101010101" pitchFamily="2" charset="-122"/>
                <a:ea typeface="宋体" panose="02010600030101010101" pitchFamily="2" charset="-122"/>
              </a:rPr>
              <a:t>Cache</a:t>
            </a:r>
            <a:r>
              <a:rPr lang="zh-CN" altLang="en-US" sz="2000" dirty="0" smtClean="0">
                <a:latin typeface="宋体" panose="02010600030101010101" pitchFamily="2" charset="-122"/>
                <a:ea typeface="宋体" panose="02010600030101010101" pitchFamily="2" charset="-122"/>
              </a:rPr>
              <a:t>带宽</a:t>
            </a:r>
            <a:endParaRPr lang="en-US" altLang="zh-CN" sz="2000" dirty="0" smtClean="0">
              <a:latin typeface="宋体" panose="02010600030101010101" pitchFamily="2" charset="-122"/>
              <a:ea typeface="宋体" panose="02010600030101010101" pitchFamily="2" charset="-122"/>
            </a:endParaRPr>
          </a:p>
          <a:p>
            <a:pPr algn="just"/>
            <a:r>
              <a:rPr lang="zh-CN" altLang="en-US" sz="2000" dirty="0" smtClean="0">
                <a:latin typeface="宋体" panose="02010600030101010101" pitchFamily="2" charset="-122"/>
                <a:ea typeface="宋体" panose="02010600030101010101" pitchFamily="2" charset="-122"/>
              </a:rPr>
              <a:t>流水线结构</a:t>
            </a:r>
            <a:r>
              <a:rPr lang="en-US" altLang="zh-CN" sz="2000" dirty="0" smtClean="0">
                <a:ea typeface="宋体" panose="02010600030101010101" pitchFamily="2" charset="-122"/>
              </a:rPr>
              <a:t>Cache</a:t>
            </a:r>
            <a:r>
              <a:rPr lang="zh-CN" altLang="en-US" sz="2000" dirty="0" smtClean="0">
                <a:latin typeface="宋体" panose="02010600030101010101" pitchFamily="2" charset="-122"/>
                <a:ea typeface="宋体" panose="02010600030101010101" pitchFamily="2" charset="-122"/>
              </a:rPr>
              <a:t>；多缓存组</a:t>
            </a:r>
            <a:r>
              <a:rPr lang="en-US" altLang="zh-CN" sz="2000" dirty="0" smtClean="0">
                <a:ea typeface="宋体" panose="02010600030101010101" pitchFamily="2" charset="-122"/>
              </a:rPr>
              <a:t>Cache</a:t>
            </a:r>
            <a:r>
              <a:rPr lang="zh-CN" altLang="en-US" sz="2000" dirty="0" smtClean="0">
                <a:latin typeface="宋体" panose="02010600030101010101" pitchFamily="2" charset="-122"/>
                <a:ea typeface="宋体" panose="02010600030101010101" pitchFamily="2" charset="-122"/>
              </a:rPr>
              <a:t>；无阻塞</a:t>
            </a:r>
            <a:r>
              <a:rPr lang="en-US" altLang="zh-CN" sz="2000" dirty="0" smtClean="0">
                <a:ea typeface="宋体" panose="02010600030101010101" pitchFamily="2" charset="-122"/>
              </a:rPr>
              <a:t>Cache</a:t>
            </a:r>
          </a:p>
          <a:p>
            <a:pPr algn="just"/>
            <a:endParaRPr lang="en-US" altLang="zh-CN" dirty="0" smtClean="0">
              <a:latin typeface="宋体" panose="02010600030101010101" pitchFamily="2" charset="-122"/>
              <a:ea typeface="宋体" panose="02010600030101010101" pitchFamily="2" charset="-122"/>
            </a:endParaRPr>
          </a:p>
          <a:p>
            <a:pPr marL="342900" indent="-342900" algn="jus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减少不命中时间开销</a:t>
            </a:r>
            <a:endParaRPr lang="en-US" altLang="zh-CN" sz="2000" dirty="0" smtClean="0">
              <a:latin typeface="宋体" panose="02010600030101010101" pitchFamily="2" charset="-122"/>
              <a:ea typeface="宋体" panose="02010600030101010101" pitchFamily="2" charset="-122"/>
            </a:endParaRPr>
          </a:p>
          <a:p>
            <a:pPr algn="just"/>
            <a:r>
              <a:rPr lang="zh-CN" altLang="en-US" sz="2000" dirty="0" smtClean="0"/>
              <a:t>关键字优先；合并写缓冲器</a:t>
            </a:r>
            <a:endParaRPr lang="en-US" altLang="zh-CN" sz="2000" dirty="0" smtClean="0"/>
          </a:p>
          <a:p>
            <a:pPr algn="just"/>
            <a:endParaRPr lang="en-US" altLang="zh-CN" dirty="0" smtClean="0"/>
          </a:p>
          <a:p>
            <a:pPr marL="342900" indent="-342900" algn="just">
              <a:buFont typeface="Wingdings" panose="05000000000000000000" pitchFamily="2" charset="2"/>
              <a:buChar char="Ø"/>
            </a:pPr>
            <a:r>
              <a:rPr lang="zh-CN" altLang="en-US" sz="2000" dirty="0"/>
              <a:t>减少</a:t>
            </a:r>
            <a:r>
              <a:rPr lang="zh-CN" altLang="en-US" sz="2000" dirty="0" smtClean="0"/>
              <a:t>不命中率</a:t>
            </a:r>
            <a:endParaRPr lang="en-US" altLang="zh-CN" sz="2000" dirty="0" smtClean="0"/>
          </a:p>
          <a:p>
            <a:pPr algn="just"/>
            <a:r>
              <a:rPr lang="zh-CN" altLang="en-US" sz="2000" dirty="0" smtClean="0"/>
              <a:t>编译器优化</a:t>
            </a:r>
            <a:endParaRPr lang="en-US" altLang="zh-CN" sz="2000" dirty="0" smtClean="0"/>
          </a:p>
          <a:p>
            <a:pPr algn="just"/>
            <a:endParaRPr lang="en-US" altLang="zh-CN" dirty="0" smtClean="0"/>
          </a:p>
          <a:p>
            <a:pPr marL="342900" indent="-342900" algn="just">
              <a:buFont typeface="Wingdings" panose="05000000000000000000" pitchFamily="2" charset="2"/>
              <a:buChar char="Ø"/>
            </a:pPr>
            <a:r>
              <a:rPr lang="zh-CN" altLang="en-US" sz="2000" dirty="0" smtClean="0"/>
              <a:t>利用并行性减少不命中时间开销和不命中率</a:t>
            </a:r>
            <a:endParaRPr lang="en-US" altLang="zh-CN" sz="2000" dirty="0" smtClean="0"/>
          </a:p>
          <a:p>
            <a:pPr algn="just"/>
            <a:r>
              <a:rPr lang="zh-CN" altLang="en-US" sz="2000" dirty="0" smtClean="0"/>
              <a:t>硬件预取；编译器预取</a:t>
            </a:r>
            <a:endParaRPr lang="zh-CN" altLang="en-US" sz="2000" dirty="0"/>
          </a:p>
        </p:txBody>
      </p:sp>
      <p:pic>
        <p:nvPicPr>
          <p:cNvPr id="4" name="图片 3"/>
          <p:cNvPicPr>
            <a:picLocks noChangeAspect="1"/>
          </p:cNvPicPr>
          <p:nvPr/>
        </p:nvPicPr>
        <p:blipFill>
          <a:blip r:embed="rId2"/>
          <a:stretch>
            <a:fillRect/>
          </a:stretch>
        </p:blipFill>
        <p:spPr>
          <a:xfrm>
            <a:off x="211539" y="1853327"/>
            <a:ext cx="8775511" cy="413144"/>
          </a:xfrm>
          <a:prstGeom prst="rect">
            <a:avLst/>
          </a:prstGeom>
        </p:spPr>
      </p:pic>
      <p:sp>
        <p:nvSpPr>
          <p:cNvPr id="5" name="文本框 4"/>
          <p:cNvSpPr txBox="1"/>
          <p:nvPr/>
        </p:nvSpPr>
        <p:spPr>
          <a:xfrm>
            <a:off x="27295" y="1187355"/>
            <a:ext cx="4135272" cy="400110"/>
          </a:xfrm>
          <a:prstGeom prst="rect">
            <a:avLst/>
          </a:prstGeom>
          <a:noFill/>
        </p:spPr>
        <p:txBody>
          <a:bodyPr wrap="square" rtlCol="0">
            <a:spAutoFit/>
          </a:bodyPr>
          <a:lstStyle/>
          <a:p>
            <a:r>
              <a:rPr lang="zh-CN" altLang="en-US" sz="2000" dirty="0" smtClean="0"/>
              <a:t>考虑</a:t>
            </a:r>
            <a:r>
              <a:rPr lang="en-US" altLang="zh-CN" sz="2000" dirty="0" smtClean="0"/>
              <a:t>Cache</a:t>
            </a:r>
            <a:r>
              <a:rPr lang="zh-CN" altLang="en-US" sz="2000" dirty="0" smtClean="0"/>
              <a:t>不命中后，</a:t>
            </a:r>
            <a:r>
              <a:rPr lang="en-US" altLang="zh-CN" sz="2000" dirty="0" smtClean="0"/>
              <a:t>CPU</a:t>
            </a:r>
            <a:r>
              <a:rPr lang="zh-CN" altLang="en-US" sz="2000" dirty="0" smtClean="0"/>
              <a:t>运行时间</a:t>
            </a:r>
            <a:endParaRPr lang="zh-CN" altLang="en-US" sz="2000" dirty="0"/>
          </a:p>
        </p:txBody>
      </p:sp>
    </p:spTree>
    <p:extLst>
      <p:ext uri="{BB962C8B-B14F-4D97-AF65-F5344CB8AC3E}">
        <p14:creationId xmlns:p14="http://schemas.microsoft.com/office/powerpoint/2010/main" val="184695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764274"/>
            <a:ext cx="9144000" cy="54476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程序员希望拥有无限大的存储器，并且访问速度又很快</a:t>
            </a: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速度快的存储总是比速度慢的存储器贵</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按每位</a:t>
            </a:r>
            <a:r>
              <a:rPr lang="en-US" altLang="zh-CN" sz="2400" dirty="0" smtClean="0">
                <a:ea typeface="宋体" panose="02010600030101010101" pitchFamily="2" charset="-122"/>
              </a:rPr>
              <a:t>bit</a:t>
            </a:r>
            <a:r>
              <a:rPr lang="zh-CN" altLang="en-US" sz="2400" dirty="0" smtClean="0">
                <a:latin typeface="宋体" panose="02010600030101010101" pitchFamily="2" charset="-122"/>
                <a:ea typeface="宋体" panose="02010600030101010101" pitchFamily="2" charset="-122"/>
              </a:rPr>
              <a:t>价格来衡量</a:t>
            </a:r>
            <a:r>
              <a:rPr lang="en-US" altLang="zh-CN" sz="2400" dirty="0" smtClean="0">
                <a:latin typeface="宋体" panose="02010600030101010101" pitchFamily="2" charset="-122"/>
                <a:ea typeface="宋体" panose="02010600030101010101" pitchFamily="2" charset="-122"/>
              </a:rPr>
              <a:t>)</a:t>
            </a:r>
          </a:p>
          <a:p>
            <a:pPr marL="285750" indent="-285750">
              <a:buFont typeface="Wingdings" panose="05000000000000000000" pitchFamily="2" charset="2"/>
              <a:buChar char="l"/>
            </a:pPr>
            <a:endParaRPr lang="en-US" altLang="zh-CN"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l"/>
            </a:pPr>
            <a:endParaRPr lang="en-US" altLang="zh-CN"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l"/>
            </a:pPr>
            <a:r>
              <a:rPr lang="zh-CN" altLang="en-US" sz="2400" dirty="0" smtClean="0"/>
              <a:t>解决上述矛盾的方法：构建存储器层次结构</a:t>
            </a:r>
            <a:endParaRPr lang="en-US" altLang="zh-CN" sz="2400" dirty="0" smtClean="0"/>
          </a:p>
          <a:p>
            <a:pPr marL="800100" lvl="1" indent="-342900">
              <a:buFont typeface="Wingdings" panose="05000000000000000000" pitchFamily="2" charset="2"/>
              <a:buChar char="ü"/>
            </a:pPr>
            <a:r>
              <a:rPr lang="zh-CN" altLang="en-US" sz="2400" dirty="0" smtClean="0"/>
              <a:t>整个寻址空间由容量最大、速度最慢的那个存储器决定</a:t>
            </a:r>
            <a:endParaRPr lang="en-US" altLang="zh-CN" sz="2400" dirty="0" smtClean="0"/>
          </a:p>
          <a:p>
            <a:pPr marL="800100" lvl="1" indent="-342900">
              <a:buFont typeface="Wingdings" panose="05000000000000000000" pitchFamily="2" charset="2"/>
              <a:buChar char="ü"/>
            </a:pPr>
            <a:r>
              <a:rPr lang="zh-CN" altLang="en-US" sz="2400" dirty="0" smtClean="0"/>
              <a:t>从底往上，存储器速度增加，容量减少，只包含下一层存储器的一部分内容，最上面一层的存储器直接面向</a:t>
            </a:r>
            <a:r>
              <a:rPr lang="en-US" altLang="zh-CN" sz="2400" dirty="0" smtClean="0"/>
              <a:t>CPU</a:t>
            </a:r>
            <a:r>
              <a:rPr lang="zh-CN" altLang="en-US" sz="2400" dirty="0" smtClean="0"/>
              <a:t>，直接与</a:t>
            </a:r>
            <a:r>
              <a:rPr lang="en-US" altLang="zh-CN" sz="2400" dirty="0" smtClean="0"/>
              <a:t>CPU</a:t>
            </a:r>
            <a:r>
              <a:rPr lang="zh-CN" altLang="en-US" sz="2400" dirty="0" smtClean="0"/>
              <a:t>交换数据。</a:t>
            </a:r>
            <a:endParaRPr lang="en-US" altLang="zh-CN" sz="2400" dirty="0" smtClean="0"/>
          </a:p>
          <a:p>
            <a:endParaRPr lang="en-US" altLang="zh-CN" sz="2400" dirty="0"/>
          </a:p>
          <a:p>
            <a:pPr marL="342900" indent="-342900">
              <a:buFont typeface="Wingdings" panose="05000000000000000000" pitchFamily="2" charset="2"/>
              <a:buChar char="l"/>
            </a:pPr>
            <a:r>
              <a:rPr lang="zh-CN" altLang="en-US" sz="2400" dirty="0" smtClean="0"/>
              <a:t>程序的空间局部性和时间局部性保证了几乎所有的数据访问都能在小容量快速存储器里被找到</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命中</a:t>
            </a:r>
            <a:r>
              <a:rPr lang="en-US" altLang="zh-CN" sz="2400" dirty="0" smtClean="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相当于给</a:t>
            </a:r>
            <a:r>
              <a:rPr lang="en-US" altLang="zh-CN" sz="2400" dirty="0" smtClean="0">
                <a:latin typeface="宋体" panose="02010600030101010101" pitchFamily="2" charset="-122"/>
                <a:ea typeface="宋体" panose="02010600030101010101" pitchFamily="2" charset="-122"/>
              </a:rPr>
              <a:t>CPU</a:t>
            </a:r>
            <a:r>
              <a:rPr lang="zh-CN" altLang="en-US" sz="2400" dirty="0" smtClean="0">
                <a:latin typeface="宋体" panose="02010600030101010101" pitchFamily="2" charset="-122"/>
                <a:ea typeface="宋体" panose="02010600030101010101" pitchFamily="2" charset="-122"/>
              </a:rPr>
              <a:t>提供了一个快速大容量的存储器</a:t>
            </a:r>
            <a:endParaRPr lang="zh-CN" altLang="en-US" sz="2400" dirty="0"/>
          </a:p>
        </p:txBody>
      </p:sp>
    </p:spTree>
    <p:extLst>
      <p:ext uri="{BB962C8B-B14F-4D97-AF65-F5344CB8AC3E}">
        <p14:creationId xmlns:p14="http://schemas.microsoft.com/office/powerpoint/2010/main" val="1046378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mj-ea"/>
              </a:rPr>
              <a:t>小容量简单</a:t>
            </a:r>
            <a:r>
              <a:rPr lang="en-US" altLang="zh-CN" sz="3600" b="1" kern="0" dirty="0" smtClean="0">
                <a:solidFill>
                  <a:srgbClr val="800000"/>
                </a:solidFill>
                <a:latin typeface="+mn-lt"/>
              </a:rPr>
              <a:t>L1 Cache</a:t>
            </a:r>
            <a:endParaRPr lang="zh-CN" altLang="en-US" sz="3600" b="1" kern="0" dirty="0">
              <a:solidFill>
                <a:srgbClr val="800000"/>
              </a:solidFill>
              <a:latin typeface="+mn-lt"/>
            </a:endParaRPr>
          </a:p>
        </p:txBody>
      </p:sp>
      <p:sp>
        <p:nvSpPr>
          <p:cNvPr id="3" name="文本框 2"/>
          <p:cNvSpPr txBox="1"/>
          <p:nvPr/>
        </p:nvSpPr>
        <p:spPr>
          <a:xfrm>
            <a:off x="0" y="1137904"/>
            <a:ext cx="9144000" cy="110799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快速的时钟周期和功率消耗要求限制第一级</a:t>
            </a:r>
            <a:r>
              <a:rPr lang="en-US" altLang="zh-CN" sz="2400" dirty="0" smtClean="0"/>
              <a:t>Cache</a:t>
            </a:r>
            <a:r>
              <a:rPr lang="zh-CN" altLang="en-US" sz="2400" dirty="0" smtClean="0"/>
              <a:t>容量</a:t>
            </a:r>
            <a:endParaRPr lang="en-US" altLang="zh-CN" sz="2400" dirty="0" smtClean="0"/>
          </a:p>
          <a:p>
            <a:pPr marL="285750" indent="-285750">
              <a:buFont typeface="Wingdings" panose="05000000000000000000" pitchFamily="2" charset="2"/>
              <a:buChar char="Ø"/>
            </a:pPr>
            <a:endParaRPr lang="en-US" altLang="zh-CN" dirty="0" smtClean="0"/>
          </a:p>
          <a:p>
            <a:pPr marL="342900" indent="-342900">
              <a:buFont typeface="Wingdings" panose="05000000000000000000" pitchFamily="2" charset="2"/>
              <a:buChar char="Ø"/>
            </a:pPr>
            <a:r>
              <a:rPr lang="zh-CN" altLang="en-US" sz="2400" dirty="0" smtClean="0"/>
              <a:t>采用低相联度</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减少每组块数量</a:t>
            </a:r>
            <a:r>
              <a:rPr lang="en-US" altLang="zh-CN" sz="2400" dirty="0" smtClean="0">
                <a:latin typeface="宋体" panose="02010600030101010101" pitchFamily="2" charset="-122"/>
                <a:ea typeface="宋体" panose="02010600030101010101" pitchFamily="2" charset="-122"/>
              </a:rPr>
              <a:t>)</a:t>
            </a:r>
            <a:r>
              <a:rPr lang="zh-CN" altLang="en-US" sz="2400" dirty="0" smtClean="0"/>
              <a:t>会减少功耗</a:t>
            </a:r>
            <a:endParaRPr lang="zh-CN" altLang="en-US" sz="2400" dirty="0"/>
          </a:p>
        </p:txBody>
      </p:sp>
      <p:pic>
        <p:nvPicPr>
          <p:cNvPr id="4" name="图片 3"/>
          <p:cNvPicPr>
            <a:picLocks noChangeAspect="1"/>
          </p:cNvPicPr>
          <p:nvPr/>
        </p:nvPicPr>
        <p:blipFill>
          <a:blip r:embed="rId2"/>
          <a:stretch>
            <a:fillRect/>
          </a:stretch>
        </p:blipFill>
        <p:spPr>
          <a:xfrm>
            <a:off x="0" y="2293667"/>
            <a:ext cx="6528748" cy="4564333"/>
          </a:xfrm>
          <a:prstGeom prst="rect">
            <a:avLst/>
          </a:prstGeom>
        </p:spPr>
      </p:pic>
      <p:sp>
        <p:nvSpPr>
          <p:cNvPr id="5" name="文本框 4"/>
          <p:cNvSpPr txBox="1"/>
          <p:nvPr/>
        </p:nvSpPr>
        <p:spPr>
          <a:xfrm>
            <a:off x="6710810" y="4575833"/>
            <a:ext cx="2447313" cy="1015663"/>
          </a:xfrm>
          <a:prstGeom prst="rect">
            <a:avLst/>
          </a:prstGeom>
          <a:noFill/>
        </p:spPr>
        <p:txBody>
          <a:bodyPr wrap="square" rtlCol="0">
            <a:spAutoFit/>
          </a:bodyPr>
          <a:lstStyle/>
          <a:p>
            <a:r>
              <a:rPr lang="zh-CN" altLang="en-US" dirty="0" smtClean="0"/>
              <a:t> </a:t>
            </a:r>
            <a:r>
              <a:rPr lang="zh-CN" altLang="en-US" sz="2000" dirty="0" smtClean="0"/>
              <a:t>随着相联度和</a:t>
            </a:r>
            <a:r>
              <a:rPr lang="en-US" altLang="zh-CN" sz="2000" dirty="0" smtClean="0"/>
              <a:t>Cache</a:t>
            </a:r>
            <a:r>
              <a:rPr lang="zh-CN" altLang="en-US" sz="2000" dirty="0" smtClean="0"/>
              <a:t>容量增加，存储器访问时间增加</a:t>
            </a:r>
            <a:endParaRPr lang="zh-CN" altLang="en-US" dirty="0"/>
          </a:p>
        </p:txBody>
      </p:sp>
    </p:spTree>
    <p:extLst>
      <p:ext uri="{BB962C8B-B14F-4D97-AF65-F5344CB8AC3E}">
        <p14:creationId xmlns:p14="http://schemas.microsoft.com/office/powerpoint/2010/main" val="3674145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813210"/>
            <a:ext cx="9144000" cy="707886"/>
          </a:xfrm>
          <a:prstGeom prst="rect">
            <a:avLst/>
          </a:prstGeom>
          <a:noFill/>
        </p:spPr>
        <p:txBody>
          <a:bodyPr wrap="square" rtlCol="0">
            <a:spAutoFit/>
          </a:bodyPr>
          <a:lstStyle/>
          <a:p>
            <a:r>
              <a:rPr lang="zh-CN" altLang="en-US" dirty="0" smtClean="0"/>
              <a:t> </a:t>
            </a:r>
            <a:r>
              <a:rPr lang="zh-CN" altLang="en-US" sz="2000" dirty="0" smtClean="0"/>
              <a:t>随着相联度和</a:t>
            </a:r>
            <a:r>
              <a:rPr lang="en-US" altLang="zh-CN" sz="2000" dirty="0" smtClean="0"/>
              <a:t>Cache</a:t>
            </a:r>
            <a:r>
              <a:rPr lang="zh-CN" altLang="en-US" sz="2000" dirty="0" smtClean="0"/>
              <a:t>容量增加，存储器读消耗的能量增加。</a:t>
            </a:r>
            <a:r>
              <a:rPr lang="en-US" altLang="zh-CN" sz="2000" dirty="0" smtClean="0"/>
              <a:t>8</a:t>
            </a:r>
            <a:r>
              <a:rPr lang="zh-CN" altLang="en-US" sz="2000" dirty="0" smtClean="0"/>
              <a:t>路</a:t>
            </a:r>
            <a:r>
              <a:rPr lang="en-US" altLang="zh-CN" sz="2000" dirty="0" smtClean="0"/>
              <a:t>Cache</a:t>
            </a:r>
            <a:r>
              <a:rPr lang="zh-CN" altLang="en-US" sz="2000" dirty="0" smtClean="0"/>
              <a:t>要读出</a:t>
            </a:r>
            <a:r>
              <a:rPr lang="en-US" altLang="zh-CN" sz="2000" dirty="0" smtClean="0"/>
              <a:t>8</a:t>
            </a:r>
            <a:r>
              <a:rPr lang="zh-CN" altLang="en-US" sz="2000" dirty="0" smtClean="0"/>
              <a:t>个标签和相应数据，再选择正确的数据，需要消耗很多能量。</a:t>
            </a:r>
            <a:endParaRPr lang="zh-CN" altLang="en-US" dirty="0"/>
          </a:p>
        </p:txBody>
      </p:sp>
      <p:pic>
        <p:nvPicPr>
          <p:cNvPr id="5" name="图片 4"/>
          <p:cNvPicPr>
            <a:picLocks noChangeAspect="1"/>
          </p:cNvPicPr>
          <p:nvPr/>
        </p:nvPicPr>
        <p:blipFill>
          <a:blip r:embed="rId2"/>
          <a:stretch>
            <a:fillRect/>
          </a:stretch>
        </p:blipFill>
        <p:spPr>
          <a:xfrm>
            <a:off x="1026915" y="487430"/>
            <a:ext cx="7090169" cy="4848843"/>
          </a:xfrm>
          <a:prstGeom prst="rect">
            <a:avLst/>
          </a:prstGeom>
        </p:spPr>
      </p:pic>
    </p:spTree>
    <p:extLst>
      <p:ext uri="{BB962C8B-B14F-4D97-AF65-F5344CB8AC3E}">
        <p14:creationId xmlns:p14="http://schemas.microsoft.com/office/powerpoint/2010/main" val="2893974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0839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Arial" panose="020B0604020202020204" pitchFamily="34" charset="0"/>
                <a:ea typeface="黑体" panose="02010609060101010101" pitchFamily="49" charset="-122"/>
              </a:rPr>
              <a:t>利用路预测减少命中时间</a:t>
            </a:r>
            <a:endParaRPr lang="zh-CN" altLang="en-US" sz="32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28299"/>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对于</a:t>
            </a:r>
            <a:r>
              <a:rPr lang="zh-CN" altLang="en-US" sz="2400" dirty="0"/>
              <a:t>组相联</a:t>
            </a:r>
            <a:r>
              <a:rPr lang="en-US" altLang="zh-CN" sz="2400" dirty="0"/>
              <a:t>Cache</a:t>
            </a:r>
            <a:r>
              <a:rPr lang="zh-CN" altLang="en-US" sz="2400" dirty="0"/>
              <a:t>，为了减少命中时间， </a:t>
            </a:r>
            <a:r>
              <a:rPr lang="en-US" altLang="zh-CN" sz="2400" dirty="0" smtClean="0"/>
              <a:t>Cache</a:t>
            </a:r>
            <a:r>
              <a:rPr lang="zh-CN" altLang="en-US" sz="2400" dirty="0" smtClean="0"/>
              <a:t>需要保留一些额外位，用来预测下次</a:t>
            </a:r>
            <a:r>
              <a:rPr lang="en-US" altLang="zh-CN" sz="2400" dirty="0" smtClean="0"/>
              <a:t>Cache</a:t>
            </a:r>
            <a:r>
              <a:rPr lang="zh-CN" altLang="en-US" sz="2400" dirty="0" smtClean="0"/>
              <a:t>访问会命中组内的哪一个</a:t>
            </a:r>
            <a:r>
              <a:rPr lang="en-US" altLang="zh-CN" sz="2400" dirty="0" smtClean="0"/>
              <a:t>Cache</a:t>
            </a:r>
            <a:r>
              <a:rPr lang="zh-CN" altLang="en-US" sz="2400" dirty="0" smtClean="0"/>
              <a:t>块。</a:t>
            </a: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选择器根据预测的组内命中块</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路</a:t>
            </a:r>
            <a:r>
              <a:rPr lang="en-US" altLang="zh-CN" sz="2400" dirty="0" smtClean="0">
                <a:latin typeface="宋体" panose="02010600030101010101" pitchFamily="2" charset="-122"/>
                <a:ea typeface="宋体" panose="02010600030101010101" pitchFamily="2" charset="-122"/>
              </a:rPr>
              <a:t>)</a:t>
            </a:r>
            <a:r>
              <a:rPr lang="zh-CN" altLang="en-US" sz="2400" dirty="0" smtClean="0"/>
              <a:t>，很早就可以选中需要的块。仅仅需要进行一个标记比较</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验证预测是否正确</a:t>
            </a:r>
            <a:r>
              <a:rPr lang="en-US" altLang="zh-CN" sz="2400" dirty="0" smtClean="0">
                <a:latin typeface="宋体" panose="02010600030101010101" pitchFamily="2" charset="-122"/>
                <a:ea typeface="宋体" panose="02010600030101010101" pitchFamily="2" charset="-122"/>
              </a:rPr>
              <a:t>)</a:t>
            </a:r>
            <a:r>
              <a:rPr lang="zh-CN" altLang="en-US" sz="2400" dirty="0" smtClean="0"/>
              <a:t>同时并行读取</a:t>
            </a:r>
            <a:r>
              <a:rPr lang="en-US" altLang="zh-CN" sz="2400" dirty="0" smtClean="0"/>
              <a:t>Cache</a:t>
            </a:r>
            <a:r>
              <a:rPr lang="zh-CN" altLang="en-US" sz="2400" dirty="0" smtClean="0"/>
              <a:t>数据。</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如果预测错误，会导致更长的命中时间。在下一个时钟周期检查组内</a:t>
            </a:r>
            <a:r>
              <a:rPr lang="zh-CN" altLang="en-US" sz="2400" dirty="0"/>
              <a:t>其他</a:t>
            </a:r>
            <a:r>
              <a:rPr lang="zh-CN" altLang="en-US" sz="2400" dirty="0" smtClean="0"/>
              <a:t>块，并</a:t>
            </a:r>
            <a:r>
              <a:rPr lang="zh-CN" altLang="en-US" sz="2400" dirty="0"/>
              <a:t>调整</a:t>
            </a:r>
            <a:r>
              <a:rPr lang="zh-CN" altLang="en-US" sz="2400" dirty="0" smtClean="0"/>
              <a:t>路预测</a:t>
            </a:r>
            <a:r>
              <a:rPr lang="zh-CN" altLang="en-US" sz="2400" dirty="0"/>
              <a:t>器</a:t>
            </a:r>
            <a:r>
              <a:rPr lang="zh-CN" altLang="en-US" sz="2400" dirty="0" smtClean="0"/>
              <a:t>。</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预测正确率：</a:t>
            </a:r>
            <a:endParaRPr lang="en-US" altLang="zh-CN" sz="2400" dirty="0" smtClean="0"/>
          </a:p>
          <a:p>
            <a:pPr marL="800100" lvl="1" indent="-342900">
              <a:buFont typeface="Wingdings" panose="05000000000000000000" pitchFamily="2" charset="2"/>
              <a:buChar char="ü"/>
            </a:pPr>
            <a:r>
              <a:rPr lang="zh-CN" altLang="en-US" sz="2400" dirty="0" smtClean="0"/>
              <a:t>对于</a:t>
            </a:r>
            <a:r>
              <a:rPr lang="en-US" altLang="zh-CN" sz="2400" dirty="0" smtClean="0"/>
              <a:t>2</a:t>
            </a:r>
            <a:r>
              <a:rPr lang="zh-CN" altLang="en-US" sz="2400" dirty="0" smtClean="0"/>
              <a:t>路 </a:t>
            </a:r>
            <a:r>
              <a:rPr lang="en-US" altLang="zh-CN" sz="2400" dirty="0" smtClean="0"/>
              <a:t>&gt; </a:t>
            </a:r>
            <a:r>
              <a:rPr lang="en-US" altLang="zh-CN" sz="2400" dirty="0" smtClean="0">
                <a:latin typeface="宋体" panose="02010600030101010101" pitchFamily="2" charset="-122"/>
                <a:ea typeface="宋体" panose="02010600030101010101" pitchFamily="2" charset="-122"/>
              </a:rPr>
              <a:t>90%  </a:t>
            </a:r>
            <a:r>
              <a:rPr lang="zh-CN" altLang="en-US" sz="2400" dirty="0" smtClean="0">
                <a:latin typeface="宋体" panose="02010600030101010101" pitchFamily="2" charset="-122"/>
                <a:ea typeface="宋体" panose="02010600030101010101" pitchFamily="2" charset="-122"/>
              </a:rPr>
              <a:t>对于</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路 </a:t>
            </a:r>
            <a:r>
              <a:rPr lang="en-US" altLang="zh-CN" sz="2400" dirty="0" smtClean="0">
                <a:latin typeface="宋体" panose="02010600030101010101" pitchFamily="2" charset="-122"/>
                <a:ea typeface="宋体" panose="02010600030101010101" pitchFamily="2" charset="-122"/>
              </a:rPr>
              <a:t>&gt; 80%</a:t>
            </a:r>
            <a:endParaRPr lang="en-US" altLang="zh-CN" sz="2400" dirty="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指令</a:t>
            </a:r>
            <a:r>
              <a:rPr lang="en-US" altLang="zh-CN" sz="2400" dirty="0" smtClean="0">
                <a:latin typeface="宋体" panose="02010600030101010101" pitchFamily="2" charset="-122"/>
                <a:ea typeface="宋体" panose="02010600030101010101" pitchFamily="2" charset="-122"/>
              </a:rPr>
              <a:t>Cache</a:t>
            </a:r>
            <a:r>
              <a:rPr lang="zh-CN" altLang="en-US" sz="2400" dirty="0" smtClean="0">
                <a:latin typeface="宋体" panose="02010600030101010101" pitchFamily="2" charset="-122"/>
                <a:ea typeface="宋体" panose="02010600030101010101" pitchFamily="2" charset="-122"/>
              </a:rPr>
              <a:t>的预测正确率大于数据</a:t>
            </a:r>
            <a:r>
              <a:rPr lang="en-US" altLang="zh-CN" sz="2400" dirty="0" smtClean="0">
                <a:latin typeface="宋体" panose="02010600030101010101" pitchFamily="2" charset="-122"/>
                <a:ea typeface="宋体" panose="02010600030101010101" pitchFamily="2" charset="-122"/>
              </a:rPr>
              <a:t>Cache</a:t>
            </a:r>
            <a:r>
              <a:rPr lang="zh-CN" altLang="en-US" sz="2400" dirty="0" smtClean="0">
                <a:latin typeface="宋体" panose="02010600030101010101" pitchFamily="2" charset="-122"/>
                <a:ea typeface="宋体" panose="02010600030101010101" pitchFamily="2" charset="-122"/>
              </a:rPr>
              <a:t>的预测正确率</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endParaRPr lang="en-US" altLang="zh-CN" sz="2400" dirty="0" smtClean="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t>路预测方法可以节约能耗</a:t>
            </a:r>
            <a:r>
              <a:rPr lang="zh-CN" altLang="en-US" sz="2400" dirty="0" smtClean="0"/>
              <a:t>。</a:t>
            </a:r>
            <a:r>
              <a:rPr lang="zh-CN" altLang="en-US" sz="2400" dirty="0" smtClean="0">
                <a:latin typeface="宋体" panose="02010600030101010101" pitchFamily="2" charset="-122"/>
                <a:ea typeface="宋体" panose="02010600030101010101" pitchFamily="2" charset="-122"/>
              </a:rPr>
              <a:t>路预测方法应用于</a:t>
            </a:r>
            <a:r>
              <a:rPr lang="en-US" altLang="zh-CN" sz="2400" dirty="0" smtClean="0">
                <a:latin typeface="宋体" panose="02010600030101010101" pitchFamily="2" charset="-122"/>
                <a:ea typeface="宋体" panose="02010600030101010101" pitchFamily="2" charset="-122"/>
              </a:rPr>
              <a:t>ARM Cortex-A8</a:t>
            </a:r>
            <a:endParaRPr lang="zh-CN" altLang="en-US" sz="2400" dirty="0"/>
          </a:p>
        </p:txBody>
      </p:sp>
    </p:spTree>
    <p:extLst>
      <p:ext uri="{BB962C8B-B14F-4D97-AF65-F5344CB8AC3E}">
        <p14:creationId xmlns:p14="http://schemas.microsoft.com/office/powerpoint/2010/main" val="731048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mj-ea"/>
              </a:rPr>
              <a:t>将</a:t>
            </a:r>
            <a:r>
              <a:rPr lang="en-US" altLang="zh-CN" sz="3200" b="1" kern="0" dirty="0" smtClean="0">
                <a:solidFill>
                  <a:srgbClr val="800000"/>
                </a:solidFill>
                <a:latin typeface="+mn-lt"/>
              </a:rPr>
              <a:t>Cache</a:t>
            </a:r>
            <a:r>
              <a:rPr lang="zh-CN" altLang="en-US" sz="3200" b="1" kern="0" dirty="0" smtClean="0">
                <a:solidFill>
                  <a:srgbClr val="800000"/>
                </a:solidFill>
                <a:latin typeface="+mj-ea"/>
              </a:rPr>
              <a:t>访问流水线化提高带宽</a:t>
            </a:r>
            <a:endParaRPr lang="zh-CN" altLang="en-US" sz="3200" b="1" kern="0" dirty="0">
              <a:solidFill>
                <a:srgbClr val="800000"/>
              </a:solidFill>
              <a:latin typeface="+mj-ea"/>
            </a:endParaRPr>
          </a:p>
        </p:txBody>
      </p:sp>
      <p:sp>
        <p:nvSpPr>
          <p:cNvPr id="3" name="文本框 2"/>
          <p:cNvSpPr txBox="1"/>
          <p:nvPr/>
        </p:nvSpPr>
        <p:spPr>
          <a:xfrm>
            <a:off x="0" y="1419367"/>
            <a:ext cx="9144000" cy="4616648"/>
          </a:xfrm>
          <a:prstGeom prst="rect">
            <a:avLst/>
          </a:prstGeom>
          <a:noFill/>
        </p:spPr>
        <p:txBody>
          <a:bodyPr wrap="square" rtlCol="0">
            <a:spAutoFit/>
          </a:bodyPr>
          <a:lstStyle/>
          <a:p>
            <a:pPr marL="342900" indent="-342900" algn="just">
              <a:buFont typeface="Wingdings" panose="05000000000000000000" pitchFamily="2" charset="2"/>
              <a:buChar char="Ø"/>
            </a:pPr>
            <a:r>
              <a:rPr lang="zh-CN" altLang="en-US" sz="2400" dirty="0" smtClean="0"/>
              <a:t>将</a:t>
            </a:r>
            <a:r>
              <a:rPr lang="en-US" altLang="zh-CN" sz="2400" dirty="0" smtClean="0"/>
              <a:t>Cache</a:t>
            </a:r>
            <a:r>
              <a:rPr lang="zh-CN" altLang="en-US" sz="2400" dirty="0" smtClean="0"/>
              <a:t>访问流水线化，可以分成多个流水步，在多个时钟周期内完成，从而可以采用更快的时钟周期，提高</a:t>
            </a:r>
            <a:r>
              <a:rPr lang="en-US" altLang="zh-CN" sz="2400" dirty="0" smtClean="0"/>
              <a:t>Cache</a:t>
            </a:r>
            <a:r>
              <a:rPr lang="zh-CN" altLang="en-US" sz="2400" dirty="0" smtClean="0"/>
              <a:t>的带宽</a:t>
            </a:r>
            <a:endParaRPr lang="en-US" altLang="zh-CN" sz="2400" dirty="0" smtClean="0"/>
          </a:p>
          <a:p>
            <a:endParaRPr lang="en-US" altLang="zh-CN" sz="2800" dirty="0" smtClean="0"/>
          </a:p>
          <a:p>
            <a:r>
              <a:rPr lang="zh-CN" altLang="en-US" sz="2400" dirty="0"/>
              <a:t>例如：</a:t>
            </a:r>
          </a:p>
          <a:p>
            <a:r>
              <a:rPr lang="en-US" altLang="zh-CN" sz="2400" dirty="0" smtClean="0"/>
              <a:t>Pentium:    Cache</a:t>
            </a:r>
            <a:r>
              <a:rPr lang="zh-CN" altLang="en-US" sz="2400" dirty="0" smtClean="0"/>
              <a:t>访问要 </a:t>
            </a:r>
            <a:r>
              <a:rPr lang="en-US" altLang="zh-CN" sz="2400" dirty="0" smtClean="0"/>
              <a:t>1</a:t>
            </a:r>
            <a:r>
              <a:rPr lang="zh-CN" altLang="en-US" sz="2400" dirty="0" smtClean="0"/>
              <a:t>个周期 </a:t>
            </a:r>
            <a:endParaRPr lang="en-US" altLang="zh-CN" sz="2400" dirty="0" smtClean="0"/>
          </a:p>
          <a:p>
            <a:r>
              <a:rPr lang="en-US" altLang="zh-CN" sz="2400" dirty="0" smtClean="0"/>
              <a:t>Pentium Pro---</a:t>
            </a:r>
            <a:r>
              <a:rPr lang="en-US" altLang="zh-CN" sz="2400" dirty="0"/>
              <a:t> </a:t>
            </a:r>
            <a:r>
              <a:rPr lang="en-US" altLang="zh-CN" sz="2400" dirty="0" smtClean="0"/>
              <a:t>Pentium</a:t>
            </a:r>
            <a:r>
              <a:rPr lang="en-US" altLang="zh-CN" sz="2400" dirty="0"/>
              <a:t> </a:t>
            </a:r>
            <a:r>
              <a:rPr lang="en-US" altLang="zh-CN" sz="2400" dirty="0" smtClean="0"/>
              <a:t>III:  Cache</a:t>
            </a:r>
            <a:r>
              <a:rPr lang="zh-CN" altLang="en-US" sz="2400" dirty="0"/>
              <a:t>访问要 </a:t>
            </a:r>
            <a:r>
              <a:rPr lang="en-US" altLang="zh-CN" sz="2400" dirty="0" smtClean="0"/>
              <a:t>2</a:t>
            </a:r>
            <a:r>
              <a:rPr lang="zh-CN" altLang="en-US" sz="2400" dirty="0" smtClean="0"/>
              <a:t>个周期  </a:t>
            </a:r>
            <a:r>
              <a:rPr lang="en-US" altLang="zh-CN" sz="2400" dirty="0" smtClean="0"/>
              <a:t>2</a:t>
            </a:r>
            <a:r>
              <a:rPr lang="zh-CN" altLang="en-US" sz="2400" dirty="0" smtClean="0"/>
              <a:t>个流水步</a:t>
            </a:r>
            <a:endParaRPr lang="en-US" altLang="zh-CN" sz="2400" dirty="0"/>
          </a:p>
          <a:p>
            <a:r>
              <a:rPr lang="en-US" altLang="zh-CN" sz="2400" dirty="0" smtClean="0"/>
              <a:t>Pentium 4---Core i7:  Cache</a:t>
            </a:r>
            <a:r>
              <a:rPr lang="zh-CN" altLang="en-US" sz="2400" dirty="0"/>
              <a:t>访问要 </a:t>
            </a:r>
            <a:r>
              <a:rPr lang="en-US" altLang="zh-CN" sz="2400" dirty="0" smtClean="0"/>
              <a:t>4</a:t>
            </a:r>
            <a:r>
              <a:rPr lang="zh-CN" altLang="en-US" sz="2400" dirty="0" smtClean="0"/>
              <a:t>个周期    </a:t>
            </a:r>
            <a:r>
              <a:rPr lang="en-US" altLang="zh-CN" sz="2400" dirty="0" smtClean="0"/>
              <a:t>4</a:t>
            </a:r>
            <a:r>
              <a:rPr lang="zh-CN" altLang="en-US" sz="2400" dirty="0" smtClean="0"/>
              <a:t>个流水步</a:t>
            </a:r>
            <a:endParaRPr lang="en-US" altLang="zh-CN" sz="2400" dirty="0"/>
          </a:p>
          <a:p>
            <a:endParaRPr lang="en-US" altLang="zh-CN" sz="2800" dirty="0" smtClean="0"/>
          </a:p>
          <a:p>
            <a:endParaRPr lang="en-US" altLang="zh-CN" sz="2800" dirty="0"/>
          </a:p>
          <a:p>
            <a:pPr marL="342900" indent="-342900">
              <a:buFont typeface="Wingdings" panose="05000000000000000000" pitchFamily="2" charset="2"/>
              <a:buChar char="Ø"/>
            </a:pPr>
            <a:r>
              <a:rPr lang="en-US" altLang="zh-CN" sz="2400" dirty="0" smtClean="0"/>
              <a:t>Cache</a:t>
            </a:r>
            <a:r>
              <a:rPr lang="zh-CN" altLang="en-US" sz="2400" dirty="0" smtClean="0"/>
              <a:t>访问流水化使得增加</a:t>
            </a:r>
            <a:r>
              <a:rPr lang="en-US" altLang="zh-CN" sz="2400" dirty="0" smtClean="0"/>
              <a:t>Cache</a:t>
            </a:r>
            <a:r>
              <a:rPr lang="zh-CN" altLang="en-US" sz="2400" dirty="0" smtClean="0"/>
              <a:t>相联度更容易，但是会增加分支预测错误的时间开销</a:t>
            </a:r>
            <a:endParaRPr lang="en-US" altLang="zh-CN" sz="2400" dirty="0" smtClean="0"/>
          </a:p>
          <a:p>
            <a:endParaRPr lang="en-US" altLang="zh-CN" dirty="0"/>
          </a:p>
        </p:txBody>
      </p:sp>
    </p:spTree>
    <p:extLst>
      <p:ext uri="{BB962C8B-B14F-4D97-AF65-F5344CB8AC3E}">
        <p14:creationId xmlns:p14="http://schemas.microsoft.com/office/powerpoint/2010/main" val="592766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9475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Arial" panose="020B0604020202020204" pitchFamily="34" charset="0"/>
                <a:ea typeface="黑体" panose="02010609060101010101" pitchFamily="49" charset="-122"/>
              </a:rPr>
              <a:t>用无阻塞</a:t>
            </a:r>
            <a:r>
              <a:rPr lang="en-US" altLang="zh-CN" sz="3200" b="1" kern="0" dirty="0" smtClean="0">
                <a:solidFill>
                  <a:srgbClr val="800000"/>
                </a:solidFill>
                <a:latin typeface="Arial" panose="020B0604020202020204" pitchFamily="34" charset="0"/>
                <a:ea typeface="黑体" panose="02010609060101010101" pitchFamily="49" charset="-122"/>
              </a:rPr>
              <a:t>Cache</a:t>
            </a:r>
            <a:r>
              <a:rPr lang="zh-CN" altLang="en-US" sz="3200" b="1" kern="0" dirty="0" smtClean="0">
                <a:solidFill>
                  <a:srgbClr val="800000"/>
                </a:solidFill>
                <a:latin typeface="Arial" panose="020B0604020202020204" pitchFamily="34" charset="0"/>
                <a:ea typeface="黑体" panose="02010609060101010101" pitchFamily="49" charset="-122"/>
              </a:rPr>
              <a:t>提高带宽</a:t>
            </a:r>
            <a:endParaRPr lang="zh-CN" altLang="en-US" sz="32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937982"/>
            <a:ext cx="9144000"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对于采用乱序执行的流水线处理机，当发生</a:t>
            </a:r>
            <a:r>
              <a:rPr lang="en-US" altLang="zh-CN" sz="2400" dirty="0" smtClean="0"/>
              <a:t>Cache</a:t>
            </a:r>
            <a:r>
              <a:rPr lang="zh-CN" altLang="en-US" sz="2400" dirty="0" smtClean="0"/>
              <a:t>不命中时，不需要因为</a:t>
            </a:r>
            <a:r>
              <a:rPr lang="en-US" altLang="zh-CN" sz="2400" dirty="0" smtClean="0"/>
              <a:t>Cache</a:t>
            </a:r>
            <a:r>
              <a:rPr lang="zh-CN" altLang="en-US" sz="2400" dirty="0" smtClean="0"/>
              <a:t>不命中而停顿。无阻塞</a:t>
            </a:r>
            <a:r>
              <a:rPr lang="en-US" altLang="zh-CN" sz="2400" dirty="0" smtClean="0"/>
              <a:t>Cache</a:t>
            </a:r>
            <a:r>
              <a:rPr lang="zh-CN" altLang="en-US" sz="2400" dirty="0" smtClean="0"/>
              <a:t>允许正当发生不命中时，继续提供</a:t>
            </a:r>
            <a:r>
              <a:rPr lang="en-US" altLang="zh-CN" sz="2400" dirty="0" smtClean="0"/>
              <a:t>Cache</a:t>
            </a:r>
            <a:r>
              <a:rPr lang="zh-CN" altLang="en-US" sz="2400" dirty="0" smtClean="0"/>
              <a:t>命中，也就是在不命中没处理完成前允许后续命中进行。</a:t>
            </a:r>
            <a:endParaRPr lang="en-US" altLang="zh-CN" sz="2400" dirty="0" smtClean="0"/>
          </a:p>
          <a:p>
            <a:endParaRPr lang="en-US" altLang="zh-CN" sz="2400" dirty="0" smtClean="0"/>
          </a:p>
          <a:p>
            <a:endParaRPr lang="en-US" altLang="zh-CN" sz="2400" dirty="0" smtClean="0"/>
          </a:p>
          <a:p>
            <a:endParaRPr lang="en-US" altLang="zh-CN" sz="2400" dirty="0"/>
          </a:p>
          <a:p>
            <a:endParaRPr lang="en-US" altLang="zh-CN" sz="2400" dirty="0"/>
          </a:p>
          <a:p>
            <a:pPr marL="342900" indent="-342900">
              <a:buFont typeface="Wingdings" panose="05000000000000000000" pitchFamily="2" charset="2"/>
              <a:buChar char="Ø"/>
            </a:pPr>
            <a:r>
              <a:rPr lang="en-US" altLang="zh-CN" sz="2400" dirty="0" smtClean="0"/>
              <a:t>L2</a:t>
            </a:r>
            <a:r>
              <a:rPr lang="zh-CN" altLang="en-US" sz="2400" dirty="0" smtClean="0"/>
              <a:t>二级</a:t>
            </a:r>
            <a:r>
              <a:rPr lang="en-US" altLang="zh-CN" sz="2400" dirty="0" smtClean="0"/>
              <a:t>Cache</a:t>
            </a:r>
            <a:r>
              <a:rPr lang="zh-CN" altLang="en-US" sz="2400" dirty="0" smtClean="0"/>
              <a:t>需要支持无阻塞。一般而言，处理器可以隐藏</a:t>
            </a:r>
            <a:r>
              <a:rPr lang="en-US" altLang="zh-CN" sz="2400" dirty="0" smtClean="0"/>
              <a:t>L1</a:t>
            </a:r>
            <a:r>
              <a:rPr lang="zh-CN" altLang="en-US" sz="2400" dirty="0" smtClean="0"/>
              <a:t>级的不命中时间开销，但不能隐藏</a:t>
            </a:r>
            <a:r>
              <a:rPr lang="en-US" altLang="zh-CN" sz="2400" dirty="0" smtClean="0"/>
              <a:t>L2</a:t>
            </a:r>
            <a:r>
              <a:rPr lang="zh-CN" altLang="en-US" sz="2400" dirty="0" smtClean="0"/>
              <a:t>的不命中时间开销。</a:t>
            </a:r>
            <a:endParaRPr lang="zh-CN" altLang="en-US" sz="2400" dirty="0"/>
          </a:p>
        </p:txBody>
      </p:sp>
    </p:spTree>
    <p:extLst>
      <p:ext uri="{BB962C8B-B14F-4D97-AF65-F5344CB8AC3E}">
        <p14:creationId xmlns:p14="http://schemas.microsoft.com/office/powerpoint/2010/main" val="1407979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8150" y="362182"/>
            <a:ext cx="8376630" cy="3840813"/>
          </a:xfrm>
          <a:prstGeom prst="rect">
            <a:avLst/>
          </a:prstGeom>
        </p:spPr>
      </p:pic>
      <p:sp>
        <p:nvSpPr>
          <p:cNvPr id="4" name="文本框 3"/>
          <p:cNvSpPr txBox="1"/>
          <p:nvPr/>
        </p:nvSpPr>
        <p:spPr>
          <a:xfrm>
            <a:off x="0" y="4763069"/>
            <a:ext cx="9144000" cy="400110"/>
          </a:xfrm>
          <a:prstGeom prst="rect">
            <a:avLst/>
          </a:prstGeom>
          <a:noFill/>
        </p:spPr>
        <p:txBody>
          <a:bodyPr wrap="square" rtlCol="0">
            <a:spAutoFit/>
          </a:bodyPr>
          <a:lstStyle/>
          <a:p>
            <a:r>
              <a:rPr lang="zh-CN" altLang="en-US" sz="2000" dirty="0" smtClean="0"/>
              <a:t>非阻塞</a:t>
            </a:r>
            <a:r>
              <a:rPr lang="en-US" altLang="zh-CN" sz="2000" dirty="0" smtClean="0"/>
              <a:t>Cache</a:t>
            </a:r>
            <a:r>
              <a:rPr lang="zh-CN" altLang="en-US" sz="2000" dirty="0" smtClean="0"/>
              <a:t>的有效性评估</a:t>
            </a:r>
            <a:r>
              <a:rPr lang="en-US" altLang="zh-CN" sz="2000" dirty="0" smtClean="0">
                <a:latin typeface="宋体" panose="02010600030101010101" pitchFamily="2" charset="-122"/>
                <a:ea typeface="宋体" panose="02010600030101010101" pitchFamily="2" charset="-122"/>
              </a:rPr>
              <a:t>(</a:t>
            </a:r>
            <a:r>
              <a:rPr lang="zh-CN" altLang="en-US" sz="2000" dirty="0" smtClean="0"/>
              <a:t>在一个不命中发生时允许后续命中</a:t>
            </a:r>
            <a:r>
              <a:rPr lang="en-US" altLang="zh-CN" sz="2000" dirty="0" smtClean="0"/>
              <a:t>1</a:t>
            </a:r>
            <a:r>
              <a:rPr lang="zh-CN" altLang="en-US" sz="2000" dirty="0" smtClean="0"/>
              <a:t>次、</a:t>
            </a:r>
            <a:r>
              <a:rPr lang="en-US" altLang="zh-CN" sz="2000" dirty="0" smtClean="0"/>
              <a:t>2</a:t>
            </a:r>
            <a:r>
              <a:rPr lang="zh-CN" altLang="en-US" sz="2000" dirty="0" smtClean="0"/>
              <a:t>次或者</a:t>
            </a:r>
            <a:r>
              <a:rPr lang="en-US" altLang="zh-CN" sz="2000" dirty="0" smtClean="0"/>
              <a:t>64</a:t>
            </a:r>
            <a:r>
              <a:rPr lang="zh-CN" altLang="en-US" sz="2000" dirty="0" smtClean="0"/>
              <a:t>次</a:t>
            </a:r>
            <a:r>
              <a:rPr lang="en-US" altLang="zh-CN" sz="2000" dirty="0" smtClean="0">
                <a:latin typeface="宋体" panose="02010600030101010101" pitchFamily="2" charset="-122"/>
                <a:ea typeface="宋体" panose="02010600030101010101" pitchFamily="2" charset="-122"/>
              </a:rPr>
              <a:t>)</a:t>
            </a:r>
            <a:endParaRPr lang="zh-CN" altLang="en-US" sz="2000" dirty="0"/>
          </a:p>
        </p:txBody>
      </p:sp>
      <p:sp>
        <p:nvSpPr>
          <p:cNvPr id="5" name="文本框 4"/>
          <p:cNvSpPr txBox="1"/>
          <p:nvPr/>
        </p:nvSpPr>
        <p:spPr>
          <a:xfrm>
            <a:off x="0" y="5518537"/>
            <a:ext cx="9144000" cy="1015663"/>
          </a:xfrm>
          <a:prstGeom prst="rect">
            <a:avLst/>
          </a:prstGeom>
          <a:noFill/>
        </p:spPr>
        <p:txBody>
          <a:bodyPr wrap="square" rtlCol="0">
            <a:spAutoFit/>
          </a:bodyPr>
          <a:lstStyle/>
          <a:p>
            <a:r>
              <a:rPr lang="zh-CN" altLang="en-US" sz="2000" dirty="0" smtClean="0"/>
              <a:t>在</a:t>
            </a:r>
            <a:r>
              <a:rPr lang="en-US" altLang="zh-CN" sz="2000" dirty="0" smtClean="0"/>
              <a:t>Miss</a:t>
            </a:r>
            <a:r>
              <a:rPr lang="zh-CN" altLang="en-US" sz="2000" dirty="0" smtClean="0"/>
              <a:t>时允许</a:t>
            </a:r>
            <a:r>
              <a:rPr lang="en-US" altLang="zh-CN" sz="2000" dirty="0" smtClean="0"/>
              <a:t>1</a:t>
            </a:r>
            <a:r>
              <a:rPr lang="zh-CN" altLang="en-US" sz="2000" dirty="0" smtClean="0"/>
              <a:t>次命中，可以让整型基准集整体不命中惩罚</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不命中时间开销</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减少</a:t>
            </a:r>
            <a:r>
              <a:rPr lang="en-US" altLang="zh-CN" sz="2000" dirty="0" smtClean="0">
                <a:latin typeface="宋体" panose="02010600030101010101" pitchFamily="2" charset="-122"/>
                <a:ea typeface="宋体" panose="02010600030101010101" pitchFamily="2" charset="-122"/>
              </a:rPr>
              <a:t>9%</a:t>
            </a:r>
            <a:r>
              <a:rPr lang="zh-CN" altLang="en-US" sz="2000" dirty="0" smtClean="0">
                <a:latin typeface="宋体" panose="02010600030101010101" pitchFamily="2" charset="-122"/>
                <a:ea typeface="宋体" panose="02010600030101010101" pitchFamily="2" charset="-122"/>
              </a:rPr>
              <a:t>，浮点基准集整体不命中开销减少</a:t>
            </a:r>
            <a:r>
              <a:rPr lang="en-US" altLang="zh-CN" sz="2000" dirty="0" smtClean="0">
                <a:latin typeface="宋体" panose="02010600030101010101" pitchFamily="2" charset="-122"/>
                <a:ea typeface="宋体" panose="02010600030101010101" pitchFamily="2" charset="-122"/>
              </a:rPr>
              <a:t>12.5%</a:t>
            </a:r>
            <a:r>
              <a:rPr lang="zh-CN" altLang="en-US" sz="2000" dirty="0" smtClean="0">
                <a:latin typeface="宋体" panose="02010600030101010101" pitchFamily="2" charset="-122"/>
                <a:ea typeface="宋体" panose="02010600030101010101" pitchFamily="2" charset="-122"/>
              </a:rPr>
              <a:t>。如果允许</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次命中，则将不命中开销减少</a:t>
            </a:r>
            <a:r>
              <a:rPr lang="en-US" altLang="zh-CN" sz="2000" dirty="0" smtClean="0">
                <a:latin typeface="宋体" panose="02010600030101010101" pitchFamily="2" charset="-122"/>
                <a:ea typeface="宋体" panose="02010600030101010101" pitchFamily="2" charset="-122"/>
              </a:rPr>
              <a:t>10%</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16%</a:t>
            </a:r>
            <a:r>
              <a:rPr lang="zh-CN" altLang="en-US" sz="2000" dirty="0" smtClean="0">
                <a:latin typeface="宋体" panose="02010600030101010101" pitchFamily="2" charset="-122"/>
                <a:ea typeface="宋体" panose="02010600030101010101" pitchFamily="2" charset="-122"/>
              </a:rPr>
              <a:t>。允许</a:t>
            </a:r>
            <a:r>
              <a:rPr lang="en-US" altLang="zh-CN" sz="2000" dirty="0" smtClean="0">
                <a:latin typeface="宋体" panose="02010600030101010101" pitchFamily="2" charset="-122"/>
                <a:ea typeface="宋体" panose="02010600030101010101" pitchFamily="2" charset="-122"/>
              </a:rPr>
              <a:t>64</a:t>
            </a:r>
            <a:r>
              <a:rPr lang="zh-CN" altLang="en-US" sz="2000" dirty="0" smtClean="0">
                <a:latin typeface="宋体" panose="02010600030101010101" pitchFamily="2" charset="-122"/>
                <a:ea typeface="宋体" panose="02010600030101010101" pitchFamily="2" charset="-122"/>
              </a:rPr>
              <a:t>次命中仅仅带来少量额外减少。</a:t>
            </a:r>
            <a:endParaRPr lang="zh-CN" altLang="en-US" sz="2000" dirty="0"/>
          </a:p>
        </p:txBody>
      </p:sp>
    </p:spTree>
    <p:extLst>
      <p:ext uri="{BB962C8B-B14F-4D97-AF65-F5344CB8AC3E}">
        <p14:creationId xmlns:p14="http://schemas.microsoft.com/office/powerpoint/2010/main" val="2226728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Arial" panose="020B0604020202020204" pitchFamily="34" charset="0"/>
                <a:ea typeface="黑体" panose="02010609060101010101" pitchFamily="49" charset="-122"/>
              </a:rPr>
              <a:t>多组结构</a:t>
            </a:r>
            <a:r>
              <a:rPr lang="en-US" altLang="zh-CN" sz="3600" b="1" kern="0" dirty="0" smtClean="0">
                <a:solidFill>
                  <a:srgbClr val="800000"/>
                </a:solidFill>
                <a:latin typeface="Arial" panose="020B0604020202020204" pitchFamily="34" charset="0"/>
                <a:ea typeface="黑体" panose="02010609060101010101" pitchFamily="49" charset="-122"/>
              </a:rPr>
              <a:t>Cache</a:t>
            </a:r>
            <a:r>
              <a:rPr lang="zh-CN" altLang="en-US" sz="3600" b="1" kern="0" dirty="0" smtClean="0">
                <a:solidFill>
                  <a:srgbClr val="800000"/>
                </a:solidFill>
                <a:latin typeface="Arial" panose="020B0604020202020204" pitchFamily="34" charset="0"/>
                <a:ea typeface="黑体" panose="02010609060101010101" pitchFamily="49" charset="-122"/>
              </a:rPr>
              <a:t>提高带宽</a:t>
            </a:r>
            <a:endParaRPr lang="zh-CN" altLang="en-US" sz="36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92072"/>
            <a:ext cx="9144000"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将</a:t>
            </a:r>
            <a:r>
              <a:rPr lang="en-US" altLang="zh-CN" sz="2400" dirty="0" smtClean="0"/>
              <a:t>Cache</a:t>
            </a:r>
            <a:r>
              <a:rPr lang="zh-CN" altLang="en-US" sz="2400" dirty="0" smtClean="0"/>
              <a:t>组织成多个独立的、</a:t>
            </a:r>
            <a:r>
              <a:rPr lang="zh-CN" altLang="en-US" sz="2400" dirty="0">
                <a:latin typeface="宋体" panose="02010600030101010101" pitchFamily="2" charset="-122"/>
                <a:ea typeface="宋体" panose="02010600030101010101" pitchFamily="2" charset="-122"/>
              </a:rPr>
              <a:t>支持同时</a:t>
            </a:r>
            <a:r>
              <a:rPr lang="zh-CN" altLang="en-US" sz="2400" dirty="0" smtClean="0">
                <a:latin typeface="宋体" panose="02010600030101010101" pitchFamily="2" charset="-122"/>
                <a:ea typeface="宋体" panose="02010600030101010101" pitchFamily="2" charset="-122"/>
              </a:rPr>
              <a:t>访问</a:t>
            </a:r>
            <a:r>
              <a:rPr lang="zh-CN" altLang="en-US" sz="2400" dirty="0" smtClean="0"/>
              <a:t>的缓存组</a:t>
            </a:r>
            <a:r>
              <a:rPr lang="en-US" altLang="zh-CN" sz="2400" dirty="0" smtClean="0">
                <a:latin typeface="宋体" panose="02010600030101010101" pitchFamily="2" charset="-122"/>
                <a:ea typeface="宋体" panose="02010600030101010101" pitchFamily="2" charset="-122"/>
              </a:rPr>
              <a:t>(</a:t>
            </a:r>
            <a:r>
              <a:rPr lang="en-US" altLang="zh-CN" sz="2400" dirty="0" smtClean="0"/>
              <a:t>multi-bank</a:t>
            </a:r>
            <a:r>
              <a:rPr lang="en-US" altLang="zh-CN" sz="2400" dirty="0" smtClean="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ü"/>
            </a:pPr>
            <a:r>
              <a:rPr lang="en-US" altLang="zh-CN" sz="2400" dirty="0" smtClean="0">
                <a:ea typeface="宋体" panose="02010600030101010101" pitchFamily="2" charset="-122"/>
              </a:rPr>
              <a:t>ARM Cortex-A8</a:t>
            </a:r>
            <a:r>
              <a:rPr lang="zh-CN" altLang="en-US" sz="2400" dirty="0" smtClean="0">
                <a:latin typeface="宋体" panose="02010600030101010101" pitchFamily="2" charset="-122"/>
                <a:ea typeface="宋体" panose="02010600030101010101" pitchFamily="2" charset="-122"/>
              </a:rPr>
              <a:t>的</a:t>
            </a:r>
            <a:r>
              <a:rPr lang="en-US" altLang="zh-CN" sz="2400" dirty="0" smtClean="0">
                <a:ea typeface="宋体" panose="02010600030101010101" pitchFamily="2" charset="-122"/>
              </a:rPr>
              <a:t>L2</a:t>
            </a:r>
            <a:r>
              <a:rPr lang="zh-CN" altLang="en-US" sz="2400" dirty="0" smtClean="0">
                <a:latin typeface="宋体" panose="02010600030101010101" pitchFamily="2" charset="-122"/>
                <a:ea typeface="宋体" panose="02010600030101010101" pitchFamily="2" charset="-122"/>
              </a:rPr>
              <a:t>有</a:t>
            </a:r>
            <a:r>
              <a:rPr lang="en-US" altLang="zh-CN" sz="2400" dirty="0" smtClean="0">
                <a:latin typeface="宋体" panose="02010600030101010101" pitchFamily="2" charset="-122"/>
                <a:ea typeface="宋体" panose="02010600030101010101" pitchFamily="2" charset="-122"/>
              </a:rPr>
              <a:t>1-4</a:t>
            </a:r>
            <a:r>
              <a:rPr lang="zh-CN" altLang="en-US" sz="2400" dirty="0" smtClean="0">
                <a:latin typeface="宋体" panose="02010600030101010101" pitchFamily="2" charset="-122"/>
                <a:ea typeface="宋体" panose="02010600030101010101" pitchFamily="2" charset="-122"/>
              </a:rPr>
              <a:t>个缓存组</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bank</a:t>
            </a:r>
            <a:r>
              <a:rPr lang="en-US" altLang="zh-CN" sz="2400" dirty="0" smtClean="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ü"/>
            </a:pPr>
            <a:r>
              <a:rPr lang="en-US" altLang="zh-CN" sz="2400" dirty="0" smtClean="0">
                <a:ea typeface="宋体" panose="02010600030101010101" pitchFamily="2" charset="-122"/>
              </a:rPr>
              <a:t>Intel i7</a:t>
            </a:r>
            <a:r>
              <a:rPr lang="zh-CN" altLang="en-US" sz="2400" dirty="0" smtClean="0">
                <a:latin typeface="宋体" panose="02010600030101010101" pitchFamily="2" charset="-122"/>
                <a:ea typeface="宋体" panose="02010600030101010101" pitchFamily="2" charset="-122"/>
              </a:rPr>
              <a:t>的</a:t>
            </a:r>
            <a:r>
              <a:rPr lang="en-US" altLang="zh-CN" sz="2400" dirty="0" smtClean="0">
                <a:ea typeface="宋体" panose="02010600030101010101" pitchFamily="2" charset="-122"/>
              </a:rPr>
              <a:t>L1</a:t>
            </a:r>
            <a:r>
              <a:rPr lang="zh-CN" altLang="en-US" sz="2400" dirty="0" smtClean="0">
                <a:latin typeface="宋体" panose="02010600030101010101" pitchFamily="2" charset="-122"/>
                <a:ea typeface="宋体" panose="02010600030101010101" pitchFamily="2" charset="-122"/>
              </a:rPr>
              <a:t>有</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个缓存组，</a:t>
            </a:r>
            <a:r>
              <a:rPr lang="en-US" altLang="zh-CN" sz="2400" dirty="0" smtClean="0">
                <a:ea typeface="宋体" panose="02010600030101010101" pitchFamily="2" charset="-122"/>
              </a:rPr>
              <a:t>L2</a:t>
            </a:r>
            <a:r>
              <a:rPr lang="zh-CN" altLang="en-US" sz="2400" dirty="0" smtClean="0">
                <a:latin typeface="宋体" panose="02010600030101010101" pitchFamily="2" charset="-122"/>
                <a:ea typeface="宋体" panose="02010600030101010101" pitchFamily="2" charset="-122"/>
              </a:rPr>
              <a:t>有</a:t>
            </a:r>
            <a:r>
              <a:rPr lang="en-US" altLang="zh-CN" sz="2400" dirty="0" smtClean="0">
                <a:latin typeface="宋体" panose="02010600030101010101" pitchFamily="2" charset="-122"/>
                <a:ea typeface="宋体" panose="02010600030101010101" pitchFamily="2" charset="-122"/>
              </a:rPr>
              <a:t>8</a:t>
            </a:r>
            <a:r>
              <a:rPr lang="zh-CN" altLang="en-US" sz="2400" dirty="0" smtClean="0">
                <a:latin typeface="宋体" panose="02010600030101010101" pitchFamily="2" charset="-122"/>
                <a:ea typeface="宋体" panose="02010600030101010101" pitchFamily="2" charset="-122"/>
              </a:rPr>
              <a:t>个缓存组</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p>
        </p:txBody>
      </p:sp>
      <p:pic>
        <p:nvPicPr>
          <p:cNvPr id="4" name="图片 3"/>
          <p:cNvPicPr>
            <a:picLocks noChangeAspect="1"/>
          </p:cNvPicPr>
          <p:nvPr/>
        </p:nvPicPr>
        <p:blipFill>
          <a:blip r:embed="rId2"/>
          <a:stretch>
            <a:fillRect/>
          </a:stretch>
        </p:blipFill>
        <p:spPr>
          <a:xfrm>
            <a:off x="176837" y="3173105"/>
            <a:ext cx="8790326" cy="2997938"/>
          </a:xfrm>
          <a:prstGeom prst="rect">
            <a:avLst/>
          </a:prstGeom>
        </p:spPr>
      </p:pic>
      <p:sp>
        <p:nvSpPr>
          <p:cNvPr id="5" name="文本框 4"/>
          <p:cNvSpPr txBox="1"/>
          <p:nvPr/>
        </p:nvSpPr>
        <p:spPr>
          <a:xfrm>
            <a:off x="2613545" y="6171043"/>
            <a:ext cx="3971499" cy="461665"/>
          </a:xfrm>
          <a:prstGeom prst="rect">
            <a:avLst/>
          </a:prstGeom>
          <a:noFill/>
        </p:spPr>
        <p:txBody>
          <a:bodyPr wrap="square" rtlCol="0">
            <a:spAutoFit/>
          </a:bodyPr>
          <a:lstStyle/>
          <a:p>
            <a:r>
              <a:rPr lang="en-US" altLang="zh-CN" sz="2400" dirty="0" smtClean="0"/>
              <a:t>              4</a:t>
            </a:r>
            <a:r>
              <a:rPr lang="zh-CN" altLang="en-US" sz="2400" dirty="0" smtClean="0"/>
              <a:t>路交错缓存组</a:t>
            </a:r>
            <a:endParaRPr lang="zh-CN" altLang="en-US" sz="2400" dirty="0"/>
          </a:p>
        </p:txBody>
      </p:sp>
    </p:spTree>
    <p:extLst>
      <p:ext uri="{BB962C8B-B14F-4D97-AF65-F5344CB8AC3E}">
        <p14:creationId xmlns:p14="http://schemas.microsoft.com/office/powerpoint/2010/main" val="452307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45660" y="235694"/>
            <a:ext cx="8775510"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mn-lt"/>
                <a:ea typeface="黑体" panose="02010609060101010101" pitchFamily="49" charset="-122"/>
              </a:rPr>
              <a:t>关键字节优先</a:t>
            </a:r>
            <a:r>
              <a:rPr lang="zh-CN" altLang="en-US" sz="3200" b="1" kern="0" dirty="0">
                <a:solidFill>
                  <a:srgbClr val="800000"/>
                </a:solidFill>
                <a:latin typeface="+mn-lt"/>
                <a:ea typeface="黑体" panose="02010609060101010101" pitchFamily="49" charset="-122"/>
              </a:rPr>
              <a:t>和</a:t>
            </a:r>
            <a:r>
              <a:rPr lang="zh-CN" altLang="en-US" sz="3200" b="1" kern="0" dirty="0" smtClean="0">
                <a:solidFill>
                  <a:srgbClr val="800000"/>
                </a:solidFill>
                <a:latin typeface="+mn-lt"/>
                <a:ea typeface="黑体" panose="02010609060101010101" pitchFamily="49" charset="-122"/>
              </a:rPr>
              <a:t>提前重启动减少不命中时间开销</a:t>
            </a:r>
            <a:endParaRPr lang="zh-CN" altLang="en-US" sz="3200" b="1" kern="0" dirty="0">
              <a:solidFill>
                <a:srgbClr val="800000"/>
              </a:solidFill>
              <a:latin typeface="+mn-lt"/>
              <a:ea typeface="黑体" panose="02010609060101010101" pitchFamily="49" charset="-122"/>
            </a:endParaRPr>
          </a:p>
        </p:txBody>
      </p:sp>
      <p:sp>
        <p:nvSpPr>
          <p:cNvPr id="3" name="文本框 2"/>
          <p:cNvSpPr txBox="1"/>
          <p:nvPr/>
        </p:nvSpPr>
        <p:spPr>
          <a:xfrm>
            <a:off x="0" y="1201003"/>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这种技术基于这样的观察</a:t>
            </a:r>
            <a:r>
              <a:rPr lang="en-US" altLang="zh-CN" sz="2400" dirty="0" smtClean="0"/>
              <a:t>——</a:t>
            </a:r>
            <a:r>
              <a:rPr lang="zh-CN" altLang="en-US" sz="2400" dirty="0" smtClean="0"/>
              <a:t>一般情况下，处理器一次只需要一个数据块里的一个字节。这种策略略显不耐心</a:t>
            </a:r>
            <a:r>
              <a:rPr lang="zh-CN" altLang="en-US" sz="2400" dirty="0"/>
              <a:t>：</a:t>
            </a:r>
            <a:r>
              <a:rPr lang="zh-CN" altLang="en-US" sz="2400" dirty="0" smtClean="0"/>
              <a:t>不用等到载入整个数据块，一旦得到需要的字节，立即发送</a:t>
            </a:r>
            <a:r>
              <a:rPr lang="en-US" altLang="zh-CN" sz="2400" dirty="0" smtClean="0"/>
              <a:t>,</a:t>
            </a:r>
            <a:r>
              <a:rPr lang="zh-CN" altLang="en-US" sz="2400" dirty="0" smtClean="0"/>
              <a:t>并重新启动</a:t>
            </a:r>
            <a:r>
              <a:rPr lang="zh-CN" altLang="en-US" sz="2400" dirty="0"/>
              <a:t>处理器</a:t>
            </a:r>
            <a:r>
              <a:rPr lang="zh-CN" altLang="en-US" sz="2400" dirty="0" smtClean="0"/>
              <a:t>。</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关键字优先</a:t>
            </a:r>
            <a:r>
              <a:rPr lang="en-US" altLang="zh-CN" sz="2400" dirty="0" smtClean="0"/>
              <a:t>Critical word first</a:t>
            </a:r>
          </a:p>
          <a:p>
            <a:pPr marL="342900" indent="-342900">
              <a:buFont typeface="Wingdings" panose="05000000000000000000" pitchFamily="2" charset="2"/>
              <a:buChar char="ü"/>
            </a:pPr>
            <a:r>
              <a:rPr lang="zh-CN" altLang="en-US" sz="2400" dirty="0" smtClean="0"/>
              <a:t>首先从内存请求缺失的字，一旦还缺失字到达就将其送给处理器。当在读入数据块的其他字的同时，让处理器继续执行缺失字处理。</a:t>
            </a:r>
            <a:endParaRPr lang="en-US" altLang="zh-CN" sz="2400" dirty="0" smtClean="0"/>
          </a:p>
          <a:p>
            <a:pPr marL="342900" indent="-342900">
              <a:buFont typeface="Wingdings" panose="05000000000000000000" pitchFamily="2" charset="2"/>
              <a:buChar char="Ø"/>
            </a:pPr>
            <a:r>
              <a:rPr lang="zh-CN" altLang="en-US" sz="2400" dirty="0" smtClean="0"/>
              <a:t>提取重启动</a:t>
            </a:r>
            <a:r>
              <a:rPr lang="en-US" altLang="zh-CN" sz="2400" dirty="0" smtClean="0"/>
              <a:t>Early restart</a:t>
            </a:r>
          </a:p>
          <a:p>
            <a:pPr marL="342900" indent="-342900">
              <a:buFont typeface="Wingdings" panose="05000000000000000000" pitchFamily="2" charset="2"/>
              <a:buChar char="ü"/>
            </a:pPr>
            <a:r>
              <a:rPr lang="zh-CN" altLang="en-US" sz="2400" dirty="0" smtClean="0"/>
              <a:t>按正常顺序提取字，缺失字一旦到达立即送给处理器，重启动处理器继续执行</a:t>
            </a:r>
            <a:endParaRPr lang="en-US" altLang="zh-CN" sz="2400" dirty="0" smtClean="0"/>
          </a:p>
          <a:p>
            <a:pPr marL="342900" indent="-342900">
              <a:buFont typeface="Wingdings" panose="05000000000000000000" pitchFamily="2" charset="2"/>
              <a:buChar char="ü"/>
            </a:pPr>
            <a:endParaRPr lang="en-US" altLang="zh-CN" sz="2400" dirty="0"/>
          </a:p>
          <a:p>
            <a:pPr marL="342900" indent="-342900">
              <a:buFont typeface="Wingdings" panose="05000000000000000000" pitchFamily="2" charset="2"/>
              <a:buChar char="Ø"/>
            </a:pPr>
            <a:r>
              <a:rPr lang="zh-CN" altLang="en-US" sz="2400" dirty="0" smtClean="0"/>
              <a:t>这些技术只有在</a:t>
            </a:r>
            <a:r>
              <a:rPr lang="en-US" altLang="zh-CN" sz="2400" dirty="0" smtClean="0"/>
              <a:t>Cache</a:t>
            </a:r>
            <a:r>
              <a:rPr lang="zh-CN" altLang="en-US" sz="2400" dirty="0" smtClean="0"/>
              <a:t>块尺寸比较大时才有用武之地。这些策略的效果依赖于</a:t>
            </a:r>
            <a:r>
              <a:rPr lang="en-US" altLang="zh-CN" sz="2400" dirty="0" smtClean="0"/>
              <a:t>Cache</a:t>
            </a:r>
            <a:r>
              <a:rPr lang="zh-CN" altLang="en-US" sz="2400" dirty="0" smtClean="0"/>
              <a:t>块的大小，以及数据块其他未取到部分也被访问的几率</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优先处理关键字，其他部分出现不命中，削弱该技术的效果</a:t>
            </a:r>
            <a:r>
              <a:rPr lang="en-US" altLang="zh-CN" sz="2400" dirty="0" smtClean="0">
                <a:latin typeface="宋体" panose="02010600030101010101" pitchFamily="2" charset="-122"/>
                <a:ea typeface="宋体" panose="02010600030101010101" pitchFamily="2" charset="-122"/>
              </a:rPr>
              <a:t>)</a:t>
            </a:r>
            <a:r>
              <a:rPr lang="zh-CN" altLang="en-US" sz="2400" dirty="0" smtClean="0"/>
              <a:t>。</a:t>
            </a:r>
            <a:endParaRPr lang="zh-CN" altLang="en-US" sz="2400" dirty="0"/>
          </a:p>
        </p:txBody>
      </p:sp>
    </p:spTree>
    <p:extLst>
      <p:ext uri="{BB962C8B-B14F-4D97-AF65-F5344CB8AC3E}">
        <p14:creationId xmlns:p14="http://schemas.microsoft.com/office/powerpoint/2010/main" val="98543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Arial" panose="020B0604020202020204" pitchFamily="34" charset="0"/>
                <a:ea typeface="黑体" panose="02010609060101010101" pitchFamily="49" charset="-122"/>
              </a:rPr>
              <a:t>合并写缓冲器减少不命中时间开销</a:t>
            </a:r>
            <a:endParaRPr lang="zh-CN" altLang="en-US" sz="32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023581"/>
            <a:ext cx="914400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写合并</a:t>
            </a:r>
            <a:r>
              <a:rPr lang="en-US" altLang="zh-CN" sz="2400" dirty="0" smtClean="0"/>
              <a:t>write merging: </a:t>
            </a:r>
            <a:r>
              <a:rPr lang="zh-CN" altLang="en-US" sz="2400" dirty="0" smtClean="0"/>
              <a:t>写直达</a:t>
            </a:r>
            <a:r>
              <a:rPr lang="en-US" altLang="zh-CN" sz="2400" dirty="0" smtClean="0"/>
              <a:t>Cache</a:t>
            </a:r>
            <a:r>
              <a:rPr lang="zh-CN" altLang="en-US" sz="2400" dirty="0" smtClean="0"/>
              <a:t>依赖于写缓冲器</a:t>
            </a:r>
            <a:r>
              <a:rPr lang="en-US" altLang="zh-CN" sz="2400" dirty="0" smtClean="0"/>
              <a:t>Writer buffer</a:t>
            </a:r>
            <a:r>
              <a:rPr lang="zh-CN" altLang="en-US" sz="2400" dirty="0" smtClean="0"/>
              <a:t>来同步更新内存里的数据。当需要更新内存数据时，数据先是送到写缓冲器，检查该数据的地址是否与写缓冲器某个记录项地址匹配，如果匹配将该数据合并到该表项。</a:t>
            </a:r>
            <a:endParaRPr lang="en-US" altLang="zh-CN" sz="2400" dirty="0" smtClean="0"/>
          </a:p>
          <a:p>
            <a:pPr marL="342900" indent="-342900">
              <a:buFont typeface="Wingdings" panose="05000000000000000000" pitchFamily="2" charset="2"/>
              <a:buChar char="Ø"/>
            </a:pPr>
            <a:r>
              <a:rPr lang="zh-CN" altLang="en-US" sz="2400" dirty="0" smtClean="0"/>
              <a:t>写合并可以减少写缓冲器满造成的停顿</a:t>
            </a:r>
            <a:endParaRPr lang="en-US" altLang="zh-CN" sz="2400" dirty="0"/>
          </a:p>
          <a:p>
            <a:endParaRPr lang="zh-CN" altLang="en-US" sz="2400" dirty="0"/>
          </a:p>
        </p:txBody>
      </p:sp>
      <p:pic>
        <p:nvPicPr>
          <p:cNvPr id="4" name="图片 3"/>
          <p:cNvPicPr>
            <a:picLocks noChangeAspect="1"/>
          </p:cNvPicPr>
          <p:nvPr/>
        </p:nvPicPr>
        <p:blipFill>
          <a:blip r:embed="rId2"/>
          <a:stretch>
            <a:fillRect/>
          </a:stretch>
        </p:blipFill>
        <p:spPr>
          <a:xfrm>
            <a:off x="0" y="3066660"/>
            <a:ext cx="5308979" cy="3791340"/>
          </a:xfrm>
          <a:prstGeom prst="rect">
            <a:avLst/>
          </a:prstGeom>
        </p:spPr>
      </p:pic>
      <p:sp>
        <p:nvSpPr>
          <p:cNvPr id="5" name="文本框 4"/>
          <p:cNvSpPr txBox="1"/>
          <p:nvPr/>
        </p:nvSpPr>
        <p:spPr>
          <a:xfrm>
            <a:off x="5308979" y="3353957"/>
            <a:ext cx="3725839" cy="341632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写缓冲器左边是对应地址，右边有个</a:t>
            </a:r>
            <a:r>
              <a:rPr lang="en-US" altLang="zh-CN" dirty="0" smtClean="0"/>
              <a:t>4</a:t>
            </a:r>
            <a:r>
              <a:rPr lang="zh-CN" altLang="en-US" dirty="0" smtClean="0"/>
              <a:t>个字，每个字</a:t>
            </a:r>
            <a:r>
              <a:rPr lang="en-US" altLang="zh-CN" dirty="0" smtClean="0"/>
              <a:t>8</a:t>
            </a:r>
            <a:r>
              <a:rPr lang="zh-CN" altLang="en-US" dirty="0" smtClean="0"/>
              <a:t>字节</a:t>
            </a:r>
            <a:r>
              <a:rPr lang="en-US" altLang="zh-CN" dirty="0" smtClean="0">
                <a:latin typeface="宋体" panose="02010600030101010101" pitchFamily="2" charset="-122"/>
                <a:ea typeface="宋体" panose="02010600030101010101" pitchFamily="2" charset="-122"/>
              </a:rPr>
              <a:t>(64</a:t>
            </a:r>
            <a:r>
              <a:rPr lang="zh-CN" altLang="en-US" dirty="0" smtClean="0">
                <a:latin typeface="宋体" panose="02010600030101010101" pitchFamily="2" charset="-122"/>
                <a:ea typeface="宋体" panose="02010600030101010101" pitchFamily="2" charset="-122"/>
              </a:rPr>
              <a:t>位</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V</a:t>
            </a:r>
            <a:r>
              <a:rPr lang="zh-CN" altLang="en-US" dirty="0" smtClean="0">
                <a:latin typeface="宋体" panose="02010600030101010101" pitchFamily="2" charset="-122"/>
                <a:ea typeface="宋体" panose="02010600030101010101" pitchFamily="2" charset="-122"/>
              </a:rPr>
              <a:t>表示对应字是否有效。</a:t>
            </a:r>
            <a:endParaRPr lang="en-US" altLang="zh-CN" dirty="0" smtClean="0"/>
          </a:p>
          <a:p>
            <a:pPr marL="285750" indent="-285750">
              <a:buFont typeface="Wingdings" panose="05000000000000000000" pitchFamily="2" charset="2"/>
              <a:buChar char="ü"/>
            </a:pPr>
            <a:r>
              <a:rPr lang="zh-CN" altLang="en-US" dirty="0" smtClean="0"/>
              <a:t>上图没有采用写合并，四个连续地址写占满了整个写缓冲器。尽管还有很多空位，却不能再让新数据进来。</a:t>
            </a:r>
            <a:endParaRPr lang="en-US" altLang="zh-CN" dirty="0" smtClean="0"/>
          </a:p>
          <a:p>
            <a:pPr marL="285750" indent="-285750">
              <a:buFont typeface="Wingdings" panose="05000000000000000000" pitchFamily="2" charset="2"/>
              <a:buChar char="ü"/>
            </a:pPr>
            <a:r>
              <a:rPr lang="zh-CN" altLang="en-US" dirty="0"/>
              <a:t>下</a:t>
            </a:r>
            <a:r>
              <a:rPr lang="zh-CN" altLang="en-US" dirty="0" smtClean="0"/>
              <a:t>图采用写合并，四个连续地址写合并到一行，一次写</a:t>
            </a:r>
            <a:r>
              <a:rPr lang="en-US" altLang="zh-CN" dirty="0" smtClean="0"/>
              <a:t>4</a:t>
            </a:r>
            <a:r>
              <a:rPr lang="zh-CN" altLang="en-US" dirty="0" smtClean="0"/>
              <a:t>个字，</a:t>
            </a:r>
            <a:r>
              <a:rPr lang="zh-CN" altLang="en-US" dirty="0" smtClean="0">
                <a:solidFill>
                  <a:srgbClr val="0070C0"/>
                </a:solidFill>
              </a:rPr>
              <a:t>效果一样</a:t>
            </a:r>
            <a:r>
              <a:rPr lang="zh-CN" altLang="en-US" dirty="0" smtClean="0"/>
              <a:t>。但是，一次写</a:t>
            </a:r>
            <a:r>
              <a:rPr lang="en-US" altLang="zh-CN" dirty="0" smtClean="0"/>
              <a:t>4</a:t>
            </a:r>
            <a:r>
              <a:rPr lang="zh-CN" altLang="en-US" dirty="0" smtClean="0"/>
              <a:t>个字速度快于一次写</a:t>
            </a:r>
            <a:r>
              <a:rPr lang="en-US" altLang="zh-CN" dirty="0" smtClean="0"/>
              <a:t>1</a:t>
            </a:r>
            <a:r>
              <a:rPr lang="zh-CN" altLang="en-US" dirty="0" smtClean="0"/>
              <a:t>个字写</a:t>
            </a:r>
            <a:r>
              <a:rPr lang="en-US" altLang="zh-CN" dirty="0" smtClean="0"/>
              <a:t>4</a:t>
            </a:r>
            <a:r>
              <a:rPr lang="zh-CN" altLang="en-US" dirty="0" smtClean="0"/>
              <a:t>次。</a:t>
            </a:r>
            <a:endParaRPr lang="en-US" altLang="zh-CN" dirty="0" smtClean="0"/>
          </a:p>
          <a:p>
            <a:endParaRPr lang="zh-CN" altLang="en-US" dirty="0"/>
          </a:p>
        </p:txBody>
      </p:sp>
    </p:spTree>
    <p:extLst>
      <p:ext uri="{BB962C8B-B14F-4D97-AF65-F5344CB8AC3E}">
        <p14:creationId xmlns:p14="http://schemas.microsoft.com/office/powerpoint/2010/main" val="882988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9475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Arial" panose="020B0604020202020204" pitchFamily="34" charset="0"/>
                <a:ea typeface="黑体" panose="02010609060101010101" pitchFamily="49" charset="-122"/>
              </a:rPr>
              <a:t>编译器优化</a:t>
            </a:r>
            <a:endParaRPr lang="zh-CN" altLang="en-US" sz="36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1" y="1276066"/>
            <a:ext cx="9144000" cy="830997"/>
          </a:xfrm>
          <a:prstGeom prst="rect">
            <a:avLst/>
          </a:prstGeom>
          <a:noFill/>
        </p:spPr>
        <p:txBody>
          <a:bodyPr wrap="square" rtlCol="0">
            <a:spAutoFit/>
          </a:bodyPr>
          <a:lstStyle/>
          <a:p>
            <a:r>
              <a:rPr lang="zh-CN" altLang="en-US" sz="2400" dirty="0" smtClean="0">
                <a:solidFill>
                  <a:srgbClr val="0070C0"/>
                </a:solidFill>
              </a:rPr>
              <a:t>循环交换</a:t>
            </a:r>
            <a:r>
              <a:rPr lang="en-US" altLang="zh-CN" sz="2400" dirty="0" smtClean="0">
                <a:solidFill>
                  <a:srgbClr val="0070C0"/>
                </a:solidFill>
                <a:latin typeface="宋体" panose="02010600030101010101" pitchFamily="2" charset="-122"/>
                <a:ea typeface="宋体" panose="02010600030101010101" pitchFamily="2" charset="-122"/>
              </a:rPr>
              <a:t>(</a:t>
            </a:r>
            <a:r>
              <a:rPr lang="en-US" altLang="zh-CN" sz="2400" dirty="0" smtClean="0">
                <a:solidFill>
                  <a:srgbClr val="0070C0"/>
                </a:solidFill>
              </a:rPr>
              <a:t>loop interchange</a:t>
            </a:r>
            <a:r>
              <a:rPr lang="en-US" altLang="zh-CN" sz="2400" dirty="0" smtClean="0">
                <a:solidFill>
                  <a:srgbClr val="0070C0"/>
                </a:solidFill>
                <a:latin typeface="宋体" panose="02010600030101010101" pitchFamily="2" charset="-122"/>
                <a:ea typeface="宋体" panose="02010600030101010101" pitchFamily="2" charset="-122"/>
              </a:rPr>
              <a:t>)</a:t>
            </a:r>
            <a:r>
              <a:rPr lang="zh-CN" altLang="en-US" sz="2400" dirty="0" smtClean="0"/>
              <a:t>： 交换嵌套内外层循环，以能够顺序访问内存</a:t>
            </a:r>
            <a:endParaRPr lang="zh-CN" altLang="en-US" sz="2400" dirty="0"/>
          </a:p>
        </p:txBody>
      </p:sp>
      <p:pic>
        <p:nvPicPr>
          <p:cNvPr id="4" name="图片 3"/>
          <p:cNvPicPr>
            <a:picLocks noChangeAspect="1"/>
          </p:cNvPicPr>
          <p:nvPr/>
        </p:nvPicPr>
        <p:blipFill>
          <a:blip r:embed="rId2"/>
          <a:stretch>
            <a:fillRect/>
          </a:stretch>
        </p:blipFill>
        <p:spPr>
          <a:xfrm>
            <a:off x="0" y="2040914"/>
            <a:ext cx="6303810" cy="1981372"/>
          </a:xfrm>
          <a:prstGeom prst="rect">
            <a:avLst/>
          </a:prstGeom>
        </p:spPr>
      </p:pic>
      <p:pic>
        <p:nvPicPr>
          <p:cNvPr id="5" name="图片 4"/>
          <p:cNvPicPr>
            <a:picLocks noChangeAspect="1"/>
          </p:cNvPicPr>
          <p:nvPr/>
        </p:nvPicPr>
        <p:blipFill>
          <a:blip r:embed="rId3"/>
          <a:stretch>
            <a:fillRect/>
          </a:stretch>
        </p:blipFill>
        <p:spPr>
          <a:xfrm>
            <a:off x="95170" y="4342739"/>
            <a:ext cx="6113469" cy="1713124"/>
          </a:xfrm>
          <a:prstGeom prst="rect">
            <a:avLst/>
          </a:prstGeom>
        </p:spPr>
      </p:pic>
      <p:sp>
        <p:nvSpPr>
          <p:cNvPr id="6" name="文本框 5"/>
          <p:cNvSpPr txBox="1"/>
          <p:nvPr/>
        </p:nvSpPr>
        <p:spPr>
          <a:xfrm>
            <a:off x="6550924" y="2197290"/>
            <a:ext cx="2593075" cy="923330"/>
          </a:xfrm>
          <a:prstGeom prst="rect">
            <a:avLst/>
          </a:prstGeom>
          <a:noFill/>
        </p:spPr>
        <p:txBody>
          <a:bodyPr wrap="square" rtlCol="0">
            <a:spAutoFit/>
          </a:bodyPr>
          <a:lstStyle/>
          <a:p>
            <a:r>
              <a:rPr lang="en-US" altLang="zh-CN" dirty="0" smtClean="0"/>
              <a:t>5000*100</a:t>
            </a:r>
            <a:r>
              <a:rPr lang="zh-CN" altLang="en-US" dirty="0" smtClean="0"/>
              <a:t>二维数组</a:t>
            </a:r>
            <a:r>
              <a:rPr lang="en-US" altLang="zh-CN" dirty="0" smtClean="0"/>
              <a:t>X</a:t>
            </a:r>
            <a:r>
              <a:rPr lang="zh-CN" altLang="en-US" dirty="0" smtClean="0"/>
              <a:t>按行存放元素，</a:t>
            </a:r>
            <a:r>
              <a:rPr lang="en-US" altLang="zh-CN" dirty="0" smtClean="0"/>
              <a:t>X[</a:t>
            </a:r>
            <a:r>
              <a:rPr lang="en-US" altLang="zh-CN" dirty="0" err="1"/>
              <a:t>i</a:t>
            </a:r>
            <a:r>
              <a:rPr lang="en-US" altLang="zh-CN" dirty="0" err="1" smtClean="0"/>
              <a:t>,j</a:t>
            </a:r>
            <a:r>
              <a:rPr lang="en-US" altLang="zh-CN" dirty="0" smtClean="0"/>
              <a:t>]</a:t>
            </a:r>
            <a:r>
              <a:rPr lang="zh-CN" altLang="en-US" dirty="0" smtClean="0"/>
              <a:t>和</a:t>
            </a:r>
            <a:r>
              <a:rPr lang="en-US" altLang="zh-CN" dirty="0" smtClean="0"/>
              <a:t>X[i,j+1]</a:t>
            </a:r>
            <a:r>
              <a:rPr lang="zh-CN" altLang="en-US" dirty="0" smtClean="0"/>
              <a:t>紧邻排放</a:t>
            </a:r>
            <a:endParaRPr lang="zh-CN" altLang="en-US" dirty="0"/>
          </a:p>
        </p:txBody>
      </p:sp>
      <p:sp>
        <p:nvSpPr>
          <p:cNvPr id="7" name="文本框 6"/>
          <p:cNvSpPr txBox="1"/>
          <p:nvPr/>
        </p:nvSpPr>
        <p:spPr>
          <a:xfrm>
            <a:off x="6632810" y="4022286"/>
            <a:ext cx="2429302" cy="2585323"/>
          </a:xfrm>
          <a:prstGeom prst="rect">
            <a:avLst/>
          </a:prstGeom>
          <a:noFill/>
        </p:spPr>
        <p:txBody>
          <a:bodyPr wrap="square" rtlCol="0">
            <a:spAutoFit/>
          </a:bodyPr>
          <a:lstStyle/>
          <a:p>
            <a:r>
              <a:rPr lang="zh-CN" altLang="en-US" dirty="0" smtClean="0"/>
              <a:t>源代码按</a:t>
            </a:r>
            <a:r>
              <a:rPr lang="en-US" altLang="zh-CN" dirty="0" smtClean="0"/>
              <a:t>100</a:t>
            </a:r>
            <a:r>
              <a:rPr lang="zh-CN" altLang="en-US" dirty="0" smtClean="0"/>
              <a:t>间距访问元素</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同一列元素可能存放在不同数据块</a:t>
            </a:r>
            <a:r>
              <a:rPr lang="en-US" altLang="zh-CN" dirty="0" smtClean="0">
                <a:latin typeface="宋体" panose="02010600030101010101" pitchFamily="2" charset="-122"/>
                <a:ea typeface="宋体" panose="02010600030101010101" pitchFamily="2" charset="-122"/>
              </a:rPr>
              <a:t>)</a:t>
            </a:r>
            <a:r>
              <a:rPr lang="zh-CN" altLang="en-US" dirty="0" smtClean="0"/>
              <a:t>。修改后代码访问连续存放在同一</a:t>
            </a:r>
            <a:r>
              <a:rPr lang="en-US" altLang="zh-CN" dirty="0" smtClean="0"/>
              <a:t>block</a:t>
            </a:r>
            <a:r>
              <a:rPr lang="zh-CN" altLang="en-US" dirty="0" smtClean="0"/>
              <a:t>里的同行数组元素。</a:t>
            </a:r>
            <a:endParaRPr lang="en-US" altLang="zh-CN" dirty="0" smtClean="0"/>
          </a:p>
          <a:p>
            <a:r>
              <a:rPr lang="zh-CN" altLang="en-US" dirty="0" smtClean="0"/>
              <a:t>修改后的代码减少不命中概率，提高</a:t>
            </a:r>
            <a:r>
              <a:rPr lang="en-US" altLang="zh-CN" dirty="0" smtClean="0"/>
              <a:t>Cache</a:t>
            </a:r>
            <a:r>
              <a:rPr lang="zh-CN" altLang="en-US" dirty="0" smtClean="0"/>
              <a:t>性能</a:t>
            </a:r>
            <a:endParaRPr lang="zh-CN" altLang="en-US" dirty="0"/>
          </a:p>
        </p:txBody>
      </p:sp>
    </p:spTree>
    <p:extLst>
      <p:ext uri="{BB962C8B-B14F-4D97-AF65-F5344CB8AC3E}">
        <p14:creationId xmlns:p14="http://schemas.microsoft.com/office/powerpoint/2010/main" val="3159671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9921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Arial" panose="020B0604020202020204" pitchFamily="34" charset="0"/>
                <a:ea typeface="黑体" panose="02010609060101010101" pitchFamily="49" charset="-122"/>
              </a:rPr>
              <a:t>存储器层次结构</a:t>
            </a:r>
            <a:endParaRPr lang="zh-CN" altLang="en-US" sz="32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27295" y="921493"/>
            <a:ext cx="9144000" cy="5918446"/>
          </a:xfrm>
          <a:prstGeom prst="rect">
            <a:avLst/>
          </a:prstGeom>
        </p:spPr>
      </p:pic>
    </p:spTree>
    <p:extLst>
      <p:ext uri="{BB962C8B-B14F-4D97-AF65-F5344CB8AC3E}">
        <p14:creationId xmlns:p14="http://schemas.microsoft.com/office/powerpoint/2010/main" val="3781417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47936"/>
            <a:ext cx="9144000" cy="163121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smtClean="0">
                <a:solidFill>
                  <a:srgbClr val="0070C0"/>
                </a:solidFill>
              </a:rPr>
              <a:t>分块</a:t>
            </a:r>
            <a:r>
              <a:rPr lang="en-US" altLang="zh-CN" sz="2800" dirty="0" smtClean="0">
                <a:solidFill>
                  <a:srgbClr val="0070C0"/>
                </a:solidFill>
              </a:rPr>
              <a:t>blocking</a:t>
            </a:r>
            <a:r>
              <a:rPr lang="en-US" altLang="zh-CN" sz="2400" dirty="0" smtClean="0"/>
              <a:t>: </a:t>
            </a:r>
          </a:p>
          <a:p>
            <a:pPr marL="342900" indent="-342900">
              <a:buFont typeface="Wingdings" panose="05000000000000000000" pitchFamily="2" charset="2"/>
              <a:buChar char="ü"/>
            </a:pPr>
            <a:r>
              <a:rPr lang="zh-CN" altLang="en-US" sz="2400" dirty="0" smtClean="0"/>
              <a:t>将矩阵分成小块，而不是整行整列访问</a:t>
            </a:r>
            <a:endParaRPr lang="en-US" altLang="zh-CN" sz="2400" dirty="0" smtClean="0"/>
          </a:p>
          <a:p>
            <a:pPr marL="342900" indent="-342900">
              <a:buFont typeface="Wingdings" panose="05000000000000000000" pitchFamily="2" charset="2"/>
              <a:buChar char="ü"/>
            </a:pPr>
            <a:r>
              <a:rPr lang="zh-CN" altLang="en-US" sz="2400" dirty="0" smtClean="0"/>
              <a:t>在被替换之前，最大化访问载入</a:t>
            </a:r>
            <a:r>
              <a:rPr lang="en-US" altLang="zh-CN" sz="2400" dirty="0" smtClean="0"/>
              <a:t>Cache</a:t>
            </a:r>
            <a:r>
              <a:rPr lang="zh-CN" altLang="en-US" sz="2400" dirty="0" smtClean="0"/>
              <a:t>的数据</a:t>
            </a:r>
            <a:endParaRPr lang="en-US" altLang="zh-CN" sz="2400" dirty="0" smtClean="0"/>
          </a:p>
          <a:p>
            <a:pPr marL="342900" indent="-342900">
              <a:buFont typeface="Wingdings" panose="05000000000000000000" pitchFamily="2" charset="2"/>
              <a:buChar char="ü"/>
            </a:pPr>
            <a:r>
              <a:rPr lang="zh-CN" altLang="en-US" sz="2400" dirty="0" smtClean="0"/>
              <a:t>会需要更多访问内存，但是会提高访问的局部性</a:t>
            </a:r>
            <a:endParaRPr lang="zh-CN" altLang="en-US" sz="2400" dirty="0"/>
          </a:p>
        </p:txBody>
      </p:sp>
      <p:pic>
        <p:nvPicPr>
          <p:cNvPr id="4" name="图片 3"/>
          <p:cNvPicPr>
            <a:picLocks noChangeAspect="1"/>
          </p:cNvPicPr>
          <p:nvPr/>
        </p:nvPicPr>
        <p:blipFill>
          <a:blip r:embed="rId2"/>
          <a:stretch>
            <a:fillRect/>
          </a:stretch>
        </p:blipFill>
        <p:spPr>
          <a:xfrm>
            <a:off x="0" y="1665196"/>
            <a:ext cx="6148147" cy="2401838"/>
          </a:xfrm>
          <a:prstGeom prst="rect">
            <a:avLst/>
          </a:prstGeom>
        </p:spPr>
      </p:pic>
      <p:pic>
        <p:nvPicPr>
          <p:cNvPr id="5" name="图片 4"/>
          <p:cNvPicPr>
            <a:picLocks noChangeAspect="1"/>
          </p:cNvPicPr>
          <p:nvPr/>
        </p:nvPicPr>
        <p:blipFill>
          <a:blip r:embed="rId3"/>
          <a:stretch>
            <a:fillRect/>
          </a:stretch>
        </p:blipFill>
        <p:spPr>
          <a:xfrm>
            <a:off x="0" y="4067034"/>
            <a:ext cx="6148147" cy="2790966"/>
          </a:xfrm>
          <a:prstGeom prst="rect">
            <a:avLst/>
          </a:prstGeom>
        </p:spPr>
      </p:pic>
      <p:sp>
        <p:nvSpPr>
          <p:cNvPr id="6" name="文本框 5"/>
          <p:cNvSpPr txBox="1"/>
          <p:nvPr/>
        </p:nvSpPr>
        <p:spPr>
          <a:xfrm>
            <a:off x="6267649" y="2142867"/>
            <a:ext cx="2756848" cy="4093428"/>
          </a:xfrm>
          <a:prstGeom prst="rect">
            <a:avLst/>
          </a:prstGeom>
          <a:noFill/>
        </p:spPr>
        <p:txBody>
          <a:bodyPr wrap="square" rtlCol="0">
            <a:spAutoFit/>
          </a:bodyPr>
          <a:lstStyle/>
          <a:p>
            <a:pPr algn="just"/>
            <a:r>
              <a:rPr lang="en-US" altLang="zh-CN" sz="2000" dirty="0" smtClean="0"/>
              <a:t>Y</a:t>
            </a:r>
            <a:r>
              <a:rPr lang="zh-CN" altLang="en-US" sz="2000" dirty="0" smtClean="0"/>
              <a:t>按列访问，</a:t>
            </a:r>
            <a:r>
              <a:rPr lang="en-US" altLang="zh-CN" sz="2000" dirty="0" smtClean="0"/>
              <a:t>Z</a:t>
            </a:r>
            <a:r>
              <a:rPr lang="zh-CN" altLang="en-US" sz="2000" dirty="0" smtClean="0"/>
              <a:t>按行访问，无法通过循环交换减少不命中。当</a:t>
            </a:r>
            <a:r>
              <a:rPr lang="en-US" altLang="zh-CN" sz="2000" dirty="0" smtClean="0"/>
              <a:t>Cache</a:t>
            </a:r>
            <a:r>
              <a:rPr lang="zh-CN" altLang="en-US" sz="2000" dirty="0" smtClean="0"/>
              <a:t>不够大时，或者矩阵过大时，无法在一个块能包含</a:t>
            </a:r>
            <a:r>
              <a:rPr lang="en-US" altLang="zh-CN" sz="2000" dirty="0" smtClean="0"/>
              <a:t>X Y Z</a:t>
            </a:r>
            <a:r>
              <a:rPr lang="zh-CN" altLang="en-US" sz="2000" dirty="0" smtClean="0"/>
              <a:t>所有元素，会发生不命中</a:t>
            </a:r>
            <a:endParaRPr lang="en-US" altLang="zh-CN" sz="2000" dirty="0" smtClean="0"/>
          </a:p>
          <a:p>
            <a:pPr algn="just"/>
            <a:endParaRPr lang="en-US" altLang="zh-CN" sz="2000" dirty="0"/>
          </a:p>
          <a:p>
            <a:pPr algn="just"/>
            <a:r>
              <a:rPr lang="zh-CN" altLang="en-US" sz="2000" dirty="0" smtClean="0"/>
              <a:t>可以将矩阵分成小块 </a:t>
            </a:r>
            <a:r>
              <a:rPr lang="en-US" altLang="zh-CN" sz="2000" dirty="0" smtClean="0"/>
              <a:t>B</a:t>
            </a:r>
            <a:r>
              <a:rPr lang="zh-CN" altLang="en-US" sz="2000" dirty="0" smtClean="0"/>
              <a:t>*</a:t>
            </a:r>
            <a:r>
              <a:rPr lang="en-US" altLang="zh-CN" sz="2000" dirty="0" smtClean="0"/>
              <a:t>B</a:t>
            </a:r>
            <a:r>
              <a:rPr lang="zh-CN" altLang="en-US" sz="2000" dirty="0" smtClean="0"/>
              <a:t>，这样保证每次计算矩阵小块，同时将</a:t>
            </a:r>
            <a:r>
              <a:rPr lang="zh-CN" altLang="en-US" sz="2000" dirty="0"/>
              <a:t>三</a:t>
            </a:r>
            <a:r>
              <a:rPr lang="zh-CN" altLang="en-US" sz="2000" dirty="0" smtClean="0"/>
              <a:t>个矩阵都读入</a:t>
            </a:r>
            <a:r>
              <a:rPr lang="en-US" altLang="zh-CN" sz="2000" dirty="0" smtClean="0"/>
              <a:t>Cache</a:t>
            </a:r>
            <a:r>
              <a:rPr lang="zh-CN" altLang="en-US" sz="2000" dirty="0" smtClean="0"/>
              <a:t>块，减少不命中</a:t>
            </a:r>
            <a:endParaRPr lang="zh-CN" altLang="en-US" sz="2000" dirty="0"/>
          </a:p>
        </p:txBody>
      </p:sp>
    </p:spTree>
    <p:extLst>
      <p:ext uri="{BB962C8B-B14F-4D97-AF65-F5344CB8AC3E}">
        <p14:creationId xmlns:p14="http://schemas.microsoft.com/office/powerpoint/2010/main" val="232690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硬件预取</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96538"/>
            <a:ext cx="9144000"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rgbClr val="0070C0"/>
                </a:solidFill>
              </a:rPr>
              <a:t>硬件预取</a:t>
            </a:r>
            <a:r>
              <a:rPr lang="en-US" altLang="zh-CN" sz="2400" dirty="0" smtClean="0">
                <a:solidFill>
                  <a:srgbClr val="0070C0"/>
                </a:solidFill>
              </a:rPr>
              <a:t>hardware prefetching </a:t>
            </a:r>
            <a:r>
              <a:rPr lang="en-US" altLang="zh-CN" sz="2400" dirty="0" smtClean="0"/>
              <a:t>: </a:t>
            </a:r>
            <a:r>
              <a:rPr lang="zh-CN" altLang="en-US" sz="2400" dirty="0" smtClean="0"/>
              <a:t>当发生不命中时，不仅仅取包含需要数据的块，还要预取按顺序排列的下一个块</a:t>
            </a:r>
            <a:endParaRPr lang="en-US" altLang="zh-CN" sz="2400" dirty="0" smtClean="0"/>
          </a:p>
          <a:p>
            <a:pPr marL="342900" indent="-342900">
              <a:buFont typeface="Wingdings" panose="05000000000000000000" pitchFamily="2" charset="2"/>
              <a:buChar char="ü"/>
            </a:pPr>
            <a:r>
              <a:rPr lang="zh-CN" altLang="en-US" sz="2400" dirty="0" smtClean="0"/>
              <a:t>通过预取数据，可以让指令执行与内存访问重叠，减少不命中和命中时间</a:t>
            </a:r>
            <a:endParaRPr lang="zh-CN" altLang="en-US" sz="2400" dirty="0"/>
          </a:p>
        </p:txBody>
      </p:sp>
      <p:pic>
        <p:nvPicPr>
          <p:cNvPr id="4" name="图片 3"/>
          <p:cNvPicPr>
            <a:picLocks noChangeAspect="1"/>
          </p:cNvPicPr>
          <p:nvPr/>
        </p:nvPicPr>
        <p:blipFill>
          <a:blip r:embed="rId2"/>
          <a:stretch>
            <a:fillRect/>
          </a:stretch>
        </p:blipFill>
        <p:spPr>
          <a:xfrm>
            <a:off x="1158704" y="2852550"/>
            <a:ext cx="7126842" cy="3520954"/>
          </a:xfrm>
          <a:prstGeom prst="rect">
            <a:avLst/>
          </a:prstGeom>
        </p:spPr>
      </p:pic>
      <p:sp>
        <p:nvSpPr>
          <p:cNvPr id="5" name="文本框 4"/>
          <p:cNvSpPr txBox="1"/>
          <p:nvPr/>
        </p:nvSpPr>
        <p:spPr>
          <a:xfrm>
            <a:off x="3193576" y="6373504"/>
            <a:ext cx="3753134" cy="369332"/>
          </a:xfrm>
          <a:prstGeom prst="rect">
            <a:avLst/>
          </a:prstGeom>
          <a:noFill/>
        </p:spPr>
        <p:txBody>
          <a:bodyPr wrap="square" rtlCol="0">
            <a:spAutoFit/>
          </a:bodyPr>
          <a:lstStyle/>
          <a:p>
            <a:r>
              <a:rPr lang="en-US" altLang="zh-CN" dirty="0" smtClean="0"/>
              <a:t>Pentium 4</a:t>
            </a:r>
            <a:r>
              <a:rPr lang="zh-CN" altLang="en-US" dirty="0" smtClean="0"/>
              <a:t>采用预取后性能提升情况</a:t>
            </a:r>
            <a:endParaRPr lang="zh-CN" altLang="en-US" dirty="0"/>
          </a:p>
        </p:txBody>
      </p:sp>
    </p:spTree>
    <p:extLst>
      <p:ext uri="{BB962C8B-B14F-4D97-AF65-F5344CB8AC3E}">
        <p14:creationId xmlns:p14="http://schemas.microsoft.com/office/powerpoint/2010/main" val="1515671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5380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编译器预取</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28299"/>
            <a:ext cx="9144000" cy="452431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rgbClr val="0070C0"/>
                </a:solidFill>
              </a:rPr>
              <a:t>编译器预期</a:t>
            </a:r>
            <a:r>
              <a:rPr lang="en-US" altLang="zh-CN" sz="2400" dirty="0" smtClean="0">
                <a:solidFill>
                  <a:srgbClr val="0070C0"/>
                </a:solidFill>
              </a:rPr>
              <a:t>Compiler prefetching</a:t>
            </a:r>
            <a:r>
              <a:rPr lang="en-US" altLang="zh-CN" sz="2400" dirty="0" smtClean="0"/>
              <a:t>: </a:t>
            </a:r>
            <a:r>
              <a:rPr lang="zh-CN" altLang="en-US" sz="2400" dirty="0" smtClean="0"/>
              <a:t>编译在插入预取指令，在处理器需要某个数据之前取到该数据</a:t>
            </a:r>
            <a:endParaRPr lang="en-US" altLang="zh-CN" sz="2400" dirty="0" smtClean="0"/>
          </a:p>
          <a:p>
            <a:endParaRPr lang="en-US" altLang="zh-CN" sz="2400" dirty="0"/>
          </a:p>
          <a:p>
            <a:pPr marL="342900" indent="-342900">
              <a:buFont typeface="Wingdings" panose="05000000000000000000" pitchFamily="2" charset="2"/>
              <a:buChar char="ü"/>
            </a:pPr>
            <a:r>
              <a:rPr lang="zh-CN" altLang="en-US" sz="2400" dirty="0" smtClean="0"/>
              <a:t>寄存器预取：</a:t>
            </a:r>
            <a:endParaRPr lang="en-US" altLang="zh-CN" sz="2400" dirty="0" smtClean="0"/>
          </a:p>
          <a:p>
            <a:r>
              <a:rPr lang="zh-CN" altLang="en-US" sz="2400" dirty="0" smtClean="0"/>
              <a:t>将数据预取人寄存器</a:t>
            </a:r>
            <a:endParaRPr lang="en-US" altLang="zh-CN" sz="2400" dirty="0" smtClean="0"/>
          </a:p>
          <a:p>
            <a:pPr marL="342900" indent="-342900">
              <a:buFont typeface="Wingdings" panose="05000000000000000000" pitchFamily="2" charset="2"/>
              <a:buChar char="ü"/>
            </a:pPr>
            <a:r>
              <a:rPr lang="en-US" altLang="zh-CN" sz="2400" dirty="0" smtClean="0"/>
              <a:t>Cache</a:t>
            </a:r>
            <a:r>
              <a:rPr lang="zh-CN" altLang="en-US" sz="2400" dirty="0" smtClean="0"/>
              <a:t>预取：</a:t>
            </a:r>
            <a:endParaRPr lang="en-US" altLang="zh-CN" sz="2400" dirty="0" smtClean="0"/>
          </a:p>
          <a:p>
            <a:r>
              <a:rPr lang="zh-CN" altLang="en-US" sz="2400" dirty="0" smtClean="0"/>
              <a:t>将数据预取入</a:t>
            </a:r>
            <a:r>
              <a:rPr lang="en-US" altLang="zh-CN" sz="2400" dirty="0" smtClean="0"/>
              <a:t>Cache</a:t>
            </a:r>
          </a:p>
          <a:p>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只有当处理器在预取数据时能够继续工作，预取才具有意义。也就是，当</a:t>
            </a:r>
            <a:r>
              <a:rPr lang="en-US" altLang="zh-CN" sz="2400" dirty="0" smtClean="0"/>
              <a:t>Cache</a:t>
            </a:r>
            <a:r>
              <a:rPr lang="zh-CN" altLang="en-US" sz="2400" dirty="0" smtClean="0"/>
              <a:t>等待预取数据返回的同时继续提供指令和数据。预取经常跟循环展开</a:t>
            </a:r>
            <a:r>
              <a:rPr lang="en-US" altLang="zh-CN" sz="2400" dirty="0" smtClean="0"/>
              <a:t>loop unrolling</a:t>
            </a:r>
            <a:r>
              <a:rPr lang="zh-CN" altLang="en-US" sz="2400" dirty="0" smtClean="0"/>
              <a:t>结合使用。</a:t>
            </a:r>
            <a:endParaRPr lang="zh-CN" altLang="en-US" sz="2400" dirty="0"/>
          </a:p>
        </p:txBody>
      </p:sp>
    </p:spTree>
    <p:extLst>
      <p:ext uri="{BB962C8B-B14F-4D97-AF65-F5344CB8AC3E}">
        <p14:creationId xmlns:p14="http://schemas.microsoft.com/office/powerpoint/2010/main" val="1086726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8709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9475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Arial" panose="020B0604020202020204" pitchFamily="34" charset="0"/>
                <a:ea typeface="黑体" panose="02010609060101010101" pitchFamily="49" charset="-122"/>
              </a:rPr>
              <a:t>存储器性能差距</a:t>
            </a:r>
            <a:endParaRPr lang="zh-CN" altLang="en-US" sz="36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299113"/>
            <a:ext cx="9144000" cy="4860276"/>
          </a:xfrm>
          <a:prstGeom prst="rect">
            <a:avLst/>
          </a:prstGeom>
        </p:spPr>
      </p:pic>
    </p:spTree>
    <p:extLst>
      <p:ext uri="{BB962C8B-B14F-4D97-AF65-F5344CB8AC3E}">
        <p14:creationId xmlns:p14="http://schemas.microsoft.com/office/powerpoint/2010/main" val="2253733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Arial" panose="020B0604020202020204" pitchFamily="34" charset="0"/>
                <a:ea typeface="黑体" panose="02010609060101010101" pitchFamily="49" charset="-122"/>
              </a:rPr>
              <a:t>存储器层次结构设计</a:t>
            </a:r>
            <a:endParaRPr lang="zh-CN" altLang="en-US" sz="36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69242"/>
            <a:ext cx="9144000" cy="54476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随着多核处理器的发展，存储器层次结构设计变得越来越关键。</a:t>
            </a:r>
            <a:endParaRPr lang="en-US" altLang="zh-CN" sz="2400" dirty="0" smtClean="0"/>
          </a:p>
          <a:p>
            <a:endParaRPr lang="en-US" altLang="zh-CN" dirty="0" smtClean="0"/>
          </a:p>
          <a:p>
            <a:pPr marL="342900" indent="-342900">
              <a:buFont typeface="Wingdings" panose="05000000000000000000" pitchFamily="2" charset="2"/>
              <a:buChar char="l"/>
            </a:pPr>
            <a:r>
              <a:rPr lang="zh-CN" altLang="en-US" sz="2400" dirty="0" smtClean="0"/>
              <a:t>总峰值带宽</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CPU</a:t>
            </a:r>
            <a:r>
              <a:rPr lang="zh-CN" altLang="en-US" sz="2400" dirty="0" smtClean="0">
                <a:latin typeface="宋体" panose="02010600030101010101" pitchFamily="2" charset="-122"/>
                <a:ea typeface="宋体" panose="02010600030101010101" pitchFamily="2" charset="-122"/>
              </a:rPr>
              <a:t>与存储器交换数据速度</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随</a:t>
            </a:r>
            <a:r>
              <a:rPr lang="en-US" altLang="zh-CN" sz="2400" dirty="0" smtClean="0">
                <a:latin typeface="宋体" panose="02010600030101010101" pitchFamily="2" charset="-122"/>
                <a:ea typeface="宋体" panose="02010600030101010101" pitchFamily="2" charset="-122"/>
              </a:rPr>
              <a:t>CPU</a:t>
            </a:r>
            <a:r>
              <a:rPr lang="zh-CN" altLang="en-US" sz="2400" dirty="0" smtClean="0">
                <a:latin typeface="宋体" panose="02010600030101010101" pitchFamily="2" charset="-122"/>
                <a:ea typeface="宋体" panose="02010600030101010101" pitchFamily="2" charset="-122"/>
              </a:rPr>
              <a:t>核芯增加而增加</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en-US" altLang="zh-CN" sz="2400" dirty="0" smtClean="0">
                <a:ea typeface="宋体" panose="02010600030101010101" pitchFamily="2" charset="-122"/>
              </a:rPr>
              <a:t>Intel Core i7</a:t>
            </a:r>
            <a:r>
              <a:rPr lang="zh-CN" altLang="en-US" sz="2400" dirty="0" smtClean="0">
                <a:latin typeface="宋体" panose="02010600030101010101" pitchFamily="2" charset="-122"/>
                <a:ea typeface="宋体" panose="02010600030101010101" pitchFamily="2" charset="-122"/>
              </a:rPr>
              <a:t>每个时钟周期每个核产生两次访存需求</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四核</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3.2GHZ</a:t>
            </a:r>
          </a:p>
          <a:p>
            <a:pPr marL="800100" lvl="1" indent="-342900">
              <a:buFont typeface="Wingdings" panose="05000000000000000000" pitchFamily="2" charset="2"/>
              <a:buChar char="ü"/>
            </a:pPr>
            <a:endParaRPr lang="en-US" altLang="zh-CN" sz="2400" dirty="0" smtClean="0">
              <a:ea typeface="宋体" panose="02010600030101010101" pitchFamily="2" charset="-122"/>
            </a:endParaRPr>
          </a:p>
          <a:p>
            <a:r>
              <a:rPr lang="en-US" altLang="zh-CN" sz="2400" dirty="0" smtClean="0">
                <a:ea typeface="宋体" panose="02010600030101010101" pitchFamily="2" charset="-122"/>
              </a:rPr>
              <a:t>      25.6 billion 64-bit</a:t>
            </a:r>
            <a:r>
              <a:rPr lang="zh-CN" altLang="en-US" sz="2400" dirty="0" smtClean="0">
                <a:latin typeface="宋体" panose="02010600030101010101" pitchFamily="2" charset="-122"/>
                <a:ea typeface="宋体" panose="02010600030101010101" pitchFamily="2" charset="-122"/>
              </a:rPr>
              <a:t>数据访问</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秒</a:t>
            </a:r>
            <a:r>
              <a:rPr lang="en-US" altLang="zh-CN"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t>
            </a:r>
            <a:r>
              <a:rPr lang="en-US" altLang="zh-CN" sz="2400" dirty="0" smtClean="0">
                <a:ea typeface="宋体" panose="02010600030101010101" pitchFamily="2" charset="-122"/>
              </a:rPr>
              <a:t>12.8 </a:t>
            </a:r>
            <a:r>
              <a:rPr lang="en-US" altLang="zh-CN" sz="2400" dirty="0">
                <a:ea typeface="宋体" panose="02010600030101010101" pitchFamily="2" charset="-122"/>
              </a:rPr>
              <a:t>billion </a:t>
            </a:r>
            <a:r>
              <a:rPr lang="en-US" altLang="zh-CN" sz="2400" dirty="0" smtClean="0">
                <a:ea typeface="宋体" panose="02010600030101010101" pitchFamily="2" charset="-122"/>
              </a:rPr>
              <a:t>128-bit</a:t>
            </a:r>
            <a:r>
              <a:rPr lang="zh-CN" altLang="en-US" sz="2400" dirty="0" smtClean="0">
                <a:latin typeface="宋体" panose="02010600030101010101" pitchFamily="2" charset="-122"/>
                <a:ea typeface="宋体" panose="02010600030101010101" pitchFamily="2" charset="-122"/>
              </a:rPr>
              <a:t>指令访问</a:t>
            </a:r>
            <a:r>
              <a:rPr lang="en-US" altLang="zh-CN"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秒</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   = </a:t>
            </a:r>
            <a:r>
              <a:rPr lang="en-US" altLang="zh-CN" sz="2400" dirty="0" smtClean="0">
                <a:ea typeface="宋体" panose="02010600030101010101" pitchFamily="2" charset="-122"/>
              </a:rPr>
              <a:t>409.6GB</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秒</a:t>
            </a:r>
            <a:endParaRPr lang="en-US" altLang="zh-CN" sz="2400" dirty="0">
              <a:latin typeface="宋体" panose="02010600030101010101" pitchFamily="2" charset="-122"/>
              <a:ea typeface="宋体" panose="02010600030101010101" pitchFamily="2" charset="-122"/>
            </a:endParaRPr>
          </a:p>
          <a:p>
            <a:endParaRPr lang="en-US" altLang="zh-CN" dirty="0" smtClean="0"/>
          </a:p>
          <a:p>
            <a:pPr marL="342900" indent="-342900">
              <a:buFont typeface="Wingdings" panose="05000000000000000000" pitchFamily="2" charset="2"/>
              <a:buChar char="l"/>
            </a:pPr>
            <a:r>
              <a:rPr lang="en-US" altLang="zh-CN" sz="2400" dirty="0" smtClean="0"/>
              <a:t>DRAM</a:t>
            </a:r>
            <a:r>
              <a:rPr lang="zh-CN" altLang="en-US" sz="2400" dirty="0" smtClean="0"/>
              <a:t>带宽只满足</a:t>
            </a:r>
            <a:r>
              <a:rPr lang="en-US" altLang="zh-CN" sz="2400" dirty="0" smtClean="0"/>
              <a:t>6%</a:t>
            </a:r>
            <a:r>
              <a:rPr lang="zh-CN" altLang="en-US" sz="2400" dirty="0" smtClean="0"/>
              <a:t>的需求</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25GB/S</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因而需要</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存储器采用多访问端口、流水线结构</a:t>
            </a:r>
            <a:r>
              <a:rPr lang="en-US" altLang="zh-CN" sz="2400" dirty="0" smtClean="0">
                <a:latin typeface="宋体" panose="02010600030101010101" pitchFamily="2" charset="-122"/>
                <a:ea typeface="宋体" panose="02010600030101010101" pitchFamily="2" charset="-122"/>
              </a:rPr>
              <a:t>Cache</a:t>
            </a: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每个核采用两级</a:t>
            </a:r>
            <a:r>
              <a:rPr lang="en-US" altLang="zh-CN" sz="2400" dirty="0" smtClean="0">
                <a:latin typeface="宋体" panose="02010600030101010101" pitchFamily="2" charset="-122"/>
                <a:ea typeface="宋体" panose="02010600030101010101" pitchFamily="2" charset="-122"/>
              </a:rPr>
              <a:t>Cache</a:t>
            </a: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多核共享</a:t>
            </a:r>
            <a:r>
              <a:rPr lang="en-US" altLang="zh-CN" sz="2400" dirty="0" smtClean="0">
                <a:latin typeface="宋体" panose="02010600030101010101" pitchFamily="2" charset="-122"/>
                <a:ea typeface="宋体" panose="02010600030101010101" pitchFamily="2" charset="-122"/>
              </a:rPr>
              <a:t>L3 Cache</a:t>
            </a: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高端的处理器</a:t>
            </a:r>
            <a:r>
              <a:rPr lang="en-US" altLang="zh-CN" sz="2400" dirty="0" smtClean="0">
                <a:latin typeface="宋体" panose="02010600030101010101" pitchFamily="2" charset="-122"/>
                <a:ea typeface="宋体" panose="02010600030101010101" pitchFamily="2" charset="-122"/>
              </a:rPr>
              <a:t>Cache</a:t>
            </a:r>
            <a:r>
              <a:rPr lang="zh-CN" altLang="en-US" sz="2400" dirty="0" smtClean="0">
                <a:latin typeface="宋体" panose="02010600030101010101" pitchFamily="2" charset="-122"/>
                <a:ea typeface="宋体" panose="02010600030101010101" pitchFamily="2" charset="-122"/>
              </a:rPr>
              <a:t>容量大于</a:t>
            </a:r>
            <a:r>
              <a:rPr lang="en-US" altLang="zh-CN" sz="2400" dirty="0" smtClean="0">
                <a:latin typeface="宋体" panose="02010600030101010101" pitchFamily="2" charset="-122"/>
                <a:ea typeface="宋体" panose="02010600030101010101" pitchFamily="2" charset="-122"/>
              </a:rPr>
              <a:t>10M</a:t>
            </a:r>
            <a:r>
              <a:rPr lang="zh-CN" altLang="en-US" sz="2400" dirty="0" smtClean="0">
                <a:latin typeface="宋体" panose="02010600030101010101" pitchFamily="2" charset="-122"/>
                <a:ea typeface="宋体" panose="02010600030101010101" pitchFamily="2" charset="-122"/>
              </a:rPr>
              <a:t>，会占据很多面积和消耗大量的功耗</a:t>
            </a:r>
            <a:endParaRPr lang="zh-CN" altLang="en-US" sz="2400" dirty="0"/>
          </a:p>
        </p:txBody>
      </p:sp>
    </p:spTree>
    <p:extLst>
      <p:ext uri="{BB962C8B-B14F-4D97-AF65-F5344CB8AC3E}">
        <p14:creationId xmlns:p14="http://schemas.microsoft.com/office/powerpoint/2010/main" val="156909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86953"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Arial" panose="020B0604020202020204" pitchFamily="34" charset="0"/>
                <a:ea typeface="黑体" panose="02010609060101010101" pitchFamily="49" charset="-122"/>
              </a:rPr>
              <a:t>存储器层次结构基础</a:t>
            </a:r>
            <a:endParaRPr lang="zh-CN" altLang="en-US" sz="3600" b="1" kern="0" dirty="0">
              <a:solidFill>
                <a:srgbClr val="800000"/>
              </a:solidFill>
              <a:latin typeface="Arial" panose="020B0604020202020204" pitchFamily="34" charset="0"/>
              <a:ea typeface="黑体" panose="02010609060101010101" pitchFamily="49" charset="-122"/>
            </a:endParaRPr>
          </a:p>
        </p:txBody>
      </p:sp>
      <p:sp>
        <p:nvSpPr>
          <p:cNvPr id="4" name="文本框 3"/>
          <p:cNvSpPr txBox="1"/>
          <p:nvPr/>
        </p:nvSpPr>
        <p:spPr>
          <a:xfrm>
            <a:off x="0" y="1119116"/>
            <a:ext cx="9144000" cy="440120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solidFill>
                  <a:srgbClr val="0070C0"/>
                </a:solidFill>
              </a:rPr>
              <a:t>命中</a:t>
            </a:r>
            <a:r>
              <a:rPr lang="zh-CN" altLang="en-US" sz="2000" dirty="0" smtClean="0"/>
              <a:t>：要访问的数据在上层存储器找到</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比如下图的 </a:t>
            </a:r>
            <a:r>
              <a:rPr lang="en-US" altLang="zh-CN" sz="2000" dirty="0" smtClean="0">
                <a:latin typeface="宋体" panose="02010600030101010101" pitchFamily="2" charset="-122"/>
                <a:ea typeface="宋体" panose="02010600030101010101" pitchFamily="2" charset="-122"/>
              </a:rPr>
              <a:t>block X)</a:t>
            </a:r>
          </a:p>
          <a:p>
            <a:pPr marL="800100" lvl="1" indent="-342900">
              <a:buFont typeface="Wingdings" panose="05000000000000000000" pitchFamily="2" charset="2"/>
              <a:buChar char="ü"/>
            </a:pPr>
            <a:r>
              <a:rPr lang="zh-CN" altLang="en-US" sz="2000" dirty="0" smtClean="0">
                <a:solidFill>
                  <a:srgbClr val="0070C0"/>
                </a:solidFill>
                <a:latin typeface="宋体" panose="02010600030101010101" pitchFamily="2" charset="-122"/>
                <a:ea typeface="宋体" panose="02010600030101010101" pitchFamily="2" charset="-122"/>
              </a:rPr>
              <a:t>命中率</a:t>
            </a:r>
            <a:r>
              <a:rPr lang="en-US" altLang="zh-CN" sz="2000" dirty="0" smtClean="0">
                <a:solidFill>
                  <a:srgbClr val="0070C0"/>
                </a:solidFill>
                <a:latin typeface="宋体" panose="02010600030101010101" pitchFamily="2" charset="-122"/>
                <a:ea typeface="宋体" panose="02010600030101010101" pitchFamily="2" charset="-122"/>
              </a:rPr>
              <a:t>(hit rate)</a:t>
            </a:r>
            <a:r>
              <a:rPr lang="zh-CN" altLang="en-US" sz="2000" dirty="0" smtClean="0">
                <a:latin typeface="宋体" panose="02010600030101010101" pitchFamily="2" charset="-122"/>
                <a:ea typeface="宋体" panose="02010600030101010101" pitchFamily="2" charset="-122"/>
              </a:rPr>
              <a:t>：要访问数据在上层存储器找到的比率</a:t>
            </a:r>
            <a:endParaRPr lang="en-US" altLang="zh-CN" sz="20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000" dirty="0" smtClean="0">
                <a:solidFill>
                  <a:srgbClr val="0070C0"/>
                </a:solidFill>
                <a:latin typeface="宋体" panose="02010600030101010101" pitchFamily="2" charset="-122"/>
                <a:ea typeface="宋体" panose="02010600030101010101" pitchFamily="2" charset="-122"/>
              </a:rPr>
              <a:t>命中时间</a:t>
            </a:r>
            <a:r>
              <a:rPr lang="en-US" altLang="zh-CN" sz="2000" dirty="0" smtClean="0">
                <a:solidFill>
                  <a:srgbClr val="0070C0"/>
                </a:solidFill>
                <a:latin typeface="宋体" panose="02010600030101010101" pitchFamily="2" charset="-122"/>
                <a:ea typeface="宋体" panose="02010600030101010101" pitchFamily="2" charset="-122"/>
              </a:rPr>
              <a:t>(hit time)</a:t>
            </a:r>
            <a:r>
              <a:rPr lang="zh-CN" altLang="en-US" sz="2000" dirty="0" smtClean="0">
                <a:latin typeface="宋体" panose="02010600030101010101" pitchFamily="2" charset="-122"/>
                <a:ea typeface="宋体" panose="02010600030101010101" pitchFamily="2" charset="-122"/>
              </a:rPr>
              <a:t>：进入上层存储器的时间，包含进入时间</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判定命中与否时间</a:t>
            </a:r>
            <a:endParaRPr lang="en-US" altLang="zh-CN" sz="2000" dirty="0" smtClean="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000" dirty="0" smtClean="0">
                <a:solidFill>
                  <a:srgbClr val="0070C0"/>
                </a:solidFill>
                <a:latin typeface="宋体" panose="02010600030101010101" pitchFamily="2" charset="-122"/>
                <a:ea typeface="宋体" panose="02010600030101010101" pitchFamily="2" charset="-122"/>
              </a:rPr>
              <a:t>不命中</a:t>
            </a:r>
            <a:r>
              <a:rPr lang="zh-CN" altLang="en-US" sz="2000" dirty="0" smtClean="0">
                <a:latin typeface="宋体" panose="02010600030101010101" pitchFamily="2" charset="-122"/>
                <a:ea typeface="宋体" panose="02010600030101010101" pitchFamily="2" charset="-122"/>
              </a:rPr>
              <a:t>：要访问的数据不在上层存储器，需要从下层存储器读取送到上层存储器，在来访问，比如</a:t>
            </a:r>
            <a:r>
              <a:rPr lang="en-US" altLang="zh-CN" sz="2000" dirty="0" smtClean="0">
                <a:latin typeface="宋体" panose="02010600030101010101" pitchFamily="2" charset="-122"/>
                <a:ea typeface="宋体" panose="02010600030101010101" pitchFamily="2" charset="-122"/>
              </a:rPr>
              <a:t>block Y</a:t>
            </a:r>
          </a:p>
          <a:p>
            <a:pPr marL="800100" lvl="1" indent="-342900">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从下层读取数据时，读取包含要访问数据的一整块，根据程序局部性原理，有利于减少接下来的的数据访问不命中率</a:t>
            </a:r>
            <a:endParaRPr lang="en-US" altLang="zh-CN" sz="20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000" dirty="0" smtClean="0">
                <a:solidFill>
                  <a:srgbClr val="0070C0"/>
                </a:solidFill>
                <a:latin typeface="宋体" panose="02010600030101010101" pitchFamily="2" charset="-122"/>
                <a:ea typeface="宋体" panose="02010600030101010101" pitchFamily="2" charset="-122"/>
              </a:rPr>
              <a:t>不命中时间开销</a:t>
            </a:r>
            <a:r>
              <a:rPr lang="en-US" altLang="zh-CN" sz="2000" dirty="0" smtClean="0">
                <a:solidFill>
                  <a:srgbClr val="0070C0"/>
                </a:solidFill>
                <a:latin typeface="宋体" panose="02010600030101010101" pitchFamily="2" charset="-122"/>
                <a:ea typeface="宋体" panose="02010600030101010101" pitchFamily="2" charset="-122"/>
              </a:rPr>
              <a:t>(Miss penalty)</a:t>
            </a:r>
            <a:r>
              <a:rPr lang="zh-CN" altLang="en-US" sz="2000" dirty="0" smtClean="0">
                <a:latin typeface="宋体" panose="02010600030101010101" pitchFamily="2" charset="-122"/>
                <a:ea typeface="宋体" panose="02010600030101010101" pitchFamily="2" charset="-122"/>
              </a:rPr>
              <a:t>：从下层将数据替换到上层的时间</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将数据送给</a:t>
            </a:r>
            <a:r>
              <a:rPr lang="en-US" altLang="zh-CN" sz="2000" dirty="0" smtClean="0">
                <a:latin typeface="宋体" panose="02010600030101010101" pitchFamily="2" charset="-122"/>
                <a:ea typeface="宋体" panose="02010600030101010101" pitchFamily="2" charset="-122"/>
              </a:rPr>
              <a:t>CPU</a:t>
            </a:r>
            <a:r>
              <a:rPr lang="zh-CN" altLang="en-US" sz="2000" dirty="0" smtClean="0">
                <a:latin typeface="宋体" panose="02010600030101010101" pitchFamily="2" charset="-122"/>
                <a:ea typeface="宋体" panose="02010600030101010101" pitchFamily="2" charset="-122"/>
              </a:rPr>
              <a:t>时间</a:t>
            </a:r>
            <a:endParaRPr lang="en-US" altLang="zh-CN" sz="2000" dirty="0" smtClean="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命中时间</a:t>
            </a:r>
            <a:r>
              <a:rPr lang="en-US" altLang="zh-CN" sz="2000" dirty="0" smtClean="0">
                <a:latin typeface="宋体" panose="02010600030101010101" pitchFamily="2" charset="-122"/>
                <a:ea typeface="宋体" panose="02010600030101010101" pitchFamily="2" charset="-122"/>
              </a:rPr>
              <a:t>&lt;&lt;</a:t>
            </a:r>
            <a:r>
              <a:rPr lang="zh-CN" altLang="en-US" sz="2000" dirty="0" smtClean="0">
                <a:latin typeface="宋体" panose="02010600030101010101" pitchFamily="2" charset="-122"/>
                <a:ea typeface="宋体" panose="02010600030101010101" pitchFamily="2" charset="-122"/>
              </a:rPr>
              <a:t>不命中时间开销</a:t>
            </a:r>
            <a:endParaRPr lang="zh-CN" altLang="en-US" sz="2000" dirty="0"/>
          </a:p>
          <a:p>
            <a:endParaRPr lang="zh-CN" altLang="en-US" sz="2000" dirty="0"/>
          </a:p>
        </p:txBody>
      </p:sp>
      <p:pic>
        <p:nvPicPr>
          <p:cNvPr id="5" name="图片 4"/>
          <p:cNvPicPr>
            <a:picLocks noChangeAspect="1"/>
          </p:cNvPicPr>
          <p:nvPr/>
        </p:nvPicPr>
        <p:blipFill>
          <a:blip r:embed="rId2"/>
          <a:stretch>
            <a:fillRect/>
          </a:stretch>
        </p:blipFill>
        <p:spPr>
          <a:xfrm>
            <a:off x="3122189" y="4743469"/>
            <a:ext cx="5752750" cy="2012173"/>
          </a:xfrm>
          <a:prstGeom prst="rect">
            <a:avLst/>
          </a:prstGeom>
        </p:spPr>
      </p:pic>
    </p:spTree>
    <p:extLst>
      <p:ext uri="{BB962C8B-B14F-4D97-AF65-F5344CB8AC3E}">
        <p14:creationId xmlns:p14="http://schemas.microsoft.com/office/powerpoint/2010/main" val="294385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96419"/>
            <a:ext cx="9144000" cy="267765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不</a:t>
            </a:r>
            <a:r>
              <a:rPr lang="zh-CN" altLang="en-US" sz="2400" dirty="0" smtClean="0"/>
              <a:t>命中原因：</a:t>
            </a:r>
            <a:endParaRPr lang="en-US" altLang="zh-CN" sz="2400" dirty="0" smtClean="0"/>
          </a:p>
          <a:p>
            <a:pPr marL="800100" lvl="1" indent="-342900">
              <a:buFont typeface="Wingdings" panose="05000000000000000000" pitchFamily="2" charset="2"/>
              <a:buChar char="ü"/>
            </a:pPr>
            <a:r>
              <a:rPr lang="zh-CN" altLang="en-US" sz="2400" dirty="0" smtClean="0"/>
              <a:t>首次访问某个数据块</a:t>
            </a:r>
            <a:endParaRPr lang="en-US" altLang="zh-CN" sz="2400" dirty="0" smtClean="0"/>
          </a:p>
          <a:p>
            <a:pPr marL="800100" lvl="1" indent="-342900">
              <a:buFont typeface="Wingdings" panose="05000000000000000000" pitchFamily="2" charset="2"/>
              <a:buChar char="ü"/>
            </a:pPr>
            <a:r>
              <a:rPr lang="zh-CN" altLang="en-US" sz="2400" dirty="0" smtClean="0"/>
              <a:t>由于</a:t>
            </a:r>
            <a:r>
              <a:rPr lang="en-US" altLang="zh-CN" sz="2400" dirty="0" smtClean="0"/>
              <a:t>Cache</a:t>
            </a:r>
            <a:r>
              <a:rPr lang="zh-CN" altLang="en-US" sz="2400" dirty="0" smtClean="0"/>
              <a:t>容量有限，将某个数据块丢弃，而后又要访问该数据块</a:t>
            </a:r>
            <a:endParaRPr lang="en-US" altLang="zh-CN" sz="2400" dirty="0" smtClean="0"/>
          </a:p>
          <a:p>
            <a:pPr marL="800100" lvl="1" indent="-342900">
              <a:buFont typeface="Wingdings" panose="05000000000000000000" pitchFamily="2" charset="2"/>
              <a:buChar char="ü"/>
            </a:pPr>
            <a:r>
              <a:rPr lang="zh-CN" altLang="en-US" sz="2400" dirty="0" smtClean="0"/>
              <a:t>不同的数据块可以映射到同一个</a:t>
            </a:r>
            <a:r>
              <a:rPr lang="en-US" altLang="zh-CN" sz="2400" dirty="0" smtClean="0"/>
              <a:t>Cache</a:t>
            </a:r>
            <a:r>
              <a:rPr lang="zh-CN" altLang="en-US" sz="2400" dirty="0"/>
              <a:t>位置</a:t>
            </a:r>
            <a:r>
              <a:rPr lang="zh-CN" altLang="en-US" sz="2400" dirty="0" smtClean="0"/>
              <a:t>，映射冲突也会导致不命中</a:t>
            </a:r>
            <a:endParaRPr lang="en-US" altLang="zh-CN" sz="2400" dirty="0"/>
          </a:p>
          <a:p>
            <a:pPr marL="342900" lvl="1" indent="-342900">
              <a:buFont typeface="Wingdings" panose="05000000000000000000" pitchFamily="2" charset="2"/>
              <a:buChar char="l"/>
            </a:pPr>
            <a:r>
              <a:rPr lang="zh-CN" altLang="en-US" sz="2400" dirty="0"/>
              <a:t>单条指令访存不</a:t>
            </a:r>
            <a:r>
              <a:rPr lang="zh-CN" altLang="en-US" sz="2400" dirty="0" smtClean="0"/>
              <a:t>命中</a:t>
            </a:r>
            <a:r>
              <a:rPr lang="en-US" altLang="zh-CN" sz="2400" dirty="0" smtClean="0">
                <a:latin typeface="宋体" panose="02010600030101010101" pitchFamily="2" charset="-122"/>
                <a:ea typeface="宋体" panose="02010600030101010101" pitchFamily="2" charset="-122"/>
              </a:rPr>
              <a:t>(</a:t>
            </a:r>
            <a:r>
              <a:rPr lang="en-US" altLang="zh-CN" sz="2400" dirty="0" smtClean="0"/>
              <a:t>Misses </a:t>
            </a:r>
            <a:r>
              <a:rPr lang="en-US" altLang="zh-CN" sz="2400" dirty="0"/>
              <a:t>per </a:t>
            </a:r>
            <a:r>
              <a:rPr lang="en-US" altLang="zh-CN" sz="2400" dirty="0" smtClean="0"/>
              <a:t>instruction</a:t>
            </a:r>
            <a:r>
              <a:rPr lang="en-US" altLang="zh-CN" sz="2400" dirty="0" smtClean="0">
                <a:latin typeface="宋体" panose="02010600030101010101" pitchFamily="2" charset="-122"/>
                <a:ea typeface="宋体" panose="02010600030101010101" pitchFamily="2" charset="-122"/>
              </a:rPr>
              <a:t>)</a:t>
            </a:r>
            <a:r>
              <a:rPr lang="en-US" altLang="zh-CN" sz="2400" dirty="0" smtClean="0"/>
              <a:t>:</a:t>
            </a:r>
            <a:endParaRPr lang="en-US" altLang="zh-CN" sz="2400" dirty="0"/>
          </a:p>
        </p:txBody>
      </p:sp>
      <p:pic>
        <p:nvPicPr>
          <p:cNvPr id="3" name="Picture 3"/>
          <p:cNvPicPr>
            <a:picLocks noChangeAspect="1" noChangeArrowheads="1"/>
          </p:cNvPicPr>
          <p:nvPr/>
        </p:nvPicPr>
        <p:blipFill>
          <a:blip r:embed="rId2" cstate="print"/>
          <a:srcRect/>
          <a:stretch>
            <a:fillRect/>
          </a:stretch>
        </p:blipFill>
        <p:spPr bwMode="auto">
          <a:xfrm>
            <a:off x="648269" y="4401403"/>
            <a:ext cx="8040916" cy="495962"/>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93455" y="3195199"/>
            <a:ext cx="8950545" cy="1057151"/>
          </a:xfrm>
          <a:prstGeom prst="rect">
            <a:avLst/>
          </a:prstGeom>
          <a:noFill/>
          <a:ln w="9525">
            <a:noFill/>
            <a:miter lim="800000"/>
            <a:headEnd/>
            <a:tailEnd/>
          </a:ln>
        </p:spPr>
      </p:pic>
      <p:sp>
        <p:nvSpPr>
          <p:cNvPr id="5" name="文本框 4"/>
          <p:cNvSpPr txBox="1"/>
          <p:nvPr/>
        </p:nvSpPr>
        <p:spPr>
          <a:xfrm>
            <a:off x="7014950" y="5074365"/>
            <a:ext cx="1965277" cy="369332"/>
          </a:xfrm>
          <a:prstGeom prst="rect">
            <a:avLst/>
          </a:prstGeom>
          <a:noFill/>
        </p:spPr>
        <p:txBody>
          <a:bodyPr wrap="square" rtlCol="0">
            <a:spAutoFit/>
          </a:bodyPr>
          <a:lstStyle/>
          <a:p>
            <a:r>
              <a:rPr lang="zh-CN" altLang="en-US" dirty="0"/>
              <a:t>不</a:t>
            </a:r>
            <a:r>
              <a:rPr lang="zh-CN" altLang="en-US" dirty="0" smtClean="0"/>
              <a:t>命中时间开销</a:t>
            </a:r>
            <a:endParaRPr lang="zh-CN" altLang="en-US" dirty="0"/>
          </a:p>
        </p:txBody>
      </p:sp>
      <p:cxnSp>
        <p:nvCxnSpPr>
          <p:cNvPr id="7" name="直接箭头连接符 6"/>
          <p:cNvCxnSpPr>
            <a:stCxn id="5" idx="0"/>
          </p:cNvCxnSpPr>
          <p:nvPr/>
        </p:nvCxnSpPr>
        <p:spPr bwMode="auto">
          <a:xfrm flipV="1">
            <a:off x="7997589" y="4763070"/>
            <a:ext cx="163772" cy="3112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p:cNvSpPr txBox="1"/>
          <p:nvPr/>
        </p:nvSpPr>
        <p:spPr>
          <a:xfrm>
            <a:off x="4462818" y="5074365"/>
            <a:ext cx="1255594" cy="369332"/>
          </a:xfrm>
          <a:prstGeom prst="rect">
            <a:avLst/>
          </a:prstGeom>
          <a:noFill/>
        </p:spPr>
        <p:txBody>
          <a:bodyPr wrap="square" rtlCol="0">
            <a:spAutoFit/>
          </a:bodyPr>
          <a:lstStyle/>
          <a:p>
            <a:r>
              <a:rPr lang="zh-CN" altLang="en-US" dirty="0" smtClean="0"/>
              <a:t>命中时间</a:t>
            </a:r>
            <a:endParaRPr lang="zh-CN" altLang="en-US" dirty="0"/>
          </a:p>
        </p:txBody>
      </p:sp>
      <p:cxnSp>
        <p:nvCxnSpPr>
          <p:cNvPr id="13" name="直接箭头连接符 12"/>
          <p:cNvCxnSpPr>
            <a:stCxn id="9" idx="0"/>
          </p:cNvCxnSpPr>
          <p:nvPr/>
        </p:nvCxnSpPr>
        <p:spPr bwMode="auto">
          <a:xfrm flipH="1" flipV="1">
            <a:off x="4967785" y="4763070"/>
            <a:ext cx="122830" cy="3112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p:cNvSpPr txBox="1"/>
          <p:nvPr/>
        </p:nvSpPr>
        <p:spPr>
          <a:xfrm>
            <a:off x="0" y="5704764"/>
            <a:ext cx="9144000" cy="83099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需要采用办法来减少访存不命中对性能的影响。带猜测机制和多线程处理器可以在发生访存不命中时，执行其他指令</a:t>
            </a:r>
            <a:endParaRPr lang="zh-CN" altLang="en-US" sz="2400" dirty="0"/>
          </a:p>
        </p:txBody>
      </p:sp>
    </p:spTree>
    <p:extLst>
      <p:ext uri="{BB962C8B-B14F-4D97-AF65-F5344CB8AC3E}">
        <p14:creationId xmlns:p14="http://schemas.microsoft.com/office/powerpoint/2010/main" val="2446175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200" b="1" kern="0" dirty="0" smtClean="0">
                <a:solidFill>
                  <a:srgbClr val="800000"/>
                </a:solidFill>
                <a:latin typeface="Arial" panose="020B0604020202020204" pitchFamily="34" charset="0"/>
                <a:ea typeface="黑体" panose="02010609060101010101" pitchFamily="49" charset="-122"/>
              </a:rPr>
              <a:t>关于存储器层次结构四个问题</a:t>
            </a:r>
            <a:endParaRPr lang="zh-CN" altLang="en-US" sz="32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46663"/>
            <a:ext cx="9144000" cy="5262979"/>
          </a:xfrm>
          <a:prstGeom prst="rect">
            <a:avLst/>
          </a:prstGeom>
          <a:noFill/>
        </p:spPr>
        <p:txBody>
          <a:bodyPr wrap="square" rtlCol="0">
            <a:spAutoFit/>
          </a:bodyPr>
          <a:lstStyle/>
          <a:p>
            <a:pPr algn="just"/>
            <a:r>
              <a:rPr lang="zh-CN" altLang="en-US" sz="2400" dirty="0" smtClean="0">
                <a:solidFill>
                  <a:srgbClr val="0070C0"/>
                </a:solidFill>
              </a:rPr>
              <a:t>问题</a:t>
            </a:r>
            <a:r>
              <a:rPr lang="en-US" altLang="zh-CN" sz="2400" dirty="0" smtClean="0">
                <a:solidFill>
                  <a:srgbClr val="0070C0"/>
                </a:solidFill>
              </a:rPr>
              <a:t>1</a:t>
            </a:r>
            <a:r>
              <a:rPr lang="zh-CN" altLang="en-US" sz="2400" dirty="0" smtClean="0"/>
              <a:t>：数据块放到上层存储器的哪个位置？</a:t>
            </a:r>
            <a:r>
              <a:rPr lang="en-US" altLang="zh-CN" sz="2400" dirty="0" smtClean="0">
                <a:latin typeface="宋体" panose="02010600030101010101" pitchFamily="2" charset="-122"/>
                <a:ea typeface="宋体" panose="02010600030101010101" pitchFamily="2" charset="-122"/>
              </a:rPr>
              <a:t>(</a:t>
            </a:r>
            <a:r>
              <a:rPr lang="zh-CN" altLang="en-US" sz="2400" dirty="0" smtClean="0"/>
              <a:t>数据块放置</a:t>
            </a:r>
            <a:r>
              <a:rPr lang="en-US" altLang="zh-CN" sz="2400" dirty="0" smtClean="0"/>
              <a:t>/</a:t>
            </a:r>
            <a:r>
              <a:rPr lang="zh-CN" altLang="en-US" sz="2400" dirty="0" smtClean="0"/>
              <a:t>映射</a:t>
            </a:r>
            <a:r>
              <a:rPr lang="en-US" altLang="zh-CN" sz="2400" dirty="0" smtClean="0"/>
              <a:t>block placement</a:t>
            </a:r>
            <a:r>
              <a:rPr lang="en-US" altLang="zh-CN" sz="2400" dirty="0" smtClean="0">
                <a:latin typeface="宋体" panose="02010600030101010101" pitchFamily="2" charset="-122"/>
                <a:ea typeface="宋体" panose="02010600030101010101" pitchFamily="2" charset="-122"/>
              </a:rPr>
              <a:t>)</a:t>
            </a:r>
          </a:p>
          <a:p>
            <a:pPr algn="just"/>
            <a:endParaRPr lang="en-US" altLang="zh-CN" sz="2400" dirty="0" smtClean="0"/>
          </a:p>
          <a:p>
            <a:pPr algn="just"/>
            <a:endParaRPr lang="en-US" altLang="zh-CN" sz="2400" dirty="0" smtClean="0"/>
          </a:p>
          <a:p>
            <a:pPr algn="just"/>
            <a:r>
              <a:rPr lang="zh-CN" altLang="en-US" sz="2400" dirty="0" smtClean="0">
                <a:solidFill>
                  <a:srgbClr val="0070C0"/>
                </a:solidFill>
              </a:rPr>
              <a:t>问题</a:t>
            </a:r>
            <a:r>
              <a:rPr lang="en-US" altLang="zh-CN" sz="2400" dirty="0" smtClean="0">
                <a:solidFill>
                  <a:srgbClr val="0070C0"/>
                </a:solidFill>
              </a:rPr>
              <a:t>2</a:t>
            </a:r>
            <a:r>
              <a:rPr lang="zh-CN" altLang="en-US" sz="2400" dirty="0" smtClean="0"/>
              <a:t>：如何在上层存储器找到数据块？</a:t>
            </a:r>
            <a:r>
              <a:rPr lang="en-US" altLang="zh-CN" sz="2400" dirty="0" smtClean="0">
                <a:latin typeface="宋体" panose="02010600030101010101" pitchFamily="2" charset="-122"/>
                <a:ea typeface="宋体" panose="02010600030101010101" pitchFamily="2" charset="-122"/>
              </a:rPr>
              <a:t>(</a:t>
            </a:r>
            <a:r>
              <a:rPr lang="zh-CN" altLang="en-US" sz="2400" dirty="0" smtClean="0"/>
              <a:t>数据块查找</a:t>
            </a:r>
            <a:r>
              <a:rPr lang="en-US" altLang="zh-CN" sz="2400" dirty="0" smtClean="0"/>
              <a:t>block identification</a:t>
            </a:r>
            <a:r>
              <a:rPr lang="en-US" altLang="zh-CN" sz="2400" dirty="0" smtClean="0">
                <a:latin typeface="宋体" panose="02010600030101010101" pitchFamily="2" charset="-122"/>
                <a:ea typeface="宋体" panose="02010600030101010101" pitchFamily="2" charset="-122"/>
              </a:rPr>
              <a:t>)</a:t>
            </a:r>
          </a:p>
          <a:p>
            <a:pPr algn="just"/>
            <a:endParaRPr lang="en-US" altLang="zh-CN" sz="2400" dirty="0" smtClean="0"/>
          </a:p>
          <a:p>
            <a:pPr algn="just"/>
            <a:endParaRPr lang="en-US" altLang="zh-CN" sz="2400" dirty="0" smtClean="0"/>
          </a:p>
          <a:p>
            <a:pPr algn="just"/>
            <a:r>
              <a:rPr lang="zh-CN" altLang="en-US" sz="2400" dirty="0" smtClean="0">
                <a:solidFill>
                  <a:srgbClr val="0070C0"/>
                </a:solidFill>
              </a:rPr>
              <a:t>问题</a:t>
            </a:r>
            <a:r>
              <a:rPr lang="en-US" altLang="zh-CN" sz="2400" dirty="0" smtClean="0">
                <a:solidFill>
                  <a:srgbClr val="0070C0"/>
                </a:solidFill>
              </a:rPr>
              <a:t>3</a:t>
            </a:r>
            <a:r>
              <a:rPr lang="zh-CN" altLang="en-US" sz="2400" dirty="0" smtClean="0"/>
              <a:t>：当发生数据不命中时，从下层存储器读入数据后，如果没有空余位置，将哪一个数据块替换掉？</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数据块替换</a:t>
            </a:r>
            <a:r>
              <a:rPr lang="en-US" altLang="zh-CN" sz="2400" dirty="0" smtClean="0">
                <a:ea typeface="宋体" panose="02010600030101010101" pitchFamily="2" charset="-122"/>
              </a:rPr>
              <a:t>block replacement</a:t>
            </a:r>
            <a:r>
              <a:rPr lang="en-US" altLang="zh-CN" sz="2400" dirty="0" smtClean="0">
                <a:latin typeface="宋体" panose="02010600030101010101" pitchFamily="2" charset="-122"/>
                <a:ea typeface="宋体" panose="02010600030101010101" pitchFamily="2" charset="-122"/>
              </a:rPr>
              <a:t>)</a:t>
            </a:r>
          </a:p>
          <a:p>
            <a:pPr algn="just"/>
            <a:endParaRPr lang="en-US" altLang="zh-CN" sz="2400" dirty="0" smtClean="0"/>
          </a:p>
          <a:p>
            <a:pPr algn="just"/>
            <a:endParaRPr lang="en-US" altLang="zh-CN" sz="2400" dirty="0" smtClean="0"/>
          </a:p>
          <a:p>
            <a:pPr algn="just"/>
            <a:r>
              <a:rPr lang="zh-CN" altLang="en-US" sz="2400" dirty="0" smtClean="0">
                <a:solidFill>
                  <a:srgbClr val="0070C0"/>
                </a:solidFill>
              </a:rPr>
              <a:t>问题</a:t>
            </a:r>
            <a:r>
              <a:rPr lang="en-US" altLang="zh-CN" sz="2400" dirty="0" smtClean="0">
                <a:solidFill>
                  <a:srgbClr val="0070C0"/>
                </a:solidFill>
              </a:rPr>
              <a:t>4</a:t>
            </a:r>
            <a:r>
              <a:rPr lang="zh-CN" altLang="en-US" sz="2400" dirty="0" smtClean="0"/>
              <a:t>：如何处理数据更新</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数据写策略</a:t>
            </a:r>
            <a:r>
              <a:rPr lang="en-US" altLang="zh-CN" sz="2400" dirty="0" smtClean="0">
                <a:ea typeface="宋体" panose="02010600030101010101" pitchFamily="2" charset="-122"/>
              </a:rPr>
              <a:t>write strategy</a:t>
            </a:r>
            <a:r>
              <a:rPr lang="en-US" altLang="zh-CN" sz="2400" dirty="0" smtClean="0">
                <a:latin typeface="宋体" panose="02010600030101010101" pitchFamily="2" charset="-122"/>
                <a:ea typeface="宋体" panose="02010600030101010101" pitchFamily="2" charset="-122"/>
              </a:rPr>
              <a:t>)</a:t>
            </a:r>
            <a:endParaRPr lang="zh-CN" altLang="en-US" sz="2400" dirty="0"/>
          </a:p>
        </p:txBody>
      </p:sp>
    </p:spTree>
    <p:extLst>
      <p:ext uri="{BB962C8B-B14F-4D97-AF65-F5344CB8AC3E}">
        <p14:creationId xmlns:p14="http://schemas.microsoft.com/office/powerpoint/2010/main" val="1429600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9144000" cy="2369880"/>
          </a:xfrm>
          <a:prstGeom prst="rect">
            <a:avLst/>
          </a:prstGeom>
          <a:noFill/>
        </p:spPr>
        <p:txBody>
          <a:bodyPr wrap="square" rtlCol="0">
            <a:spAutoFit/>
          </a:bodyPr>
          <a:lstStyle/>
          <a:p>
            <a:r>
              <a:rPr lang="zh-CN" altLang="en-US" sz="2800" dirty="0" smtClean="0"/>
              <a:t>问题</a:t>
            </a:r>
            <a:r>
              <a:rPr lang="en-US" altLang="zh-CN" sz="2800" dirty="0" smtClean="0"/>
              <a:t>1</a:t>
            </a:r>
            <a:r>
              <a:rPr lang="zh-CN" altLang="en-US" sz="2800" dirty="0" smtClean="0"/>
              <a:t>：数据块映射</a:t>
            </a:r>
            <a:endParaRPr lang="en-US" altLang="zh-CN" sz="2800" dirty="0" smtClean="0"/>
          </a:p>
          <a:p>
            <a:r>
              <a:rPr lang="zh-CN" altLang="en-US" sz="2400" dirty="0" smtClean="0"/>
              <a:t>将数据块</a:t>
            </a:r>
            <a:r>
              <a:rPr lang="en-US" altLang="zh-CN" sz="2400" dirty="0" smtClean="0"/>
              <a:t>Block 12</a:t>
            </a:r>
            <a:r>
              <a:rPr lang="zh-CN" altLang="en-US" sz="2400" dirty="0" smtClean="0"/>
              <a:t>放到有</a:t>
            </a:r>
            <a:r>
              <a:rPr lang="en-US" altLang="zh-CN" sz="2400" dirty="0" smtClean="0"/>
              <a:t>8</a:t>
            </a:r>
            <a:r>
              <a:rPr lang="zh-CN" altLang="en-US" sz="2400" dirty="0" smtClean="0"/>
              <a:t>个块</a:t>
            </a:r>
            <a:r>
              <a:rPr lang="en-US" altLang="zh-CN" sz="2400" dirty="0" smtClean="0"/>
              <a:t>block</a:t>
            </a:r>
            <a:r>
              <a:rPr lang="zh-CN" altLang="en-US" sz="2400" dirty="0" smtClean="0"/>
              <a:t>的</a:t>
            </a:r>
            <a:r>
              <a:rPr lang="en-US" altLang="zh-CN" sz="2400" dirty="0" smtClean="0"/>
              <a:t>Cache</a:t>
            </a:r>
          </a:p>
          <a:p>
            <a:r>
              <a:rPr lang="en-US" altLang="zh-CN" sz="2400" dirty="0" smtClean="0"/>
              <a:t>——</a:t>
            </a:r>
            <a:r>
              <a:rPr lang="zh-CN" altLang="en-US" sz="2400" dirty="0" smtClean="0"/>
              <a:t>全相联</a:t>
            </a:r>
            <a:r>
              <a:rPr lang="en-US" altLang="zh-CN" sz="2400" dirty="0" smtClean="0"/>
              <a:t>Fully associative</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随意映射</a:t>
            </a:r>
            <a:r>
              <a:rPr lang="en-US" altLang="zh-CN" sz="2400" dirty="0" smtClean="0">
                <a:latin typeface="宋体" panose="02010600030101010101" pitchFamily="2" charset="-122"/>
                <a:ea typeface="宋体" panose="02010600030101010101" pitchFamily="2" charset="-122"/>
              </a:rPr>
              <a:t>)</a:t>
            </a:r>
            <a:r>
              <a:rPr lang="zh-CN" altLang="en-US" sz="2400" dirty="0" smtClean="0"/>
              <a:t>、直接相联</a:t>
            </a:r>
            <a:r>
              <a:rPr lang="en-US" altLang="zh-CN" sz="2400" dirty="0" smtClean="0"/>
              <a:t>direct mapped</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取</a:t>
            </a:r>
            <a:r>
              <a:rPr lang="zh-CN" altLang="en-US" sz="2400" dirty="0" smtClean="0">
                <a:latin typeface="宋体" panose="02010600030101010101" pitchFamily="2" charset="-122"/>
                <a:ea typeface="宋体" panose="02010600030101010101" pitchFamily="2" charset="-122"/>
              </a:rPr>
              <a:t>模运算</a:t>
            </a:r>
            <a:r>
              <a:rPr lang="en-US" altLang="zh-CN" sz="2400" dirty="0" smtClean="0">
                <a:latin typeface="宋体" panose="02010600030101010101" pitchFamily="2" charset="-122"/>
                <a:ea typeface="宋体" panose="02010600030101010101" pitchFamily="2" charset="-122"/>
              </a:rPr>
              <a:t>)</a:t>
            </a:r>
            <a:r>
              <a:rPr lang="zh-CN" altLang="en-US" sz="2400" dirty="0" smtClean="0"/>
              <a:t>、组相联</a:t>
            </a:r>
            <a:r>
              <a:rPr lang="en-US" altLang="zh-CN" sz="2400" dirty="0" smtClean="0"/>
              <a:t>n-way set associative</a:t>
            </a:r>
          </a:p>
          <a:p>
            <a:r>
              <a:rPr lang="en-US" altLang="zh-CN" sz="2400" dirty="0" smtClean="0"/>
              <a:t>—— </a:t>
            </a:r>
            <a:r>
              <a:rPr lang="zh-CN" altLang="en-US" sz="2400" dirty="0" smtClean="0"/>
              <a:t>组相联，内存块与</a:t>
            </a:r>
            <a:r>
              <a:rPr lang="en-US" altLang="zh-CN" sz="2400" dirty="0" smtClean="0"/>
              <a:t>Cache</a:t>
            </a:r>
            <a:r>
              <a:rPr lang="zh-CN" altLang="en-US" sz="2400" dirty="0" smtClean="0"/>
              <a:t>组间采用直接相联</a:t>
            </a:r>
            <a:endParaRPr lang="en-US" altLang="zh-CN" sz="2400" dirty="0" smtClean="0"/>
          </a:p>
          <a:p>
            <a:r>
              <a:rPr lang="en-US" altLang="zh-CN" sz="2400" dirty="0"/>
              <a:t> </a:t>
            </a:r>
            <a:r>
              <a:rPr lang="en-US" altLang="zh-CN" sz="2400" dirty="0" smtClean="0"/>
              <a:t>        </a:t>
            </a:r>
            <a:r>
              <a:rPr lang="zh-CN" altLang="en-US" sz="2400" dirty="0" smtClean="0"/>
              <a:t> </a:t>
            </a:r>
            <a:r>
              <a:rPr lang="en-US" altLang="zh-CN" sz="2400" dirty="0" smtClean="0"/>
              <a:t>Block number </a:t>
            </a:r>
            <a:r>
              <a:rPr lang="en-US" altLang="zh-CN" sz="2400" i="1" dirty="0" smtClean="0">
                <a:solidFill>
                  <a:srgbClr val="0070C0"/>
                </a:solidFill>
              </a:rPr>
              <a:t>MOD</a:t>
            </a:r>
            <a:r>
              <a:rPr lang="en-US" altLang="zh-CN" sz="2400" dirty="0" smtClean="0"/>
              <a:t> Number of sets</a:t>
            </a:r>
            <a:r>
              <a:rPr lang="zh-CN" altLang="en-US" sz="2400" dirty="0" smtClean="0"/>
              <a:t>，内存块在组内采用全相联</a:t>
            </a:r>
            <a:endParaRPr lang="zh-CN" altLang="en-US" sz="2400" dirty="0"/>
          </a:p>
        </p:txBody>
      </p:sp>
      <p:pic>
        <p:nvPicPr>
          <p:cNvPr id="5" name="图片 4"/>
          <p:cNvPicPr>
            <a:picLocks noChangeAspect="1"/>
          </p:cNvPicPr>
          <p:nvPr/>
        </p:nvPicPr>
        <p:blipFill>
          <a:blip r:embed="rId2"/>
          <a:stretch>
            <a:fillRect/>
          </a:stretch>
        </p:blipFill>
        <p:spPr>
          <a:xfrm>
            <a:off x="1003111" y="2488778"/>
            <a:ext cx="7362968" cy="4369222"/>
          </a:xfrm>
          <a:prstGeom prst="rect">
            <a:avLst/>
          </a:prstGeom>
        </p:spPr>
      </p:pic>
    </p:spTree>
    <p:extLst>
      <p:ext uri="{BB962C8B-B14F-4D97-AF65-F5344CB8AC3E}">
        <p14:creationId xmlns:p14="http://schemas.microsoft.com/office/powerpoint/2010/main" val="3950031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6957</TotalTime>
  <Words>2858</Words>
  <Application>Microsoft Office PowerPoint</Application>
  <PresentationFormat>全屏显示(4:3)</PresentationFormat>
  <Paragraphs>253</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ＭＳ Ｐゴシック</vt:lpstr>
      <vt:lpstr>黑体</vt:lpstr>
      <vt:lpstr>楷体_GB2312</vt:lpstr>
      <vt:lpstr>宋体</vt:lpstr>
      <vt:lpstr>Arial</vt:lpstr>
      <vt:lpstr>Calibri</vt:lpstr>
      <vt:lpstr>Helvetica</vt:lpstr>
      <vt:lpstr>Times New Roman</vt:lpstr>
      <vt:lpstr>Wingdings</vt:lpstr>
      <vt:lpstr>默认设计模板</vt:lpstr>
      <vt:lpstr>9_CS252-template</vt:lpstr>
      <vt:lpstr>第四章 存储器层次结构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量化分析设计的基础</dc:title>
  <dc:creator>a</dc:creator>
  <cp:lastModifiedBy>a</cp:lastModifiedBy>
  <cp:revision>408</cp:revision>
  <dcterms:created xsi:type="dcterms:W3CDTF">2021-08-20T13:01:56Z</dcterms:created>
  <dcterms:modified xsi:type="dcterms:W3CDTF">2021-10-12T03:54:27Z</dcterms:modified>
</cp:coreProperties>
</file>