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1798320" y="236220"/>
            <a:ext cx="1557020" cy="144589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无效</a:t>
            </a:r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798320" y="4083050"/>
            <a:ext cx="1557020" cy="14458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独占</a:t>
            </a:r>
            <a:r>
              <a:rPr lang="en-US" altLang="zh-CN"/>
              <a:t>M</a:t>
            </a:r>
            <a:endParaRPr lang="zh-CN" altLang="en-US"/>
          </a:p>
          <a:p>
            <a:pPr algn="ctr"/>
            <a:r>
              <a:rPr lang="zh-CN" altLang="en-US"/>
              <a:t>（读</a:t>
            </a:r>
            <a:r>
              <a:rPr lang="en-US" altLang="zh-CN"/>
              <a:t>/</a:t>
            </a:r>
            <a:r>
              <a:rPr lang="zh-CN" altLang="en-US"/>
              <a:t>写）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907020" y="236220"/>
            <a:ext cx="1557020" cy="14458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共享</a:t>
            </a:r>
            <a:r>
              <a:rPr lang="en-US" altLang="zh-CN"/>
              <a:t>S</a:t>
            </a:r>
            <a:endParaRPr lang="zh-CN" altLang="en-US"/>
          </a:p>
          <a:p>
            <a:pPr algn="ctr"/>
            <a:r>
              <a:rPr lang="zh-CN" altLang="en-US"/>
              <a:t>（只读）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4" idx="6"/>
            <a:endCxn id="6" idx="2"/>
          </p:cNvCxnSpPr>
          <p:nvPr/>
        </p:nvCxnSpPr>
        <p:spPr>
          <a:xfrm>
            <a:off x="3355340" y="959485"/>
            <a:ext cx="45516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475990" y="591185"/>
            <a:ext cx="3934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CPU A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读取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号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87950" y="6175375"/>
            <a:ext cx="1815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Cache A </a:t>
            </a:r>
            <a:r>
              <a:rPr lang="zh-CN" altLang="en-US"/>
              <a:t>的</a:t>
            </a:r>
            <a:r>
              <a:rPr lang="en-US" altLang="zh-CN"/>
              <a:t>1</a:t>
            </a:r>
            <a:r>
              <a:rPr lang="zh-CN" altLang="en-US"/>
              <a:t>号块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475990" y="9594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在总线上放置读不命中RdMiss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13" name="曲线连接符 12"/>
          <p:cNvCxnSpPr>
            <a:stCxn id="6" idx="3"/>
            <a:endCxn id="4" idx="5"/>
          </p:cNvCxnSpPr>
          <p:nvPr/>
        </p:nvCxnSpPr>
        <p:spPr>
          <a:xfrm rot="5400000">
            <a:off x="5631180" y="-1033145"/>
            <a:ext cx="3175" cy="5007610"/>
          </a:xfrm>
          <a:prstGeom prst="curvedConnector3">
            <a:avLst>
              <a:gd name="adj1" fmla="val 1421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359275" y="1472565"/>
            <a:ext cx="2950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使这个块失效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Invalidate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1798320" y="236220"/>
            <a:ext cx="1557020" cy="14458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无效</a:t>
            </a:r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798320" y="4083050"/>
            <a:ext cx="1557020" cy="144589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独占</a:t>
            </a:r>
            <a:r>
              <a:rPr lang="en-US" altLang="zh-CN"/>
              <a:t>M</a:t>
            </a:r>
            <a:endParaRPr lang="zh-CN" altLang="en-US"/>
          </a:p>
          <a:p>
            <a:pPr algn="ctr"/>
            <a:r>
              <a:rPr lang="zh-CN" altLang="en-US"/>
              <a:t>（读</a:t>
            </a:r>
            <a:r>
              <a:rPr lang="en-US" altLang="zh-CN"/>
              <a:t>/</a:t>
            </a:r>
            <a:r>
              <a:rPr lang="zh-CN" altLang="en-US"/>
              <a:t>写）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907020" y="236220"/>
            <a:ext cx="1557020" cy="14458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共享</a:t>
            </a:r>
            <a:r>
              <a:rPr lang="en-US" altLang="zh-CN"/>
              <a:t>S</a:t>
            </a:r>
            <a:endParaRPr lang="zh-CN" altLang="en-US"/>
          </a:p>
          <a:p>
            <a:pPr algn="ctr"/>
            <a:r>
              <a:rPr lang="zh-CN" altLang="en-US"/>
              <a:t>（只读）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4" idx="6"/>
            <a:endCxn id="6" idx="2"/>
          </p:cNvCxnSpPr>
          <p:nvPr/>
        </p:nvCxnSpPr>
        <p:spPr>
          <a:xfrm>
            <a:off x="3355340" y="959485"/>
            <a:ext cx="45516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347845" y="6442710"/>
            <a:ext cx="1815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Cache B </a:t>
            </a:r>
            <a:r>
              <a:rPr lang="zh-CN" altLang="en-US"/>
              <a:t>的</a:t>
            </a:r>
            <a:r>
              <a:rPr lang="en-US" altLang="zh-CN"/>
              <a:t>1</a:t>
            </a:r>
            <a:r>
              <a:rPr lang="zh-CN" altLang="en-US"/>
              <a:t>号块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75990" y="591185"/>
            <a:ext cx="3131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CPU B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读取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号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75990" y="9594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在总线上放置读不命中RdMiss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3" name="直接箭头连接符 2"/>
          <p:cNvCxnSpPr>
            <a:stCxn id="6" idx="3"/>
            <a:endCxn id="5" idx="7"/>
          </p:cNvCxnSpPr>
          <p:nvPr/>
        </p:nvCxnSpPr>
        <p:spPr>
          <a:xfrm flipH="1">
            <a:off x="3127375" y="1470660"/>
            <a:ext cx="5007610" cy="28238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 rot="19800000">
            <a:off x="3894455" y="2698750"/>
            <a:ext cx="2722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CPU B 写入5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号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rot="19800000">
            <a:off x="3560445" y="29235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在总线上放置失效操作Invalidate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13" name="直接箭头连接符 12"/>
          <p:cNvCxnSpPr>
            <a:stCxn id="5" idx="6"/>
            <a:endCxn id="6" idx="4"/>
          </p:cNvCxnSpPr>
          <p:nvPr/>
        </p:nvCxnSpPr>
        <p:spPr>
          <a:xfrm flipV="1">
            <a:off x="3355340" y="1682115"/>
            <a:ext cx="5330190" cy="31242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 rot="19740000">
            <a:off x="3951605" y="32880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写回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号块；中止存储器访问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18" name="曲线连接符 17"/>
          <p:cNvCxnSpPr>
            <a:stCxn id="6" idx="5"/>
          </p:cNvCxnSpPr>
          <p:nvPr/>
        </p:nvCxnSpPr>
        <p:spPr>
          <a:xfrm rot="5400000">
            <a:off x="4519930" y="283845"/>
            <a:ext cx="3529330" cy="590232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19800000">
            <a:off x="5879465" y="3622675"/>
            <a:ext cx="2415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CPU B 写21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缺失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 rot="19860000">
            <a:off x="5581015" y="37776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在总线上放置写入缺失WtMiss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21" name="曲线连接符 20"/>
          <p:cNvCxnSpPr>
            <a:stCxn id="5" idx="5"/>
            <a:endCxn id="6" idx="6"/>
          </p:cNvCxnSpPr>
          <p:nvPr/>
        </p:nvCxnSpPr>
        <p:spPr>
          <a:xfrm rot="5400000" flipH="1" flipV="1">
            <a:off x="4116705" y="-30480"/>
            <a:ext cx="4358005" cy="6336665"/>
          </a:xfrm>
          <a:prstGeom prst="curvedConnector4">
            <a:avLst>
              <a:gd name="adj1" fmla="val -2870"/>
              <a:gd name="adj2" fmla="val 10024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 rot="20220000">
            <a:off x="6757035" y="4518025"/>
            <a:ext cx="2415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CPU B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读取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29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缺失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 rot="20160000">
            <a:off x="6335395" y="4651375"/>
            <a:ext cx="487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写回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21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号块；在总线上放置写入缺失WtMiss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25" name="曲线连接符 24"/>
          <p:cNvCxnSpPr>
            <a:endCxn id="5" idx="4"/>
          </p:cNvCxnSpPr>
          <p:nvPr/>
        </p:nvCxnSpPr>
        <p:spPr>
          <a:xfrm rot="10800000" flipV="1">
            <a:off x="2576830" y="714375"/>
            <a:ext cx="6824980" cy="4813935"/>
          </a:xfrm>
          <a:prstGeom prst="curvedConnector4">
            <a:avLst>
              <a:gd name="adj1" fmla="val -20803"/>
              <a:gd name="adj2" fmla="val 11420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 rot="20220000">
            <a:off x="7639685" y="5255895"/>
            <a:ext cx="2415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CPU B 写5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号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缺失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 rot="20280000">
            <a:off x="7532370" y="542798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在总线上放置写入缺失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WtMiss；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在总线上放置失效操作Invalidate；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1798320" y="236220"/>
            <a:ext cx="1557020" cy="144589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无效</a:t>
            </a:r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798320" y="4083050"/>
            <a:ext cx="1557020" cy="14458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独占</a:t>
            </a:r>
            <a:r>
              <a:rPr lang="en-US" altLang="zh-CN"/>
              <a:t>M</a:t>
            </a:r>
            <a:endParaRPr lang="zh-CN" altLang="en-US"/>
          </a:p>
          <a:p>
            <a:pPr algn="ctr"/>
            <a:r>
              <a:rPr lang="zh-CN" altLang="en-US"/>
              <a:t>（读</a:t>
            </a:r>
            <a:r>
              <a:rPr lang="en-US" altLang="zh-CN"/>
              <a:t>/</a:t>
            </a:r>
            <a:r>
              <a:rPr lang="zh-CN" altLang="en-US"/>
              <a:t>写）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907020" y="236220"/>
            <a:ext cx="1557020" cy="14458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共享</a:t>
            </a:r>
            <a:r>
              <a:rPr lang="en-US" altLang="zh-CN"/>
              <a:t>S</a:t>
            </a:r>
            <a:endParaRPr lang="zh-CN" altLang="en-US"/>
          </a:p>
          <a:p>
            <a:pPr algn="ctr"/>
            <a:r>
              <a:rPr lang="zh-CN" altLang="en-US"/>
              <a:t>（只读）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4" idx="6"/>
            <a:endCxn id="6" idx="2"/>
          </p:cNvCxnSpPr>
          <p:nvPr/>
        </p:nvCxnSpPr>
        <p:spPr>
          <a:xfrm>
            <a:off x="3355340" y="959485"/>
            <a:ext cx="45516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187950" y="6175375"/>
            <a:ext cx="1815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Cache C </a:t>
            </a:r>
            <a:r>
              <a:rPr lang="zh-CN" altLang="en-US"/>
              <a:t>的</a:t>
            </a:r>
            <a:r>
              <a:rPr lang="en-US" altLang="zh-CN"/>
              <a:t>1</a:t>
            </a:r>
            <a:r>
              <a:rPr lang="zh-CN" altLang="en-US"/>
              <a:t>号块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75990" y="591185"/>
            <a:ext cx="3934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CPU C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读取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号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75990" y="9594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在总线上放置读不命中RdMiss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13" name="曲线连接符 12"/>
          <p:cNvCxnSpPr/>
          <p:nvPr/>
        </p:nvCxnSpPr>
        <p:spPr>
          <a:xfrm rot="5400000">
            <a:off x="5631180" y="-1033145"/>
            <a:ext cx="3175" cy="5007610"/>
          </a:xfrm>
          <a:prstGeom prst="curvedConnector3">
            <a:avLst>
              <a:gd name="adj1" fmla="val 1421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359275" y="1472565"/>
            <a:ext cx="2950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这个块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失效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Invalidate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1798320" y="236220"/>
            <a:ext cx="1557020" cy="144589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无效</a:t>
            </a:r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798320" y="4083050"/>
            <a:ext cx="1557020" cy="14458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独占</a:t>
            </a:r>
            <a:r>
              <a:rPr lang="en-US" altLang="zh-CN"/>
              <a:t>M</a:t>
            </a:r>
            <a:endParaRPr lang="zh-CN" altLang="en-US"/>
          </a:p>
          <a:p>
            <a:pPr algn="ctr"/>
            <a:r>
              <a:rPr lang="zh-CN" altLang="en-US"/>
              <a:t>（读</a:t>
            </a:r>
            <a:r>
              <a:rPr lang="en-US" altLang="zh-CN"/>
              <a:t>/</a:t>
            </a:r>
            <a:r>
              <a:rPr lang="zh-CN" altLang="en-US"/>
              <a:t>写）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907020" y="236220"/>
            <a:ext cx="1557020" cy="14458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共享</a:t>
            </a:r>
            <a:r>
              <a:rPr lang="en-US" altLang="zh-CN"/>
              <a:t>S</a:t>
            </a:r>
            <a:endParaRPr lang="zh-CN" altLang="en-US"/>
          </a:p>
          <a:p>
            <a:pPr algn="ctr"/>
            <a:r>
              <a:rPr lang="zh-CN" altLang="en-US"/>
              <a:t>（只读）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4" idx="6"/>
            <a:endCxn id="6" idx="2"/>
          </p:cNvCxnSpPr>
          <p:nvPr/>
        </p:nvCxnSpPr>
        <p:spPr>
          <a:xfrm>
            <a:off x="3355340" y="959485"/>
            <a:ext cx="45516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187950" y="6175375"/>
            <a:ext cx="1815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Cache D </a:t>
            </a:r>
            <a:r>
              <a:rPr lang="zh-CN" altLang="en-US"/>
              <a:t>的</a:t>
            </a:r>
            <a:r>
              <a:rPr lang="en-US" altLang="zh-CN"/>
              <a:t>1</a:t>
            </a:r>
            <a:r>
              <a:rPr lang="zh-CN" altLang="en-US"/>
              <a:t>号块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75990" y="591185"/>
            <a:ext cx="3934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CPU D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读取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号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75990" y="9594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在总线上放置读不命中RdMiss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13" name="曲线连接符 12"/>
          <p:cNvCxnSpPr/>
          <p:nvPr/>
        </p:nvCxnSpPr>
        <p:spPr>
          <a:xfrm rot="5400000">
            <a:off x="5631180" y="-1033145"/>
            <a:ext cx="3175" cy="5007610"/>
          </a:xfrm>
          <a:prstGeom prst="curvedConnector3">
            <a:avLst>
              <a:gd name="adj1" fmla="val 1421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359275" y="1472565"/>
            <a:ext cx="2950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这个块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失效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Invalidate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1798320" y="236220"/>
            <a:ext cx="1557020" cy="144589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无效</a:t>
            </a:r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798320" y="4083050"/>
            <a:ext cx="1557020" cy="14458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独占</a:t>
            </a:r>
            <a:r>
              <a:rPr lang="en-US" altLang="zh-CN"/>
              <a:t>M</a:t>
            </a:r>
            <a:endParaRPr lang="zh-CN" altLang="en-US"/>
          </a:p>
          <a:p>
            <a:pPr algn="ctr"/>
            <a:r>
              <a:rPr lang="zh-CN" altLang="en-US"/>
              <a:t>（读</a:t>
            </a:r>
            <a:r>
              <a:rPr lang="en-US" altLang="zh-CN"/>
              <a:t>/</a:t>
            </a:r>
            <a:r>
              <a:rPr lang="zh-CN" altLang="en-US"/>
              <a:t>写）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907020" y="236220"/>
            <a:ext cx="1557020" cy="14458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共享</a:t>
            </a:r>
            <a:r>
              <a:rPr lang="en-US" altLang="zh-CN"/>
              <a:t>S</a:t>
            </a:r>
            <a:endParaRPr lang="zh-CN" altLang="en-US"/>
          </a:p>
          <a:p>
            <a:pPr algn="ctr"/>
            <a:r>
              <a:rPr lang="zh-CN" altLang="en-US"/>
              <a:t>（只读）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7950" y="6175375"/>
            <a:ext cx="1815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Cache A </a:t>
            </a:r>
            <a:r>
              <a:rPr lang="zh-CN" altLang="en-US"/>
              <a:t>的</a:t>
            </a:r>
            <a:r>
              <a:rPr lang="en-US" altLang="zh-CN"/>
              <a:t>3</a:t>
            </a:r>
            <a:r>
              <a:rPr lang="zh-CN" altLang="en-US"/>
              <a:t>号块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4" idx="4"/>
            <a:endCxn id="5" idx="0"/>
          </p:cNvCxnSpPr>
          <p:nvPr/>
        </p:nvCxnSpPr>
        <p:spPr>
          <a:xfrm>
            <a:off x="2576830" y="1682115"/>
            <a:ext cx="0" cy="24009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 rot="16200000">
            <a:off x="1311275" y="2527300"/>
            <a:ext cx="2174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CPU A 写入23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号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 rot="16200000">
            <a:off x="1446530" y="2599690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在总线上放置写入缺失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12" name="曲线连接符 11"/>
          <p:cNvCxnSpPr>
            <a:stCxn id="5" idx="7"/>
            <a:endCxn id="4" idx="5"/>
          </p:cNvCxnSpPr>
          <p:nvPr/>
        </p:nvCxnSpPr>
        <p:spPr>
          <a:xfrm rot="16200000">
            <a:off x="1715135" y="2882265"/>
            <a:ext cx="2823845" cy="317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6200000">
            <a:off x="1304290" y="22618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写回23号块；中止存储器访问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1798320" y="236220"/>
            <a:ext cx="1557020" cy="14458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无效</a:t>
            </a:r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798320" y="4083050"/>
            <a:ext cx="1557020" cy="144589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独占</a:t>
            </a:r>
            <a:r>
              <a:rPr lang="en-US" altLang="zh-CN"/>
              <a:t>M</a:t>
            </a:r>
            <a:endParaRPr lang="zh-CN" altLang="en-US"/>
          </a:p>
          <a:p>
            <a:pPr algn="ctr"/>
            <a:r>
              <a:rPr lang="zh-CN" altLang="en-US"/>
              <a:t>（读</a:t>
            </a:r>
            <a:r>
              <a:rPr lang="en-US" altLang="zh-CN"/>
              <a:t>/</a:t>
            </a:r>
            <a:r>
              <a:rPr lang="zh-CN" altLang="en-US"/>
              <a:t>写）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907020" y="236220"/>
            <a:ext cx="1557020" cy="14458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共享</a:t>
            </a:r>
            <a:r>
              <a:rPr lang="en-US" altLang="zh-CN"/>
              <a:t>S</a:t>
            </a:r>
            <a:endParaRPr lang="zh-CN" altLang="en-US"/>
          </a:p>
          <a:p>
            <a:pPr algn="ctr"/>
            <a:r>
              <a:rPr lang="zh-CN" altLang="en-US"/>
              <a:t>（只读）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7950" y="6175375"/>
            <a:ext cx="1815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Cache C </a:t>
            </a:r>
            <a:r>
              <a:rPr lang="zh-CN" altLang="en-US"/>
              <a:t>的</a:t>
            </a:r>
            <a:r>
              <a:rPr lang="en-US" altLang="zh-CN"/>
              <a:t>3</a:t>
            </a:r>
            <a:r>
              <a:rPr lang="zh-CN" altLang="en-US"/>
              <a:t>号块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4" idx="4"/>
            <a:endCxn id="5" idx="0"/>
          </p:cNvCxnSpPr>
          <p:nvPr/>
        </p:nvCxnSpPr>
        <p:spPr>
          <a:xfrm>
            <a:off x="2576830" y="1682115"/>
            <a:ext cx="0" cy="24009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 rot="16200000">
            <a:off x="1311275" y="2527300"/>
            <a:ext cx="2174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CPU C 写入23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号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 rot="16200000">
            <a:off x="1416050" y="2321560"/>
            <a:ext cx="2988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在总线上放置写入缺失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WtMiss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YxMzllMzRhOTA2YmEzZGY4Zjg5MDkwNGU0Yjc1OG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WPS 演示</Application>
  <PresentationFormat>宽屏</PresentationFormat>
  <Paragraphs>112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</vt:lpstr>
      <vt:lpstr>微软雅黑</vt:lpstr>
      <vt:lpstr>楷体</vt:lpstr>
      <vt:lpstr>Segoe Print</vt:lpstr>
      <vt:lpstr>华文新魏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小猫儿乖乖</cp:lastModifiedBy>
  <cp:revision>71</cp:revision>
  <dcterms:created xsi:type="dcterms:W3CDTF">2022-12-07T11:28:00Z</dcterms:created>
  <dcterms:modified xsi:type="dcterms:W3CDTF">2022-12-07T13:10:45Z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E6F50F7F1ADF493A965D5066EFB7B1FD</vt:lpwstr>
  </property>
  <property fmtid="{D5CDD505-2E9C-101B-9397-08002B2CF9AE}" pid="3" name="KSOProductBuildVer">
    <vt:lpwstr>2052-11.1.0.12763</vt:lpwstr>
  </property>
</Properties>
</file>