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8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1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0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4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8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7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8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11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332C9-BA41-423B-8EFA-AA3384B99299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B650-102B-478A-9178-CDECE77B5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10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建立移动眼坐标，实现第一人称视角视觉效果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0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9pPr>
          </a:lstStyle>
          <a:p>
            <a:fld id="{3F219BA7-1532-4DCD-B6CC-C93BA4A6205F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2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5520" y="332657"/>
            <a:ext cx="8590576" cy="3128023"/>
          </a:xfrm>
          <a:prstGeom prst="rect">
            <a:avLst/>
          </a:prstGeom>
          <a:blipFill>
            <a:blip r:embed="rId2"/>
            <a:stretch>
              <a:fillRect l="-141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32619" y="3460680"/>
                <a:ext cx="11759381" cy="3806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则</a:t>
                </a:r>
                <a:r>
                  <a:rPr lang="zh-CN" altLang="en-US" sz="2800" dirty="0" smtClean="0"/>
                  <a:t>照相机新位置</a:t>
                </a: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dirty="0"/>
                                  <m:t>eye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/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aseline="-25000" dirty="0"/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dirty="0"/>
                                  <m:t>eye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/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aseline="-25000" dirty="0"/>
                                  <m:t>y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dirty="0"/>
                                        <m:t>eye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dirty="0"/>
                                        <m:t>′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aseline="-25000" dirty="0"/>
                                        <m:t>z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/>
                                  <m:t>eye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aseline="-25000" dirty="0"/>
                                  <m:t>x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/>
                                  <m:t>eye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0" i="0" baseline="-25000" dirty="0" smtClean="0"/>
                                  <m:t>y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-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dirty="0"/>
                                        <m:t>eye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2800" baseline="-25000" dirty="0"/>
                                        <m:t>z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l-GR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l-G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l-G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 smtClean="0"/>
              </a:p>
              <a:p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∴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eye</m:t>
                    </m:r>
                    <m:r>
                      <m:rPr>
                        <m:nor/>
                      </m:rPr>
                      <a:rPr lang="en-US" altLang="zh-CN" sz="2400" dirty="0"/>
                      <m:t>′</m:t>
                    </m:r>
                    <m:r>
                      <m:rPr>
                        <m:nor/>
                      </m:rPr>
                      <a:rPr lang="en-US" altLang="zh-CN" sz="2400" baseline="-25000" dirty="0"/>
                      <m:t>x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eye</m:t>
                    </m:r>
                    <m:r>
                      <m:rPr>
                        <m:nor/>
                      </m:rPr>
                      <a:rPr lang="en-US" altLang="zh-CN" sz="2400" baseline="-25000" dirty="0"/>
                      <m:t>x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*(</a:t>
                </a:r>
                <a:r>
                  <a:rPr lang="en-US" altLang="zh-CN" sz="2400" dirty="0" err="1"/>
                  <a:t>dyc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dzc</a:t>
                </a:r>
                <a:r>
                  <a:rPr lang="en-US" altLang="zh-CN" sz="2400" dirty="0"/>
                  <a:t>)</a:t>
                </a:r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eye</m:t>
                    </m:r>
                    <m:r>
                      <a:rPr lang="en-US" altLang="zh-CN" sz="2400" b="0" i="1" baseline="-2500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*(</a:t>
                </a:r>
                <a:r>
                  <a:rPr lang="en-US" altLang="zh-CN" sz="2400" dirty="0" err="1"/>
                  <a:t>dxs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dys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dzc</a:t>
                </a:r>
                <a:r>
                  <a:rPr lang="en-US" altLang="zh-CN" sz="2400" dirty="0"/>
                  <a:t>-dxc*</a:t>
                </a:r>
                <a:r>
                  <a:rPr lang="en-US" altLang="zh-CN" sz="2400" dirty="0" err="1"/>
                  <a:t>dzs</a:t>
                </a:r>
                <a:r>
                  <a:rPr lang="en-US" altLang="zh-CN" sz="2400" dirty="0"/>
                  <a:t>)</a:t>
                </a:r>
                <a:r>
                  <a:rPr lang="en-US" altLang="zh-CN" sz="2400" dirty="0" smtClean="0"/>
                  <a:t>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eye</m:t>
                    </m:r>
                    <m:r>
                      <m:rPr>
                        <m:nor/>
                      </m:rPr>
                      <a:rPr lang="en-US" altLang="zh-CN" sz="2400" b="0" i="0" baseline="-25000" dirty="0" smtClean="0"/>
                      <m:t>z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*(dxc*</a:t>
                </a:r>
                <a:r>
                  <a:rPr lang="en-US" altLang="zh-CN" sz="2400" dirty="0" err="1"/>
                  <a:t>dys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dzc+dxs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dzs</a:t>
                </a:r>
                <a:r>
                  <a:rPr lang="en-US" altLang="zh-CN" sz="2400" dirty="0" smtClean="0"/>
                  <a:t>)</a:t>
                </a:r>
              </a:p>
              <a:p>
                <a:pPr indent="452438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eye</m:t>
                    </m:r>
                    <m:r>
                      <m:rPr>
                        <m:nor/>
                      </m:rPr>
                      <a:rPr lang="en-US" altLang="zh-CN" sz="2400" dirty="0"/>
                      <m:t>′</m:t>
                    </m:r>
                    <m:r>
                      <m:rPr>
                        <m:nor/>
                      </m:rPr>
                      <a:rPr lang="en-US" altLang="zh-CN" sz="2400" b="0" i="0" baseline="-25000" dirty="0" smtClean="0"/>
                      <m:t>y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-</a:t>
                </a:r>
                <a:r>
                  <a:rPr lang="en-US" altLang="zh-CN" sz="2400" dirty="0"/>
                  <a:t>eye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-25000" dirty="0"/>
                      <m:t>x</m:t>
                    </m:r>
                  </m:oMath>
                </a14:m>
                <a:r>
                  <a:rPr lang="en-US" altLang="zh-CN" sz="2400" dirty="0"/>
                  <a:t>*(</a:t>
                </a:r>
                <a:r>
                  <a:rPr lang="en-US" altLang="zh-CN" sz="2400" dirty="0" err="1"/>
                  <a:t>dyc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dzs</a:t>
                </a:r>
                <a:r>
                  <a:rPr lang="en-US" altLang="zh-CN" sz="2400" dirty="0" smtClean="0"/>
                  <a:t>)-eye</a:t>
                </a:r>
                <a14:m>
                  <m:oMath xmlns:m="http://schemas.openxmlformats.org/officeDocument/2006/math"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*(</a:t>
                </a:r>
                <a:r>
                  <a:rPr lang="en-US" altLang="zh-CN" sz="2400" dirty="0" err="1"/>
                  <a:t>dxs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dys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dzs+dxc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dzc</a:t>
                </a:r>
                <a:r>
                  <a:rPr lang="en-US" altLang="zh-CN" sz="2400" dirty="0"/>
                  <a:t>)</a:t>
                </a:r>
                <a:r>
                  <a:rPr lang="en-US" altLang="zh-CN" sz="2400" dirty="0" smtClean="0"/>
                  <a:t>-</a:t>
                </a:r>
                <a:r>
                  <a:rPr lang="en-US" altLang="zh-CN" sz="2400" dirty="0"/>
                  <a:t>eye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-25000" dirty="0"/>
                      <m:t>z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*(</a:t>
                </a:r>
                <a:r>
                  <a:rPr lang="en-US" altLang="zh-CN" sz="2400" dirty="0"/>
                  <a:t>dxc*</a:t>
                </a:r>
                <a:r>
                  <a:rPr lang="en-US" altLang="zh-CN" sz="2400" dirty="0" err="1"/>
                  <a:t>dys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dzs-dxs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dzc</a:t>
                </a:r>
                <a:r>
                  <a:rPr lang="en-US" altLang="zh-CN" sz="2400" dirty="0" smtClean="0"/>
                  <a:t>)</a:t>
                </a:r>
              </a:p>
              <a:p>
                <a:pPr indent="452438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/>
                      <m:t>eye</m:t>
                    </m:r>
                    <m:r>
                      <m:rPr>
                        <m:nor/>
                      </m:rPr>
                      <a:rPr lang="en-US" altLang="zh-CN" sz="2400" dirty="0"/>
                      <m:t>′</m:t>
                    </m:r>
                    <m:r>
                      <m:rPr>
                        <m:nor/>
                      </m:rPr>
                      <a:rPr lang="en-US" altLang="zh-CN" sz="2400" b="0" i="0" baseline="-25000" dirty="0" smtClean="0"/>
                      <m:t>z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 smtClean="0"/>
                  <a:t>-</a:t>
                </a:r>
                <a:r>
                  <a:rPr lang="en-US" altLang="zh-CN" sz="2400" dirty="0"/>
                  <a:t>eye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-25000" dirty="0"/>
                      <m:t>x</m:t>
                    </m:r>
                  </m:oMath>
                </a14:m>
                <a:r>
                  <a:rPr lang="en-US" altLang="zh-CN" sz="2400" dirty="0" smtClean="0"/>
                  <a:t>*(-</a:t>
                </a:r>
                <a:r>
                  <a:rPr lang="en-US" altLang="zh-CN" sz="2400" dirty="0" err="1" smtClean="0"/>
                  <a:t>dys</a:t>
                </a:r>
                <a:r>
                  <a:rPr lang="en-US" altLang="zh-CN" sz="2400" dirty="0" smtClean="0"/>
                  <a:t>)-eye</a:t>
                </a:r>
                <a14:m>
                  <m:oMath xmlns:m="http://schemas.openxmlformats.org/officeDocument/2006/math"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*(</a:t>
                </a:r>
                <a:r>
                  <a:rPr lang="en-US" altLang="zh-CN" sz="2400" dirty="0" err="1"/>
                  <a:t>dxs</a:t>
                </a:r>
                <a:r>
                  <a:rPr lang="en-US" altLang="zh-CN" sz="2400" dirty="0"/>
                  <a:t>*</a:t>
                </a:r>
                <a:r>
                  <a:rPr lang="en-US" altLang="zh-CN" sz="2400" dirty="0" err="1"/>
                  <a:t>dyc</a:t>
                </a:r>
                <a:r>
                  <a:rPr lang="en-US" altLang="zh-CN" sz="2400" dirty="0"/>
                  <a:t>)</a:t>
                </a:r>
                <a:r>
                  <a:rPr lang="en-US" altLang="zh-CN" sz="2400" dirty="0" smtClean="0"/>
                  <a:t>-</a:t>
                </a:r>
                <a:r>
                  <a:rPr lang="en-US" altLang="zh-CN" sz="2400" dirty="0"/>
                  <a:t>eye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aseline="-25000" dirty="0"/>
                      <m:t>z</m:t>
                    </m:r>
                  </m:oMath>
                </a14:m>
                <a:r>
                  <a:rPr lang="en-US" altLang="zh-CN" sz="2400" dirty="0"/>
                  <a:t>*(dxc*</a:t>
                </a:r>
                <a:r>
                  <a:rPr lang="en-US" altLang="zh-CN" sz="2400" dirty="0" err="1"/>
                  <a:t>dyc</a:t>
                </a:r>
                <a:r>
                  <a:rPr lang="en-US" altLang="zh-CN" sz="2400" dirty="0"/>
                  <a:t>)</a:t>
                </a:r>
              </a:p>
              <a:p>
                <a:pPr indent="452438"/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9" y="3460680"/>
                <a:ext cx="11759381" cy="3806620"/>
              </a:xfrm>
              <a:prstGeom prst="rect">
                <a:avLst/>
              </a:prstGeom>
              <a:blipFill>
                <a:blip r:embed="rId3"/>
                <a:stretch>
                  <a:fillRect l="-1089" t="-1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98675" y="1700214"/>
            <a:ext cx="8318500" cy="4321175"/>
          </a:xfrm>
        </p:spPr>
        <p:txBody>
          <a:bodyPr/>
          <a:lstStyle/>
          <a:p>
            <a:pPr marL="0" indent="452438" algn="just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 smtClean="0">
                <a:latin typeface="+mn-ea"/>
              </a:rPr>
              <a:t>一般</a:t>
            </a:r>
            <a:r>
              <a:rPr lang="zh-CN" altLang="en-US" dirty="0">
                <a:latin typeface="+mn-ea"/>
              </a:rPr>
              <a:t>情况</a:t>
            </a:r>
            <a:r>
              <a:rPr lang="zh-CN" altLang="en-US" dirty="0" smtClean="0">
                <a:latin typeface="+mn-ea"/>
              </a:rPr>
              <a:t>下，实现</a:t>
            </a:r>
            <a:r>
              <a:rPr lang="zh-CN" altLang="en-US" dirty="0">
                <a:latin typeface="+mn-ea"/>
              </a:rPr>
              <a:t>第一人称</a:t>
            </a:r>
            <a:r>
              <a:rPr lang="zh-CN" altLang="en-US" dirty="0" smtClean="0">
                <a:latin typeface="+mn-ea"/>
              </a:rPr>
              <a:t>视角有</a:t>
            </a:r>
            <a:r>
              <a:rPr lang="zh-CN" altLang="en-US" dirty="0">
                <a:latin typeface="+mn-ea"/>
              </a:rPr>
              <a:t>两种</a:t>
            </a:r>
            <a:r>
              <a:rPr lang="zh-CN" altLang="en-US" dirty="0" smtClean="0">
                <a:latin typeface="+mn-ea"/>
              </a:rPr>
              <a:t>方法</a:t>
            </a:r>
            <a:r>
              <a:rPr lang="zh-CN" altLang="en-US" dirty="0">
                <a:latin typeface="+mn-ea"/>
              </a:rPr>
              <a:t>：</a:t>
            </a:r>
            <a:r>
              <a:rPr lang="zh-CN" altLang="en-US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pPr marL="514350" indent="-514350">
              <a:lnSpc>
                <a:spcPct val="125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dirty="0" smtClean="0">
                <a:latin typeface="+mn-ea"/>
              </a:rPr>
              <a:t>移动场景，</a:t>
            </a:r>
            <a:r>
              <a:rPr lang="zh-CN" altLang="en-US" dirty="0">
                <a:latin typeface="+mn-ea"/>
              </a:rPr>
              <a:t>此</a:t>
            </a:r>
            <a:r>
              <a:rPr lang="zh-CN" altLang="en-US" dirty="0" smtClean="0">
                <a:latin typeface="+mn-ea"/>
              </a:rPr>
              <a:t>方法</a:t>
            </a:r>
            <a:r>
              <a:rPr lang="zh-CN" altLang="en-US" dirty="0">
                <a:latin typeface="+mn-ea"/>
              </a:rPr>
              <a:t>比较简单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使用</a:t>
            </a:r>
            <a:r>
              <a:rPr lang="en-US" altLang="zh-CN" dirty="0" err="1">
                <a:latin typeface="+mn-ea"/>
              </a:rPr>
              <a:t>glTranslatef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 err="1">
                <a:latin typeface="+mn-ea"/>
              </a:rPr>
              <a:t>glRotatef</a:t>
            </a:r>
            <a:r>
              <a:rPr lang="zh-CN" altLang="en-US" dirty="0">
                <a:latin typeface="+mn-ea"/>
              </a:rPr>
              <a:t>配合即</a:t>
            </a:r>
            <a:r>
              <a:rPr lang="zh-CN" altLang="en-US" dirty="0" smtClean="0">
                <a:latin typeface="+mn-ea"/>
              </a:rPr>
              <a:t>可，但</a:t>
            </a:r>
            <a:r>
              <a:rPr lang="zh-CN" altLang="en-US" dirty="0">
                <a:latin typeface="+mn-ea"/>
              </a:rPr>
              <a:t>一般只在简单场景和单角色的情况下</a:t>
            </a:r>
            <a:r>
              <a:rPr lang="zh-CN" altLang="en-US" dirty="0" smtClean="0">
                <a:latin typeface="+mn-ea"/>
              </a:rPr>
              <a:t>使用；</a:t>
            </a:r>
            <a:endParaRPr lang="zh-CN" altLang="en-US" dirty="0">
              <a:latin typeface="+mn-ea"/>
            </a:endParaRPr>
          </a:p>
          <a:p>
            <a:pPr marL="609600" indent="-609600"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移动眼</a:t>
            </a:r>
            <a:r>
              <a:rPr lang="zh-CN" altLang="en-US" dirty="0" smtClean="0">
                <a:latin typeface="+mn-ea"/>
              </a:rPr>
              <a:t>坐标，此方法</a:t>
            </a:r>
            <a:r>
              <a:rPr lang="zh-CN" altLang="en-US" dirty="0">
                <a:latin typeface="+mn-ea"/>
              </a:rPr>
              <a:t>就非常灵活，它对场景和角色的状态未做任何操作</a:t>
            </a:r>
            <a:r>
              <a:rPr lang="zh-CN" altLang="en-US" dirty="0" smtClean="0">
                <a:latin typeface="+mn-ea"/>
              </a:rPr>
              <a:t>，只要</a:t>
            </a:r>
            <a:r>
              <a:rPr lang="zh-CN" altLang="en-US" dirty="0">
                <a:latin typeface="+mn-ea"/>
              </a:rPr>
              <a:t>设置成</a:t>
            </a:r>
            <a:r>
              <a:rPr lang="zh-CN" altLang="en-US" dirty="0" smtClean="0">
                <a:latin typeface="+mn-ea"/>
              </a:rPr>
              <a:t>跟随</a:t>
            </a:r>
            <a:r>
              <a:rPr lang="zh-CN" altLang="en-US" dirty="0">
                <a:latin typeface="+mn-ea"/>
              </a:rPr>
              <a:t>照相机</a:t>
            </a:r>
            <a:r>
              <a:rPr lang="zh-CN" altLang="en-US" dirty="0" smtClean="0">
                <a:latin typeface="+mn-ea"/>
              </a:rPr>
              <a:t>移动</a:t>
            </a:r>
            <a:r>
              <a:rPr lang="zh-CN" altLang="en-US" dirty="0">
                <a:latin typeface="+mn-ea"/>
              </a:rPr>
              <a:t>旋转即</a:t>
            </a:r>
            <a:r>
              <a:rPr lang="zh-CN" altLang="en-US" dirty="0" smtClean="0">
                <a:latin typeface="+mn-ea"/>
              </a:rPr>
              <a:t>可。</a:t>
            </a:r>
            <a:endParaRPr lang="en-US" altLang="zh-CN" dirty="0">
              <a:latin typeface="+mn-ea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mtClean="0">
                <a:latin typeface="楷体_GB2312" pitchFamily="49" charset="-122"/>
              </a:rPr>
              <a:t>用户坐标系到观察坐标系变换：</a:t>
            </a:r>
          </a:p>
        </p:txBody>
      </p:sp>
    </p:spTree>
    <p:extLst>
      <p:ext uri="{BB962C8B-B14F-4D97-AF65-F5344CB8AC3E}">
        <p14:creationId xmlns:p14="http://schemas.microsoft.com/office/powerpoint/2010/main" val="39713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0838" y="104776"/>
            <a:ext cx="8939212" cy="6276975"/>
          </a:xfrm>
        </p:spPr>
        <p:txBody>
          <a:bodyPr/>
          <a:lstStyle/>
          <a:p>
            <a:pPr marL="0" indent="363538" algn="just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 smtClean="0">
                <a:latin typeface="+mn-ea"/>
              </a:rPr>
              <a:t>假定</a:t>
            </a:r>
            <a:r>
              <a:rPr lang="zh-CN" altLang="en-US" dirty="0">
                <a:latin typeface="+mn-ea"/>
              </a:rPr>
              <a:t>有两个</a:t>
            </a:r>
            <a:r>
              <a:rPr lang="zh-CN" altLang="en-US" dirty="0" smtClean="0">
                <a:latin typeface="+mn-ea"/>
              </a:rPr>
              <a:t>坐标系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+mn-ea"/>
              </a:rPr>
              <a:t>xyz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err="1" smtClean="0">
                <a:latin typeface="+mn-ea"/>
              </a:rPr>
              <a:t>’</a:t>
            </a:r>
            <a:r>
              <a:rPr lang="en-US" altLang="zh-CN" baseline="-25000" dirty="0" err="1" smtClean="0">
                <a:latin typeface="+mn-ea"/>
              </a:rPr>
              <a:t>uvn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+mn-ea"/>
              </a:rPr>
              <a:t>’</a:t>
            </a:r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+mn-ea"/>
              </a:rPr>
              <a:t>xyz</a:t>
            </a:r>
            <a:r>
              <a:rPr lang="zh-CN" altLang="en-US" dirty="0">
                <a:latin typeface="+mn-ea"/>
              </a:rPr>
              <a:t>坐标系的坐标是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+mn-ea"/>
              </a:rPr>
              <a:t>x</a:t>
            </a:r>
            <a:r>
              <a:rPr lang="en-US" altLang="zh-CN" dirty="0" err="1" smtClean="0">
                <a:latin typeface="+mn-ea"/>
              </a:rPr>
              <a:t>’,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+mn-ea"/>
              </a:rPr>
              <a:t>y</a:t>
            </a:r>
            <a:r>
              <a:rPr lang="en-US" altLang="zh-CN" dirty="0" err="1" smtClean="0">
                <a:latin typeface="+mn-ea"/>
              </a:rPr>
              <a:t>’,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+mn-ea"/>
              </a:rPr>
              <a:t>z</a:t>
            </a:r>
            <a:r>
              <a:rPr lang="en-US" altLang="zh-CN" dirty="0">
                <a:latin typeface="+mn-ea"/>
              </a:rPr>
              <a:t>’),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+mn-ea"/>
              </a:rPr>
              <a:t>u</a:t>
            </a:r>
            <a:r>
              <a:rPr lang="en-US" altLang="zh-CN" dirty="0" smtClean="0">
                <a:latin typeface="+mn-ea"/>
              </a:rPr>
              <a:t>’,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+mn-ea"/>
              </a:rPr>
              <a:t>v</a:t>
            </a:r>
            <a:r>
              <a:rPr lang="en-US" altLang="zh-CN" dirty="0">
                <a:latin typeface="+mn-ea"/>
              </a:rPr>
              <a:t>’,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smtClean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’</a:t>
            </a:r>
            <a:r>
              <a:rPr lang="zh-CN" altLang="en-US" dirty="0">
                <a:latin typeface="+mn-ea"/>
              </a:rPr>
              <a:t>分别是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个单位向量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</a:t>
            </a:r>
            <a:r>
              <a:rPr lang="en-US" altLang="zh-CN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u</a:t>
            </a:r>
            <a:r>
              <a:rPr lang="en-US" altLang="zh-CN" baseline="-25000" dirty="0" err="1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u</a:t>
            </a:r>
            <a:r>
              <a:rPr lang="en-US" altLang="zh-CN" baseline="-25000" dirty="0" err="1">
                <a:latin typeface="+mn-ea"/>
              </a:rPr>
              <a:t>z</a:t>
            </a:r>
            <a:r>
              <a:rPr lang="en-US" altLang="zh-CN" dirty="0">
                <a:latin typeface="+mn-ea"/>
              </a:rPr>
              <a:t>), (</a:t>
            </a:r>
            <a:r>
              <a:rPr lang="en-US" altLang="zh-CN" dirty="0" err="1">
                <a:latin typeface="+mn-ea"/>
              </a:rPr>
              <a:t>v</a:t>
            </a:r>
            <a:r>
              <a:rPr lang="en-US" altLang="zh-CN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v</a:t>
            </a:r>
            <a:r>
              <a:rPr lang="en-US" altLang="zh-CN" baseline="-25000" dirty="0" err="1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v</a:t>
            </a:r>
            <a:r>
              <a:rPr lang="en-US" altLang="zh-CN" baseline="-25000" dirty="0" err="1">
                <a:latin typeface="+mn-ea"/>
              </a:rPr>
              <a:t>z</a:t>
            </a:r>
            <a:r>
              <a:rPr lang="en-US" altLang="zh-CN" dirty="0">
                <a:latin typeface="+mn-ea"/>
              </a:rPr>
              <a:t>), (</a:t>
            </a:r>
            <a:r>
              <a:rPr lang="en-US" altLang="zh-CN" dirty="0" err="1">
                <a:latin typeface="+mn-ea"/>
              </a:rPr>
              <a:t>n</a:t>
            </a:r>
            <a:r>
              <a:rPr lang="en-US" altLang="zh-CN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n</a:t>
            </a:r>
            <a:r>
              <a:rPr lang="en-US" altLang="zh-CN" baseline="-25000" dirty="0" err="1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n</a:t>
            </a:r>
            <a:r>
              <a:rPr lang="en-US" altLang="zh-CN" baseline="-25000" dirty="0" err="1">
                <a:latin typeface="+mn-ea"/>
              </a:rPr>
              <a:t>z</a:t>
            </a:r>
            <a:r>
              <a:rPr lang="en-US" altLang="zh-CN" dirty="0">
                <a:latin typeface="+mn-ea"/>
              </a:rPr>
              <a:t>), </a:t>
            </a:r>
            <a:r>
              <a:rPr lang="zh-CN" altLang="en-US" dirty="0">
                <a:latin typeface="+mn-ea"/>
              </a:rPr>
              <a:t>现在用变换合成的方法将</a:t>
            </a:r>
            <a:r>
              <a:rPr lang="zh-CN" altLang="en-US" dirty="0" smtClean="0">
                <a:latin typeface="+mn-ea"/>
              </a:rPr>
              <a:t>坐标系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 err="1" smtClean="0">
                <a:latin typeface="+mn-ea"/>
              </a:rPr>
              <a:t>xyz</a:t>
            </a:r>
            <a:r>
              <a:rPr lang="zh-CN" altLang="en-US" dirty="0" smtClean="0">
                <a:latin typeface="+mn-ea"/>
              </a:rPr>
              <a:t>中</a:t>
            </a:r>
            <a:r>
              <a:rPr lang="zh-CN" altLang="en-US" dirty="0">
                <a:latin typeface="+mn-ea"/>
              </a:rPr>
              <a:t>的图形变换到</a:t>
            </a:r>
            <a:r>
              <a:rPr lang="zh-CN" altLang="en-US" dirty="0" smtClean="0">
                <a:latin typeface="+mn-ea"/>
              </a:rPr>
              <a:t>坐标系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err="1" smtClean="0">
                <a:latin typeface="+mn-ea"/>
              </a:rPr>
              <a:t>’</a:t>
            </a:r>
            <a:r>
              <a:rPr lang="en-US" altLang="zh-CN" baseline="-25000" dirty="0" err="1" smtClean="0">
                <a:latin typeface="+mn-ea"/>
              </a:rPr>
              <a:t>uvn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en-US" dirty="0" smtClean="0">
                <a:latin typeface="+mn-ea"/>
              </a:rPr>
              <a:t>去。</a:t>
            </a:r>
            <a:endParaRPr lang="en-US" altLang="zh-CN" dirty="0"/>
          </a:p>
        </p:txBody>
      </p:sp>
      <p:grpSp>
        <p:nvGrpSpPr>
          <p:cNvPr id="155651" name="Group 221"/>
          <p:cNvGrpSpPr>
            <a:grpSpLocks/>
          </p:cNvGrpSpPr>
          <p:nvPr/>
        </p:nvGrpSpPr>
        <p:grpSpPr bwMode="auto">
          <a:xfrm>
            <a:off x="1774826" y="2852739"/>
            <a:ext cx="8785225" cy="3779837"/>
            <a:chOff x="181" y="2024"/>
            <a:chExt cx="5167" cy="2381"/>
          </a:xfrm>
        </p:grpSpPr>
        <p:grpSp>
          <p:nvGrpSpPr>
            <p:cNvPr id="155652" name="Group 4"/>
            <p:cNvGrpSpPr>
              <a:grpSpLocks/>
            </p:cNvGrpSpPr>
            <p:nvPr/>
          </p:nvGrpSpPr>
          <p:grpSpPr bwMode="auto">
            <a:xfrm>
              <a:off x="181" y="2070"/>
              <a:ext cx="1024" cy="991"/>
              <a:chOff x="2744" y="2160"/>
              <a:chExt cx="1819" cy="1868"/>
            </a:xfrm>
          </p:grpSpPr>
          <p:sp>
            <p:nvSpPr>
              <p:cNvPr id="155746" name="Line 5"/>
              <p:cNvSpPr>
                <a:spLocks noChangeShapeType="1"/>
              </p:cNvSpPr>
              <p:nvPr/>
            </p:nvSpPr>
            <p:spPr bwMode="auto">
              <a:xfrm>
                <a:off x="3511" y="2240"/>
                <a:ext cx="1" cy="8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7" name="Line 6"/>
              <p:cNvSpPr>
                <a:spLocks noChangeShapeType="1"/>
              </p:cNvSpPr>
              <p:nvPr/>
            </p:nvSpPr>
            <p:spPr bwMode="auto">
              <a:xfrm flipH="1">
                <a:off x="3511" y="3132"/>
                <a:ext cx="10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8" name="Line 7"/>
              <p:cNvSpPr>
                <a:spLocks noChangeShapeType="1"/>
              </p:cNvSpPr>
              <p:nvPr/>
            </p:nvSpPr>
            <p:spPr bwMode="auto">
              <a:xfrm flipH="1">
                <a:off x="2789" y="3132"/>
                <a:ext cx="722" cy="6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49" name="Freeform 8"/>
              <p:cNvSpPr>
                <a:spLocks/>
              </p:cNvSpPr>
              <p:nvPr/>
            </p:nvSpPr>
            <p:spPr bwMode="auto">
              <a:xfrm>
                <a:off x="3486" y="2160"/>
                <a:ext cx="47" cy="129"/>
              </a:xfrm>
              <a:custGeom>
                <a:avLst/>
                <a:gdLst>
                  <a:gd name="T0" fmla="*/ 0 w 95"/>
                  <a:gd name="T1" fmla="*/ 64 h 259"/>
                  <a:gd name="T2" fmla="*/ 11 w 95"/>
                  <a:gd name="T3" fmla="*/ 53 h 259"/>
                  <a:gd name="T4" fmla="*/ 23 w 95"/>
                  <a:gd name="T5" fmla="*/ 64 h 259"/>
                  <a:gd name="T6" fmla="*/ 11 w 95"/>
                  <a:gd name="T7" fmla="*/ 0 h 259"/>
                  <a:gd name="T8" fmla="*/ 0 w 95"/>
                  <a:gd name="T9" fmla="*/ 64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259">
                    <a:moveTo>
                      <a:pt x="0" y="259"/>
                    </a:moveTo>
                    <a:lnTo>
                      <a:pt x="47" y="212"/>
                    </a:lnTo>
                    <a:lnTo>
                      <a:pt x="95" y="259"/>
                    </a:lnTo>
                    <a:lnTo>
                      <a:pt x="47" y="0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0" name="Rectangle 9"/>
              <p:cNvSpPr>
                <a:spLocks noChangeArrowheads="1"/>
              </p:cNvSpPr>
              <p:nvPr/>
            </p:nvSpPr>
            <p:spPr bwMode="auto">
              <a:xfrm>
                <a:off x="3554" y="2160"/>
                <a:ext cx="13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55751" name="Freeform 10"/>
              <p:cNvSpPr>
                <a:spLocks/>
              </p:cNvSpPr>
              <p:nvPr/>
            </p:nvSpPr>
            <p:spPr bwMode="auto">
              <a:xfrm>
                <a:off x="2744" y="3691"/>
                <a:ext cx="114" cy="102"/>
              </a:xfrm>
              <a:custGeom>
                <a:avLst/>
                <a:gdLst>
                  <a:gd name="T0" fmla="*/ 57 w 228"/>
                  <a:gd name="T1" fmla="*/ 19 h 203"/>
                  <a:gd name="T2" fmla="*/ 41 w 228"/>
                  <a:gd name="T3" fmla="*/ 17 h 203"/>
                  <a:gd name="T4" fmla="*/ 42 w 228"/>
                  <a:gd name="T5" fmla="*/ 0 h 203"/>
                  <a:gd name="T6" fmla="*/ 0 w 228"/>
                  <a:gd name="T7" fmla="*/ 51 h 203"/>
                  <a:gd name="T8" fmla="*/ 57 w 228"/>
                  <a:gd name="T9" fmla="*/ 19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8" h="203">
                    <a:moveTo>
                      <a:pt x="228" y="73"/>
                    </a:moveTo>
                    <a:lnTo>
                      <a:pt x="162" y="66"/>
                    </a:lnTo>
                    <a:lnTo>
                      <a:pt x="168" y="0"/>
                    </a:lnTo>
                    <a:lnTo>
                      <a:pt x="0" y="203"/>
                    </a:lnTo>
                    <a:lnTo>
                      <a:pt x="22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2" name="Rectangle 11"/>
              <p:cNvSpPr>
                <a:spLocks noChangeArrowheads="1"/>
              </p:cNvSpPr>
              <p:nvPr/>
            </p:nvSpPr>
            <p:spPr bwMode="auto">
              <a:xfrm>
                <a:off x="2854" y="3717"/>
                <a:ext cx="13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155753" name="Freeform 12"/>
              <p:cNvSpPr>
                <a:spLocks/>
              </p:cNvSpPr>
              <p:nvPr/>
            </p:nvSpPr>
            <p:spPr bwMode="auto">
              <a:xfrm>
                <a:off x="4428" y="3107"/>
                <a:ext cx="129" cy="47"/>
              </a:xfrm>
              <a:custGeom>
                <a:avLst/>
                <a:gdLst>
                  <a:gd name="T0" fmla="*/ 0 w 260"/>
                  <a:gd name="T1" fmla="*/ 0 h 95"/>
                  <a:gd name="T2" fmla="*/ 11 w 260"/>
                  <a:gd name="T3" fmla="*/ 11 h 95"/>
                  <a:gd name="T4" fmla="*/ 0 w 260"/>
                  <a:gd name="T5" fmla="*/ 23 h 95"/>
                  <a:gd name="T6" fmla="*/ 64 w 260"/>
                  <a:gd name="T7" fmla="*/ 11 h 95"/>
                  <a:gd name="T8" fmla="*/ 0 w 26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95">
                    <a:moveTo>
                      <a:pt x="0" y="0"/>
                    </a:moveTo>
                    <a:lnTo>
                      <a:pt x="47" y="47"/>
                    </a:lnTo>
                    <a:lnTo>
                      <a:pt x="0" y="95"/>
                    </a:lnTo>
                    <a:lnTo>
                      <a:pt x="26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54" name="Rectangle 13"/>
              <p:cNvSpPr>
                <a:spLocks noChangeArrowheads="1"/>
              </p:cNvSpPr>
              <p:nvPr/>
            </p:nvSpPr>
            <p:spPr bwMode="auto">
              <a:xfrm>
                <a:off x="4411" y="3157"/>
                <a:ext cx="152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55755" name="Rectangle 14"/>
              <p:cNvSpPr>
                <a:spLocks noChangeArrowheads="1"/>
              </p:cNvSpPr>
              <p:nvPr/>
            </p:nvSpPr>
            <p:spPr bwMode="auto">
              <a:xfrm>
                <a:off x="3536" y="3159"/>
                <a:ext cx="164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O</a:t>
                </a:r>
                <a:endParaRPr lang="en-US" altLang="zh-CN"/>
              </a:p>
            </p:txBody>
          </p:sp>
        </p:grpSp>
        <p:sp>
          <p:nvSpPr>
            <p:cNvPr id="155653" name="Text Box 24"/>
            <p:cNvSpPr txBox="1">
              <a:spLocks noChangeArrowheads="1"/>
            </p:cNvSpPr>
            <p:nvPr/>
          </p:nvSpPr>
          <p:spPr bwMode="auto">
            <a:xfrm>
              <a:off x="1149" y="2151"/>
              <a:ext cx="1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T(- o</a:t>
              </a:r>
              <a:r>
                <a:rPr lang="en-US" altLang="zh-CN" sz="1800" baseline="-25000"/>
                <a:t>x</a:t>
              </a:r>
              <a:r>
                <a:rPr lang="en-US" altLang="zh-CN" sz="1800"/>
                <a:t>’, -o</a:t>
              </a:r>
              <a:r>
                <a:rPr lang="en-US" altLang="zh-CN" sz="1800" baseline="-25000"/>
                <a:t>y</a:t>
              </a:r>
              <a:r>
                <a:rPr lang="en-US" altLang="zh-CN" sz="1800"/>
                <a:t>’, -o</a:t>
              </a:r>
              <a:r>
                <a:rPr lang="en-US" altLang="zh-CN" sz="1800" baseline="-25000"/>
                <a:t>z</a:t>
              </a:r>
              <a:r>
                <a:rPr lang="en-US" altLang="zh-CN" sz="1800"/>
                <a:t>’)</a:t>
              </a:r>
            </a:p>
          </p:txBody>
        </p:sp>
        <p:grpSp>
          <p:nvGrpSpPr>
            <p:cNvPr id="155654" name="Group 116"/>
            <p:cNvGrpSpPr>
              <a:grpSpLocks/>
            </p:cNvGrpSpPr>
            <p:nvPr/>
          </p:nvGrpSpPr>
          <p:grpSpPr bwMode="auto">
            <a:xfrm>
              <a:off x="703" y="2024"/>
              <a:ext cx="580" cy="536"/>
              <a:chOff x="703" y="2024"/>
              <a:chExt cx="580" cy="536"/>
            </a:xfrm>
          </p:grpSpPr>
          <p:sp>
            <p:nvSpPr>
              <p:cNvPr id="155739" name="Line 109"/>
              <p:cNvSpPr>
                <a:spLocks noChangeShapeType="1"/>
              </p:cNvSpPr>
              <p:nvPr/>
            </p:nvSpPr>
            <p:spPr bwMode="auto">
              <a:xfrm flipH="1">
                <a:off x="748" y="229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0" name="Line 110"/>
              <p:cNvSpPr>
                <a:spLocks noChangeShapeType="1"/>
              </p:cNvSpPr>
              <p:nvPr/>
            </p:nvSpPr>
            <p:spPr bwMode="auto">
              <a:xfrm flipV="1">
                <a:off x="930" y="2160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1" name="Line 111"/>
              <p:cNvSpPr>
                <a:spLocks noChangeShapeType="1"/>
              </p:cNvSpPr>
              <p:nvPr/>
            </p:nvSpPr>
            <p:spPr bwMode="auto">
              <a:xfrm>
                <a:off x="930" y="2296"/>
                <a:ext cx="9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42" name="Text Box 112"/>
              <p:cNvSpPr txBox="1">
                <a:spLocks noChangeArrowheads="1"/>
              </p:cNvSpPr>
              <p:nvPr/>
            </p:nvSpPr>
            <p:spPr bwMode="auto">
              <a:xfrm>
                <a:off x="930" y="2205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O’</a:t>
                </a:r>
              </a:p>
            </p:txBody>
          </p:sp>
          <p:sp>
            <p:nvSpPr>
              <p:cNvPr id="155743" name="Text Box 113"/>
              <p:cNvSpPr txBox="1">
                <a:spLocks noChangeArrowheads="1"/>
              </p:cNvSpPr>
              <p:nvPr/>
            </p:nvSpPr>
            <p:spPr bwMode="auto">
              <a:xfrm>
                <a:off x="1066" y="2024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v</a:t>
                </a:r>
              </a:p>
            </p:txBody>
          </p:sp>
          <p:sp>
            <p:nvSpPr>
              <p:cNvPr id="155744" name="Text Box 114"/>
              <p:cNvSpPr txBox="1">
                <a:spLocks noChangeArrowheads="1"/>
              </p:cNvSpPr>
              <p:nvPr/>
            </p:nvSpPr>
            <p:spPr bwMode="auto">
              <a:xfrm>
                <a:off x="975" y="2387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u</a:t>
                </a:r>
              </a:p>
            </p:txBody>
          </p:sp>
          <p:sp>
            <p:nvSpPr>
              <p:cNvPr id="155745" name="Text Box 115"/>
              <p:cNvSpPr txBox="1">
                <a:spLocks noChangeArrowheads="1"/>
              </p:cNvSpPr>
              <p:nvPr/>
            </p:nvSpPr>
            <p:spPr bwMode="auto">
              <a:xfrm>
                <a:off x="703" y="2160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n</a:t>
                </a:r>
              </a:p>
            </p:txBody>
          </p:sp>
        </p:grpSp>
        <p:sp>
          <p:nvSpPr>
            <p:cNvPr id="155655" name="AutoShape 117"/>
            <p:cNvSpPr>
              <a:spLocks noChangeArrowheads="1"/>
            </p:cNvSpPr>
            <p:nvPr/>
          </p:nvSpPr>
          <p:spPr bwMode="auto">
            <a:xfrm>
              <a:off x="1429" y="2432"/>
              <a:ext cx="771" cy="181"/>
            </a:xfrm>
            <a:prstGeom prst="rightArrow">
              <a:avLst>
                <a:gd name="adj1" fmla="val 50000"/>
                <a:gd name="adj2" fmla="val 10649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55656" name="Group 118"/>
            <p:cNvGrpSpPr>
              <a:grpSpLocks/>
            </p:cNvGrpSpPr>
            <p:nvPr/>
          </p:nvGrpSpPr>
          <p:grpSpPr bwMode="auto">
            <a:xfrm>
              <a:off x="2154" y="2069"/>
              <a:ext cx="1024" cy="991"/>
              <a:chOff x="2744" y="2160"/>
              <a:chExt cx="1819" cy="1868"/>
            </a:xfrm>
          </p:grpSpPr>
          <p:sp>
            <p:nvSpPr>
              <p:cNvPr id="155729" name="Line 119"/>
              <p:cNvSpPr>
                <a:spLocks noChangeShapeType="1"/>
              </p:cNvSpPr>
              <p:nvPr/>
            </p:nvSpPr>
            <p:spPr bwMode="auto">
              <a:xfrm>
                <a:off x="3511" y="2240"/>
                <a:ext cx="1" cy="8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0" name="Line 120"/>
              <p:cNvSpPr>
                <a:spLocks noChangeShapeType="1"/>
              </p:cNvSpPr>
              <p:nvPr/>
            </p:nvSpPr>
            <p:spPr bwMode="auto">
              <a:xfrm flipH="1">
                <a:off x="3511" y="3132"/>
                <a:ext cx="10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1" name="Line 121"/>
              <p:cNvSpPr>
                <a:spLocks noChangeShapeType="1"/>
              </p:cNvSpPr>
              <p:nvPr/>
            </p:nvSpPr>
            <p:spPr bwMode="auto">
              <a:xfrm flipH="1">
                <a:off x="2789" y="3132"/>
                <a:ext cx="722" cy="6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2" name="Freeform 122"/>
              <p:cNvSpPr>
                <a:spLocks/>
              </p:cNvSpPr>
              <p:nvPr/>
            </p:nvSpPr>
            <p:spPr bwMode="auto">
              <a:xfrm>
                <a:off x="3486" y="2160"/>
                <a:ext cx="47" cy="129"/>
              </a:xfrm>
              <a:custGeom>
                <a:avLst/>
                <a:gdLst>
                  <a:gd name="T0" fmla="*/ 0 w 95"/>
                  <a:gd name="T1" fmla="*/ 64 h 259"/>
                  <a:gd name="T2" fmla="*/ 11 w 95"/>
                  <a:gd name="T3" fmla="*/ 53 h 259"/>
                  <a:gd name="T4" fmla="*/ 23 w 95"/>
                  <a:gd name="T5" fmla="*/ 64 h 259"/>
                  <a:gd name="T6" fmla="*/ 11 w 95"/>
                  <a:gd name="T7" fmla="*/ 0 h 259"/>
                  <a:gd name="T8" fmla="*/ 0 w 95"/>
                  <a:gd name="T9" fmla="*/ 64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259">
                    <a:moveTo>
                      <a:pt x="0" y="259"/>
                    </a:moveTo>
                    <a:lnTo>
                      <a:pt x="47" y="212"/>
                    </a:lnTo>
                    <a:lnTo>
                      <a:pt x="95" y="259"/>
                    </a:lnTo>
                    <a:lnTo>
                      <a:pt x="47" y="0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3" name="Rectangle 123"/>
              <p:cNvSpPr>
                <a:spLocks noChangeArrowheads="1"/>
              </p:cNvSpPr>
              <p:nvPr/>
            </p:nvSpPr>
            <p:spPr bwMode="auto">
              <a:xfrm>
                <a:off x="3554" y="2160"/>
                <a:ext cx="13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55734" name="Freeform 124"/>
              <p:cNvSpPr>
                <a:spLocks/>
              </p:cNvSpPr>
              <p:nvPr/>
            </p:nvSpPr>
            <p:spPr bwMode="auto">
              <a:xfrm>
                <a:off x="2744" y="3691"/>
                <a:ext cx="114" cy="102"/>
              </a:xfrm>
              <a:custGeom>
                <a:avLst/>
                <a:gdLst>
                  <a:gd name="T0" fmla="*/ 57 w 228"/>
                  <a:gd name="T1" fmla="*/ 19 h 203"/>
                  <a:gd name="T2" fmla="*/ 41 w 228"/>
                  <a:gd name="T3" fmla="*/ 17 h 203"/>
                  <a:gd name="T4" fmla="*/ 42 w 228"/>
                  <a:gd name="T5" fmla="*/ 0 h 203"/>
                  <a:gd name="T6" fmla="*/ 0 w 228"/>
                  <a:gd name="T7" fmla="*/ 51 h 203"/>
                  <a:gd name="T8" fmla="*/ 57 w 228"/>
                  <a:gd name="T9" fmla="*/ 19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8" h="203">
                    <a:moveTo>
                      <a:pt x="228" y="73"/>
                    </a:moveTo>
                    <a:lnTo>
                      <a:pt x="162" y="66"/>
                    </a:lnTo>
                    <a:lnTo>
                      <a:pt x="168" y="0"/>
                    </a:lnTo>
                    <a:lnTo>
                      <a:pt x="0" y="203"/>
                    </a:lnTo>
                    <a:lnTo>
                      <a:pt x="22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5" name="Rectangle 125"/>
              <p:cNvSpPr>
                <a:spLocks noChangeArrowheads="1"/>
              </p:cNvSpPr>
              <p:nvPr/>
            </p:nvSpPr>
            <p:spPr bwMode="auto">
              <a:xfrm>
                <a:off x="2854" y="3717"/>
                <a:ext cx="13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155736" name="Freeform 126"/>
              <p:cNvSpPr>
                <a:spLocks/>
              </p:cNvSpPr>
              <p:nvPr/>
            </p:nvSpPr>
            <p:spPr bwMode="auto">
              <a:xfrm>
                <a:off x="4428" y="3107"/>
                <a:ext cx="129" cy="47"/>
              </a:xfrm>
              <a:custGeom>
                <a:avLst/>
                <a:gdLst>
                  <a:gd name="T0" fmla="*/ 0 w 260"/>
                  <a:gd name="T1" fmla="*/ 0 h 95"/>
                  <a:gd name="T2" fmla="*/ 11 w 260"/>
                  <a:gd name="T3" fmla="*/ 11 h 95"/>
                  <a:gd name="T4" fmla="*/ 0 w 260"/>
                  <a:gd name="T5" fmla="*/ 23 h 95"/>
                  <a:gd name="T6" fmla="*/ 64 w 260"/>
                  <a:gd name="T7" fmla="*/ 11 h 95"/>
                  <a:gd name="T8" fmla="*/ 0 w 26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95">
                    <a:moveTo>
                      <a:pt x="0" y="0"/>
                    </a:moveTo>
                    <a:lnTo>
                      <a:pt x="47" y="47"/>
                    </a:lnTo>
                    <a:lnTo>
                      <a:pt x="0" y="95"/>
                    </a:lnTo>
                    <a:lnTo>
                      <a:pt x="26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37" name="Rectangle 127"/>
              <p:cNvSpPr>
                <a:spLocks noChangeArrowheads="1"/>
              </p:cNvSpPr>
              <p:nvPr/>
            </p:nvSpPr>
            <p:spPr bwMode="auto">
              <a:xfrm>
                <a:off x="4411" y="3157"/>
                <a:ext cx="152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55738" name="Rectangle 128"/>
              <p:cNvSpPr>
                <a:spLocks noChangeArrowheads="1"/>
              </p:cNvSpPr>
              <p:nvPr/>
            </p:nvSpPr>
            <p:spPr bwMode="auto">
              <a:xfrm>
                <a:off x="3536" y="3159"/>
                <a:ext cx="164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O</a:t>
                </a:r>
                <a:endParaRPr lang="en-US" altLang="zh-CN"/>
              </a:p>
            </p:txBody>
          </p:sp>
        </p:grpSp>
        <p:grpSp>
          <p:nvGrpSpPr>
            <p:cNvPr id="155657" name="Group 129"/>
            <p:cNvGrpSpPr>
              <a:grpSpLocks/>
            </p:cNvGrpSpPr>
            <p:nvPr/>
          </p:nvGrpSpPr>
          <p:grpSpPr bwMode="auto">
            <a:xfrm>
              <a:off x="2381" y="2296"/>
              <a:ext cx="580" cy="536"/>
              <a:chOff x="703" y="2024"/>
              <a:chExt cx="580" cy="536"/>
            </a:xfrm>
          </p:grpSpPr>
          <p:sp>
            <p:nvSpPr>
              <p:cNvPr id="155722" name="Line 130"/>
              <p:cNvSpPr>
                <a:spLocks noChangeShapeType="1"/>
              </p:cNvSpPr>
              <p:nvPr/>
            </p:nvSpPr>
            <p:spPr bwMode="auto">
              <a:xfrm flipH="1">
                <a:off x="748" y="229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23" name="Line 131"/>
              <p:cNvSpPr>
                <a:spLocks noChangeShapeType="1"/>
              </p:cNvSpPr>
              <p:nvPr/>
            </p:nvSpPr>
            <p:spPr bwMode="auto">
              <a:xfrm flipV="1">
                <a:off x="930" y="2160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24" name="Line 132"/>
              <p:cNvSpPr>
                <a:spLocks noChangeShapeType="1"/>
              </p:cNvSpPr>
              <p:nvPr/>
            </p:nvSpPr>
            <p:spPr bwMode="auto">
              <a:xfrm>
                <a:off x="930" y="2296"/>
                <a:ext cx="9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25" name="Text Box 133"/>
              <p:cNvSpPr txBox="1">
                <a:spLocks noChangeArrowheads="1"/>
              </p:cNvSpPr>
              <p:nvPr/>
            </p:nvSpPr>
            <p:spPr bwMode="auto">
              <a:xfrm>
                <a:off x="930" y="2205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O’</a:t>
                </a:r>
              </a:p>
            </p:txBody>
          </p:sp>
          <p:sp>
            <p:nvSpPr>
              <p:cNvPr id="155726" name="Text Box 134"/>
              <p:cNvSpPr txBox="1">
                <a:spLocks noChangeArrowheads="1"/>
              </p:cNvSpPr>
              <p:nvPr/>
            </p:nvSpPr>
            <p:spPr bwMode="auto">
              <a:xfrm>
                <a:off x="1066" y="2024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v</a:t>
                </a:r>
              </a:p>
            </p:txBody>
          </p:sp>
          <p:sp>
            <p:nvSpPr>
              <p:cNvPr id="155727" name="Text Box 135"/>
              <p:cNvSpPr txBox="1">
                <a:spLocks noChangeArrowheads="1"/>
              </p:cNvSpPr>
              <p:nvPr/>
            </p:nvSpPr>
            <p:spPr bwMode="auto">
              <a:xfrm>
                <a:off x="975" y="2387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u</a:t>
                </a:r>
              </a:p>
            </p:txBody>
          </p:sp>
          <p:sp>
            <p:nvSpPr>
              <p:cNvPr id="155728" name="Text Box 136"/>
              <p:cNvSpPr txBox="1">
                <a:spLocks noChangeArrowheads="1"/>
              </p:cNvSpPr>
              <p:nvPr/>
            </p:nvSpPr>
            <p:spPr bwMode="auto">
              <a:xfrm>
                <a:off x="703" y="2160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n</a:t>
                </a:r>
              </a:p>
            </p:txBody>
          </p:sp>
        </p:grpSp>
        <p:grpSp>
          <p:nvGrpSpPr>
            <p:cNvPr id="155658" name="Group 137"/>
            <p:cNvGrpSpPr>
              <a:grpSpLocks/>
            </p:cNvGrpSpPr>
            <p:nvPr/>
          </p:nvGrpSpPr>
          <p:grpSpPr bwMode="auto">
            <a:xfrm>
              <a:off x="4059" y="2069"/>
              <a:ext cx="1024" cy="991"/>
              <a:chOff x="2744" y="2160"/>
              <a:chExt cx="1819" cy="1868"/>
            </a:xfrm>
          </p:grpSpPr>
          <p:sp>
            <p:nvSpPr>
              <p:cNvPr id="155712" name="Line 138"/>
              <p:cNvSpPr>
                <a:spLocks noChangeShapeType="1"/>
              </p:cNvSpPr>
              <p:nvPr/>
            </p:nvSpPr>
            <p:spPr bwMode="auto">
              <a:xfrm>
                <a:off x="3511" y="2240"/>
                <a:ext cx="1" cy="8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3" name="Line 139"/>
              <p:cNvSpPr>
                <a:spLocks noChangeShapeType="1"/>
              </p:cNvSpPr>
              <p:nvPr/>
            </p:nvSpPr>
            <p:spPr bwMode="auto">
              <a:xfrm flipH="1">
                <a:off x="3511" y="3132"/>
                <a:ext cx="10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4" name="Line 140"/>
              <p:cNvSpPr>
                <a:spLocks noChangeShapeType="1"/>
              </p:cNvSpPr>
              <p:nvPr/>
            </p:nvSpPr>
            <p:spPr bwMode="auto">
              <a:xfrm flipH="1">
                <a:off x="2789" y="3132"/>
                <a:ext cx="722" cy="6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5" name="Freeform 141"/>
              <p:cNvSpPr>
                <a:spLocks/>
              </p:cNvSpPr>
              <p:nvPr/>
            </p:nvSpPr>
            <p:spPr bwMode="auto">
              <a:xfrm>
                <a:off x="3486" y="2160"/>
                <a:ext cx="47" cy="129"/>
              </a:xfrm>
              <a:custGeom>
                <a:avLst/>
                <a:gdLst>
                  <a:gd name="T0" fmla="*/ 0 w 95"/>
                  <a:gd name="T1" fmla="*/ 64 h 259"/>
                  <a:gd name="T2" fmla="*/ 11 w 95"/>
                  <a:gd name="T3" fmla="*/ 53 h 259"/>
                  <a:gd name="T4" fmla="*/ 23 w 95"/>
                  <a:gd name="T5" fmla="*/ 64 h 259"/>
                  <a:gd name="T6" fmla="*/ 11 w 95"/>
                  <a:gd name="T7" fmla="*/ 0 h 259"/>
                  <a:gd name="T8" fmla="*/ 0 w 95"/>
                  <a:gd name="T9" fmla="*/ 64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259">
                    <a:moveTo>
                      <a:pt x="0" y="259"/>
                    </a:moveTo>
                    <a:lnTo>
                      <a:pt x="47" y="212"/>
                    </a:lnTo>
                    <a:lnTo>
                      <a:pt x="95" y="259"/>
                    </a:lnTo>
                    <a:lnTo>
                      <a:pt x="47" y="0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6" name="Rectangle 142"/>
              <p:cNvSpPr>
                <a:spLocks noChangeArrowheads="1"/>
              </p:cNvSpPr>
              <p:nvPr/>
            </p:nvSpPr>
            <p:spPr bwMode="auto">
              <a:xfrm>
                <a:off x="3554" y="2160"/>
                <a:ext cx="13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55717" name="Freeform 143"/>
              <p:cNvSpPr>
                <a:spLocks/>
              </p:cNvSpPr>
              <p:nvPr/>
            </p:nvSpPr>
            <p:spPr bwMode="auto">
              <a:xfrm>
                <a:off x="2744" y="3691"/>
                <a:ext cx="114" cy="102"/>
              </a:xfrm>
              <a:custGeom>
                <a:avLst/>
                <a:gdLst>
                  <a:gd name="T0" fmla="*/ 57 w 228"/>
                  <a:gd name="T1" fmla="*/ 19 h 203"/>
                  <a:gd name="T2" fmla="*/ 41 w 228"/>
                  <a:gd name="T3" fmla="*/ 17 h 203"/>
                  <a:gd name="T4" fmla="*/ 42 w 228"/>
                  <a:gd name="T5" fmla="*/ 0 h 203"/>
                  <a:gd name="T6" fmla="*/ 0 w 228"/>
                  <a:gd name="T7" fmla="*/ 51 h 203"/>
                  <a:gd name="T8" fmla="*/ 57 w 228"/>
                  <a:gd name="T9" fmla="*/ 19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8" h="203">
                    <a:moveTo>
                      <a:pt x="228" y="73"/>
                    </a:moveTo>
                    <a:lnTo>
                      <a:pt x="162" y="66"/>
                    </a:lnTo>
                    <a:lnTo>
                      <a:pt x="168" y="0"/>
                    </a:lnTo>
                    <a:lnTo>
                      <a:pt x="0" y="203"/>
                    </a:lnTo>
                    <a:lnTo>
                      <a:pt x="22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18" name="Rectangle 144"/>
              <p:cNvSpPr>
                <a:spLocks noChangeArrowheads="1"/>
              </p:cNvSpPr>
              <p:nvPr/>
            </p:nvSpPr>
            <p:spPr bwMode="auto">
              <a:xfrm>
                <a:off x="2854" y="3717"/>
                <a:ext cx="13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155719" name="Freeform 145"/>
              <p:cNvSpPr>
                <a:spLocks/>
              </p:cNvSpPr>
              <p:nvPr/>
            </p:nvSpPr>
            <p:spPr bwMode="auto">
              <a:xfrm>
                <a:off x="4428" y="3107"/>
                <a:ext cx="129" cy="47"/>
              </a:xfrm>
              <a:custGeom>
                <a:avLst/>
                <a:gdLst>
                  <a:gd name="T0" fmla="*/ 0 w 260"/>
                  <a:gd name="T1" fmla="*/ 0 h 95"/>
                  <a:gd name="T2" fmla="*/ 11 w 260"/>
                  <a:gd name="T3" fmla="*/ 11 h 95"/>
                  <a:gd name="T4" fmla="*/ 0 w 260"/>
                  <a:gd name="T5" fmla="*/ 23 h 95"/>
                  <a:gd name="T6" fmla="*/ 64 w 260"/>
                  <a:gd name="T7" fmla="*/ 11 h 95"/>
                  <a:gd name="T8" fmla="*/ 0 w 26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95">
                    <a:moveTo>
                      <a:pt x="0" y="0"/>
                    </a:moveTo>
                    <a:lnTo>
                      <a:pt x="47" y="47"/>
                    </a:lnTo>
                    <a:lnTo>
                      <a:pt x="0" y="95"/>
                    </a:lnTo>
                    <a:lnTo>
                      <a:pt x="26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20" name="Rectangle 146"/>
              <p:cNvSpPr>
                <a:spLocks noChangeArrowheads="1"/>
              </p:cNvSpPr>
              <p:nvPr/>
            </p:nvSpPr>
            <p:spPr bwMode="auto">
              <a:xfrm>
                <a:off x="4411" y="3157"/>
                <a:ext cx="152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55721" name="Rectangle 147"/>
              <p:cNvSpPr>
                <a:spLocks noChangeArrowheads="1"/>
              </p:cNvSpPr>
              <p:nvPr/>
            </p:nvSpPr>
            <p:spPr bwMode="auto">
              <a:xfrm>
                <a:off x="3536" y="3159"/>
                <a:ext cx="164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O</a:t>
                </a:r>
                <a:endParaRPr lang="en-US" altLang="zh-CN"/>
              </a:p>
            </p:txBody>
          </p:sp>
        </p:grpSp>
        <p:grpSp>
          <p:nvGrpSpPr>
            <p:cNvPr id="155659" name="Group 159"/>
            <p:cNvGrpSpPr>
              <a:grpSpLocks/>
            </p:cNvGrpSpPr>
            <p:nvPr/>
          </p:nvGrpSpPr>
          <p:grpSpPr bwMode="auto">
            <a:xfrm rot="228900">
              <a:off x="4241" y="2296"/>
              <a:ext cx="499" cy="510"/>
              <a:chOff x="4241" y="2296"/>
              <a:chExt cx="499" cy="510"/>
            </a:xfrm>
          </p:grpSpPr>
          <p:sp>
            <p:nvSpPr>
              <p:cNvPr id="155705" name="Line 149"/>
              <p:cNvSpPr>
                <a:spLocks noChangeShapeType="1"/>
              </p:cNvSpPr>
              <p:nvPr/>
            </p:nvSpPr>
            <p:spPr bwMode="auto">
              <a:xfrm rot="19704137" flipH="1">
                <a:off x="4310" y="2648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06" name="Line 150"/>
              <p:cNvSpPr>
                <a:spLocks noChangeShapeType="1"/>
              </p:cNvSpPr>
              <p:nvPr/>
            </p:nvSpPr>
            <p:spPr bwMode="auto">
              <a:xfrm rot="19704137" flipV="1">
                <a:off x="4433" y="2438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07" name="Line 151"/>
              <p:cNvSpPr>
                <a:spLocks noChangeShapeType="1"/>
              </p:cNvSpPr>
              <p:nvPr/>
            </p:nvSpPr>
            <p:spPr bwMode="auto">
              <a:xfrm rot="-1895863">
                <a:off x="4520" y="2563"/>
                <a:ext cx="9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708" name="Text Box 152"/>
              <p:cNvSpPr txBox="1">
                <a:spLocks noChangeArrowheads="1"/>
              </p:cNvSpPr>
              <p:nvPr/>
            </p:nvSpPr>
            <p:spPr bwMode="auto">
              <a:xfrm rot="-1895863">
                <a:off x="4461" y="2452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O’</a:t>
                </a:r>
              </a:p>
            </p:txBody>
          </p:sp>
          <p:sp>
            <p:nvSpPr>
              <p:cNvPr id="155709" name="Text Box 156"/>
              <p:cNvSpPr txBox="1">
                <a:spLocks noChangeArrowheads="1"/>
              </p:cNvSpPr>
              <p:nvPr/>
            </p:nvSpPr>
            <p:spPr bwMode="auto">
              <a:xfrm>
                <a:off x="4513" y="2296"/>
                <a:ext cx="1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v</a:t>
                </a:r>
              </a:p>
            </p:txBody>
          </p:sp>
          <p:sp>
            <p:nvSpPr>
              <p:cNvPr id="155710" name="Text Box 157"/>
              <p:cNvSpPr txBox="1">
                <a:spLocks noChangeArrowheads="1"/>
              </p:cNvSpPr>
              <p:nvPr/>
            </p:nvSpPr>
            <p:spPr bwMode="auto">
              <a:xfrm>
                <a:off x="4604" y="2614"/>
                <a:ext cx="1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u</a:t>
                </a:r>
              </a:p>
            </p:txBody>
          </p:sp>
          <p:sp>
            <p:nvSpPr>
              <p:cNvPr id="155711" name="Text Box 158"/>
              <p:cNvSpPr txBox="1">
                <a:spLocks noChangeArrowheads="1"/>
              </p:cNvSpPr>
              <p:nvPr/>
            </p:nvSpPr>
            <p:spPr bwMode="auto">
              <a:xfrm>
                <a:off x="4241" y="2523"/>
                <a:ext cx="1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n</a:t>
                </a:r>
              </a:p>
            </p:txBody>
          </p:sp>
        </p:grpSp>
        <p:sp>
          <p:nvSpPr>
            <p:cNvPr id="155660" name="AutoShape 160"/>
            <p:cNvSpPr>
              <a:spLocks noChangeArrowheads="1"/>
            </p:cNvSpPr>
            <p:nvPr/>
          </p:nvSpPr>
          <p:spPr bwMode="auto">
            <a:xfrm>
              <a:off x="3470" y="2478"/>
              <a:ext cx="681" cy="181"/>
            </a:xfrm>
            <a:prstGeom prst="rightArrow">
              <a:avLst>
                <a:gd name="adj1" fmla="val 50000"/>
                <a:gd name="adj2" fmla="val 9406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661" name="Text Box 161"/>
            <p:cNvSpPr txBox="1">
              <a:spLocks noChangeArrowheads="1"/>
            </p:cNvSpPr>
            <p:nvPr/>
          </p:nvSpPr>
          <p:spPr bwMode="auto">
            <a:xfrm>
              <a:off x="3424" y="2205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R</a:t>
              </a:r>
              <a:r>
                <a:rPr lang="en-US" altLang="zh-CN" sz="1800" baseline="-25000"/>
                <a:t>x</a:t>
              </a:r>
              <a:r>
                <a:rPr lang="en-US" altLang="zh-CN" sz="1800"/>
                <a:t>(</a:t>
              </a:r>
              <a:r>
                <a:rPr lang="en-US" altLang="zh-CN" sz="1800">
                  <a:sym typeface="Symbol" panose="05050102010706020507" pitchFamily="18" charset="2"/>
                </a:rPr>
                <a:t></a:t>
              </a:r>
              <a:r>
                <a:rPr lang="en-US" altLang="zh-CN" sz="1800" baseline="-25000">
                  <a:sym typeface="Symbol" panose="05050102010706020507" pitchFamily="18" charset="2"/>
                </a:rPr>
                <a:t>x</a:t>
              </a:r>
              <a:r>
                <a:rPr lang="en-US" altLang="zh-CN" sz="18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55662" name="Line 162"/>
            <p:cNvSpPr>
              <a:spLocks noChangeShapeType="1"/>
            </p:cNvSpPr>
            <p:nvPr/>
          </p:nvSpPr>
          <p:spPr bwMode="auto">
            <a:xfrm flipH="1">
              <a:off x="2426" y="2568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63" name="Text Box 164"/>
            <p:cNvSpPr txBox="1">
              <a:spLocks noChangeArrowheads="1"/>
            </p:cNvSpPr>
            <p:nvPr/>
          </p:nvSpPr>
          <p:spPr bwMode="auto">
            <a:xfrm>
              <a:off x="2290" y="2523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sym typeface="Symbol" panose="05050102010706020507" pitchFamily="18" charset="2"/>
                </a:rPr>
                <a:t></a:t>
              </a:r>
              <a:r>
                <a:rPr lang="en-US" altLang="zh-CN" sz="1400" baseline="-25000">
                  <a:sym typeface="Symbol" panose="05050102010706020507" pitchFamily="18" charset="2"/>
                </a:rPr>
                <a:t>x</a:t>
              </a:r>
            </a:p>
          </p:txBody>
        </p:sp>
        <p:grpSp>
          <p:nvGrpSpPr>
            <p:cNvPr id="155664" name="Group 165"/>
            <p:cNvGrpSpPr>
              <a:grpSpLocks/>
            </p:cNvGrpSpPr>
            <p:nvPr/>
          </p:nvGrpSpPr>
          <p:grpSpPr bwMode="auto">
            <a:xfrm>
              <a:off x="1610" y="2976"/>
              <a:ext cx="1024" cy="991"/>
              <a:chOff x="2744" y="2160"/>
              <a:chExt cx="1819" cy="1868"/>
            </a:xfrm>
          </p:grpSpPr>
          <p:sp>
            <p:nvSpPr>
              <p:cNvPr id="155695" name="Line 166"/>
              <p:cNvSpPr>
                <a:spLocks noChangeShapeType="1"/>
              </p:cNvSpPr>
              <p:nvPr/>
            </p:nvSpPr>
            <p:spPr bwMode="auto">
              <a:xfrm>
                <a:off x="3511" y="2240"/>
                <a:ext cx="1" cy="8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6" name="Line 167"/>
              <p:cNvSpPr>
                <a:spLocks noChangeShapeType="1"/>
              </p:cNvSpPr>
              <p:nvPr/>
            </p:nvSpPr>
            <p:spPr bwMode="auto">
              <a:xfrm flipH="1">
                <a:off x="3511" y="3132"/>
                <a:ext cx="10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7" name="Line 168"/>
              <p:cNvSpPr>
                <a:spLocks noChangeShapeType="1"/>
              </p:cNvSpPr>
              <p:nvPr/>
            </p:nvSpPr>
            <p:spPr bwMode="auto">
              <a:xfrm flipH="1">
                <a:off x="2789" y="3132"/>
                <a:ext cx="722" cy="6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8" name="Freeform 169"/>
              <p:cNvSpPr>
                <a:spLocks/>
              </p:cNvSpPr>
              <p:nvPr/>
            </p:nvSpPr>
            <p:spPr bwMode="auto">
              <a:xfrm>
                <a:off x="3486" y="2160"/>
                <a:ext cx="47" cy="129"/>
              </a:xfrm>
              <a:custGeom>
                <a:avLst/>
                <a:gdLst>
                  <a:gd name="T0" fmla="*/ 0 w 95"/>
                  <a:gd name="T1" fmla="*/ 64 h 259"/>
                  <a:gd name="T2" fmla="*/ 11 w 95"/>
                  <a:gd name="T3" fmla="*/ 53 h 259"/>
                  <a:gd name="T4" fmla="*/ 23 w 95"/>
                  <a:gd name="T5" fmla="*/ 64 h 259"/>
                  <a:gd name="T6" fmla="*/ 11 w 95"/>
                  <a:gd name="T7" fmla="*/ 0 h 259"/>
                  <a:gd name="T8" fmla="*/ 0 w 95"/>
                  <a:gd name="T9" fmla="*/ 64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259">
                    <a:moveTo>
                      <a:pt x="0" y="259"/>
                    </a:moveTo>
                    <a:lnTo>
                      <a:pt x="47" y="212"/>
                    </a:lnTo>
                    <a:lnTo>
                      <a:pt x="95" y="259"/>
                    </a:lnTo>
                    <a:lnTo>
                      <a:pt x="47" y="0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99" name="Rectangle 170"/>
              <p:cNvSpPr>
                <a:spLocks noChangeArrowheads="1"/>
              </p:cNvSpPr>
              <p:nvPr/>
            </p:nvSpPr>
            <p:spPr bwMode="auto">
              <a:xfrm>
                <a:off x="3554" y="2160"/>
                <a:ext cx="13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55700" name="Freeform 171"/>
              <p:cNvSpPr>
                <a:spLocks/>
              </p:cNvSpPr>
              <p:nvPr/>
            </p:nvSpPr>
            <p:spPr bwMode="auto">
              <a:xfrm>
                <a:off x="2744" y="3691"/>
                <a:ext cx="114" cy="102"/>
              </a:xfrm>
              <a:custGeom>
                <a:avLst/>
                <a:gdLst>
                  <a:gd name="T0" fmla="*/ 57 w 228"/>
                  <a:gd name="T1" fmla="*/ 19 h 203"/>
                  <a:gd name="T2" fmla="*/ 41 w 228"/>
                  <a:gd name="T3" fmla="*/ 17 h 203"/>
                  <a:gd name="T4" fmla="*/ 42 w 228"/>
                  <a:gd name="T5" fmla="*/ 0 h 203"/>
                  <a:gd name="T6" fmla="*/ 0 w 228"/>
                  <a:gd name="T7" fmla="*/ 51 h 203"/>
                  <a:gd name="T8" fmla="*/ 57 w 228"/>
                  <a:gd name="T9" fmla="*/ 19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8" h="203">
                    <a:moveTo>
                      <a:pt x="228" y="73"/>
                    </a:moveTo>
                    <a:lnTo>
                      <a:pt x="162" y="66"/>
                    </a:lnTo>
                    <a:lnTo>
                      <a:pt x="168" y="0"/>
                    </a:lnTo>
                    <a:lnTo>
                      <a:pt x="0" y="203"/>
                    </a:lnTo>
                    <a:lnTo>
                      <a:pt x="22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1" name="Rectangle 172"/>
              <p:cNvSpPr>
                <a:spLocks noChangeArrowheads="1"/>
              </p:cNvSpPr>
              <p:nvPr/>
            </p:nvSpPr>
            <p:spPr bwMode="auto">
              <a:xfrm>
                <a:off x="2854" y="3717"/>
                <a:ext cx="139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155702" name="Freeform 173"/>
              <p:cNvSpPr>
                <a:spLocks/>
              </p:cNvSpPr>
              <p:nvPr/>
            </p:nvSpPr>
            <p:spPr bwMode="auto">
              <a:xfrm>
                <a:off x="4428" y="3107"/>
                <a:ext cx="129" cy="47"/>
              </a:xfrm>
              <a:custGeom>
                <a:avLst/>
                <a:gdLst>
                  <a:gd name="T0" fmla="*/ 0 w 260"/>
                  <a:gd name="T1" fmla="*/ 0 h 95"/>
                  <a:gd name="T2" fmla="*/ 11 w 260"/>
                  <a:gd name="T3" fmla="*/ 11 h 95"/>
                  <a:gd name="T4" fmla="*/ 0 w 260"/>
                  <a:gd name="T5" fmla="*/ 23 h 95"/>
                  <a:gd name="T6" fmla="*/ 64 w 260"/>
                  <a:gd name="T7" fmla="*/ 11 h 95"/>
                  <a:gd name="T8" fmla="*/ 0 w 26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95">
                    <a:moveTo>
                      <a:pt x="0" y="0"/>
                    </a:moveTo>
                    <a:lnTo>
                      <a:pt x="47" y="47"/>
                    </a:lnTo>
                    <a:lnTo>
                      <a:pt x="0" y="95"/>
                    </a:lnTo>
                    <a:lnTo>
                      <a:pt x="26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703" name="Rectangle 174"/>
              <p:cNvSpPr>
                <a:spLocks noChangeArrowheads="1"/>
              </p:cNvSpPr>
              <p:nvPr/>
            </p:nvSpPr>
            <p:spPr bwMode="auto">
              <a:xfrm>
                <a:off x="4411" y="3157"/>
                <a:ext cx="152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55704" name="Rectangle 175"/>
              <p:cNvSpPr>
                <a:spLocks noChangeArrowheads="1"/>
              </p:cNvSpPr>
              <p:nvPr/>
            </p:nvSpPr>
            <p:spPr bwMode="auto">
              <a:xfrm>
                <a:off x="3536" y="3159"/>
                <a:ext cx="164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O</a:t>
                </a:r>
                <a:endParaRPr lang="en-US" altLang="zh-CN"/>
              </a:p>
            </p:txBody>
          </p:sp>
        </p:grpSp>
        <p:sp>
          <p:nvSpPr>
            <p:cNvPr id="155665" name="Text Box 181"/>
            <p:cNvSpPr txBox="1">
              <a:spLocks noChangeArrowheads="1"/>
            </p:cNvSpPr>
            <p:nvPr/>
          </p:nvSpPr>
          <p:spPr bwMode="auto">
            <a:xfrm rot="-1402909">
              <a:off x="1882" y="3249"/>
              <a:ext cx="1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/>
                <a:t>v</a:t>
              </a:r>
            </a:p>
          </p:txBody>
        </p:sp>
        <p:grpSp>
          <p:nvGrpSpPr>
            <p:cNvPr id="155666" name="Group 184"/>
            <p:cNvGrpSpPr>
              <a:grpSpLocks/>
            </p:cNvGrpSpPr>
            <p:nvPr/>
          </p:nvGrpSpPr>
          <p:grpSpPr bwMode="auto">
            <a:xfrm>
              <a:off x="1746" y="3306"/>
              <a:ext cx="593" cy="351"/>
              <a:chOff x="385" y="3306"/>
              <a:chExt cx="593" cy="351"/>
            </a:xfrm>
          </p:grpSpPr>
          <p:sp>
            <p:nvSpPr>
              <p:cNvPr id="155689" name="Line 177"/>
              <p:cNvSpPr>
                <a:spLocks noChangeShapeType="1"/>
              </p:cNvSpPr>
              <p:nvPr/>
            </p:nvSpPr>
            <p:spPr bwMode="auto">
              <a:xfrm rot="-3298773">
                <a:off x="499" y="3543"/>
                <a:ext cx="182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90" name="Line 178"/>
              <p:cNvSpPr>
                <a:spLocks noChangeShapeType="1"/>
              </p:cNvSpPr>
              <p:nvPr/>
            </p:nvSpPr>
            <p:spPr bwMode="auto">
              <a:xfrm rot="18301227" flipV="1">
                <a:off x="604" y="3344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91" name="Line 179"/>
              <p:cNvSpPr>
                <a:spLocks noChangeShapeType="1"/>
              </p:cNvSpPr>
              <p:nvPr/>
            </p:nvSpPr>
            <p:spPr bwMode="auto">
              <a:xfrm rot="-3298773">
                <a:off x="744" y="3432"/>
                <a:ext cx="9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92" name="Text Box 180"/>
              <p:cNvSpPr txBox="1">
                <a:spLocks noChangeArrowheads="1"/>
              </p:cNvSpPr>
              <p:nvPr/>
            </p:nvSpPr>
            <p:spPr bwMode="auto">
              <a:xfrm rot="18301227">
                <a:off x="639" y="3333"/>
                <a:ext cx="217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O’</a:t>
                </a:r>
              </a:p>
            </p:txBody>
          </p:sp>
          <p:sp>
            <p:nvSpPr>
              <p:cNvPr id="155693" name="Text Box 182"/>
              <p:cNvSpPr txBox="1">
                <a:spLocks noChangeArrowheads="1"/>
              </p:cNvSpPr>
              <p:nvPr/>
            </p:nvSpPr>
            <p:spPr bwMode="auto">
              <a:xfrm rot="-1402909">
                <a:off x="842" y="3436"/>
                <a:ext cx="1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u</a:t>
                </a:r>
              </a:p>
            </p:txBody>
          </p:sp>
          <p:sp>
            <p:nvSpPr>
              <p:cNvPr id="155694" name="Text Box 183"/>
              <p:cNvSpPr txBox="1">
                <a:spLocks noChangeArrowheads="1"/>
              </p:cNvSpPr>
              <p:nvPr/>
            </p:nvSpPr>
            <p:spPr bwMode="auto">
              <a:xfrm rot="-1402909">
                <a:off x="385" y="3430"/>
                <a:ext cx="1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n</a:t>
                </a:r>
              </a:p>
            </p:txBody>
          </p:sp>
        </p:grpSp>
        <p:sp>
          <p:nvSpPr>
            <p:cNvPr id="155667" name="AutoShape 185"/>
            <p:cNvSpPr>
              <a:spLocks noChangeArrowheads="1"/>
            </p:cNvSpPr>
            <p:nvPr/>
          </p:nvSpPr>
          <p:spPr bwMode="auto">
            <a:xfrm>
              <a:off x="748" y="3385"/>
              <a:ext cx="771" cy="181"/>
            </a:xfrm>
            <a:prstGeom prst="rightArrow">
              <a:avLst>
                <a:gd name="adj1" fmla="val 50000"/>
                <a:gd name="adj2" fmla="val 10649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668" name="Text Box 186"/>
            <p:cNvSpPr txBox="1">
              <a:spLocks noChangeArrowheads="1"/>
            </p:cNvSpPr>
            <p:nvPr/>
          </p:nvSpPr>
          <p:spPr bwMode="auto">
            <a:xfrm>
              <a:off x="793" y="3113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R</a:t>
              </a:r>
              <a:r>
                <a:rPr lang="en-US" altLang="zh-CN" sz="1800" baseline="-25000"/>
                <a:t>y</a:t>
              </a:r>
              <a:r>
                <a:rPr lang="en-US" altLang="zh-CN" sz="1800"/>
                <a:t>(</a:t>
              </a:r>
              <a:r>
                <a:rPr lang="en-US" altLang="zh-CN" sz="1800">
                  <a:sym typeface="Symbol" panose="05050102010706020507" pitchFamily="18" charset="2"/>
                </a:rPr>
                <a:t></a:t>
              </a:r>
              <a:r>
                <a:rPr lang="en-US" altLang="zh-CN" sz="1800" baseline="-25000">
                  <a:sym typeface="Symbol" panose="05050102010706020507" pitchFamily="18" charset="2"/>
                </a:rPr>
                <a:t>y</a:t>
              </a:r>
              <a:r>
                <a:rPr lang="en-US" altLang="zh-CN" sz="18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55669" name="AutoShape 187"/>
            <p:cNvSpPr>
              <a:spLocks noChangeArrowheads="1"/>
            </p:cNvSpPr>
            <p:nvPr/>
          </p:nvSpPr>
          <p:spPr bwMode="auto">
            <a:xfrm>
              <a:off x="3107" y="3385"/>
              <a:ext cx="771" cy="181"/>
            </a:xfrm>
            <a:prstGeom prst="rightArrow">
              <a:avLst>
                <a:gd name="adj1" fmla="val 50000"/>
                <a:gd name="adj2" fmla="val 10649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670" name="Text Box 188"/>
            <p:cNvSpPr txBox="1">
              <a:spLocks noChangeArrowheads="1"/>
            </p:cNvSpPr>
            <p:nvPr/>
          </p:nvSpPr>
          <p:spPr bwMode="auto">
            <a:xfrm>
              <a:off x="3152" y="3113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R</a:t>
              </a:r>
              <a:r>
                <a:rPr lang="en-US" altLang="zh-CN" sz="1800" baseline="-25000"/>
                <a:t>z</a:t>
              </a:r>
              <a:r>
                <a:rPr lang="en-US" altLang="zh-CN" sz="1800"/>
                <a:t>(</a:t>
              </a:r>
              <a:r>
                <a:rPr lang="en-US" altLang="zh-CN" sz="1800">
                  <a:sym typeface="Symbol" panose="05050102010706020507" pitchFamily="18" charset="2"/>
                </a:rPr>
                <a:t></a:t>
              </a:r>
              <a:r>
                <a:rPr lang="en-US" altLang="zh-CN" sz="1800" baseline="-25000">
                  <a:sym typeface="Symbol" panose="05050102010706020507" pitchFamily="18" charset="2"/>
                </a:rPr>
                <a:t>z</a:t>
              </a:r>
              <a:r>
                <a:rPr lang="en-US" altLang="zh-CN" sz="1800">
                  <a:sym typeface="Symbol" panose="05050102010706020507" pitchFamily="18" charset="2"/>
                </a:rPr>
                <a:t>)</a:t>
              </a:r>
            </a:p>
          </p:txBody>
        </p:sp>
        <p:grpSp>
          <p:nvGrpSpPr>
            <p:cNvPr id="155671" name="Group 217"/>
            <p:cNvGrpSpPr>
              <a:grpSpLocks/>
            </p:cNvGrpSpPr>
            <p:nvPr/>
          </p:nvGrpSpPr>
          <p:grpSpPr bwMode="auto">
            <a:xfrm>
              <a:off x="4105" y="2976"/>
              <a:ext cx="934" cy="891"/>
              <a:chOff x="4105" y="2976"/>
              <a:chExt cx="934" cy="891"/>
            </a:xfrm>
          </p:grpSpPr>
          <p:sp>
            <p:nvSpPr>
              <p:cNvPr id="155675" name="Rectangle 194"/>
              <p:cNvSpPr>
                <a:spLocks noChangeArrowheads="1"/>
              </p:cNvSpPr>
              <p:nvPr/>
            </p:nvSpPr>
            <p:spPr bwMode="auto">
              <a:xfrm>
                <a:off x="4470" y="2976"/>
                <a:ext cx="78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55676" name="Rectangle 196"/>
              <p:cNvSpPr>
                <a:spLocks noChangeArrowheads="1"/>
              </p:cNvSpPr>
              <p:nvPr/>
            </p:nvSpPr>
            <p:spPr bwMode="auto">
              <a:xfrm>
                <a:off x="4105" y="3702"/>
                <a:ext cx="78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155677" name="Rectangle 198"/>
              <p:cNvSpPr>
                <a:spLocks noChangeArrowheads="1"/>
              </p:cNvSpPr>
              <p:nvPr/>
            </p:nvSpPr>
            <p:spPr bwMode="auto">
              <a:xfrm>
                <a:off x="4953" y="3505"/>
                <a:ext cx="86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55678" name="Rectangle 199"/>
              <p:cNvSpPr>
                <a:spLocks noChangeArrowheads="1"/>
              </p:cNvSpPr>
              <p:nvPr/>
            </p:nvSpPr>
            <p:spPr bwMode="auto">
              <a:xfrm>
                <a:off x="4460" y="3506"/>
                <a:ext cx="92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O</a:t>
                </a:r>
                <a:endParaRPr lang="en-US" altLang="zh-CN"/>
              </a:p>
            </p:txBody>
          </p:sp>
          <p:sp>
            <p:nvSpPr>
              <p:cNvPr id="155679" name="Text Box 204"/>
              <p:cNvSpPr txBox="1">
                <a:spLocks noChangeArrowheads="1"/>
              </p:cNvSpPr>
              <p:nvPr/>
            </p:nvSpPr>
            <p:spPr bwMode="auto">
              <a:xfrm rot="18301227">
                <a:off x="4355" y="3412"/>
                <a:ext cx="217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/>
                  <a:t>O’</a:t>
                </a:r>
              </a:p>
            </p:txBody>
          </p:sp>
          <p:sp>
            <p:nvSpPr>
              <p:cNvPr id="155680" name="Text Box 205"/>
              <p:cNvSpPr txBox="1">
                <a:spLocks noChangeArrowheads="1"/>
              </p:cNvSpPr>
              <p:nvPr/>
            </p:nvSpPr>
            <p:spPr bwMode="auto">
              <a:xfrm rot="-1402909">
                <a:off x="4652" y="3436"/>
                <a:ext cx="1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u</a:t>
                </a:r>
              </a:p>
            </p:txBody>
          </p:sp>
          <p:sp>
            <p:nvSpPr>
              <p:cNvPr id="155681" name="Text Box 206"/>
              <p:cNvSpPr txBox="1">
                <a:spLocks noChangeArrowheads="1"/>
              </p:cNvSpPr>
              <p:nvPr/>
            </p:nvSpPr>
            <p:spPr bwMode="auto">
              <a:xfrm rot="-1402909">
                <a:off x="4195" y="3430"/>
                <a:ext cx="1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n</a:t>
                </a:r>
              </a:p>
            </p:txBody>
          </p:sp>
          <p:sp>
            <p:nvSpPr>
              <p:cNvPr id="155682" name="Line 209"/>
              <p:cNvSpPr>
                <a:spLocks noChangeShapeType="1"/>
              </p:cNvSpPr>
              <p:nvPr/>
            </p:nvSpPr>
            <p:spPr bwMode="auto">
              <a:xfrm flipV="1">
                <a:off x="4468" y="3339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3" name="Line 210"/>
              <p:cNvSpPr>
                <a:spLocks noChangeShapeType="1"/>
              </p:cNvSpPr>
              <p:nvPr/>
            </p:nvSpPr>
            <p:spPr bwMode="auto">
              <a:xfrm>
                <a:off x="4468" y="347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4" name="Line 212"/>
              <p:cNvSpPr>
                <a:spLocks noChangeShapeType="1"/>
              </p:cNvSpPr>
              <p:nvPr/>
            </p:nvSpPr>
            <p:spPr bwMode="auto">
              <a:xfrm flipV="1">
                <a:off x="4468" y="2976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5" name="Line 213"/>
              <p:cNvSpPr>
                <a:spLocks noChangeShapeType="1"/>
              </p:cNvSpPr>
              <p:nvPr/>
            </p:nvSpPr>
            <p:spPr bwMode="auto">
              <a:xfrm>
                <a:off x="4468" y="3475"/>
                <a:ext cx="4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6" name="Line 214"/>
              <p:cNvSpPr>
                <a:spLocks noChangeShapeType="1"/>
              </p:cNvSpPr>
              <p:nvPr/>
            </p:nvSpPr>
            <p:spPr bwMode="auto">
              <a:xfrm flipH="1">
                <a:off x="4195" y="3475"/>
                <a:ext cx="273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7" name="Line 215"/>
              <p:cNvSpPr>
                <a:spLocks noChangeShapeType="1"/>
              </p:cNvSpPr>
              <p:nvPr/>
            </p:nvSpPr>
            <p:spPr bwMode="auto">
              <a:xfrm flipH="1">
                <a:off x="4377" y="3475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688" name="Text Box 216"/>
              <p:cNvSpPr txBox="1">
                <a:spLocks noChangeArrowheads="1"/>
              </p:cNvSpPr>
              <p:nvPr/>
            </p:nvSpPr>
            <p:spPr bwMode="auto">
              <a:xfrm rot="-1402909">
                <a:off x="4468" y="3249"/>
                <a:ext cx="1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v</a:t>
                </a:r>
              </a:p>
            </p:txBody>
          </p:sp>
        </p:grpSp>
        <p:sp>
          <p:nvSpPr>
            <p:cNvPr id="155672" name="Text Box 218"/>
            <p:cNvSpPr txBox="1">
              <a:spLocks noChangeArrowheads="1"/>
            </p:cNvSpPr>
            <p:nvPr/>
          </p:nvSpPr>
          <p:spPr bwMode="auto">
            <a:xfrm>
              <a:off x="4195" y="265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sym typeface="Symbol" panose="05050102010706020507" pitchFamily="18" charset="2"/>
                </a:rPr>
                <a:t></a:t>
              </a:r>
              <a:r>
                <a:rPr lang="en-US" altLang="zh-CN" sz="1400" baseline="-25000">
                  <a:sym typeface="Symbol" panose="05050102010706020507" pitchFamily="18" charset="2"/>
                </a:rPr>
                <a:t>y</a:t>
              </a:r>
            </a:p>
          </p:txBody>
        </p:sp>
        <p:sp>
          <p:nvSpPr>
            <p:cNvPr id="155673" name="Text Box 219"/>
            <p:cNvSpPr txBox="1">
              <a:spLocks noChangeArrowheads="1"/>
            </p:cNvSpPr>
            <p:nvPr/>
          </p:nvSpPr>
          <p:spPr bwMode="auto">
            <a:xfrm>
              <a:off x="1927" y="3158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>
                  <a:sym typeface="Symbol" panose="05050102010706020507" pitchFamily="18" charset="2"/>
                </a:rPr>
                <a:t></a:t>
              </a:r>
              <a:r>
                <a:rPr lang="en-US" altLang="zh-CN" sz="1400" baseline="-25000">
                  <a:sym typeface="Symbol" panose="05050102010706020507" pitchFamily="18" charset="2"/>
                </a:rPr>
                <a:t>z</a:t>
              </a:r>
            </a:p>
          </p:txBody>
        </p:sp>
        <p:sp>
          <p:nvSpPr>
            <p:cNvPr id="155674" name="Text Box 220"/>
            <p:cNvSpPr txBox="1">
              <a:spLocks noChangeArrowheads="1"/>
            </p:cNvSpPr>
            <p:nvPr/>
          </p:nvSpPr>
          <p:spPr bwMode="auto">
            <a:xfrm>
              <a:off x="358" y="4114"/>
              <a:ext cx="49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 err="1"/>
                <a:t>M</a:t>
              </a:r>
              <a:r>
                <a:rPr lang="en-US" altLang="zh-CN" sz="2400" baseline="-25000" dirty="0" err="1"/>
                <a:t>xyz</a:t>
              </a:r>
              <a:r>
                <a:rPr lang="en-US" altLang="zh-CN" sz="2400" baseline="-25000" dirty="0"/>
                <a:t>-&gt;</a:t>
              </a:r>
              <a:r>
                <a:rPr lang="en-US" altLang="zh-CN" sz="2400" baseline="-25000" dirty="0" err="1"/>
                <a:t>uvn</a:t>
              </a:r>
              <a:r>
                <a:rPr lang="en-US" altLang="zh-CN" sz="2400" dirty="0"/>
                <a:t>= T(- o</a:t>
              </a:r>
              <a:r>
                <a:rPr lang="en-US" altLang="zh-CN" sz="2400" baseline="-25000" dirty="0"/>
                <a:t>x</a:t>
              </a:r>
              <a:r>
                <a:rPr lang="en-US" altLang="zh-CN" sz="2400" dirty="0"/>
                <a:t>’, -o</a:t>
              </a:r>
              <a:r>
                <a:rPr lang="en-US" altLang="zh-CN" sz="2400" baseline="-25000" dirty="0"/>
                <a:t>y</a:t>
              </a:r>
              <a:r>
                <a:rPr lang="en-US" altLang="zh-CN" sz="2400" dirty="0"/>
                <a:t>’, -</a:t>
              </a:r>
              <a:r>
                <a:rPr lang="en-US" altLang="zh-CN" sz="2400" dirty="0" err="1"/>
                <a:t>o</a:t>
              </a:r>
              <a:r>
                <a:rPr lang="en-US" altLang="zh-CN" sz="2400" baseline="-25000" dirty="0" err="1"/>
                <a:t>z</a:t>
              </a:r>
              <a:r>
                <a:rPr lang="en-US" altLang="zh-CN" sz="2400" dirty="0"/>
                <a:t>’) R</a:t>
              </a:r>
              <a:r>
                <a:rPr lang="en-US" altLang="zh-CN" sz="2400" baseline="-25000" dirty="0"/>
                <a:t>x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ym typeface="Symbol" panose="05050102010706020507" pitchFamily="18" charset="2"/>
                </a:rPr>
                <a:t>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x</a:t>
              </a:r>
              <a:r>
                <a:rPr lang="en-US" altLang="zh-CN" sz="2400" dirty="0">
                  <a:sym typeface="Symbol" panose="05050102010706020507" pitchFamily="18" charset="2"/>
                </a:rPr>
                <a:t>)</a:t>
              </a:r>
              <a:r>
                <a:rPr lang="en-US" altLang="zh-CN" sz="2400" dirty="0"/>
                <a:t> R</a:t>
              </a:r>
              <a:r>
                <a:rPr lang="en-US" altLang="zh-CN" sz="2400" baseline="-25000" dirty="0"/>
                <a:t>y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ym typeface="Symbol" panose="05050102010706020507" pitchFamily="18" charset="2"/>
                </a:rPr>
                <a:t>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y</a:t>
              </a:r>
              <a:r>
                <a:rPr lang="en-US" altLang="zh-CN" sz="2400" dirty="0">
                  <a:sym typeface="Symbol" panose="05050102010706020507" pitchFamily="18" charset="2"/>
                </a:rPr>
                <a:t>)</a:t>
              </a:r>
              <a:r>
                <a:rPr lang="en-US" altLang="zh-CN" sz="2400" dirty="0" err="1"/>
                <a:t>R</a:t>
              </a:r>
              <a:r>
                <a:rPr lang="en-US" altLang="zh-CN" sz="2400" baseline="-25000" dirty="0" err="1"/>
                <a:t>z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ym typeface="Symbol" panose="05050102010706020507" pitchFamily="18" charset="2"/>
                </a:rPr>
                <a:t>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z</a:t>
              </a:r>
              <a:r>
                <a:rPr lang="en-US" altLang="zh-CN" sz="2400" dirty="0">
                  <a:sym typeface="Symbol" panose="05050102010706020507" pitchFamily="18" charset="2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DF3C8B-4BE1-4D25-AB46-827114A4F14E}" type="slidenum">
              <a:rPr lang="zh-CN" altLang="en-US" sz="1200" b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260350"/>
            <a:ext cx="8569325" cy="619283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楷体_GB2312" pitchFamily="49" charset="-122"/>
              </a:rPr>
              <a:t>用户坐标系到观察坐标系变换：</a:t>
            </a:r>
            <a:endParaRPr lang="zh-CN" altLang="en-US" smtClean="0">
              <a:latin typeface="楷体_GB2312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latin typeface="楷体_GB2312" pitchFamily="49" charset="-122"/>
              </a:rPr>
              <a:t>使得观察坐标系与用户坐标系重合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 pitchFamily="49" charset="-122"/>
              </a:rPr>
              <a:t>(1) </a:t>
            </a:r>
            <a:r>
              <a:rPr lang="en-US" altLang="zh-CN" sz="2400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tA</a:t>
            </a:r>
            <a:r>
              <a:rPr lang="en-US" altLang="zh-CN" sz="2400">
                <a:latin typeface="楷体_GB2312" pitchFamily="49" charset="-122"/>
              </a:rPr>
              <a:t>(-x,-y,-z)</a:t>
            </a:r>
            <a:r>
              <a:rPr lang="zh-CN" altLang="en-US" sz="2400">
                <a:latin typeface="楷体_GB2312" pitchFamily="49" charset="-122"/>
              </a:rPr>
              <a:t>：平移观察参考点</a:t>
            </a:r>
            <a:r>
              <a:rPr lang="en-US" altLang="zh-CN" sz="2400">
                <a:latin typeface="楷体_GB2312" pitchFamily="49" charset="-122"/>
              </a:rPr>
              <a:t>(x,y,z)</a:t>
            </a:r>
            <a:r>
              <a:rPr lang="zh-CN" altLang="en-US" sz="2400">
                <a:latin typeface="楷体_GB2312" pitchFamily="49" charset="-122"/>
              </a:rPr>
              <a:t>到用户坐标系原点；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</a:rPr>
              <a:t>(2) T</a:t>
            </a:r>
            <a:r>
              <a:rPr lang="en-US" altLang="zh-CN" sz="2400" baseline="-25000">
                <a:latin typeface="楷体_GB2312" pitchFamily="49" charset="-122"/>
              </a:rPr>
              <a:t>Rx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l-GR" altLang="zh-CN" sz="2400">
                <a:latin typeface="楷体_GB2312" pitchFamily="49" charset="-122"/>
              </a:rPr>
              <a:t>α</a:t>
            </a:r>
            <a:r>
              <a:rPr lang="en-US" altLang="zh-CN" sz="2400">
                <a:latin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Ry</a:t>
            </a:r>
            <a:r>
              <a:rPr lang="en-US" altLang="zh-CN" sz="2400">
                <a:latin typeface="楷体_GB2312" pitchFamily="49" charset="-122"/>
              </a:rPr>
              <a:t>(-</a:t>
            </a:r>
            <a:r>
              <a:rPr lang="el-GR" altLang="zh-CN" sz="2400">
                <a:latin typeface="楷体_GB2312" pitchFamily="49" charset="-122"/>
              </a:rPr>
              <a:t>β</a:t>
            </a:r>
            <a:r>
              <a:rPr lang="en-US" altLang="zh-CN" sz="2400">
                <a:latin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</a:rPr>
              <a:t>、</a:t>
            </a:r>
            <a:r>
              <a:rPr lang="en-US" altLang="zh-CN" sz="2400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Rz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l-GR" altLang="zh-CN" sz="2400">
                <a:latin typeface="楷体_GB2312" pitchFamily="49" charset="-122"/>
              </a:rPr>
              <a:t>θ</a:t>
            </a:r>
            <a:r>
              <a:rPr lang="en-US" altLang="zh-CN" sz="2400">
                <a:latin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</a:rPr>
              <a:t>：分别绕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30000">
                <a:latin typeface="楷体_GB2312" pitchFamily="49" charset="-122"/>
              </a:rPr>
              <a:t>v</a:t>
            </a:r>
            <a:r>
              <a:rPr lang="en-US" altLang="zh-CN" sz="2400">
                <a:latin typeface="楷体_GB2312" pitchFamily="49" charset="-122"/>
              </a:rPr>
              <a:t>、y</a:t>
            </a:r>
            <a:r>
              <a:rPr lang="en-US" altLang="zh-CN" sz="2400" baseline="-30000">
                <a:latin typeface="楷体_GB2312" pitchFamily="49" charset="-122"/>
              </a:rPr>
              <a:t>v</a:t>
            </a:r>
            <a:r>
              <a:rPr lang="zh-CN" altLang="en-US" sz="2400">
                <a:latin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</a:rPr>
              <a:t>z</a:t>
            </a:r>
            <a:r>
              <a:rPr lang="en-US" altLang="zh-CN" sz="2400" baseline="-30000">
                <a:latin typeface="楷体_GB2312" pitchFamily="49" charset="-122"/>
              </a:rPr>
              <a:t>v</a:t>
            </a:r>
            <a:r>
              <a:rPr lang="zh-CN" altLang="en-US" sz="2400">
                <a:latin typeface="楷体_GB2312" pitchFamily="49" charset="-122"/>
              </a:rPr>
              <a:t>轴进行旋转变换，使得观察坐标轴</a:t>
            </a:r>
            <a:r>
              <a:rPr lang="en-US" altLang="zh-CN" sz="2400">
                <a:latin typeface="楷体_GB2312" pitchFamily="49" charset="-122"/>
              </a:rPr>
              <a:t>X</a:t>
            </a:r>
            <a:r>
              <a:rPr lang="en-US" altLang="zh-CN" sz="2400" baseline="-25000">
                <a:latin typeface="楷体_GB2312" pitchFamily="49" charset="-122"/>
              </a:rPr>
              <a:t>v</a:t>
            </a:r>
            <a:r>
              <a:rPr lang="en-US" altLang="zh-CN" sz="2400">
                <a:latin typeface="楷体_GB2312" pitchFamily="49" charset="-122"/>
              </a:rPr>
              <a:t>、Y</a:t>
            </a:r>
            <a:r>
              <a:rPr lang="en-US" altLang="zh-CN" sz="2400" baseline="-25000">
                <a:latin typeface="楷体_GB2312" pitchFamily="49" charset="-122"/>
              </a:rPr>
              <a:t>v</a:t>
            </a:r>
            <a:r>
              <a:rPr lang="zh-CN" altLang="en-US" sz="2400">
                <a:latin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</a:rPr>
              <a:t>Z</a:t>
            </a:r>
            <a:r>
              <a:rPr lang="en-US" altLang="zh-CN" sz="2400" baseline="-25000">
                <a:latin typeface="楷体_GB2312" pitchFamily="49" charset="-122"/>
              </a:rPr>
              <a:t>v</a:t>
            </a:r>
            <a:r>
              <a:rPr lang="zh-CN" altLang="en-US" sz="2400">
                <a:latin typeface="楷体_GB2312" pitchFamily="49" charset="-122"/>
              </a:rPr>
              <a:t>对应到用户坐标系中的</a:t>
            </a:r>
            <a:r>
              <a:rPr lang="en-US" altLang="zh-CN" sz="2400">
                <a:latin typeface="楷体_GB2312" pitchFamily="49" charset="-122"/>
              </a:rPr>
              <a:t>x、y</a:t>
            </a:r>
            <a:r>
              <a:rPr lang="zh-CN" altLang="en-US" sz="2400">
                <a:latin typeface="楷体_GB2312" pitchFamily="49" charset="-122"/>
              </a:rPr>
              <a:t>和</a:t>
            </a:r>
            <a:r>
              <a:rPr lang="en-US" altLang="zh-CN" sz="2400">
                <a:latin typeface="楷体_GB2312" pitchFamily="49" charset="-122"/>
              </a:rPr>
              <a:t>z</a:t>
            </a:r>
            <a:r>
              <a:rPr lang="zh-CN" altLang="en-US" sz="2400">
                <a:latin typeface="楷体_GB2312" pitchFamily="49" charset="-122"/>
              </a:rPr>
              <a:t>轴。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 pitchFamily="49" charset="-122"/>
              </a:rPr>
              <a:t>(3) T</a:t>
            </a:r>
            <a:r>
              <a:rPr lang="en-US" altLang="zh-CN" sz="2400" baseline="-25000">
                <a:latin typeface="楷体_GB2312" pitchFamily="49" charset="-122"/>
              </a:rPr>
              <a:t>VW</a:t>
            </a:r>
            <a:r>
              <a:rPr lang="en-US" altLang="zh-CN" sz="2400">
                <a:latin typeface="楷体_GB2312" pitchFamily="49" charset="-122"/>
              </a:rPr>
              <a:t>= T</a:t>
            </a:r>
            <a:r>
              <a:rPr lang="en-US" altLang="zh-CN" sz="2400" baseline="-25000">
                <a:latin typeface="楷体_GB2312" pitchFamily="49" charset="-122"/>
              </a:rPr>
              <a:t>tA </a:t>
            </a:r>
            <a:r>
              <a:rPr lang="en-US" altLang="zh-CN" sz="2400">
                <a:latin typeface="楷体_GB2312" pitchFamily="49" charset="-122"/>
              </a:rPr>
              <a:t>(-x,-y,-z)</a:t>
            </a:r>
            <a:r>
              <a:rPr lang="en-US" altLang="zh-CN" sz="2400">
                <a:latin typeface="宋体" panose="02010600030101010101" pitchFamily="2" charset="-122"/>
              </a:rPr>
              <a:t>·</a:t>
            </a:r>
            <a:r>
              <a:rPr lang="en-US" altLang="zh-CN" sz="2400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Rx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l-GR" altLang="zh-CN" sz="2400">
                <a:latin typeface="楷体_GB2312" pitchFamily="49" charset="-122"/>
              </a:rPr>
              <a:t>α</a:t>
            </a:r>
            <a:r>
              <a:rPr lang="en-US" altLang="zh-CN" sz="2400">
                <a:latin typeface="楷体_GB2312" pitchFamily="49" charset="-122"/>
              </a:rPr>
              <a:t>)</a:t>
            </a:r>
            <a:r>
              <a:rPr lang="en-US" altLang="zh-CN" sz="2400">
                <a:latin typeface="宋体" panose="02010600030101010101" pitchFamily="2" charset="-122"/>
              </a:rPr>
              <a:t>·</a:t>
            </a:r>
            <a:r>
              <a:rPr lang="en-US" altLang="zh-CN" sz="2400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Ry</a:t>
            </a:r>
            <a:r>
              <a:rPr lang="en-US" altLang="zh-CN" sz="2400">
                <a:latin typeface="楷体_GB2312" pitchFamily="49" charset="-122"/>
              </a:rPr>
              <a:t>(-</a:t>
            </a:r>
            <a:r>
              <a:rPr lang="el-GR" altLang="zh-CN" sz="2400">
                <a:latin typeface="楷体_GB2312" pitchFamily="49" charset="-122"/>
              </a:rPr>
              <a:t>β</a:t>
            </a:r>
            <a:r>
              <a:rPr lang="en-US" altLang="zh-CN" sz="2400">
                <a:latin typeface="楷体_GB2312" pitchFamily="49" charset="-122"/>
              </a:rPr>
              <a:t>)</a:t>
            </a:r>
            <a:r>
              <a:rPr lang="en-US" altLang="zh-CN" sz="2400">
                <a:latin typeface="宋体" panose="02010600030101010101" pitchFamily="2" charset="-122"/>
              </a:rPr>
              <a:t>·</a:t>
            </a:r>
            <a:r>
              <a:rPr lang="en-US" altLang="zh-CN" sz="2400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Rz</a:t>
            </a:r>
            <a:r>
              <a:rPr lang="en-US" altLang="zh-CN" sz="2400">
                <a:latin typeface="楷体_GB2312" pitchFamily="49" charset="-122"/>
              </a:rPr>
              <a:t>(</a:t>
            </a:r>
            <a:r>
              <a:rPr lang="el-GR" altLang="zh-CN" sz="2400">
                <a:latin typeface="楷体_GB2312" pitchFamily="49" charset="-122"/>
              </a:rPr>
              <a:t>θ</a:t>
            </a:r>
            <a:r>
              <a:rPr lang="en-US" altLang="zh-CN" sz="2400">
                <a:latin typeface="楷体_GB2312" pitchFamily="49" charset="-122"/>
              </a:rPr>
              <a:t>)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</a:rPr>
              <a:t>用户坐标系到观察坐标系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WV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=T</a:t>
            </a:r>
            <a:r>
              <a:rPr lang="en-US" altLang="zh-CN" sz="2400" baseline="30000">
                <a:solidFill>
                  <a:srgbClr val="000099"/>
                </a:solidFill>
                <a:latin typeface="楷体_GB2312" pitchFamily="49" charset="-122"/>
              </a:rPr>
              <a:t>-1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VW</a:t>
            </a:r>
            <a:endParaRPr lang="zh-CN" altLang="en-US" sz="2400">
              <a:solidFill>
                <a:srgbClr val="000099"/>
              </a:solidFill>
              <a:latin typeface="楷体_GB2312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	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WV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=(T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tA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(-x,-y,-z)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Rx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α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Ry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(-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β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Rz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θ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))</a:t>
            </a:r>
            <a:r>
              <a:rPr lang="en-US" altLang="zh-CN" sz="2400" baseline="30000">
                <a:solidFill>
                  <a:srgbClr val="000099"/>
                </a:solidFill>
                <a:latin typeface="楷体_GB2312" pitchFamily="49" charset="-122"/>
              </a:rPr>
              <a:t>-1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aseline="30000">
                <a:solidFill>
                  <a:srgbClr val="000099"/>
                </a:solidFill>
                <a:latin typeface="楷体_GB2312" pitchFamily="49" charset="-122"/>
              </a:rPr>
              <a:t>		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= 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Rz</a:t>
            </a:r>
            <a:r>
              <a:rPr lang="en-US" altLang="zh-CN" sz="2400" baseline="30000">
                <a:solidFill>
                  <a:srgbClr val="000099"/>
                </a:solidFill>
                <a:latin typeface="楷体_GB2312" pitchFamily="49" charset="-122"/>
              </a:rPr>
              <a:t>-1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θ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Ry</a:t>
            </a:r>
            <a:r>
              <a:rPr lang="en-US" altLang="zh-CN" sz="2400" baseline="30000">
                <a:solidFill>
                  <a:srgbClr val="000099"/>
                </a:solidFill>
                <a:latin typeface="楷体_GB2312" pitchFamily="49" charset="-122"/>
              </a:rPr>
              <a:t>-1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(-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β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Rx</a:t>
            </a:r>
            <a:r>
              <a:rPr lang="en-US" altLang="zh-CN" sz="2400" baseline="30000">
                <a:solidFill>
                  <a:srgbClr val="000099"/>
                </a:solidFill>
                <a:latin typeface="楷体_GB2312" pitchFamily="49" charset="-122"/>
              </a:rPr>
              <a:t>-1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α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tA</a:t>
            </a:r>
            <a:r>
              <a:rPr lang="en-US" altLang="zh-CN" sz="2400" baseline="30000">
                <a:solidFill>
                  <a:srgbClr val="000099"/>
                </a:solidFill>
                <a:latin typeface="楷体_GB2312" pitchFamily="49" charset="-122"/>
              </a:rPr>
              <a:t>-1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(-x,-y,-z)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		= 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Rz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(-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θ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Ry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β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Rx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(-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α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tA 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(x,y,z)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		=T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tA 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(x,y,z)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 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Rx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(-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α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Ry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β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 )</a:t>
            </a: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·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T</a:t>
            </a:r>
            <a:r>
              <a:rPr lang="en-US" altLang="zh-CN" sz="2400" baseline="-25000">
                <a:solidFill>
                  <a:srgbClr val="000099"/>
                </a:solidFill>
                <a:latin typeface="楷体_GB2312" pitchFamily="49" charset="-122"/>
              </a:rPr>
              <a:t>Rz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(-</a:t>
            </a:r>
            <a:r>
              <a:rPr lang="el-GR" altLang="zh-CN" sz="2400">
                <a:solidFill>
                  <a:srgbClr val="000099"/>
                </a:solidFill>
                <a:latin typeface="楷体_GB2312" pitchFamily="49" charset="-122"/>
              </a:rPr>
              <a:t>θ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  <a:r>
              <a:rPr lang="en-US" altLang="zh-CN" sz="2400" baseline="30000">
                <a:latin typeface="楷体_GB2312" pitchFamily="49" charset="-122"/>
              </a:rPr>
              <a:t> 	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latin typeface="楷体_GB2312" pitchFamily="49" charset="-122"/>
              </a:rPr>
              <a:t>如果观察坐标系是左手系，还需关于</a:t>
            </a:r>
            <a:r>
              <a:rPr lang="en-US" altLang="zh-CN" sz="2400">
                <a:latin typeface="楷体_GB2312" pitchFamily="49" charset="-122"/>
              </a:rPr>
              <a:t>XoY</a:t>
            </a:r>
            <a:r>
              <a:rPr lang="zh-CN" altLang="en-US" sz="2400">
                <a:latin typeface="楷体_GB2312" pitchFamily="49" charset="-122"/>
              </a:rPr>
              <a:t>平面的反射变换</a:t>
            </a:r>
            <a:r>
              <a:rPr lang="en-US" altLang="zh-CN" sz="2400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Fxy</a:t>
            </a:r>
            <a:r>
              <a:rPr lang="zh-CN" altLang="en-US" sz="2400">
                <a:latin typeface="楷体_GB2312" pitchFamily="49" charset="-122"/>
              </a:rPr>
              <a:t>。即：</a:t>
            </a:r>
            <a:r>
              <a:rPr lang="en-US" altLang="zh-CN" sz="2400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w-&gt;v</a:t>
            </a:r>
            <a:r>
              <a:rPr lang="en-US" altLang="zh-CN" sz="2400">
                <a:latin typeface="楷体_GB2312" pitchFamily="49" charset="-122"/>
              </a:rPr>
              <a:t>= T</a:t>
            </a:r>
            <a:r>
              <a:rPr lang="en-US" altLang="zh-CN" sz="2400" baseline="-25000">
                <a:latin typeface="楷体_GB2312" pitchFamily="49" charset="-122"/>
              </a:rPr>
              <a:t>wv</a:t>
            </a:r>
            <a:r>
              <a:rPr lang="zh-CN" altLang="en-US" sz="2400" baseline="-25000">
                <a:latin typeface="楷体_GB2312" pitchFamily="49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</a:rPr>
              <a:t>·</a:t>
            </a:r>
            <a:r>
              <a:rPr lang="en-US" altLang="zh-CN" sz="2400">
                <a:latin typeface="楷体_GB2312" pitchFamily="49" charset="-122"/>
              </a:rPr>
              <a:t>T</a:t>
            </a:r>
            <a:r>
              <a:rPr lang="en-US" altLang="zh-CN" sz="2400" baseline="-25000">
                <a:latin typeface="楷体_GB2312" pitchFamily="49" charset="-122"/>
              </a:rPr>
              <a:t>Fxy</a:t>
            </a:r>
          </a:p>
        </p:txBody>
      </p:sp>
    </p:spTree>
    <p:extLst>
      <p:ext uri="{BB962C8B-B14F-4D97-AF65-F5344CB8AC3E}">
        <p14:creationId xmlns:p14="http://schemas.microsoft.com/office/powerpoint/2010/main" val="104558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98" name="Group 211"/>
          <p:cNvGrpSpPr>
            <a:grpSpLocks/>
          </p:cNvGrpSpPr>
          <p:nvPr/>
        </p:nvGrpSpPr>
        <p:grpSpPr bwMode="auto">
          <a:xfrm>
            <a:off x="1549401" y="228601"/>
            <a:ext cx="2962275" cy="2570163"/>
            <a:chOff x="16" y="144"/>
            <a:chExt cx="1866" cy="1619"/>
          </a:xfrm>
        </p:grpSpPr>
        <p:sp>
          <p:nvSpPr>
            <p:cNvPr id="157824" name="Line 10"/>
            <p:cNvSpPr>
              <a:spLocks noChangeShapeType="1"/>
            </p:cNvSpPr>
            <p:nvPr/>
          </p:nvSpPr>
          <p:spPr bwMode="auto">
            <a:xfrm flipV="1">
              <a:off x="621" y="215"/>
              <a:ext cx="1" cy="11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25" name="Freeform 11"/>
            <p:cNvSpPr>
              <a:spLocks/>
            </p:cNvSpPr>
            <p:nvPr/>
          </p:nvSpPr>
          <p:spPr bwMode="auto">
            <a:xfrm>
              <a:off x="574" y="144"/>
              <a:ext cx="93" cy="93"/>
            </a:xfrm>
            <a:custGeom>
              <a:avLst/>
              <a:gdLst>
                <a:gd name="T0" fmla="*/ 47 w 93"/>
                <a:gd name="T1" fmla="*/ 0 h 93"/>
                <a:gd name="T2" fmla="*/ 93 w 93"/>
                <a:gd name="T3" fmla="*/ 93 h 93"/>
                <a:gd name="T4" fmla="*/ 82 w 93"/>
                <a:gd name="T5" fmla="*/ 88 h 93"/>
                <a:gd name="T6" fmla="*/ 71 w 93"/>
                <a:gd name="T7" fmla="*/ 83 h 93"/>
                <a:gd name="T8" fmla="*/ 58 w 93"/>
                <a:gd name="T9" fmla="*/ 82 h 93"/>
                <a:gd name="T10" fmla="*/ 47 w 93"/>
                <a:gd name="T11" fmla="*/ 82 h 93"/>
                <a:gd name="T12" fmla="*/ 35 w 93"/>
                <a:gd name="T13" fmla="*/ 82 h 93"/>
                <a:gd name="T14" fmla="*/ 22 w 93"/>
                <a:gd name="T15" fmla="*/ 83 h 93"/>
                <a:gd name="T16" fmla="*/ 11 w 93"/>
                <a:gd name="T17" fmla="*/ 88 h 93"/>
                <a:gd name="T18" fmla="*/ 0 w 93"/>
                <a:gd name="T19" fmla="*/ 93 h 93"/>
                <a:gd name="T20" fmla="*/ 0 w 93"/>
                <a:gd name="T21" fmla="*/ 93 h 93"/>
                <a:gd name="T22" fmla="*/ 47 w 93"/>
                <a:gd name="T23" fmla="*/ 0 h 93"/>
                <a:gd name="T24" fmla="*/ 47 w 93"/>
                <a:gd name="T25" fmla="*/ 0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3"/>
                <a:gd name="T40" fmla="*/ 0 h 93"/>
                <a:gd name="T41" fmla="*/ 93 w 93"/>
                <a:gd name="T42" fmla="*/ 93 h 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3" h="93">
                  <a:moveTo>
                    <a:pt x="47" y="0"/>
                  </a:moveTo>
                  <a:lnTo>
                    <a:pt x="93" y="93"/>
                  </a:lnTo>
                  <a:lnTo>
                    <a:pt x="82" y="88"/>
                  </a:lnTo>
                  <a:lnTo>
                    <a:pt x="71" y="83"/>
                  </a:lnTo>
                  <a:lnTo>
                    <a:pt x="58" y="82"/>
                  </a:lnTo>
                  <a:lnTo>
                    <a:pt x="47" y="82"/>
                  </a:lnTo>
                  <a:lnTo>
                    <a:pt x="35" y="82"/>
                  </a:lnTo>
                  <a:lnTo>
                    <a:pt x="22" y="83"/>
                  </a:lnTo>
                  <a:lnTo>
                    <a:pt x="11" y="88"/>
                  </a:lnTo>
                  <a:lnTo>
                    <a:pt x="0" y="9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26" name="Line 12"/>
            <p:cNvSpPr>
              <a:spLocks noChangeShapeType="1"/>
            </p:cNvSpPr>
            <p:nvPr/>
          </p:nvSpPr>
          <p:spPr bwMode="auto">
            <a:xfrm flipH="1">
              <a:off x="82" y="1353"/>
              <a:ext cx="539" cy="1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27" name="Freeform 13"/>
            <p:cNvSpPr>
              <a:spLocks/>
            </p:cNvSpPr>
            <p:nvPr/>
          </p:nvSpPr>
          <p:spPr bwMode="auto">
            <a:xfrm>
              <a:off x="16" y="1482"/>
              <a:ext cx="102" cy="87"/>
            </a:xfrm>
            <a:custGeom>
              <a:avLst/>
              <a:gdLst>
                <a:gd name="T0" fmla="*/ 0 w 102"/>
                <a:gd name="T1" fmla="*/ 73 h 87"/>
                <a:gd name="T2" fmla="*/ 73 w 102"/>
                <a:gd name="T3" fmla="*/ 0 h 87"/>
                <a:gd name="T4" fmla="*/ 73 w 102"/>
                <a:gd name="T5" fmla="*/ 13 h 87"/>
                <a:gd name="T6" fmla="*/ 73 w 102"/>
                <a:gd name="T7" fmla="*/ 24 h 87"/>
                <a:gd name="T8" fmla="*/ 74 w 102"/>
                <a:gd name="T9" fmla="*/ 36 h 87"/>
                <a:gd name="T10" fmla="*/ 77 w 102"/>
                <a:gd name="T11" fmla="*/ 47 h 87"/>
                <a:gd name="T12" fmla="*/ 82 w 102"/>
                <a:gd name="T13" fmla="*/ 58 h 87"/>
                <a:gd name="T14" fmla="*/ 87 w 102"/>
                <a:gd name="T15" fmla="*/ 70 h 87"/>
                <a:gd name="T16" fmla="*/ 94 w 102"/>
                <a:gd name="T17" fmla="*/ 79 h 87"/>
                <a:gd name="T18" fmla="*/ 102 w 102"/>
                <a:gd name="T19" fmla="*/ 87 h 87"/>
                <a:gd name="T20" fmla="*/ 102 w 102"/>
                <a:gd name="T21" fmla="*/ 87 h 87"/>
                <a:gd name="T22" fmla="*/ 0 w 102"/>
                <a:gd name="T23" fmla="*/ 73 h 87"/>
                <a:gd name="T24" fmla="*/ 0 w 102"/>
                <a:gd name="T25" fmla="*/ 73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87"/>
                <a:gd name="T41" fmla="*/ 102 w 102"/>
                <a:gd name="T42" fmla="*/ 87 h 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87">
                  <a:moveTo>
                    <a:pt x="0" y="73"/>
                  </a:moveTo>
                  <a:lnTo>
                    <a:pt x="73" y="0"/>
                  </a:lnTo>
                  <a:lnTo>
                    <a:pt x="73" y="13"/>
                  </a:lnTo>
                  <a:lnTo>
                    <a:pt x="73" y="24"/>
                  </a:lnTo>
                  <a:lnTo>
                    <a:pt x="74" y="36"/>
                  </a:lnTo>
                  <a:lnTo>
                    <a:pt x="77" y="47"/>
                  </a:lnTo>
                  <a:lnTo>
                    <a:pt x="82" y="58"/>
                  </a:lnTo>
                  <a:lnTo>
                    <a:pt x="87" y="70"/>
                  </a:lnTo>
                  <a:lnTo>
                    <a:pt x="94" y="79"/>
                  </a:lnTo>
                  <a:lnTo>
                    <a:pt x="102" y="8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28" name="Line 14"/>
            <p:cNvSpPr>
              <a:spLocks noChangeShapeType="1"/>
            </p:cNvSpPr>
            <p:nvPr/>
          </p:nvSpPr>
          <p:spPr bwMode="auto">
            <a:xfrm flipV="1">
              <a:off x="621" y="1344"/>
              <a:ext cx="126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29" name="Line 16"/>
            <p:cNvSpPr>
              <a:spLocks noChangeShapeType="1"/>
            </p:cNvSpPr>
            <p:nvPr/>
          </p:nvSpPr>
          <p:spPr bwMode="auto">
            <a:xfrm flipV="1">
              <a:off x="985" y="745"/>
              <a:ext cx="738" cy="18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30" name="Freeform 17"/>
            <p:cNvSpPr>
              <a:spLocks/>
            </p:cNvSpPr>
            <p:nvPr/>
          </p:nvSpPr>
          <p:spPr bwMode="auto">
            <a:xfrm>
              <a:off x="1691" y="704"/>
              <a:ext cx="100" cy="91"/>
            </a:xfrm>
            <a:custGeom>
              <a:avLst/>
              <a:gdLst>
                <a:gd name="T0" fmla="*/ 100 w 100"/>
                <a:gd name="T1" fmla="*/ 23 h 91"/>
                <a:gd name="T2" fmla="*/ 21 w 100"/>
                <a:gd name="T3" fmla="*/ 91 h 91"/>
                <a:gd name="T4" fmla="*/ 24 w 100"/>
                <a:gd name="T5" fmla="*/ 79 h 91"/>
                <a:gd name="T6" fmla="*/ 24 w 100"/>
                <a:gd name="T7" fmla="*/ 66 h 91"/>
                <a:gd name="T8" fmla="*/ 22 w 100"/>
                <a:gd name="T9" fmla="*/ 55 h 91"/>
                <a:gd name="T10" fmla="*/ 21 w 100"/>
                <a:gd name="T11" fmla="*/ 44 h 91"/>
                <a:gd name="T12" fmla="*/ 17 w 100"/>
                <a:gd name="T13" fmla="*/ 32 h 91"/>
                <a:gd name="T14" fmla="*/ 13 w 100"/>
                <a:gd name="T15" fmla="*/ 21 h 91"/>
                <a:gd name="T16" fmla="*/ 6 w 100"/>
                <a:gd name="T17" fmla="*/ 10 h 91"/>
                <a:gd name="T18" fmla="*/ 0 w 100"/>
                <a:gd name="T19" fmla="*/ 0 h 91"/>
                <a:gd name="T20" fmla="*/ 0 w 100"/>
                <a:gd name="T21" fmla="*/ 0 h 91"/>
                <a:gd name="T22" fmla="*/ 100 w 100"/>
                <a:gd name="T23" fmla="*/ 23 h 91"/>
                <a:gd name="T24" fmla="*/ 100 w 100"/>
                <a:gd name="T25" fmla="*/ 23 h 9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0"/>
                <a:gd name="T40" fmla="*/ 0 h 91"/>
                <a:gd name="T41" fmla="*/ 100 w 100"/>
                <a:gd name="T42" fmla="*/ 91 h 9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0" h="91">
                  <a:moveTo>
                    <a:pt x="100" y="23"/>
                  </a:moveTo>
                  <a:lnTo>
                    <a:pt x="21" y="91"/>
                  </a:lnTo>
                  <a:lnTo>
                    <a:pt x="24" y="79"/>
                  </a:lnTo>
                  <a:lnTo>
                    <a:pt x="24" y="66"/>
                  </a:lnTo>
                  <a:lnTo>
                    <a:pt x="22" y="55"/>
                  </a:lnTo>
                  <a:lnTo>
                    <a:pt x="21" y="44"/>
                  </a:lnTo>
                  <a:lnTo>
                    <a:pt x="17" y="32"/>
                  </a:lnTo>
                  <a:lnTo>
                    <a:pt x="13" y="21"/>
                  </a:lnTo>
                  <a:lnTo>
                    <a:pt x="6" y="10"/>
                  </a:lnTo>
                  <a:lnTo>
                    <a:pt x="0" y="0"/>
                  </a:lnTo>
                  <a:lnTo>
                    <a:pt x="100" y="2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31" name="Line 18"/>
            <p:cNvSpPr>
              <a:spLocks noChangeShapeType="1"/>
            </p:cNvSpPr>
            <p:nvPr/>
          </p:nvSpPr>
          <p:spPr bwMode="auto">
            <a:xfrm flipV="1">
              <a:off x="985" y="575"/>
              <a:ext cx="353" cy="35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32" name="Freeform 19"/>
            <p:cNvSpPr>
              <a:spLocks/>
            </p:cNvSpPr>
            <p:nvPr/>
          </p:nvSpPr>
          <p:spPr bwMode="auto">
            <a:xfrm>
              <a:off x="1289" y="525"/>
              <a:ext cx="99" cy="99"/>
            </a:xfrm>
            <a:custGeom>
              <a:avLst/>
              <a:gdLst>
                <a:gd name="T0" fmla="*/ 99 w 99"/>
                <a:gd name="T1" fmla="*/ 0 h 99"/>
                <a:gd name="T2" fmla="*/ 66 w 99"/>
                <a:gd name="T3" fmla="*/ 99 h 99"/>
                <a:gd name="T4" fmla="*/ 62 w 99"/>
                <a:gd name="T5" fmla="*/ 87 h 99"/>
                <a:gd name="T6" fmla="*/ 55 w 99"/>
                <a:gd name="T7" fmla="*/ 78 h 99"/>
                <a:gd name="T8" fmla="*/ 49 w 99"/>
                <a:gd name="T9" fmla="*/ 66 h 99"/>
                <a:gd name="T10" fmla="*/ 41 w 99"/>
                <a:gd name="T11" fmla="*/ 58 h 99"/>
                <a:gd name="T12" fmla="*/ 33 w 99"/>
                <a:gd name="T13" fmla="*/ 50 h 99"/>
                <a:gd name="T14" fmla="*/ 23 w 99"/>
                <a:gd name="T15" fmla="*/ 44 h 99"/>
                <a:gd name="T16" fmla="*/ 12 w 99"/>
                <a:gd name="T17" fmla="*/ 37 h 99"/>
                <a:gd name="T18" fmla="*/ 0 w 99"/>
                <a:gd name="T19" fmla="*/ 34 h 99"/>
                <a:gd name="T20" fmla="*/ 0 w 99"/>
                <a:gd name="T21" fmla="*/ 34 h 99"/>
                <a:gd name="T22" fmla="*/ 99 w 99"/>
                <a:gd name="T23" fmla="*/ 0 h 99"/>
                <a:gd name="T24" fmla="*/ 99 w 99"/>
                <a:gd name="T25" fmla="*/ 0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9"/>
                <a:gd name="T40" fmla="*/ 0 h 99"/>
                <a:gd name="T41" fmla="*/ 99 w 99"/>
                <a:gd name="T42" fmla="*/ 99 h 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9" h="99">
                  <a:moveTo>
                    <a:pt x="99" y="0"/>
                  </a:moveTo>
                  <a:lnTo>
                    <a:pt x="66" y="99"/>
                  </a:lnTo>
                  <a:lnTo>
                    <a:pt x="62" y="87"/>
                  </a:lnTo>
                  <a:lnTo>
                    <a:pt x="55" y="78"/>
                  </a:lnTo>
                  <a:lnTo>
                    <a:pt x="49" y="66"/>
                  </a:lnTo>
                  <a:lnTo>
                    <a:pt x="41" y="58"/>
                  </a:lnTo>
                  <a:lnTo>
                    <a:pt x="33" y="50"/>
                  </a:lnTo>
                  <a:lnTo>
                    <a:pt x="23" y="44"/>
                  </a:lnTo>
                  <a:lnTo>
                    <a:pt x="12" y="37"/>
                  </a:lnTo>
                  <a:lnTo>
                    <a:pt x="0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33" name="Line 20"/>
            <p:cNvSpPr>
              <a:spLocks noChangeShapeType="1"/>
            </p:cNvSpPr>
            <p:nvPr/>
          </p:nvSpPr>
          <p:spPr bwMode="auto">
            <a:xfrm flipH="1" flipV="1">
              <a:off x="807" y="430"/>
              <a:ext cx="178" cy="49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34" name="Freeform 21"/>
            <p:cNvSpPr>
              <a:spLocks/>
            </p:cNvSpPr>
            <p:nvPr/>
          </p:nvSpPr>
          <p:spPr bwMode="auto">
            <a:xfrm>
              <a:off x="770" y="364"/>
              <a:ext cx="87" cy="103"/>
            </a:xfrm>
            <a:custGeom>
              <a:avLst/>
              <a:gdLst>
                <a:gd name="T0" fmla="*/ 13 w 87"/>
                <a:gd name="T1" fmla="*/ 0 h 103"/>
                <a:gd name="T2" fmla="*/ 87 w 87"/>
                <a:gd name="T3" fmla="*/ 72 h 103"/>
                <a:gd name="T4" fmla="*/ 76 w 87"/>
                <a:gd name="T5" fmla="*/ 71 h 103"/>
                <a:gd name="T6" fmla="*/ 63 w 87"/>
                <a:gd name="T7" fmla="*/ 72 h 103"/>
                <a:gd name="T8" fmla="*/ 52 w 87"/>
                <a:gd name="T9" fmla="*/ 74 h 103"/>
                <a:gd name="T10" fmla="*/ 41 w 87"/>
                <a:gd name="T11" fmla="*/ 77 h 103"/>
                <a:gd name="T12" fmla="*/ 29 w 87"/>
                <a:gd name="T13" fmla="*/ 82 h 103"/>
                <a:gd name="T14" fmla="*/ 20 w 87"/>
                <a:gd name="T15" fmla="*/ 87 h 103"/>
                <a:gd name="T16" fmla="*/ 10 w 87"/>
                <a:gd name="T17" fmla="*/ 95 h 103"/>
                <a:gd name="T18" fmla="*/ 0 w 87"/>
                <a:gd name="T19" fmla="*/ 103 h 103"/>
                <a:gd name="T20" fmla="*/ 0 w 87"/>
                <a:gd name="T21" fmla="*/ 103 h 103"/>
                <a:gd name="T22" fmla="*/ 13 w 87"/>
                <a:gd name="T23" fmla="*/ 0 h 103"/>
                <a:gd name="T24" fmla="*/ 13 w 87"/>
                <a:gd name="T25" fmla="*/ 0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103"/>
                <a:gd name="T41" fmla="*/ 87 w 87"/>
                <a:gd name="T42" fmla="*/ 103 h 10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103">
                  <a:moveTo>
                    <a:pt x="13" y="0"/>
                  </a:moveTo>
                  <a:lnTo>
                    <a:pt x="87" y="72"/>
                  </a:lnTo>
                  <a:lnTo>
                    <a:pt x="76" y="71"/>
                  </a:lnTo>
                  <a:lnTo>
                    <a:pt x="63" y="72"/>
                  </a:lnTo>
                  <a:lnTo>
                    <a:pt x="52" y="74"/>
                  </a:lnTo>
                  <a:lnTo>
                    <a:pt x="41" y="77"/>
                  </a:lnTo>
                  <a:lnTo>
                    <a:pt x="29" y="82"/>
                  </a:lnTo>
                  <a:lnTo>
                    <a:pt x="20" y="87"/>
                  </a:lnTo>
                  <a:lnTo>
                    <a:pt x="10" y="95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35" name="Rectangle 22"/>
            <p:cNvSpPr>
              <a:spLocks noChangeArrowheads="1"/>
            </p:cNvSpPr>
            <p:nvPr/>
          </p:nvSpPr>
          <p:spPr bwMode="auto">
            <a:xfrm>
              <a:off x="1746" y="1389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36" name="Rectangle 23"/>
            <p:cNvSpPr>
              <a:spLocks noChangeArrowheads="1"/>
            </p:cNvSpPr>
            <p:nvPr/>
          </p:nvSpPr>
          <p:spPr bwMode="auto">
            <a:xfrm>
              <a:off x="523" y="15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37" name="Rectangle 24"/>
            <p:cNvSpPr>
              <a:spLocks noChangeArrowheads="1"/>
            </p:cNvSpPr>
            <p:nvPr/>
          </p:nvSpPr>
          <p:spPr bwMode="auto">
            <a:xfrm>
              <a:off x="120" y="15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38" name="Rectangle 25"/>
            <p:cNvSpPr>
              <a:spLocks noChangeArrowheads="1"/>
            </p:cNvSpPr>
            <p:nvPr/>
          </p:nvSpPr>
          <p:spPr bwMode="auto">
            <a:xfrm>
              <a:off x="1521" y="33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39" name="Rectangle 26"/>
            <p:cNvSpPr>
              <a:spLocks noChangeArrowheads="1"/>
            </p:cNvSpPr>
            <p:nvPr/>
          </p:nvSpPr>
          <p:spPr bwMode="auto">
            <a:xfrm>
              <a:off x="1592" y="36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0" name="Rectangle 27"/>
            <p:cNvSpPr>
              <a:spLocks noChangeArrowheads="1"/>
            </p:cNvSpPr>
            <p:nvPr/>
          </p:nvSpPr>
          <p:spPr bwMode="auto">
            <a:xfrm>
              <a:off x="936" y="2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1" name="Rectangle 28"/>
            <p:cNvSpPr>
              <a:spLocks noChangeArrowheads="1"/>
            </p:cNvSpPr>
            <p:nvPr/>
          </p:nvSpPr>
          <p:spPr bwMode="auto">
            <a:xfrm>
              <a:off x="1007" y="26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2" name="Rectangle 29"/>
            <p:cNvSpPr>
              <a:spLocks noChangeArrowheads="1"/>
            </p:cNvSpPr>
            <p:nvPr/>
          </p:nvSpPr>
          <p:spPr bwMode="auto">
            <a:xfrm>
              <a:off x="903" y="93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3" name="Rectangle 30"/>
            <p:cNvSpPr>
              <a:spLocks noChangeArrowheads="1"/>
            </p:cNvSpPr>
            <p:nvPr/>
          </p:nvSpPr>
          <p:spPr bwMode="auto">
            <a:xfrm>
              <a:off x="975" y="97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4" name="Rectangle 31"/>
            <p:cNvSpPr>
              <a:spLocks noChangeArrowheads="1"/>
            </p:cNvSpPr>
            <p:nvPr/>
          </p:nvSpPr>
          <p:spPr bwMode="auto">
            <a:xfrm>
              <a:off x="1014" y="935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(-x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5" name="Rectangle 32"/>
            <p:cNvSpPr>
              <a:spLocks noChangeArrowheads="1"/>
            </p:cNvSpPr>
            <p:nvPr/>
          </p:nvSpPr>
          <p:spPr bwMode="auto">
            <a:xfrm>
              <a:off x="1242" y="972"/>
              <a:ext cx="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6" name="Rectangle 33"/>
            <p:cNvSpPr>
              <a:spLocks noChangeArrowheads="1"/>
            </p:cNvSpPr>
            <p:nvPr/>
          </p:nvSpPr>
          <p:spPr bwMode="auto">
            <a:xfrm>
              <a:off x="1250" y="935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,-y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7" name="Rectangle 34"/>
            <p:cNvSpPr>
              <a:spLocks noChangeArrowheads="1"/>
            </p:cNvSpPr>
            <p:nvPr/>
          </p:nvSpPr>
          <p:spPr bwMode="auto">
            <a:xfrm>
              <a:off x="1476" y="972"/>
              <a:ext cx="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8" name="Rectangle 35"/>
            <p:cNvSpPr>
              <a:spLocks noChangeArrowheads="1"/>
            </p:cNvSpPr>
            <p:nvPr/>
          </p:nvSpPr>
          <p:spPr bwMode="auto">
            <a:xfrm>
              <a:off x="1483" y="935"/>
              <a:ext cx="2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,-z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49" name="Rectangle 36"/>
            <p:cNvSpPr>
              <a:spLocks noChangeArrowheads="1"/>
            </p:cNvSpPr>
            <p:nvPr/>
          </p:nvSpPr>
          <p:spPr bwMode="auto">
            <a:xfrm>
              <a:off x="1711" y="972"/>
              <a:ext cx="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50" name="Rectangle 37"/>
            <p:cNvSpPr>
              <a:spLocks noChangeArrowheads="1"/>
            </p:cNvSpPr>
            <p:nvPr/>
          </p:nvSpPr>
          <p:spPr bwMode="auto">
            <a:xfrm>
              <a:off x="1758" y="93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1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57699" name="Rectangle 38"/>
          <p:cNvSpPr>
            <a:spLocks noChangeArrowheads="1"/>
          </p:cNvSpPr>
          <p:nvPr/>
        </p:nvSpPr>
        <p:spPr bwMode="auto">
          <a:xfrm>
            <a:off x="1704344" y="2852739"/>
            <a:ext cx="2757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(a)T</a:t>
            </a:r>
            <a:r>
              <a:rPr lang="en-US" altLang="zh-CN" sz="2000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v1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>
                <a:latin typeface="Comic Sans MS" panose="030F0702030302020204" pitchFamily="66" charset="0"/>
              </a:rPr>
              <a:t>平移观察坐标系</a:t>
            </a:r>
            <a:endParaRPr lang="en-US" altLang="zh-CN" sz="2000">
              <a:latin typeface="Comic Sans MS" panose="030F0702030302020204" pitchFamily="66" charset="0"/>
            </a:endParaRPr>
          </a:p>
        </p:txBody>
      </p:sp>
      <p:sp>
        <p:nvSpPr>
          <p:cNvPr id="157700" name="Rectangle 63"/>
          <p:cNvSpPr>
            <a:spLocks noChangeArrowheads="1"/>
          </p:cNvSpPr>
          <p:nvPr/>
        </p:nvSpPr>
        <p:spPr bwMode="auto">
          <a:xfrm>
            <a:off x="5232401" y="2852738"/>
            <a:ext cx="4824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(b)T</a:t>
            </a:r>
            <a:r>
              <a:rPr lang="en-US" altLang="zh-CN" sz="2000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rX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绕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x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轴旋转</a:t>
            </a:r>
            <a:r>
              <a:rPr lang="el-GR" altLang="zh-CN" sz="2000">
                <a:solidFill>
                  <a:srgbClr val="000000"/>
                </a:solidFill>
                <a:latin typeface="楷体_GB2312" pitchFamily="49" charset="-122"/>
              </a:rPr>
              <a:t>α</a:t>
            </a:r>
            <a:r>
              <a:rPr lang="zh-CN" altLang="el-GR" sz="2000">
                <a:solidFill>
                  <a:srgbClr val="000000"/>
                </a:solidFill>
                <a:latin typeface="楷体_GB2312" pitchFamily="49" charset="-122"/>
              </a:rPr>
              <a:t>，使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z</a:t>
            </a:r>
            <a:r>
              <a:rPr lang="en-US" altLang="zh-CN" sz="2000" baseline="-25000">
                <a:solidFill>
                  <a:srgbClr val="000000"/>
                </a:solidFill>
                <a:latin typeface="楷体_GB2312" pitchFamily="49" charset="-122"/>
              </a:rPr>
              <a:t>v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落在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zox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平面上</a:t>
            </a:r>
          </a:p>
        </p:txBody>
      </p:sp>
      <p:sp>
        <p:nvSpPr>
          <p:cNvPr id="157701" name="Rectangle 88"/>
          <p:cNvSpPr>
            <a:spLocks noChangeArrowheads="1"/>
          </p:cNvSpPr>
          <p:nvPr/>
        </p:nvSpPr>
        <p:spPr bwMode="auto">
          <a:xfrm>
            <a:off x="1774825" y="5805488"/>
            <a:ext cx="2916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(c)T</a:t>
            </a:r>
            <a:r>
              <a:rPr lang="en-US" altLang="zh-CN" sz="2000" baseline="-25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rY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绕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y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轴旋转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-</a:t>
            </a:r>
            <a:r>
              <a:rPr lang="el-GR" altLang="zh-CN" sz="2000">
                <a:solidFill>
                  <a:srgbClr val="000000"/>
                </a:solidFill>
                <a:latin typeface="楷体_GB2312" pitchFamily="49" charset="-122"/>
              </a:rPr>
              <a:t>β</a:t>
            </a:r>
            <a:r>
              <a:rPr lang="zh-CN" altLang="el-GR" sz="2000">
                <a:solidFill>
                  <a:srgbClr val="000000"/>
                </a:solidFill>
                <a:latin typeface="楷体_GB2312" pitchFamily="49" charset="-122"/>
              </a:rPr>
              <a:t>，使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z</a:t>
            </a:r>
            <a:r>
              <a:rPr lang="en-US" altLang="zh-CN" sz="2000" baseline="-25000">
                <a:solidFill>
                  <a:srgbClr val="000000"/>
                </a:solidFill>
                <a:latin typeface="楷体_GB2312" pitchFamily="49" charset="-122"/>
              </a:rPr>
              <a:t>v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落与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z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轴重合</a:t>
            </a:r>
            <a:endParaRPr lang="zh-CN" altLang="el-GR" sz="2000">
              <a:solidFill>
                <a:srgbClr val="000099"/>
              </a:solidFill>
              <a:latin typeface="楷体_GB2312" pitchFamily="49" charset="-122"/>
            </a:endParaRPr>
          </a:p>
        </p:txBody>
      </p:sp>
      <p:grpSp>
        <p:nvGrpSpPr>
          <p:cNvPr id="157702" name="Group 152"/>
          <p:cNvGrpSpPr>
            <a:grpSpLocks/>
          </p:cNvGrpSpPr>
          <p:nvPr/>
        </p:nvGrpSpPr>
        <p:grpSpPr bwMode="auto">
          <a:xfrm>
            <a:off x="8459788" y="3716339"/>
            <a:ext cx="2208212" cy="1830387"/>
            <a:chOff x="3485" y="2659"/>
            <a:chExt cx="1391" cy="1153"/>
          </a:xfrm>
        </p:grpSpPr>
        <p:sp>
          <p:nvSpPr>
            <p:cNvPr id="157804" name="Line 104"/>
            <p:cNvSpPr>
              <a:spLocks noChangeShapeType="1"/>
            </p:cNvSpPr>
            <p:nvPr/>
          </p:nvSpPr>
          <p:spPr bwMode="auto">
            <a:xfrm flipV="1">
              <a:off x="4052" y="2659"/>
              <a:ext cx="0" cy="768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5" name="Line 106"/>
            <p:cNvSpPr>
              <a:spLocks noChangeShapeType="1"/>
            </p:cNvSpPr>
            <p:nvPr/>
          </p:nvSpPr>
          <p:spPr bwMode="auto">
            <a:xfrm flipH="1">
              <a:off x="3547" y="3427"/>
              <a:ext cx="505" cy="16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6" name="Freeform 107"/>
            <p:cNvSpPr>
              <a:spLocks/>
            </p:cNvSpPr>
            <p:nvPr/>
          </p:nvSpPr>
          <p:spPr bwMode="auto">
            <a:xfrm>
              <a:off x="3485" y="3548"/>
              <a:ext cx="95" cy="81"/>
            </a:xfrm>
            <a:custGeom>
              <a:avLst/>
              <a:gdLst>
                <a:gd name="T0" fmla="*/ 0 w 95"/>
                <a:gd name="T1" fmla="*/ 68 h 81"/>
                <a:gd name="T2" fmla="*/ 68 w 95"/>
                <a:gd name="T3" fmla="*/ 0 h 81"/>
                <a:gd name="T4" fmla="*/ 68 w 95"/>
                <a:gd name="T5" fmla="*/ 10 h 81"/>
                <a:gd name="T6" fmla="*/ 68 w 95"/>
                <a:gd name="T7" fmla="*/ 22 h 81"/>
                <a:gd name="T8" fmla="*/ 70 w 95"/>
                <a:gd name="T9" fmla="*/ 33 h 81"/>
                <a:gd name="T10" fmla="*/ 73 w 95"/>
                <a:gd name="T11" fmla="*/ 44 h 81"/>
                <a:gd name="T12" fmla="*/ 77 w 95"/>
                <a:gd name="T13" fmla="*/ 54 h 81"/>
                <a:gd name="T14" fmla="*/ 82 w 95"/>
                <a:gd name="T15" fmla="*/ 63 h 81"/>
                <a:gd name="T16" fmla="*/ 88 w 95"/>
                <a:gd name="T17" fmla="*/ 72 h 81"/>
                <a:gd name="T18" fmla="*/ 95 w 95"/>
                <a:gd name="T19" fmla="*/ 81 h 81"/>
                <a:gd name="T20" fmla="*/ 95 w 95"/>
                <a:gd name="T21" fmla="*/ 81 h 81"/>
                <a:gd name="T22" fmla="*/ 0 w 95"/>
                <a:gd name="T23" fmla="*/ 68 h 81"/>
                <a:gd name="T24" fmla="*/ 0 w 95"/>
                <a:gd name="T25" fmla="*/ 68 h 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5"/>
                <a:gd name="T40" fmla="*/ 0 h 81"/>
                <a:gd name="T41" fmla="*/ 95 w 95"/>
                <a:gd name="T42" fmla="*/ 81 h 8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5" h="81">
                  <a:moveTo>
                    <a:pt x="0" y="68"/>
                  </a:moveTo>
                  <a:lnTo>
                    <a:pt x="68" y="0"/>
                  </a:lnTo>
                  <a:lnTo>
                    <a:pt x="68" y="10"/>
                  </a:lnTo>
                  <a:lnTo>
                    <a:pt x="68" y="22"/>
                  </a:lnTo>
                  <a:lnTo>
                    <a:pt x="70" y="33"/>
                  </a:lnTo>
                  <a:lnTo>
                    <a:pt x="73" y="44"/>
                  </a:lnTo>
                  <a:lnTo>
                    <a:pt x="77" y="54"/>
                  </a:lnTo>
                  <a:lnTo>
                    <a:pt x="82" y="63"/>
                  </a:lnTo>
                  <a:lnTo>
                    <a:pt x="88" y="72"/>
                  </a:lnTo>
                  <a:lnTo>
                    <a:pt x="95" y="81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7" name="Line 108"/>
            <p:cNvSpPr>
              <a:spLocks noChangeShapeType="1"/>
            </p:cNvSpPr>
            <p:nvPr/>
          </p:nvSpPr>
          <p:spPr bwMode="auto">
            <a:xfrm>
              <a:off x="4052" y="3427"/>
              <a:ext cx="824" cy="3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8" name="Line 110"/>
            <p:cNvSpPr>
              <a:spLocks noChangeShapeType="1"/>
            </p:cNvSpPr>
            <p:nvPr/>
          </p:nvSpPr>
          <p:spPr bwMode="auto">
            <a:xfrm flipH="1">
              <a:off x="3832" y="3427"/>
              <a:ext cx="220" cy="7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9" name="Freeform 111"/>
            <p:cNvSpPr>
              <a:spLocks/>
            </p:cNvSpPr>
            <p:nvPr/>
          </p:nvSpPr>
          <p:spPr bwMode="auto">
            <a:xfrm>
              <a:off x="3768" y="3452"/>
              <a:ext cx="97" cy="82"/>
            </a:xfrm>
            <a:custGeom>
              <a:avLst/>
              <a:gdLst>
                <a:gd name="T0" fmla="*/ 0 w 97"/>
                <a:gd name="T1" fmla="*/ 68 h 82"/>
                <a:gd name="T2" fmla="*/ 70 w 97"/>
                <a:gd name="T3" fmla="*/ 0 h 82"/>
                <a:gd name="T4" fmla="*/ 68 w 97"/>
                <a:gd name="T5" fmla="*/ 12 h 82"/>
                <a:gd name="T6" fmla="*/ 68 w 97"/>
                <a:gd name="T7" fmla="*/ 23 h 82"/>
                <a:gd name="T8" fmla="*/ 70 w 97"/>
                <a:gd name="T9" fmla="*/ 34 h 82"/>
                <a:gd name="T10" fmla="*/ 73 w 97"/>
                <a:gd name="T11" fmla="*/ 44 h 82"/>
                <a:gd name="T12" fmla="*/ 77 w 97"/>
                <a:gd name="T13" fmla="*/ 55 h 82"/>
                <a:gd name="T14" fmla="*/ 83 w 97"/>
                <a:gd name="T15" fmla="*/ 65 h 82"/>
                <a:gd name="T16" fmla="*/ 89 w 97"/>
                <a:gd name="T17" fmla="*/ 75 h 82"/>
                <a:gd name="T18" fmla="*/ 97 w 97"/>
                <a:gd name="T19" fmla="*/ 82 h 82"/>
                <a:gd name="T20" fmla="*/ 0 w 97"/>
                <a:gd name="T21" fmla="*/ 68 h 82"/>
                <a:gd name="T22" fmla="*/ 0 w 97"/>
                <a:gd name="T23" fmla="*/ 68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7"/>
                <a:gd name="T37" fmla="*/ 0 h 82"/>
                <a:gd name="T38" fmla="*/ 97 w 97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7" h="82">
                  <a:moveTo>
                    <a:pt x="0" y="68"/>
                  </a:moveTo>
                  <a:lnTo>
                    <a:pt x="70" y="0"/>
                  </a:lnTo>
                  <a:lnTo>
                    <a:pt x="68" y="12"/>
                  </a:lnTo>
                  <a:lnTo>
                    <a:pt x="68" y="23"/>
                  </a:lnTo>
                  <a:lnTo>
                    <a:pt x="70" y="34"/>
                  </a:lnTo>
                  <a:lnTo>
                    <a:pt x="73" y="44"/>
                  </a:lnTo>
                  <a:lnTo>
                    <a:pt x="77" y="55"/>
                  </a:lnTo>
                  <a:lnTo>
                    <a:pt x="83" y="65"/>
                  </a:lnTo>
                  <a:lnTo>
                    <a:pt x="89" y="75"/>
                  </a:lnTo>
                  <a:lnTo>
                    <a:pt x="97" y="82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10" name="Line 112"/>
            <p:cNvSpPr>
              <a:spLocks noChangeShapeType="1"/>
            </p:cNvSpPr>
            <p:nvPr/>
          </p:nvSpPr>
          <p:spPr bwMode="auto">
            <a:xfrm>
              <a:off x="4052" y="3427"/>
              <a:ext cx="503" cy="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11" name="Freeform 113"/>
            <p:cNvSpPr>
              <a:spLocks/>
            </p:cNvSpPr>
            <p:nvPr/>
          </p:nvSpPr>
          <p:spPr bwMode="auto">
            <a:xfrm>
              <a:off x="4534" y="3383"/>
              <a:ext cx="86" cy="86"/>
            </a:xfrm>
            <a:custGeom>
              <a:avLst/>
              <a:gdLst>
                <a:gd name="T0" fmla="*/ 86 w 86"/>
                <a:gd name="T1" fmla="*/ 44 h 86"/>
                <a:gd name="T2" fmla="*/ 0 w 86"/>
                <a:gd name="T3" fmla="*/ 86 h 86"/>
                <a:gd name="T4" fmla="*/ 4 w 86"/>
                <a:gd name="T5" fmla="*/ 77 h 86"/>
                <a:gd name="T6" fmla="*/ 7 w 86"/>
                <a:gd name="T7" fmla="*/ 65 h 86"/>
                <a:gd name="T8" fmla="*/ 9 w 86"/>
                <a:gd name="T9" fmla="*/ 54 h 86"/>
                <a:gd name="T10" fmla="*/ 10 w 86"/>
                <a:gd name="T11" fmla="*/ 44 h 86"/>
                <a:gd name="T12" fmla="*/ 9 w 86"/>
                <a:gd name="T13" fmla="*/ 33 h 86"/>
                <a:gd name="T14" fmla="*/ 7 w 86"/>
                <a:gd name="T15" fmla="*/ 21 h 86"/>
                <a:gd name="T16" fmla="*/ 4 w 86"/>
                <a:gd name="T17" fmla="*/ 10 h 86"/>
                <a:gd name="T18" fmla="*/ 0 w 86"/>
                <a:gd name="T19" fmla="*/ 0 h 86"/>
                <a:gd name="T20" fmla="*/ 0 w 86"/>
                <a:gd name="T21" fmla="*/ 0 h 86"/>
                <a:gd name="T22" fmla="*/ 86 w 86"/>
                <a:gd name="T23" fmla="*/ 44 h 86"/>
                <a:gd name="T24" fmla="*/ 86 w 86"/>
                <a:gd name="T25" fmla="*/ 44 h 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86"/>
                <a:gd name="T41" fmla="*/ 86 w 86"/>
                <a:gd name="T42" fmla="*/ 86 h 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86">
                  <a:moveTo>
                    <a:pt x="86" y="44"/>
                  </a:moveTo>
                  <a:lnTo>
                    <a:pt x="0" y="86"/>
                  </a:lnTo>
                  <a:lnTo>
                    <a:pt x="4" y="77"/>
                  </a:lnTo>
                  <a:lnTo>
                    <a:pt x="7" y="65"/>
                  </a:lnTo>
                  <a:lnTo>
                    <a:pt x="9" y="54"/>
                  </a:lnTo>
                  <a:lnTo>
                    <a:pt x="10" y="44"/>
                  </a:lnTo>
                  <a:lnTo>
                    <a:pt x="9" y="33"/>
                  </a:lnTo>
                  <a:lnTo>
                    <a:pt x="7" y="21"/>
                  </a:lnTo>
                  <a:lnTo>
                    <a:pt x="4" y="10"/>
                  </a:lnTo>
                  <a:lnTo>
                    <a:pt x="0" y="0"/>
                  </a:lnTo>
                  <a:lnTo>
                    <a:pt x="86" y="4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12" name="Line 114"/>
            <p:cNvSpPr>
              <a:spLocks noChangeShapeType="1"/>
            </p:cNvSpPr>
            <p:nvPr/>
          </p:nvSpPr>
          <p:spPr bwMode="auto">
            <a:xfrm flipV="1">
              <a:off x="4052" y="2924"/>
              <a:ext cx="1" cy="503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13" name="Freeform 115"/>
            <p:cNvSpPr>
              <a:spLocks/>
            </p:cNvSpPr>
            <p:nvPr/>
          </p:nvSpPr>
          <p:spPr bwMode="auto">
            <a:xfrm>
              <a:off x="4009" y="2859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86 h 86"/>
                <a:gd name="T4" fmla="*/ 77 w 87"/>
                <a:gd name="T5" fmla="*/ 82 h 86"/>
                <a:gd name="T6" fmla="*/ 66 w 87"/>
                <a:gd name="T7" fmla="*/ 79 h 86"/>
                <a:gd name="T8" fmla="*/ 54 w 87"/>
                <a:gd name="T9" fmla="*/ 77 h 86"/>
                <a:gd name="T10" fmla="*/ 43 w 87"/>
                <a:gd name="T11" fmla="*/ 76 h 86"/>
                <a:gd name="T12" fmla="*/ 33 w 87"/>
                <a:gd name="T13" fmla="*/ 77 h 86"/>
                <a:gd name="T14" fmla="*/ 21 w 87"/>
                <a:gd name="T15" fmla="*/ 79 h 86"/>
                <a:gd name="T16" fmla="*/ 10 w 87"/>
                <a:gd name="T17" fmla="*/ 82 h 86"/>
                <a:gd name="T18" fmla="*/ 0 w 87"/>
                <a:gd name="T19" fmla="*/ 86 h 86"/>
                <a:gd name="T20" fmla="*/ 0 w 87"/>
                <a:gd name="T21" fmla="*/ 86 h 86"/>
                <a:gd name="T22" fmla="*/ 43 w 87"/>
                <a:gd name="T23" fmla="*/ 0 h 86"/>
                <a:gd name="T24" fmla="*/ 43 w 87"/>
                <a:gd name="T25" fmla="*/ 0 h 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86"/>
                <a:gd name="T41" fmla="*/ 87 w 87"/>
                <a:gd name="T42" fmla="*/ 86 h 8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86">
                  <a:moveTo>
                    <a:pt x="43" y="0"/>
                  </a:moveTo>
                  <a:lnTo>
                    <a:pt x="87" y="86"/>
                  </a:lnTo>
                  <a:lnTo>
                    <a:pt x="77" y="82"/>
                  </a:lnTo>
                  <a:lnTo>
                    <a:pt x="66" y="79"/>
                  </a:lnTo>
                  <a:lnTo>
                    <a:pt x="54" y="77"/>
                  </a:lnTo>
                  <a:lnTo>
                    <a:pt x="43" y="76"/>
                  </a:lnTo>
                  <a:lnTo>
                    <a:pt x="33" y="77"/>
                  </a:lnTo>
                  <a:lnTo>
                    <a:pt x="21" y="79"/>
                  </a:lnTo>
                  <a:lnTo>
                    <a:pt x="10" y="82"/>
                  </a:lnTo>
                  <a:lnTo>
                    <a:pt x="0" y="8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14" name="Rectangle 116"/>
            <p:cNvSpPr>
              <a:spLocks noChangeArrowheads="1"/>
            </p:cNvSpPr>
            <p:nvPr/>
          </p:nvSpPr>
          <p:spPr bwMode="auto">
            <a:xfrm>
              <a:off x="4740" y="347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15" name="Rectangle 117"/>
            <p:cNvSpPr>
              <a:spLocks noChangeArrowheads="1"/>
            </p:cNvSpPr>
            <p:nvPr/>
          </p:nvSpPr>
          <p:spPr bwMode="auto">
            <a:xfrm>
              <a:off x="4150" y="265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16" name="Rectangle 118"/>
            <p:cNvSpPr>
              <a:spLocks noChangeArrowheads="1"/>
            </p:cNvSpPr>
            <p:nvPr/>
          </p:nvSpPr>
          <p:spPr bwMode="auto">
            <a:xfrm>
              <a:off x="3580" y="362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17" name="Rectangle 119"/>
            <p:cNvSpPr>
              <a:spLocks noChangeArrowheads="1"/>
            </p:cNvSpPr>
            <p:nvPr/>
          </p:nvSpPr>
          <p:spPr bwMode="auto">
            <a:xfrm>
              <a:off x="4533" y="324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18" name="Rectangle 120"/>
            <p:cNvSpPr>
              <a:spLocks noChangeArrowheads="1"/>
            </p:cNvSpPr>
            <p:nvPr/>
          </p:nvSpPr>
          <p:spPr bwMode="auto">
            <a:xfrm>
              <a:off x="4603" y="327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1500" b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19" name="Rectangle 121"/>
            <p:cNvSpPr>
              <a:spLocks noChangeArrowheads="1"/>
            </p:cNvSpPr>
            <p:nvPr/>
          </p:nvSpPr>
          <p:spPr bwMode="auto">
            <a:xfrm>
              <a:off x="3909" y="277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20" name="Rectangle 122"/>
            <p:cNvSpPr>
              <a:spLocks noChangeArrowheads="1"/>
            </p:cNvSpPr>
            <p:nvPr/>
          </p:nvSpPr>
          <p:spPr bwMode="auto">
            <a:xfrm>
              <a:off x="3980" y="280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1500" b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21" name="Rectangle 123"/>
            <p:cNvSpPr>
              <a:spLocks noChangeArrowheads="1"/>
            </p:cNvSpPr>
            <p:nvPr/>
          </p:nvSpPr>
          <p:spPr bwMode="auto">
            <a:xfrm>
              <a:off x="3720" y="329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22" name="Rectangle 124"/>
            <p:cNvSpPr>
              <a:spLocks noChangeArrowheads="1"/>
            </p:cNvSpPr>
            <p:nvPr/>
          </p:nvSpPr>
          <p:spPr bwMode="auto">
            <a:xfrm>
              <a:off x="3790" y="3334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1500" b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823" name="Rectangle 125"/>
            <p:cNvSpPr>
              <a:spLocks noChangeArrowheads="1"/>
            </p:cNvSpPr>
            <p:nvPr/>
          </p:nvSpPr>
          <p:spPr bwMode="auto">
            <a:xfrm>
              <a:off x="4052" y="343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57703" name="Rectangle 126"/>
          <p:cNvSpPr>
            <a:spLocks noChangeArrowheads="1"/>
          </p:cNvSpPr>
          <p:nvPr/>
        </p:nvSpPr>
        <p:spPr bwMode="auto">
          <a:xfrm>
            <a:off x="4943475" y="5734050"/>
            <a:ext cx="2952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(d)T</a:t>
            </a:r>
            <a:r>
              <a:rPr lang="en-US" altLang="zh-CN" sz="2000" baseline="-25000">
                <a:solidFill>
                  <a:srgbClr val="000000"/>
                </a:solidFill>
                <a:latin typeface="楷体_GB2312" pitchFamily="49" charset="-122"/>
              </a:rPr>
              <a:t>rZ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：绕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z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轴旋转</a:t>
            </a:r>
            <a:r>
              <a:rPr lang="en-US" altLang="zh-CN" sz="2000">
                <a:solidFill>
                  <a:srgbClr val="000000"/>
                </a:solidFill>
                <a:latin typeface="楷体_GB2312" pitchFamily="49" charset="-122"/>
              </a:rPr>
              <a:t>-</a:t>
            </a:r>
            <a:r>
              <a:rPr lang="el-GR" altLang="zh-CN" sz="2000">
                <a:solidFill>
                  <a:srgbClr val="000000"/>
                </a:solidFill>
                <a:latin typeface="楷体_GB2312" pitchFamily="49" charset="-122"/>
              </a:rPr>
              <a:t>θ</a:t>
            </a:r>
            <a:r>
              <a:rPr lang="zh-CN" altLang="el-GR" sz="2000">
                <a:solidFill>
                  <a:srgbClr val="000000"/>
                </a:solidFill>
                <a:latin typeface="楷体_GB2312" pitchFamily="49" charset="-122"/>
              </a:rPr>
              <a:t>，使</a:t>
            </a:r>
            <a:r>
              <a:rPr lang="zh-CN" altLang="en-US" sz="2000">
                <a:solidFill>
                  <a:srgbClr val="000000"/>
                </a:solidFill>
                <a:latin typeface="楷体_GB2312" pitchFamily="49" charset="-122"/>
              </a:rPr>
              <a:t>观察坐标系与用户坐标系重合</a:t>
            </a:r>
          </a:p>
        </p:txBody>
      </p:sp>
      <p:grpSp>
        <p:nvGrpSpPr>
          <p:cNvPr id="157704" name="Group 157"/>
          <p:cNvGrpSpPr>
            <a:grpSpLocks/>
          </p:cNvGrpSpPr>
          <p:nvPr/>
        </p:nvGrpSpPr>
        <p:grpSpPr bwMode="auto">
          <a:xfrm>
            <a:off x="1919289" y="3860801"/>
            <a:ext cx="2693987" cy="1844675"/>
            <a:chOff x="204" y="2704"/>
            <a:chExt cx="1697" cy="1162"/>
          </a:xfrm>
        </p:grpSpPr>
        <p:sp>
          <p:nvSpPr>
            <p:cNvPr id="157774" name="Line 158"/>
            <p:cNvSpPr>
              <a:spLocks noChangeShapeType="1"/>
            </p:cNvSpPr>
            <p:nvPr/>
          </p:nvSpPr>
          <p:spPr bwMode="auto">
            <a:xfrm flipH="1" flipV="1">
              <a:off x="895" y="3067"/>
              <a:ext cx="0" cy="408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5" name="Line 159"/>
            <p:cNvSpPr>
              <a:spLocks noChangeShapeType="1"/>
            </p:cNvSpPr>
            <p:nvPr/>
          </p:nvSpPr>
          <p:spPr bwMode="auto">
            <a:xfrm flipH="1">
              <a:off x="295" y="3499"/>
              <a:ext cx="609" cy="20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6" name="Freeform 160"/>
            <p:cNvSpPr>
              <a:spLocks/>
            </p:cNvSpPr>
            <p:nvPr/>
          </p:nvSpPr>
          <p:spPr bwMode="auto">
            <a:xfrm>
              <a:off x="220" y="3645"/>
              <a:ext cx="115" cy="98"/>
            </a:xfrm>
            <a:custGeom>
              <a:avLst/>
              <a:gdLst>
                <a:gd name="T0" fmla="*/ 0 w 115"/>
                <a:gd name="T1" fmla="*/ 82 h 98"/>
                <a:gd name="T2" fmla="*/ 82 w 115"/>
                <a:gd name="T3" fmla="*/ 0 h 98"/>
                <a:gd name="T4" fmla="*/ 82 w 115"/>
                <a:gd name="T5" fmla="*/ 12 h 98"/>
                <a:gd name="T6" fmla="*/ 82 w 115"/>
                <a:gd name="T7" fmla="*/ 27 h 98"/>
                <a:gd name="T8" fmla="*/ 84 w 115"/>
                <a:gd name="T9" fmla="*/ 40 h 98"/>
                <a:gd name="T10" fmla="*/ 88 w 115"/>
                <a:gd name="T11" fmla="*/ 52 h 98"/>
                <a:gd name="T12" fmla="*/ 93 w 115"/>
                <a:gd name="T13" fmla="*/ 65 h 98"/>
                <a:gd name="T14" fmla="*/ 99 w 115"/>
                <a:gd name="T15" fmla="*/ 76 h 98"/>
                <a:gd name="T16" fmla="*/ 106 w 115"/>
                <a:gd name="T17" fmla="*/ 87 h 98"/>
                <a:gd name="T18" fmla="*/ 115 w 115"/>
                <a:gd name="T19" fmla="*/ 98 h 98"/>
                <a:gd name="T20" fmla="*/ 115 w 115"/>
                <a:gd name="T21" fmla="*/ 98 h 98"/>
                <a:gd name="T22" fmla="*/ 0 w 115"/>
                <a:gd name="T23" fmla="*/ 82 h 98"/>
                <a:gd name="T24" fmla="*/ 0 w 115"/>
                <a:gd name="T25" fmla="*/ 82 h 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"/>
                <a:gd name="T40" fmla="*/ 0 h 98"/>
                <a:gd name="T41" fmla="*/ 115 w 115"/>
                <a:gd name="T42" fmla="*/ 98 h 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" h="98">
                  <a:moveTo>
                    <a:pt x="0" y="82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82" y="27"/>
                  </a:lnTo>
                  <a:lnTo>
                    <a:pt x="84" y="40"/>
                  </a:lnTo>
                  <a:lnTo>
                    <a:pt x="88" y="52"/>
                  </a:lnTo>
                  <a:lnTo>
                    <a:pt x="93" y="65"/>
                  </a:lnTo>
                  <a:lnTo>
                    <a:pt x="99" y="76"/>
                  </a:lnTo>
                  <a:lnTo>
                    <a:pt x="106" y="87"/>
                  </a:lnTo>
                  <a:lnTo>
                    <a:pt x="115" y="9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7" name="Line 161"/>
            <p:cNvSpPr>
              <a:spLocks noChangeShapeType="1"/>
            </p:cNvSpPr>
            <p:nvPr/>
          </p:nvSpPr>
          <p:spPr bwMode="auto">
            <a:xfrm>
              <a:off x="904" y="3499"/>
              <a:ext cx="907" cy="1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8" name="Freeform 162"/>
            <p:cNvSpPr>
              <a:spLocks/>
            </p:cNvSpPr>
            <p:nvPr/>
          </p:nvSpPr>
          <p:spPr bwMode="auto">
            <a:xfrm>
              <a:off x="1797" y="3445"/>
              <a:ext cx="104" cy="104"/>
            </a:xfrm>
            <a:custGeom>
              <a:avLst/>
              <a:gdLst>
                <a:gd name="T0" fmla="*/ 104 w 104"/>
                <a:gd name="T1" fmla="*/ 53 h 104"/>
                <a:gd name="T2" fmla="*/ 0 w 104"/>
                <a:gd name="T3" fmla="*/ 104 h 104"/>
                <a:gd name="T4" fmla="*/ 6 w 104"/>
                <a:gd name="T5" fmla="*/ 93 h 104"/>
                <a:gd name="T6" fmla="*/ 9 w 104"/>
                <a:gd name="T7" fmla="*/ 78 h 104"/>
                <a:gd name="T8" fmla="*/ 11 w 104"/>
                <a:gd name="T9" fmla="*/ 66 h 104"/>
                <a:gd name="T10" fmla="*/ 13 w 104"/>
                <a:gd name="T11" fmla="*/ 53 h 104"/>
                <a:gd name="T12" fmla="*/ 11 w 104"/>
                <a:gd name="T13" fmla="*/ 40 h 104"/>
                <a:gd name="T14" fmla="*/ 9 w 104"/>
                <a:gd name="T15" fmla="*/ 26 h 104"/>
                <a:gd name="T16" fmla="*/ 6 w 104"/>
                <a:gd name="T17" fmla="*/ 13 h 104"/>
                <a:gd name="T18" fmla="*/ 0 w 104"/>
                <a:gd name="T19" fmla="*/ 0 h 104"/>
                <a:gd name="T20" fmla="*/ 0 w 104"/>
                <a:gd name="T21" fmla="*/ 0 h 104"/>
                <a:gd name="T22" fmla="*/ 104 w 104"/>
                <a:gd name="T23" fmla="*/ 53 h 104"/>
                <a:gd name="T24" fmla="*/ 104 w 104"/>
                <a:gd name="T25" fmla="*/ 53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104"/>
                <a:gd name="T41" fmla="*/ 104 w 104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104">
                  <a:moveTo>
                    <a:pt x="104" y="53"/>
                  </a:moveTo>
                  <a:lnTo>
                    <a:pt x="0" y="104"/>
                  </a:lnTo>
                  <a:lnTo>
                    <a:pt x="6" y="93"/>
                  </a:lnTo>
                  <a:lnTo>
                    <a:pt x="9" y="78"/>
                  </a:lnTo>
                  <a:lnTo>
                    <a:pt x="11" y="66"/>
                  </a:lnTo>
                  <a:lnTo>
                    <a:pt x="13" y="53"/>
                  </a:lnTo>
                  <a:lnTo>
                    <a:pt x="11" y="40"/>
                  </a:lnTo>
                  <a:lnTo>
                    <a:pt x="9" y="26"/>
                  </a:lnTo>
                  <a:lnTo>
                    <a:pt x="6" y="13"/>
                  </a:lnTo>
                  <a:lnTo>
                    <a:pt x="0" y="0"/>
                  </a:lnTo>
                  <a:lnTo>
                    <a:pt x="10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9" name="Line 163"/>
            <p:cNvSpPr>
              <a:spLocks noChangeShapeType="1"/>
            </p:cNvSpPr>
            <p:nvPr/>
          </p:nvSpPr>
          <p:spPr bwMode="auto">
            <a:xfrm>
              <a:off x="1202" y="3612"/>
              <a:ext cx="272" cy="90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80" name="Line 164"/>
            <p:cNvSpPr>
              <a:spLocks noChangeShapeType="1"/>
            </p:cNvSpPr>
            <p:nvPr/>
          </p:nvSpPr>
          <p:spPr bwMode="auto">
            <a:xfrm flipV="1">
              <a:off x="904" y="3113"/>
              <a:ext cx="162" cy="386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prstDash val="dash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81" name="Line 165"/>
            <p:cNvSpPr>
              <a:spLocks noChangeShapeType="1"/>
            </p:cNvSpPr>
            <p:nvPr/>
          </p:nvSpPr>
          <p:spPr bwMode="auto">
            <a:xfrm flipH="1" flipV="1">
              <a:off x="340" y="3339"/>
              <a:ext cx="272" cy="77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82" name="Rectangle 166"/>
            <p:cNvSpPr>
              <a:spLocks noChangeArrowheads="1"/>
            </p:cNvSpPr>
            <p:nvPr/>
          </p:nvSpPr>
          <p:spPr bwMode="auto">
            <a:xfrm>
              <a:off x="1791" y="347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83" name="Rectangle 167"/>
            <p:cNvSpPr>
              <a:spLocks noChangeArrowheads="1"/>
            </p:cNvSpPr>
            <p:nvPr/>
          </p:nvSpPr>
          <p:spPr bwMode="auto">
            <a:xfrm>
              <a:off x="748" y="270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84" name="Rectangle 168"/>
            <p:cNvSpPr>
              <a:spLocks noChangeArrowheads="1"/>
            </p:cNvSpPr>
            <p:nvPr/>
          </p:nvSpPr>
          <p:spPr bwMode="auto">
            <a:xfrm>
              <a:off x="204" y="347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85" name="Rectangle 169"/>
            <p:cNvSpPr>
              <a:spLocks noChangeArrowheads="1"/>
            </p:cNvSpPr>
            <p:nvPr/>
          </p:nvSpPr>
          <p:spPr bwMode="auto">
            <a:xfrm>
              <a:off x="1201" y="2750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57786" name="Rectangle 170"/>
            <p:cNvSpPr>
              <a:spLocks noChangeArrowheads="1"/>
            </p:cNvSpPr>
            <p:nvPr/>
          </p:nvSpPr>
          <p:spPr bwMode="auto">
            <a:xfrm>
              <a:off x="384" y="3113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57787" name="Rectangle 171"/>
            <p:cNvSpPr>
              <a:spLocks noChangeArrowheads="1"/>
            </p:cNvSpPr>
            <p:nvPr/>
          </p:nvSpPr>
          <p:spPr bwMode="auto">
            <a:xfrm>
              <a:off x="1622" y="3612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57788" name="Rectangle 172"/>
            <p:cNvSpPr>
              <a:spLocks noChangeArrowheads="1"/>
            </p:cNvSpPr>
            <p:nvPr/>
          </p:nvSpPr>
          <p:spPr bwMode="auto">
            <a:xfrm>
              <a:off x="906" y="350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89" name="Arc 173"/>
            <p:cNvSpPr>
              <a:spLocks/>
            </p:cNvSpPr>
            <p:nvPr/>
          </p:nvSpPr>
          <p:spPr bwMode="auto">
            <a:xfrm rot="-2743467" flipH="1" flipV="1">
              <a:off x="748" y="3249"/>
              <a:ext cx="816" cy="418"/>
            </a:xfrm>
            <a:custGeom>
              <a:avLst/>
              <a:gdLst>
                <a:gd name="T0" fmla="*/ 0 w 21600"/>
                <a:gd name="T1" fmla="*/ 0 h 18118"/>
                <a:gd name="T2" fmla="*/ 0 w 21600"/>
                <a:gd name="T3" fmla="*/ 0 h 18118"/>
                <a:gd name="T4" fmla="*/ 0 w 21600"/>
                <a:gd name="T5" fmla="*/ 0 h 181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118"/>
                <a:gd name="T11" fmla="*/ 21600 w 21600"/>
                <a:gd name="T12" fmla="*/ 18118 h 18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118" fill="none" extrusionOk="0">
                  <a:moveTo>
                    <a:pt x="11759" y="-1"/>
                  </a:moveTo>
                  <a:cubicBezTo>
                    <a:pt x="17896" y="3982"/>
                    <a:pt x="21600" y="10801"/>
                    <a:pt x="21600" y="18118"/>
                  </a:cubicBezTo>
                </a:path>
                <a:path w="21600" h="18118" stroke="0" extrusionOk="0">
                  <a:moveTo>
                    <a:pt x="11759" y="-1"/>
                  </a:moveTo>
                  <a:cubicBezTo>
                    <a:pt x="17896" y="3982"/>
                    <a:pt x="21600" y="10801"/>
                    <a:pt x="21600" y="18118"/>
                  </a:cubicBezTo>
                  <a:lnTo>
                    <a:pt x="0" y="18118"/>
                  </a:lnTo>
                  <a:lnTo>
                    <a:pt x="11759" y="-1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90" name="Text Box 174"/>
            <p:cNvSpPr txBox="1">
              <a:spLocks noChangeArrowheads="1"/>
            </p:cNvSpPr>
            <p:nvPr/>
          </p:nvSpPr>
          <p:spPr bwMode="auto">
            <a:xfrm>
              <a:off x="839" y="3612"/>
              <a:ext cx="3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000099"/>
                  </a:solidFill>
                  <a:latin typeface="楷体_GB2312" pitchFamily="49" charset="-122"/>
                </a:rPr>
                <a:t>-</a:t>
              </a:r>
              <a:r>
                <a:rPr lang="el-GR" altLang="zh-CN" sz="2000" b="0">
                  <a:solidFill>
                    <a:srgbClr val="000099"/>
                  </a:solidFill>
                  <a:latin typeface="楷体_GB2312" pitchFamily="49" charset="-122"/>
                </a:rPr>
                <a:t>β</a:t>
              </a:r>
            </a:p>
          </p:txBody>
        </p:sp>
        <p:sp>
          <p:nvSpPr>
            <p:cNvPr id="157791" name="Line 175"/>
            <p:cNvSpPr>
              <a:spLocks noChangeShapeType="1"/>
            </p:cNvSpPr>
            <p:nvPr/>
          </p:nvSpPr>
          <p:spPr bwMode="auto">
            <a:xfrm flipV="1">
              <a:off x="612" y="3022"/>
              <a:ext cx="136" cy="386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92" name="Line 176"/>
            <p:cNvSpPr>
              <a:spLocks noChangeShapeType="1"/>
            </p:cNvSpPr>
            <p:nvPr/>
          </p:nvSpPr>
          <p:spPr bwMode="auto">
            <a:xfrm flipH="1" flipV="1">
              <a:off x="930" y="3566"/>
              <a:ext cx="337" cy="64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93" name="Line 177"/>
            <p:cNvSpPr>
              <a:spLocks noChangeShapeType="1"/>
            </p:cNvSpPr>
            <p:nvPr/>
          </p:nvSpPr>
          <p:spPr bwMode="auto">
            <a:xfrm>
              <a:off x="612" y="3430"/>
              <a:ext cx="318" cy="136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94" name="Line 178"/>
            <p:cNvSpPr>
              <a:spLocks noChangeShapeType="1"/>
            </p:cNvSpPr>
            <p:nvPr/>
          </p:nvSpPr>
          <p:spPr bwMode="auto">
            <a:xfrm>
              <a:off x="748" y="3022"/>
              <a:ext cx="318" cy="136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95" name="Line 179"/>
            <p:cNvSpPr>
              <a:spLocks noChangeShapeType="1"/>
            </p:cNvSpPr>
            <p:nvPr/>
          </p:nvSpPr>
          <p:spPr bwMode="auto">
            <a:xfrm flipH="1" flipV="1">
              <a:off x="1066" y="3158"/>
              <a:ext cx="337" cy="64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96" name="Line 180"/>
            <p:cNvSpPr>
              <a:spLocks noChangeShapeType="1"/>
            </p:cNvSpPr>
            <p:nvPr/>
          </p:nvSpPr>
          <p:spPr bwMode="auto">
            <a:xfrm flipH="1" flipV="1">
              <a:off x="748" y="3022"/>
              <a:ext cx="337" cy="64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97" name="Line 181"/>
            <p:cNvSpPr>
              <a:spLocks noChangeShapeType="1"/>
            </p:cNvSpPr>
            <p:nvPr/>
          </p:nvSpPr>
          <p:spPr bwMode="auto">
            <a:xfrm>
              <a:off x="1088" y="3083"/>
              <a:ext cx="318" cy="136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98" name="Line 182"/>
            <p:cNvSpPr>
              <a:spLocks noChangeShapeType="1"/>
            </p:cNvSpPr>
            <p:nvPr/>
          </p:nvSpPr>
          <p:spPr bwMode="auto">
            <a:xfrm flipV="1">
              <a:off x="930" y="3158"/>
              <a:ext cx="181" cy="419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99" name="Line 183"/>
            <p:cNvSpPr>
              <a:spLocks noChangeShapeType="1"/>
            </p:cNvSpPr>
            <p:nvPr/>
          </p:nvSpPr>
          <p:spPr bwMode="auto">
            <a:xfrm flipV="1">
              <a:off x="1235" y="3219"/>
              <a:ext cx="182" cy="385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0" name="Line 184"/>
            <p:cNvSpPr>
              <a:spLocks noChangeShapeType="1"/>
            </p:cNvSpPr>
            <p:nvPr/>
          </p:nvSpPr>
          <p:spPr bwMode="auto">
            <a:xfrm flipV="1">
              <a:off x="1066" y="2795"/>
              <a:ext cx="136" cy="2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1" name="Line 185"/>
            <p:cNvSpPr>
              <a:spLocks noChangeShapeType="1"/>
            </p:cNvSpPr>
            <p:nvPr/>
          </p:nvSpPr>
          <p:spPr bwMode="auto">
            <a:xfrm flipV="1">
              <a:off x="884" y="279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2" name="Line 186"/>
            <p:cNvSpPr>
              <a:spLocks noChangeShapeType="1"/>
            </p:cNvSpPr>
            <p:nvPr/>
          </p:nvSpPr>
          <p:spPr bwMode="auto">
            <a:xfrm>
              <a:off x="600" y="3400"/>
              <a:ext cx="318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3" name="Line 187"/>
            <p:cNvSpPr>
              <a:spLocks noChangeShapeType="1"/>
            </p:cNvSpPr>
            <p:nvPr/>
          </p:nvSpPr>
          <p:spPr bwMode="auto">
            <a:xfrm flipH="1" flipV="1">
              <a:off x="884" y="3491"/>
              <a:ext cx="318" cy="1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705" name="Group 215"/>
          <p:cNvGrpSpPr>
            <a:grpSpLocks/>
          </p:cNvGrpSpPr>
          <p:nvPr/>
        </p:nvGrpSpPr>
        <p:grpSpPr bwMode="auto">
          <a:xfrm>
            <a:off x="5159376" y="3644901"/>
            <a:ext cx="2447925" cy="2098676"/>
            <a:chOff x="2699" y="2341"/>
            <a:chExt cx="1542" cy="1322"/>
          </a:xfrm>
        </p:grpSpPr>
        <p:sp>
          <p:nvSpPr>
            <p:cNvPr id="157746" name="Line 41"/>
            <p:cNvSpPr>
              <a:spLocks noChangeShapeType="1"/>
            </p:cNvSpPr>
            <p:nvPr/>
          </p:nvSpPr>
          <p:spPr bwMode="auto">
            <a:xfrm flipV="1">
              <a:off x="3480" y="2685"/>
              <a:ext cx="0" cy="567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7" name="Line 43"/>
            <p:cNvSpPr>
              <a:spLocks noChangeShapeType="1"/>
            </p:cNvSpPr>
            <p:nvPr/>
          </p:nvSpPr>
          <p:spPr bwMode="auto">
            <a:xfrm flipH="1">
              <a:off x="2880" y="3272"/>
              <a:ext cx="609" cy="20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8" name="Freeform 44"/>
            <p:cNvSpPr>
              <a:spLocks/>
            </p:cNvSpPr>
            <p:nvPr/>
          </p:nvSpPr>
          <p:spPr bwMode="auto">
            <a:xfrm>
              <a:off x="2805" y="3418"/>
              <a:ext cx="115" cy="98"/>
            </a:xfrm>
            <a:custGeom>
              <a:avLst/>
              <a:gdLst>
                <a:gd name="T0" fmla="*/ 0 w 115"/>
                <a:gd name="T1" fmla="*/ 82 h 98"/>
                <a:gd name="T2" fmla="*/ 82 w 115"/>
                <a:gd name="T3" fmla="*/ 0 h 98"/>
                <a:gd name="T4" fmla="*/ 82 w 115"/>
                <a:gd name="T5" fmla="*/ 12 h 98"/>
                <a:gd name="T6" fmla="*/ 82 w 115"/>
                <a:gd name="T7" fmla="*/ 27 h 98"/>
                <a:gd name="T8" fmla="*/ 84 w 115"/>
                <a:gd name="T9" fmla="*/ 40 h 98"/>
                <a:gd name="T10" fmla="*/ 88 w 115"/>
                <a:gd name="T11" fmla="*/ 52 h 98"/>
                <a:gd name="T12" fmla="*/ 93 w 115"/>
                <a:gd name="T13" fmla="*/ 65 h 98"/>
                <a:gd name="T14" fmla="*/ 99 w 115"/>
                <a:gd name="T15" fmla="*/ 76 h 98"/>
                <a:gd name="T16" fmla="*/ 106 w 115"/>
                <a:gd name="T17" fmla="*/ 87 h 98"/>
                <a:gd name="T18" fmla="*/ 115 w 115"/>
                <a:gd name="T19" fmla="*/ 98 h 98"/>
                <a:gd name="T20" fmla="*/ 115 w 115"/>
                <a:gd name="T21" fmla="*/ 98 h 98"/>
                <a:gd name="T22" fmla="*/ 0 w 115"/>
                <a:gd name="T23" fmla="*/ 82 h 98"/>
                <a:gd name="T24" fmla="*/ 0 w 115"/>
                <a:gd name="T25" fmla="*/ 82 h 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"/>
                <a:gd name="T40" fmla="*/ 0 h 98"/>
                <a:gd name="T41" fmla="*/ 115 w 115"/>
                <a:gd name="T42" fmla="*/ 98 h 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" h="98">
                  <a:moveTo>
                    <a:pt x="0" y="82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82" y="27"/>
                  </a:lnTo>
                  <a:lnTo>
                    <a:pt x="84" y="40"/>
                  </a:lnTo>
                  <a:lnTo>
                    <a:pt x="88" y="52"/>
                  </a:lnTo>
                  <a:lnTo>
                    <a:pt x="93" y="65"/>
                  </a:lnTo>
                  <a:lnTo>
                    <a:pt x="99" y="76"/>
                  </a:lnTo>
                  <a:lnTo>
                    <a:pt x="106" y="87"/>
                  </a:lnTo>
                  <a:lnTo>
                    <a:pt x="115" y="9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9" name="Line 45"/>
            <p:cNvSpPr>
              <a:spLocks noChangeShapeType="1"/>
            </p:cNvSpPr>
            <p:nvPr/>
          </p:nvSpPr>
          <p:spPr bwMode="auto">
            <a:xfrm>
              <a:off x="3489" y="3272"/>
              <a:ext cx="570" cy="0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50" name="Line 47"/>
            <p:cNvSpPr>
              <a:spLocks noChangeShapeType="1"/>
            </p:cNvSpPr>
            <p:nvPr/>
          </p:nvSpPr>
          <p:spPr bwMode="auto">
            <a:xfrm flipH="1">
              <a:off x="2925" y="3263"/>
              <a:ext cx="545" cy="212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51" name="Rectangle 53"/>
            <p:cNvSpPr>
              <a:spLocks noChangeArrowheads="1"/>
            </p:cNvSpPr>
            <p:nvPr/>
          </p:nvSpPr>
          <p:spPr bwMode="auto">
            <a:xfrm>
              <a:off x="4059" y="324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52" name="Rectangle 54"/>
            <p:cNvSpPr>
              <a:spLocks noChangeArrowheads="1"/>
            </p:cNvSpPr>
            <p:nvPr/>
          </p:nvSpPr>
          <p:spPr bwMode="auto">
            <a:xfrm>
              <a:off x="3515" y="2341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53" name="Rectangle 55"/>
            <p:cNvSpPr>
              <a:spLocks noChangeArrowheads="1"/>
            </p:cNvSpPr>
            <p:nvPr/>
          </p:nvSpPr>
          <p:spPr bwMode="auto">
            <a:xfrm>
              <a:off x="2699" y="3430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54" name="Rectangle 56"/>
            <p:cNvSpPr>
              <a:spLocks noChangeArrowheads="1"/>
            </p:cNvSpPr>
            <p:nvPr/>
          </p:nvSpPr>
          <p:spPr bwMode="auto">
            <a:xfrm>
              <a:off x="3968" y="2840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57755" name="Rectangle 58"/>
            <p:cNvSpPr>
              <a:spLocks noChangeArrowheads="1"/>
            </p:cNvSpPr>
            <p:nvPr/>
          </p:nvSpPr>
          <p:spPr bwMode="auto">
            <a:xfrm>
              <a:off x="2834" y="2432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57756" name="Rectangle 60"/>
            <p:cNvSpPr>
              <a:spLocks noChangeArrowheads="1"/>
            </p:cNvSpPr>
            <p:nvPr/>
          </p:nvSpPr>
          <p:spPr bwMode="auto">
            <a:xfrm>
              <a:off x="2834" y="3157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57757" name="Rectangle 62"/>
            <p:cNvSpPr>
              <a:spLocks noChangeArrowheads="1"/>
            </p:cNvSpPr>
            <p:nvPr/>
          </p:nvSpPr>
          <p:spPr bwMode="auto">
            <a:xfrm>
              <a:off x="3491" y="32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58" name="Line 150"/>
            <p:cNvSpPr>
              <a:spLocks noChangeShapeType="1"/>
            </p:cNvSpPr>
            <p:nvPr/>
          </p:nvSpPr>
          <p:spPr bwMode="auto">
            <a:xfrm flipV="1">
              <a:off x="3480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59" name="Line 188"/>
            <p:cNvSpPr>
              <a:spLocks noChangeShapeType="1"/>
            </p:cNvSpPr>
            <p:nvPr/>
          </p:nvSpPr>
          <p:spPr bwMode="auto">
            <a:xfrm flipV="1">
              <a:off x="2835" y="2931"/>
              <a:ext cx="318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0" name="Line 197"/>
            <p:cNvSpPr>
              <a:spLocks noChangeShapeType="1"/>
            </p:cNvSpPr>
            <p:nvPr/>
          </p:nvSpPr>
          <p:spPr bwMode="auto">
            <a:xfrm flipV="1">
              <a:off x="3742" y="2976"/>
              <a:ext cx="227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1" name="Line 198"/>
            <p:cNvSpPr>
              <a:spLocks noChangeShapeType="1"/>
            </p:cNvSpPr>
            <p:nvPr/>
          </p:nvSpPr>
          <p:spPr bwMode="auto">
            <a:xfrm flipH="1" flipV="1">
              <a:off x="3152" y="2749"/>
              <a:ext cx="318" cy="4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2" name="Line 200"/>
            <p:cNvSpPr>
              <a:spLocks noChangeShapeType="1"/>
            </p:cNvSpPr>
            <p:nvPr/>
          </p:nvSpPr>
          <p:spPr bwMode="auto">
            <a:xfrm>
              <a:off x="2835" y="3021"/>
              <a:ext cx="226" cy="4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3" name="Line 201"/>
            <p:cNvSpPr>
              <a:spLocks noChangeShapeType="1"/>
            </p:cNvSpPr>
            <p:nvPr/>
          </p:nvSpPr>
          <p:spPr bwMode="auto">
            <a:xfrm>
              <a:off x="3515" y="2704"/>
              <a:ext cx="227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4" name="Line 202"/>
            <p:cNvSpPr>
              <a:spLocks noChangeShapeType="1"/>
            </p:cNvSpPr>
            <p:nvPr/>
          </p:nvSpPr>
          <p:spPr bwMode="auto">
            <a:xfrm flipH="1">
              <a:off x="3152" y="2704"/>
              <a:ext cx="363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5" name="Line 203"/>
            <p:cNvSpPr>
              <a:spLocks noChangeShapeType="1"/>
            </p:cNvSpPr>
            <p:nvPr/>
          </p:nvSpPr>
          <p:spPr bwMode="auto">
            <a:xfrm flipH="1">
              <a:off x="2835" y="2795"/>
              <a:ext cx="363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6" name="Line 204"/>
            <p:cNvSpPr>
              <a:spLocks noChangeShapeType="1"/>
            </p:cNvSpPr>
            <p:nvPr/>
          </p:nvSpPr>
          <p:spPr bwMode="auto">
            <a:xfrm flipV="1">
              <a:off x="3198" y="2704"/>
              <a:ext cx="318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7" name="Line 205"/>
            <p:cNvSpPr>
              <a:spLocks noChangeShapeType="1"/>
            </p:cNvSpPr>
            <p:nvPr/>
          </p:nvSpPr>
          <p:spPr bwMode="auto">
            <a:xfrm>
              <a:off x="3152" y="2931"/>
              <a:ext cx="249" cy="4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8" name="Line 206"/>
            <p:cNvSpPr>
              <a:spLocks noChangeShapeType="1"/>
            </p:cNvSpPr>
            <p:nvPr/>
          </p:nvSpPr>
          <p:spPr bwMode="auto">
            <a:xfrm flipH="1">
              <a:off x="3389" y="3112"/>
              <a:ext cx="353" cy="24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69" name="Line 207"/>
            <p:cNvSpPr>
              <a:spLocks noChangeShapeType="1"/>
            </p:cNvSpPr>
            <p:nvPr/>
          </p:nvSpPr>
          <p:spPr bwMode="auto">
            <a:xfrm flipV="1">
              <a:off x="3061" y="3361"/>
              <a:ext cx="317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0" name="Line 208"/>
            <p:cNvSpPr>
              <a:spLocks noChangeShapeType="1"/>
            </p:cNvSpPr>
            <p:nvPr/>
          </p:nvSpPr>
          <p:spPr bwMode="auto">
            <a:xfrm flipH="1" flipV="1">
              <a:off x="3016" y="2522"/>
              <a:ext cx="136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1" name="Line 209"/>
            <p:cNvSpPr>
              <a:spLocks noChangeShapeType="1"/>
            </p:cNvSpPr>
            <p:nvPr/>
          </p:nvSpPr>
          <p:spPr bwMode="auto">
            <a:xfrm flipH="1">
              <a:off x="3470" y="3112"/>
              <a:ext cx="272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72" name="Arc 213"/>
            <p:cNvSpPr>
              <a:spLocks/>
            </p:cNvSpPr>
            <p:nvPr/>
          </p:nvSpPr>
          <p:spPr bwMode="auto">
            <a:xfrm>
              <a:off x="3742" y="3113"/>
              <a:ext cx="45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73" name="Text Box 214"/>
            <p:cNvSpPr txBox="1">
              <a:spLocks noChangeArrowheads="1"/>
            </p:cNvSpPr>
            <p:nvPr/>
          </p:nvSpPr>
          <p:spPr bwMode="auto">
            <a:xfrm>
              <a:off x="3742" y="3022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 b="0">
                  <a:solidFill>
                    <a:srgbClr val="0000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l-GR" altLang="zh-CN" sz="2000" b="0">
                  <a:solidFill>
                    <a:srgbClr val="0000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θ</a:t>
              </a:r>
            </a:p>
          </p:txBody>
        </p:sp>
      </p:grpSp>
      <p:sp>
        <p:nvSpPr>
          <p:cNvPr id="157706" name="Text Box 216"/>
          <p:cNvSpPr txBox="1">
            <a:spLocks noChangeArrowheads="1"/>
          </p:cNvSpPr>
          <p:nvPr/>
        </p:nvSpPr>
        <p:spPr bwMode="auto">
          <a:xfrm>
            <a:off x="8183563" y="5661026"/>
            <a:ext cx="230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楷体_GB2312" pitchFamily="49" charset="-122"/>
              </a:rPr>
              <a:t>T</a:t>
            </a:r>
            <a:r>
              <a:rPr lang="en-US" altLang="zh-CN" sz="2000" baseline="-25000" dirty="0">
                <a:latin typeface="楷体_GB2312" pitchFamily="49" charset="-122"/>
              </a:rPr>
              <a:t>WV</a:t>
            </a:r>
            <a:r>
              <a:rPr lang="en-US" altLang="zh-CN" sz="2000" dirty="0">
                <a:latin typeface="楷体_GB2312" pitchFamily="49" charset="-122"/>
              </a:rPr>
              <a:t>=T</a:t>
            </a:r>
            <a:r>
              <a:rPr lang="en-US" altLang="zh-CN" sz="2000" baseline="-25000" dirty="0">
                <a:latin typeface="楷体_GB2312" pitchFamily="49" charset="-122"/>
              </a:rPr>
              <a:t>v1</a:t>
            </a:r>
            <a:r>
              <a:rPr lang="en-US" altLang="zh-CN" sz="2000" dirty="0">
                <a:latin typeface="楷体_GB2312" pitchFamily="49" charset="-122"/>
              </a:rPr>
              <a:t>T</a:t>
            </a:r>
            <a:r>
              <a:rPr lang="en-US" altLang="zh-CN" sz="2000" baseline="-25000" dirty="0">
                <a:latin typeface="楷体_GB2312" pitchFamily="49" charset="-122"/>
              </a:rPr>
              <a:t>rX</a:t>
            </a:r>
            <a:r>
              <a:rPr lang="en-US" altLang="zh-CN" sz="2000" dirty="0">
                <a:latin typeface="楷体_GB2312" pitchFamily="49" charset="-122"/>
              </a:rPr>
              <a:t>T</a:t>
            </a:r>
            <a:r>
              <a:rPr lang="en-US" altLang="zh-CN" sz="2000" baseline="-25000" dirty="0">
                <a:latin typeface="楷体_GB2312" pitchFamily="49" charset="-122"/>
              </a:rPr>
              <a:t>rY</a:t>
            </a:r>
            <a:r>
              <a:rPr lang="en-US" altLang="zh-CN" sz="2000" dirty="0">
                <a:latin typeface="楷体_GB2312" pitchFamily="49" charset="-122"/>
              </a:rPr>
              <a:t>T</a:t>
            </a:r>
            <a:r>
              <a:rPr lang="en-US" altLang="zh-CN" sz="2000" baseline="-25000" dirty="0">
                <a:latin typeface="楷体_GB2312" pitchFamily="49" charset="-122"/>
              </a:rPr>
              <a:t>rZ</a:t>
            </a:r>
          </a:p>
        </p:txBody>
      </p:sp>
      <p:grpSp>
        <p:nvGrpSpPr>
          <p:cNvPr id="157707" name="Group 224"/>
          <p:cNvGrpSpPr>
            <a:grpSpLocks/>
          </p:cNvGrpSpPr>
          <p:nvPr/>
        </p:nvGrpSpPr>
        <p:grpSpPr bwMode="auto">
          <a:xfrm>
            <a:off x="5808663" y="260351"/>
            <a:ext cx="3167062" cy="2241551"/>
            <a:chOff x="2699" y="164"/>
            <a:chExt cx="1995" cy="1412"/>
          </a:xfrm>
        </p:grpSpPr>
        <p:sp>
          <p:nvSpPr>
            <p:cNvPr id="157708" name="Line 66"/>
            <p:cNvSpPr>
              <a:spLocks noChangeShapeType="1"/>
            </p:cNvSpPr>
            <p:nvPr/>
          </p:nvSpPr>
          <p:spPr bwMode="auto">
            <a:xfrm flipH="1" flipV="1">
              <a:off x="3424" y="708"/>
              <a:ext cx="0" cy="613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prstDash val="dash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9" name="Line 68"/>
            <p:cNvSpPr>
              <a:spLocks noChangeShapeType="1"/>
            </p:cNvSpPr>
            <p:nvPr/>
          </p:nvSpPr>
          <p:spPr bwMode="auto">
            <a:xfrm flipH="1">
              <a:off x="2819" y="1321"/>
              <a:ext cx="609" cy="20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0" name="Freeform 69"/>
            <p:cNvSpPr>
              <a:spLocks/>
            </p:cNvSpPr>
            <p:nvPr/>
          </p:nvSpPr>
          <p:spPr bwMode="auto">
            <a:xfrm>
              <a:off x="2744" y="1467"/>
              <a:ext cx="115" cy="98"/>
            </a:xfrm>
            <a:custGeom>
              <a:avLst/>
              <a:gdLst>
                <a:gd name="T0" fmla="*/ 0 w 115"/>
                <a:gd name="T1" fmla="*/ 82 h 98"/>
                <a:gd name="T2" fmla="*/ 82 w 115"/>
                <a:gd name="T3" fmla="*/ 0 h 98"/>
                <a:gd name="T4" fmla="*/ 82 w 115"/>
                <a:gd name="T5" fmla="*/ 12 h 98"/>
                <a:gd name="T6" fmla="*/ 82 w 115"/>
                <a:gd name="T7" fmla="*/ 27 h 98"/>
                <a:gd name="T8" fmla="*/ 84 w 115"/>
                <a:gd name="T9" fmla="*/ 40 h 98"/>
                <a:gd name="T10" fmla="*/ 88 w 115"/>
                <a:gd name="T11" fmla="*/ 52 h 98"/>
                <a:gd name="T12" fmla="*/ 93 w 115"/>
                <a:gd name="T13" fmla="*/ 65 h 98"/>
                <a:gd name="T14" fmla="*/ 99 w 115"/>
                <a:gd name="T15" fmla="*/ 76 h 98"/>
                <a:gd name="T16" fmla="*/ 106 w 115"/>
                <a:gd name="T17" fmla="*/ 87 h 98"/>
                <a:gd name="T18" fmla="*/ 115 w 115"/>
                <a:gd name="T19" fmla="*/ 98 h 98"/>
                <a:gd name="T20" fmla="*/ 115 w 115"/>
                <a:gd name="T21" fmla="*/ 98 h 98"/>
                <a:gd name="T22" fmla="*/ 0 w 115"/>
                <a:gd name="T23" fmla="*/ 82 h 98"/>
                <a:gd name="T24" fmla="*/ 0 w 115"/>
                <a:gd name="T25" fmla="*/ 82 h 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"/>
                <a:gd name="T40" fmla="*/ 0 h 98"/>
                <a:gd name="T41" fmla="*/ 115 w 115"/>
                <a:gd name="T42" fmla="*/ 98 h 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" h="98">
                  <a:moveTo>
                    <a:pt x="0" y="82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82" y="27"/>
                  </a:lnTo>
                  <a:lnTo>
                    <a:pt x="84" y="40"/>
                  </a:lnTo>
                  <a:lnTo>
                    <a:pt x="88" y="52"/>
                  </a:lnTo>
                  <a:lnTo>
                    <a:pt x="93" y="65"/>
                  </a:lnTo>
                  <a:lnTo>
                    <a:pt x="99" y="76"/>
                  </a:lnTo>
                  <a:lnTo>
                    <a:pt x="106" y="87"/>
                  </a:lnTo>
                  <a:lnTo>
                    <a:pt x="115" y="9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1" name="Line 70"/>
            <p:cNvSpPr>
              <a:spLocks noChangeShapeType="1"/>
            </p:cNvSpPr>
            <p:nvPr/>
          </p:nvSpPr>
          <p:spPr bwMode="auto">
            <a:xfrm flipV="1">
              <a:off x="3428" y="1298"/>
              <a:ext cx="1176" cy="0"/>
            </a:xfrm>
            <a:prstGeom prst="line">
              <a:avLst/>
            </a:prstGeom>
            <a:noFill/>
            <a:ln w="17526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2" name="Line 72"/>
            <p:cNvSpPr>
              <a:spLocks noChangeShapeType="1"/>
            </p:cNvSpPr>
            <p:nvPr/>
          </p:nvSpPr>
          <p:spPr bwMode="auto">
            <a:xfrm flipV="1">
              <a:off x="3428" y="1111"/>
              <a:ext cx="834" cy="21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3" name="Freeform 73"/>
            <p:cNvSpPr>
              <a:spLocks/>
            </p:cNvSpPr>
            <p:nvPr/>
          </p:nvSpPr>
          <p:spPr bwMode="auto">
            <a:xfrm>
              <a:off x="4226" y="1068"/>
              <a:ext cx="113" cy="100"/>
            </a:xfrm>
            <a:custGeom>
              <a:avLst/>
              <a:gdLst>
                <a:gd name="T0" fmla="*/ 113 w 113"/>
                <a:gd name="T1" fmla="*/ 25 h 100"/>
                <a:gd name="T2" fmla="*/ 23 w 113"/>
                <a:gd name="T3" fmla="*/ 100 h 100"/>
                <a:gd name="T4" fmla="*/ 27 w 113"/>
                <a:gd name="T5" fmla="*/ 87 h 100"/>
                <a:gd name="T6" fmla="*/ 27 w 113"/>
                <a:gd name="T7" fmla="*/ 74 h 100"/>
                <a:gd name="T8" fmla="*/ 25 w 113"/>
                <a:gd name="T9" fmla="*/ 60 h 100"/>
                <a:gd name="T10" fmla="*/ 23 w 113"/>
                <a:gd name="T11" fmla="*/ 47 h 100"/>
                <a:gd name="T12" fmla="*/ 20 w 113"/>
                <a:gd name="T13" fmla="*/ 34 h 100"/>
                <a:gd name="T14" fmla="*/ 14 w 113"/>
                <a:gd name="T15" fmla="*/ 21 h 100"/>
                <a:gd name="T16" fmla="*/ 7 w 113"/>
                <a:gd name="T17" fmla="*/ 10 h 100"/>
                <a:gd name="T18" fmla="*/ 0 w 113"/>
                <a:gd name="T19" fmla="*/ 0 h 100"/>
                <a:gd name="T20" fmla="*/ 0 w 113"/>
                <a:gd name="T21" fmla="*/ 0 h 100"/>
                <a:gd name="T22" fmla="*/ 113 w 113"/>
                <a:gd name="T23" fmla="*/ 25 h 100"/>
                <a:gd name="T24" fmla="*/ 113 w 113"/>
                <a:gd name="T25" fmla="*/ 25 h 1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3"/>
                <a:gd name="T40" fmla="*/ 0 h 100"/>
                <a:gd name="T41" fmla="*/ 113 w 113"/>
                <a:gd name="T42" fmla="*/ 100 h 1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3" h="100">
                  <a:moveTo>
                    <a:pt x="113" y="25"/>
                  </a:moveTo>
                  <a:lnTo>
                    <a:pt x="23" y="100"/>
                  </a:lnTo>
                  <a:lnTo>
                    <a:pt x="27" y="87"/>
                  </a:lnTo>
                  <a:lnTo>
                    <a:pt x="27" y="74"/>
                  </a:lnTo>
                  <a:lnTo>
                    <a:pt x="25" y="60"/>
                  </a:lnTo>
                  <a:lnTo>
                    <a:pt x="23" y="47"/>
                  </a:lnTo>
                  <a:lnTo>
                    <a:pt x="20" y="34"/>
                  </a:lnTo>
                  <a:lnTo>
                    <a:pt x="14" y="21"/>
                  </a:lnTo>
                  <a:lnTo>
                    <a:pt x="7" y="10"/>
                  </a:lnTo>
                  <a:lnTo>
                    <a:pt x="0" y="0"/>
                  </a:lnTo>
                  <a:lnTo>
                    <a:pt x="113" y="2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4" name="Line 74"/>
            <p:cNvSpPr>
              <a:spLocks noChangeShapeType="1"/>
            </p:cNvSpPr>
            <p:nvPr/>
          </p:nvSpPr>
          <p:spPr bwMode="auto">
            <a:xfrm flipV="1">
              <a:off x="3428" y="920"/>
              <a:ext cx="399" cy="40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5" name="Freeform 75"/>
            <p:cNvSpPr>
              <a:spLocks/>
            </p:cNvSpPr>
            <p:nvPr/>
          </p:nvSpPr>
          <p:spPr bwMode="auto">
            <a:xfrm>
              <a:off x="3772" y="865"/>
              <a:ext cx="111" cy="110"/>
            </a:xfrm>
            <a:custGeom>
              <a:avLst/>
              <a:gdLst>
                <a:gd name="T0" fmla="*/ 111 w 111"/>
                <a:gd name="T1" fmla="*/ 0 h 110"/>
                <a:gd name="T2" fmla="*/ 75 w 111"/>
                <a:gd name="T3" fmla="*/ 110 h 110"/>
                <a:gd name="T4" fmla="*/ 69 w 111"/>
                <a:gd name="T5" fmla="*/ 99 h 110"/>
                <a:gd name="T6" fmla="*/ 62 w 111"/>
                <a:gd name="T7" fmla="*/ 86 h 110"/>
                <a:gd name="T8" fmla="*/ 55 w 111"/>
                <a:gd name="T9" fmla="*/ 75 h 110"/>
                <a:gd name="T10" fmla="*/ 46 w 111"/>
                <a:gd name="T11" fmla="*/ 64 h 110"/>
                <a:gd name="T12" fmla="*/ 36 w 111"/>
                <a:gd name="T13" fmla="*/ 57 h 110"/>
                <a:gd name="T14" fmla="*/ 26 w 111"/>
                <a:gd name="T15" fmla="*/ 48 h 110"/>
                <a:gd name="T16" fmla="*/ 13 w 111"/>
                <a:gd name="T17" fmla="*/ 42 h 110"/>
                <a:gd name="T18" fmla="*/ 0 w 111"/>
                <a:gd name="T19" fmla="*/ 37 h 110"/>
                <a:gd name="T20" fmla="*/ 0 w 111"/>
                <a:gd name="T21" fmla="*/ 37 h 110"/>
                <a:gd name="T22" fmla="*/ 111 w 111"/>
                <a:gd name="T23" fmla="*/ 0 h 110"/>
                <a:gd name="T24" fmla="*/ 111 w 111"/>
                <a:gd name="T25" fmla="*/ 0 h 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1"/>
                <a:gd name="T40" fmla="*/ 0 h 110"/>
                <a:gd name="T41" fmla="*/ 111 w 111"/>
                <a:gd name="T42" fmla="*/ 110 h 1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1" h="110">
                  <a:moveTo>
                    <a:pt x="111" y="0"/>
                  </a:moveTo>
                  <a:lnTo>
                    <a:pt x="75" y="110"/>
                  </a:lnTo>
                  <a:lnTo>
                    <a:pt x="69" y="99"/>
                  </a:lnTo>
                  <a:lnTo>
                    <a:pt x="62" y="86"/>
                  </a:lnTo>
                  <a:lnTo>
                    <a:pt x="55" y="75"/>
                  </a:lnTo>
                  <a:lnTo>
                    <a:pt x="46" y="64"/>
                  </a:lnTo>
                  <a:lnTo>
                    <a:pt x="36" y="57"/>
                  </a:lnTo>
                  <a:lnTo>
                    <a:pt x="26" y="48"/>
                  </a:lnTo>
                  <a:lnTo>
                    <a:pt x="13" y="42"/>
                  </a:lnTo>
                  <a:lnTo>
                    <a:pt x="0" y="3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6" name="Line 76"/>
            <p:cNvSpPr>
              <a:spLocks noChangeShapeType="1"/>
            </p:cNvSpPr>
            <p:nvPr/>
          </p:nvSpPr>
          <p:spPr bwMode="auto">
            <a:xfrm flipH="1" flipV="1">
              <a:off x="3227" y="758"/>
              <a:ext cx="201" cy="563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7" name="Freeform 77"/>
            <p:cNvSpPr>
              <a:spLocks/>
            </p:cNvSpPr>
            <p:nvPr/>
          </p:nvSpPr>
          <p:spPr bwMode="auto">
            <a:xfrm>
              <a:off x="3185" y="683"/>
              <a:ext cx="99" cy="115"/>
            </a:xfrm>
            <a:custGeom>
              <a:avLst/>
              <a:gdLst>
                <a:gd name="T0" fmla="*/ 15 w 99"/>
                <a:gd name="T1" fmla="*/ 0 h 115"/>
                <a:gd name="T2" fmla="*/ 99 w 99"/>
                <a:gd name="T3" fmla="*/ 80 h 115"/>
                <a:gd name="T4" fmla="*/ 86 w 99"/>
                <a:gd name="T5" fmla="*/ 80 h 115"/>
                <a:gd name="T6" fmla="*/ 71 w 99"/>
                <a:gd name="T7" fmla="*/ 80 h 115"/>
                <a:gd name="T8" fmla="*/ 59 w 99"/>
                <a:gd name="T9" fmla="*/ 82 h 115"/>
                <a:gd name="T10" fmla="*/ 46 w 99"/>
                <a:gd name="T11" fmla="*/ 86 h 115"/>
                <a:gd name="T12" fmla="*/ 33 w 99"/>
                <a:gd name="T13" fmla="*/ 91 h 115"/>
                <a:gd name="T14" fmla="*/ 22 w 99"/>
                <a:gd name="T15" fmla="*/ 98 h 115"/>
                <a:gd name="T16" fmla="*/ 11 w 99"/>
                <a:gd name="T17" fmla="*/ 106 h 115"/>
                <a:gd name="T18" fmla="*/ 0 w 99"/>
                <a:gd name="T19" fmla="*/ 115 h 115"/>
                <a:gd name="T20" fmla="*/ 15 w 99"/>
                <a:gd name="T21" fmla="*/ 0 h 115"/>
                <a:gd name="T22" fmla="*/ 15 w 99"/>
                <a:gd name="T23" fmla="*/ 0 h 1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15"/>
                <a:gd name="T38" fmla="*/ 99 w 99"/>
                <a:gd name="T39" fmla="*/ 115 h 11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15">
                  <a:moveTo>
                    <a:pt x="15" y="0"/>
                  </a:moveTo>
                  <a:lnTo>
                    <a:pt x="99" y="80"/>
                  </a:lnTo>
                  <a:lnTo>
                    <a:pt x="86" y="80"/>
                  </a:lnTo>
                  <a:lnTo>
                    <a:pt x="71" y="80"/>
                  </a:lnTo>
                  <a:lnTo>
                    <a:pt x="59" y="82"/>
                  </a:lnTo>
                  <a:lnTo>
                    <a:pt x="46" y="86"/>
                  </a:lnTo>
                  <a:lnTo>
                    <a:pt x="33" y="91"/>
                  </a:lnTo>
                  <a:lnTo>
                    <a:pt x="22" y="98"/>
                  </a:lnTo>
                  <a:lnTo>
                    <a:pt x="11" y="106"/>
                  </a:lnTo>
                  <a:lnTo>
                    <a:pt x="0" y="1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18" name="Rectangle 78"/>
            <p:cNvSpPr>
              <a:spLocks noChangeArrowheads="1"/>
            </p:cNvSpPr>
            <p:nvPr/>
          </p:nvSpPr>
          <p:spPr bwMode="auto">
            <a:xfrm>
              <a:off x="4558" y="129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19" name="Rectangle 79"/>
            <p:cNvSpPr>
              <a:spLocks noChangeArrowheads="1"/>
            </p:cNvSpPr>
            <p:nvPr/>
          </p:nvSpPr>
          <p:spPr bwMode="auto">
            <a:xfrm>
              <a:off x="3561" y="16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20" name="Rectangle 80"/>
            <p:cNvSpPr>
              <a:spLocks noChangeArrowheads="1"/>
            </p:cNvSpPr>
            <p:nvPr/>
          </p:nvSpPr>
          <p:spPr bwMode="auto">
            <a:xfrm>
              <a:off x="2699" y="134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21" name="Rectangle 81"/>
            <p:cNvSpPr>
              <a:spLocks noChangeArrowheads="1"/>
            </p:cNvSpPr>
            <p:nvPr/>
          </p:nvSpPr>
          <p:spPr bwMode="auto">
            <a:xfrm>
              <a:off x="3845" y="663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57722" name="Rectangle 83"/>
            <p:cNvSpPr>
              <a:spLocks noChangeArrowheads="1"/>
            </p:cNvSpPr>
            <p:nvPr/>
          </p:nvSpPr>
          <p:spPr bwMode="auto">
            <a:xfrm>
              <a:off x="3106" y="436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57723" name="Rectangle 85"/>
            <p:cNvSpPr>
              <a:spLocks noChangeArrowheads="1"/>
            </p:cNvSpPr>
            <p:nvPr/>
          </p:nvSpPr>
          <p:spPr bwMode="auto">
            <a:xfrm>
              <a:off x="4285" y="844"/>
              <a:ext cx="16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r>
                <a:rPr lang="en-US" altLang="zh-CN" sz="2400" b="0" baseline="-250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57724" name="Rectangle 87"/>
            <p:cNvSpPr>
              <a:spLocks noChangeArrowheads="1"/>
            </p:cNvSpPr>
            <p:nvPr/>
          </p:nvSpPr>
          <p:spPr bwMode="auto">
            <a:xfrm>
              <a:off x="3424" y="1252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</a:t>
              </a:r>
              <a:endParaRPr lang="en-US" altLang="zh-CN" sz="400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25" name="Line 89"/>
            <p:cNvSpPr>
              <a:spLocks noChangeShapeType="1"/>
            </p:cNvSpPr>
            <p:nvPr/>
          </p:nvSpPr>
          <p:spPr bwMode="auto">
            <a:xfrm>
              <a:off x="4286" y="1116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26" name="Line 90"/>
            <p:cNvSpPr>
              <a:spLocks noChangeShapeType="1"/>
            </p:cNvSpPr>
            <p:nvPr/>
          </p:nvSpPr>
          <p:spPr bwMode="auto">
            <a:xfrm flipH="1" flipV="1">
              <a:off x="3406" y="1294"/>
              <a:ext cx="880" cy="230"/>
            </a:xfrm>
            <a:prstGeom prst="line">
              <a:avLst/>
            </a:prstGeom>
            <a:noFill/>
            <a:ln w="9525" cap="rnd">
              <a:solidFill>
                <a:schemeClr val="hlink"/>
              </a:solidFill>
              <a:prstDash val="sysDot"/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27" name="Arc 91"/>
            <p:cNvSpPr>
              <a:spLocks/>
            </p:cNvSpPr>
            <p:nvPr/>
          </p:nvSpPr>
          <p:spPr bwMode="auto">
            <a:xfrm rot="10800000" flipV="1">
              <a:off x="3062" y="1161"/>
              <a:ext cx="90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28" name="Line 93"/>
            <p:cNvSpPr>
              <a:spLocks noChangeShapeType="1"/>
            </p:cNvSpPr>
            <p:nvPr/>
          </p:nvSpPr>
          <p:spPr bwMode="auto">
            <a:xfrm flipH="1" flipV="1">
              <a:off x="3016" y="1116"/>
              <a:ext cx="436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29" name="Line 95"/>
            <p:cNvSpPr>
              <a:spLocks noChangeShapeType="1"/>
            </p:cNvSpPr>
            <p:nvPr/>
          </p:nvSpPr>
          <p:spPr bwMode="auto">
            <a:xfrm flipV="1">
              <a:off x="3062" y="1113"/>
              <a:ext cx="1252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0" name="Line 96"/>
            <p:cNvSpPr>
              <a:spLocks noChangeShapeType="1"/>
            </p:cNvSpPr>
            <p:nvPr/>
          </p:nvSpPr>
          <p:spPr bwMode="auto">
            <a:xfrm flipH="1">
              <a:off x="3016" y="111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1" name="Text Box 97"/>
            <p:cNvSpPr txBox="1">
              <a:spLocks noChangeArrowheads="1"/>
            </p:cNvSpPr>
            <p:nvPr/>
          </p:nvSpPr>
          <p:spPr bwMode="auto">
            <a:xfrm>
              <a:off x="3089" y="1113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69900" indent="-469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l-GR" altLang="zh-CN" sz="2000" b="0">
                  <a:solidFill>
                    <a:srgbClr val="000099"/>
                  </a:solidFill>
                  <a:latin typeface="Comic Sans MS" panose="030F0702030302020204" pitchFamily="66" charset="0"/>
                </a:rPr>
                <a:t>α</a:t>
              </a:r>
              <a:endParaRPr lang="el-GR" altLang="zh-CN" sz="4000" b="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7732" name="Line 98"/>
            <p:cNvSpPr>
              <a:spLocks noChangeShapeType="1"/>
            </p:cNvSpPr>
            <p:nvPr/>
          </p:nvSpPr>
          <p:spPr bwMode="auto">
            <a:xfrm>
              <a:off x="2998" y="1476"/>
              <a:ext cx="1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3" name="Line 129"/>
            <p:cNvSpPr>
              <a:spLocks noChangeShapeType="1"/>
            </p:cNvSpPr>
            <p:nvPr/>
          </p:nvSpPr>
          <p:spPr bwMode="auto">
            <a:xfrm flipH="1" flipV="1">
              <a:off x="3787" y="617"/>
              <a:ext cx="201" cy="563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4" name="Line 130"/>
            <p:cNvSpPr>
              <a:spLocks noChangeShapeType="1"/>
            </p:cNvSpPr>
            <p:nvPr/>
          </p:nvSpPr>
          <p:spPr bwMode="auto">
            <a:xfrm flipV="1">
              <a:off x="3243" y="617"/>
              <a:ext cx="544" cy="165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5" name="Line 131"/>
            <p:cNvSpPr>
              <a:spLocks noChangeShapeType="1"/>
            </p:cNvSpPr>
            <p:nvPr/>
          </p:nvSpPr>
          <p:spPr bwMode="auto">
            <a:xfrm flipV="1">
              <a:off x="3243" y="390"/>
              <a:ext cx="399" cy="40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6" name="Line 132"/>
            <p:cNvSpPr>
              <a:spLocks noChangeShapeType="1"/>
            </p:cNvSpPr>
            <p:nvPr/>
          </p:nvSpPr>
          <p:spPr bwMode="auto">
            <a:xfrm flipV="1">
              <a:off x="3787" y="209"/>
              <a:ext cx="408" cy="40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7" name="Line 133"/>
            <p:cNvSpPr>
              <a:spLocks noChangeShapeType="1"/>
            </p:cNvSpPr>
            <p:nvPr/>
          </p:nvSpPr>
          <p:spPr bwMode="auto">
            <a:xfrm flipV="1">
              <a:off x="3651" y="209"/>
              <a:ext cx="545" cy="181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8" name="Line 134"/>
            <p:cNvSpPr>
              <a:spLocks noChangeShapeType="1"/>
            </p:cNvSpPr>
            <p:nvPr/>
          </p:nvSpPr>
          <p:spPr bwMode="auto">
            <a:xfrm flipH="1" flipV="1">
              <a:off x="4196" y="209"/>
              <a:ext cx="201" cy="563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39" name="Line 135"/>
            <p:cNvSpPr>
              <a:spLocks noChangeShapeType="1"/>
            </p:cNvSpPr>
            <p:nvPr/>
          </p:nvSpPr>
          <p:spPr bwMode="auto">
            <a:xfrm flipV="1">
              <a:off x="3992" y="758"/>
              <a:ext cx="408" cy="401"/>
            </a:xfrm>
            <a:prstGeom prst="line">
              <a:avLst/>
            </a:prstGeom>
            <a:noFill/>
            <a:ln w="17526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0" name="Line 136"/>
            <p:cNvSpPr>
              <a:spLocks noChangeShapeType="1"/>
            </p:cNvSpPr>
            <p:nvPr/>
          </p:nvSpPr>
          <p:spPr bwMode="auto">
            <a:xfrm flipV="1">
              <a:off x="3424" y="254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1" name="Line 217"/>
            <p:cNvSpPr>
              <a:spLocks noChangeShapeType="1"/>
            </p:cNvSpPr>
            <p:nvPr/>
          </p:nvSpPr>
          <p:spPr bwMode="auto">
            <a:xfrm flipV="1">
              <a:off x="3016" y="935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2" name="Line 218"/>
            <p:cNvSpPr>
              <a:spLocks noChangeShapeType="1"/>
            </p:cNvSpPr>
            <p:nvPr/>
          </p:nvSpPr>
          <p:spPr bwMode="auto">
            <a:xfrm flipV="1">
              <a:off x="4286" y="935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3" name="Line 221"/>
            <p:cNvSpPr>
              <a:spLocks noChangeShapeType="1"/>
            </p:cNvSpPr>
            <p:nvPr/>
          </p:nvSpPr>
          <p:spPr bwMode="auto">
            <a:xfrm flipV="1">
              <a:off x="4694" y="93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4" name="Line 222"/>
            <p:cNvSpPr>
              <a:spLocks noChangeShapeType="1"/>
            </p:cNvSpPr>
            <p:nvPr/>
          </p:nvSpPr>
          <p:spPr bwMode="auto">
            <a:xfrm flipV="1">
              <a:off x="3424" y="935"/>
              <a:ext cx="1252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45" name="Line 223"/>
            <p:cNvSpPr>
              <a:spLocks noChangeShapeType="1"/>
            </p:cNvSpPr>
            <p:nvPr/>
          </p:nvSpPr>
          <p:spPr bwMode="auto">
            <a:xfrm flipV="1">
              <a:off x="4286" y="1344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2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9pPr>
          </a:lstStyle>
          <a:p>
            <a:fld id="{EB4D1D0D-1BB9-4474-9549-35216C8E390A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2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8723" name="文本框 4"/>
          <p:cNvSpPr txBox="1">
            <a:spLocks noChangeArrowheads="1"/>
          </p:cNvSpPr>
          <p:nvPr/>
        </p:nvSpPr>
        <p:spPr bwMode="auto">
          <a:xfrm>
            <a:off x="1757364" y="146050"/>
            <a:ext cx="748823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800">
                <a:solidFill>
                  <a:schemeClr val="tx1"/>
                </a:solidFill>
              </a:rPr>
              <a:t>设：</a:t>
            </a:r>
            <a:r>
              <a:rPr lang="en-US" altLang="zh-CN" sz="2800" b="0">
                <a:solidFill>
                  <a:schemeClr val="tx1"/>
                </a:solidFill>
              </a:rPr>
              <a:t>dxs=sin</a:t>
            </a:r>
            <a:r>
              <a:rPr lang="el-GR" altLang="zh-CN" sz="2800" b="0">
                <a:solidFill>
                  <a:schemeClr val="tx1"/>
                </a:solidFill>
              </a:rPr>
              <a:t>θ</a:t>
            </a:r>
            <a:r>
              <a:rPr lang="en-US" altLang="zh-CN" sz="2800" b="0" baseline="-25000">
                <a:solidFill>
                  <a:schemeClr val="tx1"/>
                </a:solidFill>
              </a:rPr>
              <a:t>x</a:t>
            </a:r>
            <a:r>
              <a:rPr lang="zh-CN" altLang="en-US" sz="2800" b="0">
                <a:solidFill>
                  <a:schemeClr val="tx1"/>
                </a:solidFill>
              </a:rPr>
              <a:t>，</a:t>
            </a:r>
            <a:r>
              <a:rPr lang="en-US" altLang="zh-CN" sz="2800" b="0">
                <a:solidFill>
                  <a:schemeClr val="tx1"/>
                </a:solidFill>
              </a:rPr>
              <a:t>dxc=cos</a:t>
            </a:r>
            <a:r>
              <a:rPr lang="el-GR" altLang="zh-CN" sz="2800" b="0">
                <a:solidFill>
                  <a:schemeClr val="tx1"/>
                </a:solidFill>
              </a:rPr>
              <a:t>θ</a:t>
            </a:r>
            <a:r>
              <a:rPr lang="en-US" altLang="zh-CN" sz="2800" b="0" baseline="-25000">
                <a:solidFill>
                  <a:schemeClr val="tx1"/>
                </a:solidFill>
              </a:rPr>
              <a:t>x</a:t>
            </a:r>
          </a:p>
          <a:p>
            <a:pPr>
              <a:lnSpc>
                <a:spcPct val="125000"/>
              </a:lnSpc>
            </a:pPr>
            <a:r>
              <a:rPr lang="en-US" altLang="zh-CN" sz="2800" b="0">
                <a:solidFill>
                  <a:schemeClr val="tx1"/>
                </a:solidFill>
              </a:rPr>
              <a:t>      dys=sin</a:t>
            </a:r>
            <a:r>
              <a:rPr lang="el-GR" altLang="zh-CN" sz="2800" b="0">
                <a:solidFill>
                  <a:schemeClr val="tx1"/>
                </a:solidFill>
              </a:rPr>
              <a:t>θ</a:t>
            </a:r>
            <a:r>
              <a:rPr lang="en-US" altLang="zh-CN" sz="2800" b="0" baseline="-25000">
                <a:solidFill>
                  <a:schemeClr val="tx1"/>
                </a:solidFill>
              </a:rPr>
              <a:t>y</a:t>
            </a:r>
            <a:r>
              <a:rPr lang="zh-CN" altLang="en-US" sz="2800" b="0">
                <a:solidFill>
                  <a:schemeClr val="tx1"/>
                </a:solidFill>
              </a:rPr>
              <a:t>，</a:t>
            </a:r>
            <a:r>
              <a:rPr lang="en-US" altLang="zh-CN" sz="2800" b="0">
                <a:solidFill>
                  <a:schemeClr val="tx1"/>
                </a:solidFill>
              </a:rPr>
              <a:t>dyc=cos</a:t>
            </a:r>
            <a:r>
              <a:rPr lang="el-GR" altLang="zh-CN" sz="2800" b="0">
                <a:solidFill>
                  <a:schemeClr val="tx1"/>
                </a:solidFill>
              </a:rPr>
              <a:t>θ</a:t>
            </a:r>
            <a:r>
              <a:rPr lang="en-US" altLang="zh-CN" sz="2800" b="0" baseline="-25000">
                <a:solidFill>
                  <a:schemeClr val="tx1"/>
                </a:solidFill>
              </a:rPr>
              <a:t>y</a:t>
            </a:r>
            <a:endParaRPr lang="zh-CN" altLang="en-US" sz="2800" b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800" b="0">
                <a:solidFill>
                  <a:schemeClr val="tx1"/>
                </a:solidFill>
              </a:rPr>
              <a:t>      dzs=sin</a:t>
            </a:r>
            <a:r>
              <a:rPr lang="el-GR" altLang="zh-CN" sz="2800" b="0">
                <a:solidFill>
                  <a:schemeClr val="tx1"/>
                </a:solidFill>
              </a:rPr>
              <a:t>θ</a:t>
            </a:r>
            <a:r>
              <a:rPr lang="en-US" altLang="zh-CN" sz="2800" b="0" baseline="-25000">
                <a:solidFill>
                  <a:schemeClr val="tx1"/>
                </a:solidFill>
              </a:rPr>
              <a:t>z</a:t>
            </a:r>
            <a:r>
              <a:rPr lang="zh-CN" altLang="en-US" sz="2800" b="0">
                <a:solidFill>
                  <a:schemeClr val="tx1"/>
                </a:solidFill>
              </a:rPr>
              <a:t>，</a:t>
            </a:r>
            <a:r>
              <a:rPr lang="en-US" altLang="zh-CN" sz="2800" b="0">
                <a:solidFill>
                  <a:schemeClr val="tx1"/>
                </a:solidFill>
              </a:rPr>
              <a:t>dzc=cos</a:t>
            </a:r>
            <a:r>
              <a:rPr lang="el-GR" altLang="zh-CN" sz="2800" b="0">
                <a:solidFill>
                  <a:schemeClr val="tx1"/>
                </a:solidFill>
              </a:rPr>
              <a:t>θ</a:t>
            </a:r>
            <a:r>
              <a:rPr lang="en-US" altLang="zh-CN" sz="2800" b="0" baseline="-25000">
                <a:solidFill>
                  <a:schemeClr val="tx1"/>
                </a:solidFill>
              </a:rPr>
              <a:t>z</a:t>
            </a:r>
            <a:endParaRPr lang="en-US" altLang="zh-CN" sz="2800" b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5520" y="1693099"/>
            <a:ext cx="7488832" cy="1679755"/>
          </a:xfrm>
          <a:prstGeom prst="rect">
            <a:avLst/>
          </a:prstGeom>
          <a:blipFill>
            <a:blip r:embed="rId2"/>
            <a:stretch>
              <a:fillRect l="-162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文本框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5520" y="3330022"/>
            <a:ext cx="7488832" cy="1722587"/>
          </a:xfrm>
          <a:prstGeom prst="rect">
            <a:avLst/>
          </a:prstGeom>
          <a:blipFill>
            <a:blip r:embed="rId3"/>
            <a:stretch>
              <a:fillRect l="-162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文本框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5520" y="5031091"/>
            <a:ext cx="7488832" cy="1679755"/>
          </a:xfrm>
          <a:prstGeom prst="rect">
            <a:avLst/>
          </a:prstGeom>
          <a:blipFill>
            <a:blip r:embed="rId4"/>
            <a:stretch>
              <a:fillRect l="-162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38" y="38100"/>
            <a:ext cx="39624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9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9pPr>
          </a:lstStyle>
          <a:p>
            <a:fld id="{79CBF000-A026-40B7-85D6-69CA80EE13D6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2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5520" y="332657"/>
            <a:ext cx="8590576" cy="3128023"/>
          </a:xfrm>
          <a:prstGeom prst="rect">
            <a:avLst/>
          </a:prstGeom>
          <a:blipFill>
            <a:blip r:embed="rId2"/>
            <a:stretch>
              <a:fillRect l="-141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文本框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87938" y="3355327"/>
            <a:ext cx="8590576" cy="2342808"/>
          </a:xfrm>
          <a:prstGeom prst="rect">
            <a:avLst/>
          </a:prstGeom>
          <a:blipFill>
            <a:blip r:embed="rId3"/>
            <a:stretch>
              <a:fillRect l="-141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983039"/>
            <a:ext cx="39624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7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3389" y="161925"/>
            <a:ext cx="8785225" cy="6146800"/>
          </a:xfrm>
        </p:spPr>
        <p:txBody>
          <a:bodyPr/>
          <a:lstStyle/>
          <a:p>
            <a:pPr marL="0" indent="363538" algn="just">
              <a:lnSpc>
                <a:spcPct val="125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设</a:t>
            </a:r>
            <a:r>
              <a:rPr lang="zh-CN" altLang="en-US" dirty="0">
                <a:latin typeface="+mn-ea"/>
              </a:rPr>
              <a:t>旋转轴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不平行于任何坐标轴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则建立单位向量组</a:t>
            </a:r>
            <a:r>
              <a:rPr lang="en-US" altLang="zh-CN" dirty="0">
                <a:latin typeface="+mn-ea"/>
              </a:rPr>
              <a:t>:</a:t>
            </a:r>
          </a:p>
          <a:p>
            <a:pPr marL="0" indent="363538" algn="just">
              <a:lnSpc>
                <a:spcPct val="125000"/>
              </a:lnSpc>
              <a:buNone/>
              <a:defRPr/>
            </a:pPr>
            <a:r>
              <a:rPr lang="en-US" altLang="zh-CN" dirty="0" smtClean="0">
                <a:latin typeface="+mn-ea"/>
              </a:rPr>
              <a:t> n=p</a:t>
            </a:r>
            <a:r>
              <a:rPr lang="en-US" altLang="zh-CN" dirty="0">
                <a:latin typeface="+mn-ea"/>
              </a:rPr>
              <a:t>=(</a:t>
            </a:r>
            <a:r>
              <a:rPr lang="en-US" altLang="zh-CN" dirty="0" err="1">
                <a:latin typeface="+mn-ea"/>
              </a:rPr>
              <a:t>n</a:t>
            </a:r>
            <a:r>
              <a:rPr lang="en-US" altLang="zh-CN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n</a:t>
            </a:r>
            <a:r>
              <a:rPr lang="en-US" altLang="zh-CN" baseline="-25000" dirty="0" err="1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n</a:t>
            </a:r>
            <a:r>
              <a:rPr lang="en-US" altLang="zh-CN" baseline="-25000" dirty="0" err="1">
                <a:latin typeface="+mn-ea"/>
              </a:rPr>
              <a:t>z</a:t>
            </a:r>
            <a:r>
              <a:rPr lang="en-US" altLang="zh-CN" dirty="0">
                <a:latin typeface="+mn-ea"/>
              </a:rPr>
              <a:t>), </a:t>
            </a:r>
          </a:p>
          <a:p>
            <a:pPr marL="0" indent="363538" algn="just">
              <a:lnSpc>
                <a:spcPct val="125000"/>
              </a:lnSpc>
              <a:buNone/>
              <a:defRPr/>
            </a:pPr>
            <a:r>
              <a:rPr lang="en-US" altLang="zh-CN" dirty="0" smtClean="0">
                <a:latin typeface="+mn-ea"/>
              </a:rPr>
              <a:t> v=</a:t>
            </a:r>
            <a:r>
              <a:rPr lang="en-US" altLang="zh-CN" dirty="0" err="1" smtClean="0">
                <a:latin typeface="+mn-ea"/>
              </a:rPr>
              <a:t>n×n</a:t>
            </a:r>
            <a:r>
              <a:rPr lang="en-US" altLang="zh-CN" baseline="-25000" dirty="0" err="1" smtClean="0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/| </a:t>
            </a:r>
            <a:r>
              <a:rPr lang="en-US" altLang="zh-CN" dirty="0" err="1">
                <a:latin typeface="+mn-ea"/>
              </a:rPr>
              <a:t>n×n</a:t>
            </a:r>
            <a:r>
              <a:rPr lang="en-US" altLang="zh-CN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|=(</a:t>
            </a:r>
            <a:r>
              <a:rPr lang="en-US" altLang="zh-CN" dirty="0" err="1">
                <a:latin typeface="+mn-ea"/>
              </a:rPr>
              <a:t>v</a:t>
            </a:r>
            <a:r>
              <a:rPr lang="en-US" altLang="zh-CN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v</a:t>
            </a:r>
            <a:r>
              <a:rPr lang="en-US" altLang="zh-CN" baseline="-25000" dirty="0" err="1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v</a:t>
            </a:r>
            <a:r>
              <a:rPr lang="en-US" altLang="zh-CN" baseline="-25000" dirty="0" err="1">
                <a:latin typeface="+mn-ea"/>
              </a:rPr>
              <a:t>z</a:t>
            </a:r>
            <a:r>
              <a:rPr lang="en-US" altLang="zh-CN" dirty="0">
                <a:latin typeface="+mn-ea"/>
              </a:rPr>
              <a:t>), </a:t>
            </a:r>
          </a:p>
          <a:p>
            <a:pPr marL="0" lvl="1" indent="363538" algn="just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+mn-ea"/>
              </a:rPr>
              <a:t> u= </a:t>
            </a:r>
            <a:r>
              <a:rPr lang="en-US" altLang="zh-CN" dirty="0" err="1">
                <a:latin typeface="+mn-ea"/>
              </a:rPr>
              <a:t>n×v</a:t>
            </a:r>
            <a:r>
              <a:rPr lang="en-US" altLang="zh-CN" dirty="0">
                <a:latin typeface="+mn-ea"/>
              </a:rPr>
              <a:t>=(</a:t>
            </a:r>
            <a:r>
              <a:rPr lang="en-US" altLang="zh-CN" dirty="0" err="1">
                <a:latin typeface="+mn-ea"/>
              </a:rPr>
              <a:t>u</a:t>
            </a:r>
            <a:r>
              <a:rPr lang="en-US" altLang="zh-CN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u</a:t>
            </a:r>
            <a:r>
              <a:rPr lang="en-US" altLang="zh-CN" baseline="-25000" dirty="0" err="1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u</a:t>
            </a:r>
            <a:r>
              <a:rPr lang="en-US" altLang="zh-CN" baseline="-25000" dirty="0" err="1">
                <a:latin typeface="+mn-ea"/>
              </a:rPr>
              <a:t>z</a:t>
            </a:r>
            <a:r>
              <a:rPr lang="en-US" altLang="zh-CN" dirty="0">
                <a:latin typeface="+mn-ea"/>
              </a:rPr>
              <a:t>), </a:t>
            </a:r>
            <a:endParaRPr lang="en-US" altLang="zh-CN" dirty="0" smtClean="0">
              <a:latin typeface="+mn-ea"/>
            </a:endParaRPr>
          </a:p>
          <a:p>
            <a:pPr marL="0" lvl="1" indent="363538" algn="just">
              <a:lnSpc>
                <a:spcPct val="125000"/>
              </a:lnSpc>
              <a:buNone/>
              <a:defRPr/>
            </a:pPr>
            <a:r>
              <a:rPr lang="zh-CN" altLang="en-US" dirty="0" smtClean="0">
                <a:latin typeface="+mn-ea"/>
              </a:rPr>
              <a:t>根据线性代数知识，则</a:t>
            </a:r>
            <a:r>
              <a:rPr lang="en-US" altLang="zh-CN" dirty="0" smtClean="0">
                <a:latin typeface="+mn-ea"/>
              </a:rPr>
              <a:t>R</a:t>
            </a:r>
            <a:r>
              <a:rPr lang="en-US" altLang="zh-CN" baseline="-25000" dirty="0" smtClean="0">
                <a:latin typeface="+mn-ea"/>
              </a:rPr>
              <a:t>x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</a:t>
            </a:r>
            <a:r>
              <a:rPr lang="en-US" altLang="zh-CN" baseline="-25000" dirty="0" smtClean="0">
                <a:latin typeface="+mn-ea"/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)·</a:t>
            </a:r>
            <a:r>
              <a:rPr lang="en-US" altLang="zh-CN" dirty="0">
                <a:latin typeface="+mn-ea"/>
              </a:rPr>
              <a:t>R</a:t>
            </a:r>
            <a:r>
              <a:rPr lang="en-US" altLang="zh-CN" baseline="-25000" dirty="0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</a:t>
            </a:r>
            <a:r>
              <a:rPr lang="en-US" altLang="zh-CN" baseline="-25000" dirty="0">
                <a:latin typeface="+mn-ea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)·</a:t>
            </a:r>
            <a:r>
              <a:rPr lang="en-US" altLang="zh-CN" dirty="0" err="1" smtClean="0">
                <a:latin typeface="+mn-ea"/>
              </a:rPr>
              <a:t>R</a:t>
            </a:r>
            <a:r>
              <a:rPr lang="en-US" altLang="zh-CN" baseline="-25000" dirty="0" err="1" smtClean="0">
                <a:latin typeface="+mn-ea"/>
              </a:rPr>
              <a:t>z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</a:t>
            </a:r>
            <a:r>
              <a:rPr lang="en-US" altLang="zh-CN" baseline="-25000" dirty="0" smtClean="0">
                <a:latin typeface="+mn-ea"/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)=</a:t>
            </a:r>
          </a:p>
          <a:p>
            <a:pPr marL="0" lvl="1" indent="363538" algn="just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+mn-ea"/>
                <a:sym typeface="Symbol" panose="05050102010706020507" pitchFamily="18" charset="2"/>
              </a:rPr>
              <a:t>	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		 	 </a:t>
            </a:r>
            <a:r>
              <a:rPr lang="en-US" altLang="zh-CN" dirty="0" err="1" smtClean="0">
                <a:latin typeface="+mn-ea"/>
              </a:rPr>
              <a:t>u</a:t>
            </a:r>
            <a:r>
              <a:rPr lang="en-US" altLang="zh-CN" baseline="-25000" dirty="0" err="1" smtClean="0">
                <a:latin typeface="+mn-ea"/>
              </a:rPr>
              <a:t>x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err="1" smtClean="0">
                <a:latin typeface="+mn-ea"/>
              </a:rPr>
              <a:t>u</a:t>
            </a:r>
            <a:r>
              <a:rPr lang="en-US" altLang="zh-CN" baseline="-25000" dirty="0" err="1" smtClean="0">
                <a:latin typeface="+mn-ea"/>
              </a:rPr>
              <a:t>y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err="1" smtClean="0">
                <a:latin typeface="+mn-ea"/>
              </a:rPr>
              <a:t>u</a:t>
            </a:r>
            <a:r>
              <a:rPr lang="en-US" altLang="zh-CN" baseline="-25000" dirty="0" err="1" smtClean="0">
                <a:latin typeface="+mn-ea"/>
              </a:rPr>
              <a:t>z</a:t>
            </a:r>
            <a:r>
              <a:rPr lang="en-US" altLang="zh-CN" baseline="-25000" dirty="0" smtClean="0">
                <a:latin typeface="+mn-ea"/>
              </a:rPr>
              <a:t>   </a:t>
            </a:r>
            <a:r>
              <a:rPr lang="en-US" altLang="zh-CN" dirty="0">
                <a:latin typeface="+mn-ea"/>
              </a:rPr>
              <a:t>0</a:t>
            </a:r>
          </a:p>
          <a:p>
            <a:pPr marL="990600" lvl="1" indent="-533400" algn="just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+mn-ea"/>
              </a:rPr>
              <a:t>					 </a:t>
            </a:r>
            <a:r>
              <a:rPr lang="en-US" altLang="zh-CN" dirty="0" err="1" smtClean="0">
                <a:latin typeface="+mn-ea"/>
              </a:rPr>
              <a:t>v</a:t>
            </a:r>
            <a:r>
              <a:rPr lang="en-US" altLang="zh-CN" baseline="-25000" dirty="0" err="1" smtClean="0">
                <a:latin typeface="+mn-ea"/>
              </a:rPr>
              <a:t>x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v</a:t>
            </a:r>
            <a:r>
              <a:rPr lang="en-US" altLang="zh-CN" baseline="-25000" dirty="0" err="1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v</a:t>
            </a:r>
            <a:r>
              <a:rPr lang="en-US" altLang="zh-CN" baseline="-25000" dirty="0" err="1">
                <a:latin typeface="+mn-ea"/>
              </a:rPr>
              <a:t>z</a:t>
            </a:r>
            <a:r>
              <a:rPr lang="en-US" altLang="zh-CN" baseline="-25000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0</a:t>
            </a:r>
            <a:endParaRPr lang="en-US" altLang="zh-CN" dirty="0">
              <a:latin typeface="+mn-ea"/>
            </a:endParaRPr>
          </a:p>
          <a:p>
            <a:pPr marL="990600" lvl="1" indent="-533400" algn="just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+mn-ea"/>
              </a:rPr>
              <a:t>					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</a:t>
            </a:r>
            <a:r>
              <a:rPr lang="en-US" altLang="zh-CN" baseline="-25000" dirty="0" err="1" smtClean="0">
                <a:latin typeface="+mn-ea"/>
              </a:rPr>
              <a:t>x</a:t>
            </a: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n</a:t>
            </a:r>
            <a:r>
              <a:rPr lang="en-US" altLang="zh-CN" baseline="-25000" dirty="0" err="1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n</a:t>
            </a:r>
            <a:r>
              <a:rPr lang="en-US" altLang="zh-CN" baseline="-25000" dirty="0" err="1">
                <a:latin typeface="+mn-ea"/>
              </a:rPr>
              <a:t>z</a:t>
            </a:r>
            <a:r>
              <a:rPr lang="en-US" altLang="zh-CN" baseline="-25000" dirty="0">
                <a:latin typeface="+mn-ea"/>
              </a:rPr>
              <a:t>  </a:t>
            </a:r>
            <a:r>
              <a:rPr lang="en-US" altLang="zh-CN" dirty="0" smtClean="0">
                <a:latin typeface="+mn-ea"/>
              </a:rPr>
              <a:t>0</a:t>
            </a:r>
            <a:endParaRPr lang="en-US" altLang="zh-CN" dirty="0">
              <a:latin typeface="+mn-ea"/>
            </a:endParaRPr>
          </a:p>
          <a:p>
            <a:pPr marL="990600" lvl="1" indent="-533400" algn="just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+mn-ea"/>
              </a:rPr>
              <a:t>					</a:t>
            </a:r>
            <a:r>
              <a:rPr lang="en-US" altLang="zh-CN" dirty="0" smtClean="0">
                <a:latin typeface="+mn-ea"/>
              </a:rPr>
              <a:t> 0   </a:t>
            </a:r>
            <a:r>
              <a:rPr lang="en-US" altLang="zh-CN" dirty="0">
                <a:latin typeface="+mn-ea"/>
              </a:rPr>
              <a:t>0  </a:t>
            </a:r>
            <a:r>
              <a:rPr lang="en-US" altLang="zh-CN" dirty="0" smtClean="0">
                <a:latin typeface="+mn-ea"/>
              </a:rPr>
              <a:t>0</a:t>
            </a:r>
            <a:r>
              <a:rPr lang="en-US" altLang="zh-CN" baseline="-25000" dirty="0" smtClean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1</a:t>
            </a:r>
          </a:p>
          <a:p>
            <a:pPr marL="990600" lvl="1" indent="-533400" algn="just">
              <a:buNone/>
              <a:defRPr/>
            </a:pPr>
            <a:endParaRPr lang="en-US" altLang="zh-CN" dirty="0"/>
          </a:p>
        </p:txBody>
      </p:sp>
      <p:grpSp>
        <p:nvGrpSpPr>
          <p:cNvPr id="161795" name="Group 136"/>
          <p:cNvGrpSpPr>
            <a:grpSpLocks/>
          </p:cNvGrpSpPr>
          <p:nvPr/>
        </p:nvGrpSpPr>
        <p:grpSpPr bwMode="auto">
          <a:xfrm>
            <a:off x="2206368" y="3573464"/>
            <a:ext cx="2305308" cy="2248663"/>
            <a:chOff x="3582" y="1117"/>
            <a:chExt cx="1249" cy="1142"/>
          </a:xfrm>
        </p:grpSpPr>
        <p:grpSp>
          <p:nvGrpSpPr>
            <p:cNvPr id="161798" name="Group 108"/>
            <p:cNvGrpSpPr>
              <a:grpSpLocks/>
            </p:cNvGrpSpPr>
            <p:nvPr/>
          </p:nvGrpSpPr>
          <p:grpSpPr bwMode="auto">
            <a:xfrm>
              <a:off x="3582" y="1299"/>
              <a:ext cx="1024" cy="960"/>
              <a:chOff x="2744" y="2160"/>
              <a:chExt cx="1819" cy="1808"/>
            </a:xfrm>
          </p:grpSpPr>
          <p:sp>
            <p:nvSpPr>
              <p:cNvPr id="161808" name="Line 109"/>
              <p:cNvSpPr>
                <a:spLocks noChangeShapeType="1"/>
              </p:cNvSpPr>
              <p:nvPr/>
            </p:nvSpPr>
            <p:spPr bwMode="auto">
              <a:xfrm>
                <a:off x="3511" y="2240"/>
                <a:ext cx="1" cy="8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09" name="Line 110"/>
              <p:cNvSpPr>
                <a:spLocks noChangeShapeType="1"/>
              </p:cNvSpPr>
              <p:nvPr/>
            </p:nvSpPr>
            <p:spPr bwMode="auto">
              <a:xfrm flipH="1">
                <a:off x="3511" y="3132"/>
                <a:ext cx="102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0" name="Line 111"/>
              <p:cNvSpPr>
                <a:spLocks noChangeShapeType="1"/>
              </p:cNvSpPr>
              <p:nvPr/>
            </p:nvSpPr>
            <p:spPr bwMode="auto">
              <a:xfrm flipH="1">
                <a:off x="2789" y="3132"/>
                <a:ext cx="722" cy="6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1" name="Freeform 112"/>
              <p:cNvSpPr>
                <a:spLocks/>
              </p:cNvSpPr>
              <p:nvPr/>
            </p:nvSpPr>
            <p:spPr bwMode="auto">
              <a:xfrm>
                <a:off x="3486" y="2160"/>
                <a:ext cx="47" cy="129"/>
              </a:xfrm>
              <a:custGeom>
                <a:avLst/>
                <a:gdLst>
                  <a:gd name="T0" fmla="*/ 0 w 95"/>
                  <a:gd name="T1" fmla="*/ 64 h 259"/>
                  <a:gd name="T2" fmla="*/ 11 w 95"/>
                  <a:gd name="T3" fmla="*/ 53 h 259"/>
                  <a:gd name="T4" fmla="*/ 23 w 95"/>
                  <a:gd name="T5" fmla="*/ 64 h 259"/>
                  <a:gd name="T6" fmla="*/ 11 w 95"/>
                  <a:gd name="T7" fmla="*/ 0 h 259"/>
                  <a:gd name="T8" fmla="*/ 0 w 95"/>
                  <a:gd name="T9" fmla="*/ 64 h 2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259">
                    <a:moveTo>
                      <a:pt x="0" y="259"/>
                    </a:moveTo>
                    <a:lnTo>
                      <a:pt x="47" y="212"/>
                    </a:lnTo>
                    <a:lnTo>
                      <a:pt x="95" y="259"/>
                    </a:lnTo>
                    <a:lnTo>
                      <a:pt x="47" y="0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2" name="Rectangle 113"/>
              <p:cNvSpPr>
                <a:spLocks noChangeArrowheads="1"/>
              </p:cNvSpPr>
              <p:nvPr/>
            </p:nvSpPr>
            <p:spPr bwMode="auto">
              <a:xfrm>
                <a:off x="3563" y="2160"/>
                <a:ext cx="1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61813" name="Freeform 114"/>
              <p:cNvSpPr>
                <a:spLocks/>
              </p:cNvSpPr>
              <p:nvPr/>
            </p:nvSpPr>
            <p:spPr bwMode="auto">
              <a:xfrm>
                <a:off x="2744" y="3691"/>
                <a:ext cx="114" cy="102"/>
              </a:xfrm>
              <a:custGeom>
                <a:avLst/>
                <a:gdLst>
                  <a:gd name="T0" fmla="*/ 57 w 228"/>
                  <a:gd name="T1" fmla="*/ 19 h 203"/>
                  <a:gd name="T2" fmla="*/ 41 w 228"/>
                  <a:gd name="T3" fmla="*/ 17 h 203"/>
                  <a:gd name="T4" fmla="*/ 42 w 228"/>
                  <a:gd name="T5" fmla="*/ 0 h 203"/>
                  <a:gd name="T6" fmla="*/ 0 w 228"/>
                  <a:gd name="T7" fmla="*/ 51 h 203"/>
                  <a:gd name="T8" fmla="*/ 57 w 228"/>
                  <a:gd name="T9" fmla="*/ 19 h 2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8" h="203">
                    <a:moveTo>
                      <a:pt x="228" y="73"/>
                    </a:moveTo>
                    <a:lnTo>
                      <a:pt x="162" y="66"/>
                    </a:lnTo>
                    <a:lnTo>
                      <a:pt x="168" y="0"/>
                    </a:lnTo>
                    <a:lnTo>
                      <a:pt x="0" y="203"/>
                    </a:lnTo>
                    <a:lnTo>
                      <a:pt x="228" y="7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4" name="Rectangle 115"/>
              <p:cNvSpPr>
                <a:spLocks noChangeArrowheads="1"/>
              </p:cNvSpPr>
              <p:nvPr/>
            </p:nvSpPr>
            <p:spPr bwMode="auto">
              <a:xfrm>
                <a:off x="2863" y="3718"/>
                <a:ext cx="1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161815" name="Freeform 116"/>
              <p:cNvSpPr>
                <a:spLocks/>
              </p:cNvSpPr>
              <p:nvPr/>
            </p:nvSpPr>
            <p:spPr bwMode="auto">
              <a:xfrm>
                <a:off x="4428" y="3107"/>
                <a:ext cx="129" cy="47"/>
              </a:xfrm>
              <a:custGeom>
                <a:avLst/>
                <a:gdLst>
                  <a:gd name="T0" fmla="*/ 0 w 260"/>
                  <a:gd name="T1" fmla="*/ 0 h 95"/>
                  <a:gd name="T2" fmla="*/ 11 w 260"/>
                  <a:gd name="T3" fmla="*/ 11 h 95"/>
                  <a:gd name="T4" fmla="*/ 0 w 260"/>
                  <a:gd name="T5" fmla="*/ 23 h 95"/>
                  <a:gd name="T6" fmla="*/ 64 w 260"/>
                  <a:gd name="T7" fmla="*/ 11 h 95"/>
                  <a:gd name="T8" fmla="*/ 0 w 260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0" h="95">
                    <a:moveTo>
                      <a:pt x="0" y="0"/>
                    </a:moveTo>
                    <a:lnTo>
                      <a:pt x="47" y="47"/>
                    </a:lnTo>
                    <a:lnTo>
                      <a:pt x="0" y="95"/>
                    </a:lnTo>
                    <a:lnTo>
                      <a:pt x="26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816" name="Rectangle 117"/>
              <p:cNvSpPr>
                <a:spLocks noChangeArrowheads="1"/>
              </p:cNvSpPr>
              <p:nvPr/>
            </p:nvSpPr>
            <p:spPr bwMode="auto">
              <a:xfrm>
                <a:off x="4423" y="3158"/>
                <a:ext cx="1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61817" name="Rectangle 118"/>
              <p:cNvSpPr>
                <a:spLocks noChangeArrowheads="1"/>
              </p:cNvSpPr>
              <p:nvPr/>
            </p:nvSpPr>
            <p:spPr bwMode="auto">
              <a:xfrm>
                <a:off x="3547" y="3158"/>
                <a:ext cx="15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1pPr>
                <a:lvl2pPr marL="742950" indent="-28575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2pPr>
                <a:lvl3pPr marL="11430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3pPr>
                <a:lvl4pPr marL="16002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4pPr>
                <a:lvl5pPr marL="2057400" indent="-228600"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0099"/>
                    </a:solidFill>
                    <a:latin typeface="Comic Sans MS" panose="030F0702030302020204" pitchFamily="66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sz="1700" i="1">
                    <a:solidFill>
                      <a:srgbClr val="000000"/>
                    </a:solidFill>
                    <a:latin typeface="Times" panose="02020603050405020304" pitchFamily="18" charset="0"/>
                  </a:rPr>
                  <a:t>O</a:t>
                </a:r>
                <a:endParaRPr lang="en-US" altLang="zh-CN"/>
              </a:p>
            </p:txBody>
          </p:sp>
        </p:grpSp>
        <p:grpSp>
          <p:nvGrpSpPr>
            <p:cNvPr id="161799" name="Group 131"/>
            <p:cNvGrpSpPr>
              <a:grpSpLocks/>
            </p:cNvGrpSpPr>
            <p:nvPr/>
          </p:nvGrpSpPr>
          <p:grpSpPr bwMode="auto">
            <a:xfrm>
              <a:off x="4241" y="1253"/>
              <a:ext cx="227" cy="408"/>
              <a:chOff x="839" y="2024"/>
              <a:chExt cx="227" cy="408"/>
            </a:xfrm>
          </p:grpSpPr>
          <p:sp>
            <p:nvSpPr>
              <p:cNvPr id="161804" name="Line 127"/>
              <p:cNvSpPr>
                <a:spLocks noChangeShapeType="1"/>
              </p:cNvSpPr>
              <p:nvPr/>
            </p:nvSpPr>
            <p:spPr bwMode="auto">
              <a:xfrm flipV="1">
                <a:off x="839" y="2024"/>
                <a:ext cx="227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5" name="Line 128"/>
              <p:cNvSpPr>
                <a:spLocks noChangeShapeType="1"/>
              </p:cNvSpPr>
              <p:nvPr/>
            </p:nvSpPr>
            <p:spPr bwMode="auto">
              <a:xfrm flipV="1">
                <a:off x="839" y="2160"/>
                <a:ext cx="13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6" name="Line 129"/>
              <p:cNvSpPr>
                <a:spLocks noChangeShapeType="1"/>
              </p:cNvSpPr>
              <p:nvPr/>
            </p:nvSpPr>
            <p:spPr bwMode="auto">
              <a:xfrm flipV="1">
                <a:off x="839" y="2296"/>
                <a:ext cx="227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07" name="Line 130"/>
              <p:cNvSpPr>
                <a:spLocks noChangeShapeType="1"/>
              </p:cNvSpPr>
              <p:nvPr/>
            </p:nvSpPr>
            <p:spPr bwMode="auto">
              <a:xfrm>
                <a:off x="839" y="2341"/>
                <a:ext cx="1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1800" name="Text Box 132"/>
            <p:cNvSpPr txBox="1">
              <a:spLocks noChangeArrowheads="1"/>
            </p:cNvSpPr>
            <p:nvPr/>
          </p:nvSpPr>
          <p:spPr bwMode="auto">
            <a:xfrm>
              <a:off x="4377" y="1117"/>
              <a:ext cx="181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/>
                <a:t>p</a:t>
              </a:r>
            </a:p>
          </p:txBody>
        </p:sp>
        <p:sp>
          <p:nvSpPr>
            <p:cNvPr id="161801" name="Text Box 133"/>
            <p:cNvSpPr txBox="1">
              <a:spLocks noChangeArrowheads="1"/>
            </p:cNvSpPr>
            <p:nvPr/>
          </p:nvSpPr>
          <p:spPr bwMode="auto">
            <a:xfrm>
              <a:off x="4150" y="1253"/>
              <a:ext cx="36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/>
                <a:t>n</a:t>
              </a:r>
            </a:p>
          </p:txBody>
        </p:sp>
        <p:sp>
          <p:nvSpPr>
            <p:cNvPr id="161802" name="Text Box 134"/>
            <p:cNvSpPr txBox="1">
              <a:spLocks noChangeArrowheads="1"/>
            </p:cNvSpPr>
            <p:nvPr/>
          </p:nvSpPr>
          <p:spPr bwMode="auto">
            <a:xfrm>
              <a:off x="4468" y="1434"/>
              <a:ext cx="36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/>
                <a:t>v</a:t>
              </a:r>
            </a:p>
          </p:txBody>
        </p:sp>
        <p:sp>
          <p:nvSpPr>
            <p:cNvPr id="161803" name="Text Box 135"/>
            <p:cNvSpPr txBox="1">
              <a:spLocks noChangeArrowheads="1"/>
            </p:cNvSpPr>
            <p:nvPr/>
          </p:nvSpPr>
          <p:spPr bwMode="auto">
            <a:xfrm>
              <a:off x="4286" y="1616"/>
              <a:ext cx="363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1pPr>
              <a:lvl2pPr marL="742950" indent="-28575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2pPr>
              <a:lvl3pPr marL="11430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3pPr>
              <a:lvl4pPr marL="16002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4pPr>
              <a:lvl5pPr marL="2057400" indent="-228600"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0099"/>
                  </a:solidFill>
                  <a:latin typeface="Comic Sans MS" panose="030F0702030302020204" pitchFamily="66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400"/>
                <a:t>u</a:t>
              </a:r>
            </a:p>
          </p:txBody>
        </p:sp>
      </p:grpSp>
      <p:sp>
        <p:nvSpPr>
          <p:cNvPr id="161796" name="AutoShape 137"/>
          <p:cNvSpPr>
            <a:spLocks/>
          </p:cNvSpPr>
          <p:nvPr/>
        </p:nvSpPr>
        <p:spPr bwMode="auto">
          <a:xfrm>
            <a:off x="6426200" y="3476625"/>
            <a:ext cx="217488" cy="2109788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61797" name="AutoShape 138"/>
          <p:cNvSpPr>
            <a:spLocks/>
          </p:cNvSpPr>
          <p:nvPr/>
        </p:nvSpPr>
        <p:spPr bwMode="auto">
          <a:xfrm>
            <a:off x="8780464" y="3490913"/>
            <a:ext cx="141287" cy="2068512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7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2pPr>
            <a:lvl3pPr marL="11430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4pPr>
            <a:lvl5pPr marL="2057400" indent="-228600"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99"/>
                </a:solidFill>
                <a:latin typeface="Comic Sans MS" panose="030F0702030302020204" pitchFamily="66" charset="0"/>
                <a:ea typeface="楷体_GB2312" pitchFamily="49" charset="-122"/>
              </a:defRPr>
            </a:lvl9pPr>
          </a:lstStyle>
          <a:p>
            <a:fld id="{A2CF3235-5A92-47B8-89C3-F73FBFEE98B2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200" b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75520" y="197745"/>
            <a:ext cx="7488832" cy="5047536"/>
          </a:xfrm>
          <a:prstGeom prst="rect">
            <a:avLst/>
          </a:prstGeom>
          <a:blipFill>
            <a:blip r:embed="rId2"/>
            <a:stretch>
              <a:fillRect l="-162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360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859</Words>
  <Application>Microsoft Office PowerPoint</Application>
  <PresentationFormat>宽屏</PresentationFormat>
  <Paragraphs>158</Paragraphs>
  <Slides>10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等线 Light</vt:lpstr>
      <vt:lpstr>楷体_GB2312</vt:lpstr>
      <vt:lpstr>宋体</vt:lpstr>
      <vt:lpstr>Arial</vt:lpstr>
      <vt:lpstr>Cambria Math</vt:lpstr>
      <vt:lpstr>Comic Sans MS</vt:lpstr>
      <vt:lpstr>Symbol</vt:lpstr>
      <vt:lpstr>Times</vt:lpstr>
      <vt:lpstr>Times New Roman</vt:lpstr>
      <vt:lpstr>Verdana</vt:lpstr>
      <vt:lpstr>Wingdings</vt:lpstr>
      <vt:lpstr>Office 主题​​</vt:lpstr>
      <vt:lpstr>建立移动眼坐标，实现第一人称视角视觉效果</vt:lpstr>
      <vt:lpstr>用户坐标系到观察坐标系变换：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建立移动眼坐标，实现第一人称视角视觉效果</dc:title>
  <dc:creator>Windows 用户</dc:creator>
  <cp:lastModifiedBy>Windows 用户</cp:lastModifiedBy>
  <cp:revision>12</cp:revision>
  <dcterms:created xsi:type="dcterms:W3CDTF">2020-01-14T07:14:56Z</dcterms:created>
  <dcterms:modified xsi:type="dcterms:W3CDTF">2020-05-30T11:45:06Z</dcterms:modified>
</cp:coreProperties>
</file>