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0" r:id="rId4"/>
    <p:sldId id="262" r:id="rId5"/>
    <p:sldId id="280" r:id="rId6"/>
    <p:sldId id="272" r:id="rId7"/>
    <p:sldId id="279" r:id="rId8"/>
    <p:sldId id="275" r:id="rId10"/>
    <p:sldId id="259" r:id="rId11"/>
    <p:sldId id="276" r:id="rId12"/>
    <p:sldId id="281" r:id="rId13"/>
    <p:sldId id="277" r:id="rId14"/>
    <p:sldId id="282" r:id="rId15"/>
    <p:sldId id="278" r:id="rId16"/>
    <p:sldId id="258" r:id="rId17"/>
    <p:sldId id="300" r:id="rId18"/>
    <p:sldId id="268" r:id="rId19"/>
    <p:sldId id="274" r:id="rId20"/>
    <p:sldId id="265" r:id="rId21"/>
    <p:sldId id="266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../media/image5.png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4.jpe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2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1.jpeg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3.png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image" Target="../media/image3.png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3.png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.jpe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../media/image5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4.jpe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../media/image5.pn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4.jpe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../media/image5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4.jpe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../media/image5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4.jpe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../media/image5.png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4.jpe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8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3.xml"/><Relationship Id="rId4" Type="http://schemas.openxmlformats.org/officeDocument/2006/relationships/image" Target="../media/image15.jpe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9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1.xml"/><Relationship Id="rId4" Type="http://schemas.openxmlformats.org/officeDocument/2006/relationships/image" Target="../media/image15.jpe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6.xml"/><Relationship Id="rId4" Type="http://schemas.openxmlformats.org/officeDocument/2006/relationships/image" Target="../media/image15.jpeg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09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16.xml"/><Relationship Id="rId4" Type="http://schemas.openxmlformats.org/officeDocument/2006/relationships/image" Target="../media/image8.jpeg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ags" Target="../tags/tag220.xml"/><Relationship Id="rId5" Type="http://schemas.openxmlformats.org/officeDocument/2006/relationships/image" Target="../media/image24.jpeg"/><Relationship Id="rId4" Type="http://schemas.openxmlformats.org/officeDocument/2006/relationships/tags" Target="../tags/tag219.xml"/><Relationship Id="rId3" Type="http://schemas.openxmlformats.org/officeDocument/2006/relationships/image" Target="../media/image11.jpeg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8.jpe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9.jpeg"/><Relationship Id="rId1" Type="http://schemas.openxmlformats.org/officeDocument/2006/relationships/tags" Target="../tags/tag1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1.xml"/><Relationship Id="rId2" Type="http://schemas.openxmlformats.org/officeDocument/2006/relationships/image" Target="../media/image10.png"/><Relationship Id="rId1" Type="http://schemas.openxmlformats.org/officeDocument/2006/relationships/tags" Target="../tags/tag18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5.xml"/><Relationship Id="rId4" Type="http://schemas.openxmlformats.org/officeDocument/2006/relationships/image" Target="../media/image11.jpeg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212840" y="3611245"/>
            <a:ext cx="3540760" cy="366395"/>
          </a:xfrm>
        </p:spPr>
        <p:txBody>
          <a:bodyPr>
            <a:normAutofit fontScale="90000" lnSpcReduction="10000"/>
          </a:bodyPr>
          <a:p>
            <a:r>
              <a:rPr lang="en-US" altLang="zh-CN" b="1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b="1">
                <a:solidFill>
                  <a:schemeClr val="tx2">
                    <a:lumMod val="75000"/>
                  </a:schemeClr>
                </a:solidFill>
              </a:rPr>
              <a:t>第四组</a:t>
            </a:r>
            <a:r>
              <a:rPr lang="en-US" altLang="zh-CN" b="1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zh-CN" altLang="en-US" b="1">
                <a:solidFill>
                  <a:schemeClr val="tx2">
                    <a:lumMod val="75000"/>
                  </a:schemeClr>
                </a:solidFill>
              </a:rPr>
              <a:t>设计作品答辩</a:t>
            </a:r>
            <a:endParaRPr lang="zh-CN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55340" y="2015490"/>
            <a:ext cx="6184900" cy="1595755"/>
          </a:xfrm>
        </p:spPr>
        <p:txBody>
          <a:bodyPr/>
          <a:p>
            <a:r>
              <a:rPr lang="zh-CN" altLang="en-US"/>
              <a:t>动态地图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856865" y="3977640"/>
            <a:ext cx="7182485" cy="530860"/>
          </a:xfrm>
        </p:spPr>
        <p:txBody>
          <a:bodyPr>
            <a:normAutofit/>
          </a:bodyPr>
          <a:p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组长：林芷珊    组员：崔艺耀、刘子言、王颖卓、张新浩、朱星雨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089910" y="4397375"/>
            <a:ext cx="6839585" cy="390525"/>
          </a:xfrm>
        </p:spPr>
        <p:txBody>
          <a:bodyPr>
            <a:noAutofit/>
          </a:bodyPr>
          <a:p>
            <a:pPr algn="l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汇报日期：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2021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年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6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月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18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日          汇报人：林芷珊 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PPT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制作：刘子言  </a:t>
            </a:r>
            <a:r>
              <a:rPr lang="zh-CN" altLang="en-US">
                <a:latin typeface="幼圆" panose="02010509060101010101" pitchFamily="49" charset="-122"/>
                <a:cs typeface="幼圆" panose="02010509060101010101" pitchFamily="49" charset="-122"/>
              </a:rPr>
              <a:t>     </a:t>
            </a:r>
            <a:endParaRPr lang="zh-CN" altLang="en-US"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>
          <a:xfrm>
            <a:off x="572135" y="4817110"/>
            <a:ext cx="5342255" cy="16821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城市资料卡</a:t>
            </a:r>
            <a:r>
              <a:rPr lang="en-US" altLang="zh-CN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——</a:t>
            </a:r>
            <a:r>
              <a:rPr lang="zh-CN" altLang="en-US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介绍城市的基本信息</a:t>
            </a:r>
            <a:endParaRPr lang="zh-CN" altLang="en-US" b="1" spc="-200" dirty="0">
              <a:solidFill>
                <a:schemeClr val="accent6"/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如有兴趣深入了解这座城市：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·  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第一个按钮链接到相关城市的百度网站；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·  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第二个按钮链接到知识问答题库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~</a:t>
            </a:r>
            <a:endParaRPr lang="en-US" altLang="zh-CN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6253480" y="4813300"/>
            <a:ext cx="5367655" cy="1686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第一个按钮（</a:t>
            </a:r>
            <a:r>
              <a:rPr lang="en-US" altLang="zh-CN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Read  More</a:t>
            </a:r>
            <a:r>
              <a:rPr lang="zh-CN" altLang="en-US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）</a:t>
            </a:r>
            <a:r>
              <a:rPr lang="en-US" altLang="zh-CN" b="1" spc="-200" dirty="0">
                <a:solidFill>
                  <a:schemeClr val="accent6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——</a:t>
            </a:r>
            <a:endParaRPr lang="en-US" altLang="zh-CN" b="1" spc="-200" dirty="0">
              <a:solidFill>
                <a:schemeClr val="accent6"/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pc="-200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链接到相关城市的百度网站</a:t>
            </a:r>
            <a:endParaRPr lang="zh-CN" altLang="en-US" spc="-200" dirty="0">
              <a:solidFill>
                <a:schemeClr val="tx1"/>
              </a:solidFill>
              <a:uFillTx/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pc="-200">
                <a:ln w="3175">
                  <a:noFill/>
                  <a:prstDash val="dash"/>
                </a:ln>
                <a:cs typeface="微软雅黑" panose="020B0503020204020204" charset="-122"/>
                <a:sym typeface="+mn-ea"/>
              </a:rPr>
              <a:t>城市介绍资料卡片</a:t>
            </a:r>
            <a:br>
              <a:rPr lang="zh-CN" altLang="en-US" b="1" spc="-2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</a:br>
            <a:endParaRPr lang="zh-CN" altLang="zh-CN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4"/>
          <a:srcRect l="36947" t="19662" r="35155" b="15246"/>
          <a:stretch>
            <a:fillRect/>
          </a:stretch>
        </p:blipFill>
        <p:spPr>
          <a:xfrm>
            <a:off x="549910" y="1374775"/>
            <a:ext cx="2303145" cy="302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/>
          <p:cNvPicPr>
            <a:picLocks noChangeAspect="1"/>
          </p:cNvPicPr>
          <p:nvPr/>
        </p:nvPicPr>
        <p:blipFill>
          <a:blip r:embed="rId5"/>
          <a:srcRect l="34507" t="18474" r="34024" b="15131"/>
          <a:stretch>
            <a:fillRect/>
          </a:stretch>
        </p:blipFill>
        <p:spPr>
          <a:xfrm>
            <a:off x="3081020" y="1374775"/>
            <a:ext cx="256794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480" y="1417320"/>
            <a:ext cx="5266690" cy="29629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主要功能：点击资料卡片的第二个按钮，进入随机抽题页面，丰富多彩的知识小问答等你来发现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~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主要技术：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HTML  +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CSS  +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                                                                                                                     设计者：林芷珊、刘子言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项目特色模块</a:t>
            </a:r>
            <a:r>
              <a:rPr altLang="zh-CN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3——</a:t>
            </a: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知识问答板块</a:t>
            </a:r>
            <a:endParaRPr lang="zh-CN" altLang="en-US" sz="3200" b="1" spc="-2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art-close-up-creative-1927504(1)"/>
          <p:cNvPicPr/>
          <p:nvPr>
            <p:custDataLst>
              <p:tags r:id="rId3"/>
            </p:custDataLst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609600" y="634365"/>
            <a:ext cx="10969200" cy="3646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>
          <a:xfrm>
            <a:off x="552450" y="4939030"/>
            <a:ext cx="5342255" cy="1602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spc="-2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点击开始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开始随机抽取题目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spc="-2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点击停止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弹出抽到的题目序号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spc="-2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点击重置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使滚动数字回归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00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spc="-2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点击清空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ym typeface="+mn-ea"/>
              </a:rPr>
              <a:t>觉得不过瘾？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可以再来三题！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6249670" y="4939030"/>
            <a:ext cx="5367655" cy="16021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pc="-200" dirty="0">
                <a:solidFill>
                  <a:schemeClr val="tx2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点击每次抽到的题目序号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弹出答题框，来知识大挑战！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spc="-200" dirty="0">
                <a:solidFill>
                  <a:schemeClr val="tx2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答题后点击提交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弹出提示框，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自动判断对错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spc="-200" dirty="0">
                <a:solidFill>
                  <a:schemeClr val="tx2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每次限抽三题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否则会弹出小提示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spc="-200" dirty="0">
                <a:solidFill>
                  <a:schemeClr val="tx2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点击返回首页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——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再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去了解其他有趣的城市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pc="-200">
                <a:ln w="3175">
                  <a:noFill/>
                  <a:prstDash val="dash"/>
                </a:ln>
                <a:cs typeface="微软雅黑" panose="020B0503020204020204" charset="-122"/>
                <a:sym typeface="+mn-ea"/>
              </a:rPr>
              <a:t>知识问答板块</a:t>
            </a:r>
            <a:br>
              <a:rPr lang="zh-CN" altLang="en-US" b="1" spc="-2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</a:br>
            <a:endParaRPr lang="zh-CN" altLang="zh-CN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2001" t="9258" b="10137"/>
          <a:stretch>
            <a:fillRect/>
          </a:stretch>
        </p:blipFill>
        <p:spPr>
          <a:xfrm>
            <a:off x="662940" y="781685"/>
            <a:ext cx="5120640" cy="2388235"/>
          </a:xfrm>
          <a:prstGeom prst="rect">
            <a:avLst/>
          </a:prstGeom>
          <a:noFill/>
          <a:ln w="28575" cmpd="dbl">
            <a:solidFill>
              <a:schemeClr val="tx2">
                <a:lumMod val="75000"/>
              </a:schemeClr>
            </a:solidFill>
            <a:prstDash val="sysDash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l="2773" t="9258" b="6429"/>
          <a:stretch>
            <a:fillRect/>
          </a:stretch>
        </p:blipFill>
        <p:spPr>
          <a:xfrm>
            <a:off x="662940" y="2315210"/>
            <a:ext cx="5120640" cy="2498090"/>
          </a:xfrm>
          <a:prstGeom prst="rect">
            <a:avLst/>
          </a:prstGeom>
          <a:noFill/>
          <a:ln w="28575" cmpd="dbl">
            <a:solidFill>
              <a:schemeClr val="tx2">
                <a:lumMod val="75000"/>
              </a:schemeClr>
            </a:solidFill>
            <a:prstDash val="sysDash"/>
          </a:ln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6"/>
          <a:srcRect l="3279" t="8916" b="5851"/>
          <a:stretch>
            <a:fillRect/>
          </a:stretch>
        </p:blipFill>
        <p:spPr>
          <a:xfrm>
            <a:off x="5946775" y="781685"/>
            <a:ext cx="5973445" cy="2961640"/>
          </a:xfrm>
          <a:prstGeom prst="rect">
            <a:avLst/>
          </a:prstGeom>
          <a:noFill/>
          <a:ln w="28575" cmpd="dbl">
            <a:solidFill>
              <a:schemeClr val="accent6">
                <a:lumMod val="75000"/>
              </a:schemeClr>
            </a:solidFill>
            <a:prstDash val="sysDash"/>
          </a:ln>
        </p:spPr>
      </p:pic>
      <p:pic>
        <p:nvPicPr>
          <p:cNvPr id="11" name="图片 9"/>
          <p:cNvPicPr>
            <a:picLocks noChangeAspect="1"/>
          </p:cNvPicPr>
          <p:nvPr/>
        </p:nvPicPr>
        <p:blipFill>
          <a:blip r:embed="rId7"/>
          <a:srcRect l="38309" t="18363" r="34574" b="19708"/>
          <a:stretch>
            <a:fillRect/>
          </a:stretch>
        </p:blipFill>
        <p:spPr>
          <a:xfrm>
            <a:off x="5946775" y="1407160"/>
            <a:ext cx="2650490" cy="3406140"/>
          </a:xfrm>
          <a:prstGeom prst="rect">
            <a:avLst/>
          </a:prstGeom>
          <a:noFill/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</p:pic>
      <p:pic>
        <p:nvPicPr>
          <p:cNvPr id="12" name="图片 10"/>
          <p:cNvPicPr>
            <a:picLocks noChangeAspect="1"/>
          </p:cNvPicPr>
          <p:nvPr/>
        </p:nvPicPr>
        <p:blipFill>
          <a:blip r:embed="rId8"/>
          <a:srcRect l="35040" t="18474" r="33742" b="12939"/>
          <a:stretch>
            <a:fillRect/>
          </a:stretch>
        </p:blipFill>
        <p:spPr>
          <a:xfrm>
            <a:off x="8797925" y="1407160"/>
            <a:ext cx="2755265" cy="3406140"/>
          </a:xfrm>
          <a:prstGeom prst="rect">
            <a:avLst/>
          </a:prstGeom>
          <a:noFill/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主要功能：将三大板块联系在一起，使界面之间切换自如，起到了纽带的作用。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主要技术：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HTML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                                                                                                                                                                                设计者：林芷珊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项目特色模块</a:t>
            </a:r>
            <a:r>
              <a:rPr altLang="zh-CN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4——</a:t>
            </a: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灵活运用超链接</a:t>
            </a:r>
            <a:endParaRPr lang="zh-CN" altLang="en-US" sz="3200" b="1" spc="-2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art-close-up-creative-1927504(1)"/>
          <p:cNvPicPr/>
          <p:nvPr>
            <p:custDataLst>
              <p:tags r:id="rId3"/>
            </p:custDataLst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609600" y="634365"/>
            <a:ext cx="10969200" cy="3646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800" t="4561" r="48756" b="7006"/>
          <a:stretch>
            <a:fillRect/>
          </a:stretch>
        </p:blipFill>
        <p:spPr>
          <a:xfrm>
            <a:off x="415925" y="147955"/>
            <a:ext cx="5264150" cy="6318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9530" y="1353820"/>
            <a:ext cx="4737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    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通过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&lt;a&gt;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标签将首页、资料卡片、知识问答和游戏板块链接起来。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8920" y="147955"/>
            <a:ext cx="2839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超链接的灵活运用</a:t>
            </a:r>
            <a:endParaRPr lang="zh-CN" altLang="en-US" sz="24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主要功能：点击前往游戏按钮，题目做累了，来个小游戏放松心情吧。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主要技术：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HTML  +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CSS  +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                                                                                                                     设计者：张新浩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项目特色模块</a:t>
            </a:r>
            <a:r>
              <a:rPr altLang="zh-CN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5——</a:t>
            </a: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轻松娱乐小游戏</a:t>
            </a:r>
            <a:endParaRPr lang="zh-CN" altLang="en-US" sz="3200" b="1" spc="-2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art-close-up-creative-1927504(1)"/>
          <p:cNvPicPr/>
          <p:nvPr>
            <p:custDataLst>
              <p:tags r:id="rId3"/>
            </p:custDataLst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609600" y="634365"/>
            <a:ext cx="10969200" cy="3646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>
          <a:xfrm>
            <a:off x="572135" y="4817110"/>
            <a:ext cx="10615930" cy="157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          </a:t>
            </a:r>
            <a:r>
              <a:rPr lang="zh-CN" altLang="en-US" sz="2400" b="1" spc="-2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游戏规则简介：</a:t>
            </a:r>
            <a:r>
              <a:rPr lang="zh-CN" altLang="en-US" sz="2000" spc="-200" dirty="0">
                <a:sym typeface="+mn-ea"/>
              </a:rPr>
              <a:t>游戏开始，</a:t>
            </a:r>
            <a:r>
              <a:rPr lang="zh-CN" altLang="en-US" sz="2000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界面上白块以一定的速度下移，点击白块，白块消失，新的白块出现在游戏玩家眼中；若点击黑块则游戏结束；</a:t>
            </a:r>
            <a:endParaRPr lang="zh-CN" altLang="en-US" sz="2000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          </a:t>
            </a:r>
            <a:r>
              <a:rPr lang="zh-CN" altLang="en-US" sz="2400" b="1" spc="-2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点击返回首页：</a:t>
            </a:r>
            <a:r>
              <a:rPr lang="zh-CN" altLang="en-US" sz="2000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回到最初的地图板块。</a:t>
            </a:r>
            <a:endParaRPr lang="zh-CN" altLang="en-US" sz="2000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pc="-200">
                <a:ln w="3175">
                  <a:noFill/>
                  <a:prstDash val="dash"/>
                </a:ln>
                <a:cs typeface="微软雅黑" panose="020B0503020204020204" charset="-122"/>
                <a:sym typeface="+mn-ea"/>
              </a:rPr>
              <a:t>轻松娱乐小游戏</a:t>
            </a:r>
            <a:endParaRPr lang="zh-CN" altLang="zh-CN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25512" t="3797" r="25563" b="15253"/>
          <a:stretch>
            <a:fillRect/>
          </a:stretch>
        </p:blipFill>
        <p:spPr>
          <a:xfrm>
            <a:off x="1158875" y="1226185"/>
            <a:ext cx="3867150" cy="3433445"/>
          </a:xfrm>
          <a:prstGeom prst="rect">
            <a:avLst/>
          </a:prstGeom>
          <a:ln w="28575" cmpd="dbl">
            <a:solidFill>
              <a:schemeClr val="accent3">
                <a:lumMod val="75000"/>
              </a:schemeClr>
            </a:solidFill>
            <a:prstDash val="sysDash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26908" t="3911" r="25230" b="14911"/>
          <a:stretch>
            <a:fillRect/>
          </a:stretch>
        </p:blipFill>
        <p:spPr>
          <a:xfrm>
            <a:off x="6916420" y="1203325"/>
            <a:ext cx="3798570" cy="3456305"/>
          </a:xfrm>
          <a:prstGeom prst="rect">
            <a:avLst/>
          </a:prstGeom>
          <a:ln w="28575" cmpd="dbl">
            <a:solidFill>
              <a:schemeClr val="accent3"/>
            </a:solidFill>
            <a:prstDash val="sysDash"/>
          </a:ln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70275" y="2628265"/>
            <a:ext cx="5252720" cy="1016635"/>
          </a:xfrm>
        </p:spPr>
        <p:txBody>
          <a:bodyPr>
            <a:normAutofit/>
          </a:bodyPr>
          <a:lstStyle/>
          <a:p>
            <a:r>
              <a:rPr lang="zh-CN" altLang="en-US" spc="100" dirty="0">
                <a:ea typeface="幼圆" panose="02010509060101010101" pitchFamily="49" charset="-122"/>
                <a:sym typeface="+mn-ea"/>
              </a:rPr>
              <a:t>项目</a:t>
            </a:r>
            <a:r>
              <a:rPr lang="zh-CN" altLang="en-US" spc="100" dirty="0">
                <a:ea typeface="幼圆" panose="02010509060101010101" pitchFamily="49" charset="-122"/>
                <a:sym typeface="+mn-ea"/>
              </a:rPr>
              <a:t>设计感想与总结</a:t>
            </a:r>
            <a:b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</a:b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96548" y="2049146"/>
            <a:ext cx="1398905" cy="78105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乐喵体W" panose="00020600040101010101" pitchFamily="18" charset="-122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4800" dirty="0"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03</a:t>
            </a:r>
            <a:endParaRPr lang="en-US" altLang="zh-CN" sz="4800" dirty="0"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我们的收获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6740" y="1764030"/>
            <a:ext cx="3956685" cy="42449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cs typeface="幼圆" panose="02010509060101010101" pitchFamily="49" charset="-122"/>
              </a:rPr>
              <a:t>在这次的项目设计中，小组中的每一位成员除了掌握了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web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设计的基本知识</a:t>
            </a:r>
            <a:r>
              <a:rPr lang="zh-CN" altLang="en-US" dirty="0">
                <a:latin typeface="幼圆" panose="02010509060101010101" pitchFamily="49" charset="-122"/>
                <a:cs typeface="幼圆" panose="02010509060101010101" pitchFamily="49" charset="-122"/>
              </a:rPr>
              <a:t>以外，还收获了很多东西。</a:t>
            </a:r>
            <a:endParaRPr lang="zh-CN" altLang="en-US" dirty="0"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</a:rPr>
              <a:t>团队合作，攻坚克难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cs typeface="幼圆" panose="02010509060101010101" pitchFamily="49" charset="-122"/>
              </a:rPr>
              <a:t>从最初的确定主题，到集思广益的构思拓展，再到项目的分工、落实，以及最后的拼接与总结，虽然中途有遇到各种各样的困难，但我们组的小伙伴们并没有轻易放弃，而是积极沟通，相互帮助，并及时向老师请教和参考网上的资料，不断的调整、修改、磨合，在小伙伴们的</a:t>
            </a:r>
            <a:r>
              <a:rPr lang="en-US" altLang="zh-CN" dirty="0">
                <a:latin typeface="幼圆" panose="02010509060101010101" pitchFamily="49" charset="-122"/>
                <a:cs typeface="幼圆" panose="02010509060101010101" pitchFamily="49" charset="-122"/>
              </a:rPr>
              <a:t>“</a:t>
            </a:r>
            <a:r>
              <a:rPr lang="zh-CN" altLang="en-US" dirty="0">
                <a:latin typeface="幼圆" panose="02010509060101010101" pitchFamily="49" charset="-122"/>
                <a:cs typeface="幼圆" panose="02010509060101010101" pitchFamily="49" charset="-122"/>
              </a:rPr>
              <a:t>用心雕琢</a:t>
            </a:r>
            <a:r>
              <a:rPr lang="en-US" altLang="zh-CN" dirty="0">
                <a:latin typeface="幼圆" panose="02010509060101010101" pitchFamily="49" charset="-122"/>
                <a:cs typeface="幼圆" panose="02010509060101010101" pitchFamily="49" charset="-122"/>
              </a:rPr>
              <a:t>”</a:t>
            </a:r>
            <a:r>
              <a:rPr lang="zh-CN" altLang="en-US" dirty="0">
                <a:latin typeface="幼圆" panose="02010509060101010101" pitchFamily="49" charset="-122"/>
                <a:cs typeface="幼圆" panose="02010509060101010101" pitchFamily="49" charset="-122"/>
              </a:rPr>
              <a:t>下，最后打磨出了这份作品。</a:t>
            </a:r>
            <a:endParaRPr lang="en-US" altLang="zh-CN" dirty="0"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pic>
        <p:nvPicPr>
          <p:cNvPr id="10" name="内容占位符 9" descr="pexels-photo-1020325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299075" y="894556"/>
            <a:ext cx="6083300" cy="4838700"/>
          </a:xfr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7555" y="1220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我们的梦想</a:t>
            </a:r>
            <a:endParaRPr lang="zh-CN" altLang="zh-CN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3" name="内容占位符 2" descr="brainstorming-business-plan-close-up-908295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622300" y="2952115"/>
            <a:ext cx="10965600" cy="34236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612140" y="748030"/>
            <a:ext cx="10975975" cy="2299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“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世界那么大，我想去看看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”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这份设计作品是我们组每位小伙伴 ，对梦想和未来的希冀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愿未来的我们，都能如愿以偿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亲自去体验一番祖国的大好河山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pc="-200" dirty="0">
                <a:solidFill>
                  <a:schemeClr val="tx1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请迈开你的双脚，请用你短暂的一生，去走遍大地，去读遍沧海吧！背起小小的生命的行囊，向着命运已经把你或将要把你指引和运载的地方，去漫游吧，去跋涉吧</a:t>
            </a:r>
            <a:r>
              <a:rPr lang="en-US" altLang="zh-CN" spc="-200" dirty="0">
                <a:solidFill>
                  <a:schemeClr val="tx1"/>
                </a:solidFill>
                <a:uFillTx/>
                <a:latin typeface="幼圆" panose="02010509060101010101" pitchFamily="49" charset="-122"/>
                <a:cs typeface="幼圆" panose="02010509060101010101" pitchFamily="49" charset="-122"/>
              </a:rPr>
              <a:t>……</a:t>
            </a:r>
            <a:endParaRPr lang="en-US" altLang="zh-CN" spc="-200" dirty="0">
              <a:solidFill>
                <a:schemeClr val="tx1"/>
              </a:solidFill>
              <a:uFillTx/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pic>
        <p:nvPicPr>
          <p:cNvPr id="2" name="图片 1" descr="插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835" y="121920"/>
            <a:ext cx="3415665" cy="22802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3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3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590540" y="2021205"/>
            <a:ext cx="3765550" cy="704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8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项目设计目的与思想</a:t>
            </a:r>
            <a:endParaRPr lang="zh-CN" altLang="en-US" sz="28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055745" y="1863090"/>
            <a:ext cx="1566545" cy="10204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581015" y="4163695"/>
            <a:ext cx="3775075" cy="6731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8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项目</a:t>
            </a:r>
            <a:r>
              <a:rPr lang="zh-CN" altLang="en-US" sz="28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sym typeface="+mn-ea"/>
              </a:rPr>
              <a:t>设计感想与总结</a:t>
            </a:r>
            <a:endParaRPr lang="zh-CN" altLang="en-US" sz="28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4015740" y="4027170"/>
            <a:ext cx="1737995" cy="1068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590540" y="3089275"/>
            <a:ext cx="4472305" cy="6794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8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项目主要功能与</a:t>
            </a:r>
            <a:r>
              <a:rPr lang="zh-CN" altLang="en-US" sz="28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sym typeface="+mn-ea"/>
              </a:rPr>
              <a:t>特色模块</a:t>
            </a:r>
            <a:endParaRPr lang="zh-CN" altLang="en-US" sz="28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088130" y="2912110"/>
            <a:ext cx="1502410" cy="1033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 rot="21097668">
            <a:off x="111601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lnSpcReduction="2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目录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23285" y="2198370"/>
            <a:ext cx="6024245" cy="1678940"/>
          </a:xfrm>
        </p:spPr>
        <p:txBody>
          <a:bodyPr>
            <a:normAutofit fontScale="90000"/>
          </a:bodyPr>
          <a:lstStyle/>
          <a:p>
            <a:r>
              <a:rPr lang="zh-CN" altLang="en-US" sz="5335" dirty="0"/>
              <a:t>汇报到此结束啦！</a:t>
            </a:r>
            <a:br>
              <a:rPr lang="zh-CN" altLang="en-US" sz="5335" dirty="0"/>
            </a:br>
            <a:r>
              <a:rPr lang="zh-CN" altLang="en-US" sz="5335" dirty="0"/>
              <a:t>谢谢观看！</a:t>
            </a:r>
            <a:endParaRPr lang="zh-CN" altLang="en-US" sz="5335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90645" y="2354580"/>
            <a:ext cx="4411345" cy="1311275"/>
          </a:xfrm>
        </p:spPr>
        <p:txBody>
          <a:bodyPr>
            <a:normAutofit/>
          </a:bodyPr>
          <a:lstStyle/>
          <a:p>
            <a:r>
              <a:rPr lang="zh-CN" altLang="en-US" spc="100" dirty="0">
                <a:ea typeface="幼圆" panose="02010509060101010101" pitchFamily="49" charset="-122"/>
                <a:sym typeface="+mn-ea"/>
              </a:rPr>
              <a:t>项目设计目的与思想</a:t>
            </a:r>
            <a:b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</a:b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96548" y="2049146"/>
            <a:ext cx="1398905" cy="78105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乐喵体W" panose="00020600040101010101" pitchFamily="18" charset="-122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4800" dirty="0"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01</a:t>
            </a:r>
            <a:endParaRPr lang="en-US" altLang="zh-CN" sz="4800" dirty="0"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我们的动态地图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6740" y="1764030"/>
            <a:ext cx="3956685" cy="3970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每个孩子都有一个走遍大地、寻遍沧海的梦，教室里书窗前，神之所想、心之所向的，便是诗和远方。祖国的绿水青山在你的眼中又是什么样子的呢</a:t>
            </a:r>
            <a:r>
              <a:rPr lang="en-US" altLang="zh-CN" dirty="0"/>
              <a:t>……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在你踏出故土、走出校园，去探寻祖国辽阔疆域之前，请先跟随我们的脚步，一起在动态地图上领略一番祖国的风光吧！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内容占位符 9" descr="pexels-photo-1020325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299075" y="894556"/>
            <a:ext cx="6083300" cy="4838700"/>
          </a:xfrm>
        </p:spPr>
      </p:pic>
      <p:sp>
        <p:nvSpPr>
          <p:cNvPr id="2" name="文本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212840" y="1651635"/>
            <a:ext cx="4785995" cy="3746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01600" tIns="0" rIns="82550" bIns="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</a:rPr>
              <a:t>动态地图项目设计的目的</a:t>
            </a:r>
            <a:r>
              <a:rPr lang="zh-CN" altLang="en-US" b="1" dirty="0">
                <a:solidFill>
                  <a:schemeClr val="tx1"/>
                </a:solidFill>
              </a:rPr>
              <a:t>在于通过网页的形式，将图片、知识以及与用户之间的交互相结合，使用户足不出户，就能在科普和娱乐中，沉浸式地领略祖国河山以及城市独具特色的地域文化。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动态地图项目设计的思想</a:t>
            </a:r>
            <a:r>
              <a:rPr lang="zh-CN" altLang="en-US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是将课本内容与小组成员的想象力、创造力相结合，综合运用</a:t>
            </a:r>
            <a:r>
              <a:rPr lang="en-US" altLang="zh-CN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HTML</a:t>
            </a:r>
            <a:r>
              <a:rPr lang="zh-CN" altLang="en-US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tx1"/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等方面的知识，设计出既有欣赏价值、又有实用科普价值和娱乐放松价值的作品。</a:t>
            </a:r>
            <a:endParaRPr lang="zh-CN" altLang="en-US" b="1" dirty="0">
              <a:solidFill>
                <a:schemeClr val="tx1"/>
              </a:solidFill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36645" y="2465070"/>
            <a:ext cx="5120640" cy="1198880"/>
          </a:xfrm>
        </p:spPr>
        <p:txBody>
          <a:bodyPr>
            <a:normAutofit/>
          </a:bodyPr>
          <a:lstStyle/>
          <a:p>
            <a:r>
              <a:rPr lang="zh-CN" altLang="en-US" spc="100" dirty="0">
                <a:ea typeface="幼圆" panose="02010509060101010101" pitchFamily="49" charset="-122"/>
                <a:sym typeface="+mn-ea"/>
              </a:rPr>
              <a:t>项目主要功能与</a:t>
            </a:r>
            <a:r>
              <a:rPr lang="zh-CN" altLang="en-US" spc="100" dirty="0">
                <a:ea typeface="幼圆" panose="02010509060101010101" pitchFamily="49" charset="-122"/>
                <a:sym typeface="+mn-ea"/>
              </a:rPr>
              <a:t>特色模块</a:t>
            </a:r>
            <a:b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</a:b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96548" y="2049146"/>
            <a:ext cx="1398905" cy="78105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 lnSpcReduction="2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乐喵体W" panose="00020600040101010101" pitchFamily="18" charset="-122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4800" dirty="0"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02</a:t>
            </a:r>
            <a:endParaRPr lang="en-US" altLang="zh-CN" sz="4800" dirty="0"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项目主要功能</a:t>
            </a:r>
            <a:endParaRPr lang="zh-CN" altLang="zh-CN" spc="-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b="1" spc="-200" dirty="0">
                <a:solidFill>
                  <a:schemeClr val="accent2">
                    <a:lumMod val="75000"/>
                  </a:schemeClr>
                </a:solidFill>
                <a:uFillTx/>
                <a:latin typeface="幼圆" panose="02010509060101010101" pitchFamily="49" charset="-122"/>
              </a:rPr>
              <a:t>    </a:t>
            </a:r>
            <a:r>
              <a:rPr lang="zh-CN" altLang="en-US" sz="2000" b="1" spc="-200" dirty="0">
                <a:solidFill>
                  <a:schemeClr val="accent2">
                    <a:lumMod val="75000"/>
                  </a:schemeClr>
                </a:solidFill>
                <a:uFillTx/>
                <a:latin typeface="幼圆" panose="02010509060101010101" pitchFamily="49" charset="-122"/>
              </a:rPr>
              <a:t>动态地图设计，主要是先从宏观视角出发，让用户沉浸于中国版图，体验中国辽阔的疆域；再由宏及微，点亮地图中八个各具地域特色的城市，加以资料卡片介绍和知识问答，让用户在轻松愉快的氛围中拓展知识面，对我国政治、经济、文化、社会和生态文明特色有更加深刻的认识和感触。</a:t>
            </a:r>
            <a:endParaRPr lang="zh-CN" altLang="en-US" sz="2000" b="1" spc="-200" dirty="0">
              <a:solidFill>
                <a:schemeClr val="accent2">
                  <a:lumMod val="75000"/>
                </a:schemeClr>
              </a:solidFill>
              <a:uFillTx/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zh-CN" altLang="en-US" sz="2000" b="1" spc="-200" dirty="0">
                <a:solidFill>
                  <a:schemeClr val="accent2">
                    <a:lumMod val="75000"/>
                  </a:schemeClr>
                </a:solidFill>
                <a:uFillTx/>
                <a:latin typeface="幼圆" panose="02010509060101010101" pitchFamily="49" charset="-122"/>
              </a:rPr>
              <a:t>     </a:t>
            </a:r>
            <a:r>
              <a:rPr lang="zh-CN" altLang="en-US" sz="2000" b="1" spc="-200" dirty="0">
                <a:solidFill>
                  <a:schemeClr val="tx2">
                    <a:lumMod val="75000"/>
                  </a:schemeClr>
                </a:solidFill>
                <a:uFillTx/>
                <a:latin typeface="幼圆" panose="02010509060101010101" pitchFamily="49" charset="-122"/>
              </a:rPr>
              <a:t>在本项目中主要有五个功能，分别对应五个特色模块。</a:t>
            </a:r>
            <a:endParaRPr lang="zh-CN" altLang="en-US" sz="2000" b="1" spc="-200" dirty="0">
              <a:solidFill>
                <a:schemeClr val="tx2">
                  <a:lumMod val="50000"/>
                </a:schemeClr>
              </a:solidFill>
              <a:uFillTx/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zh-CN" altLang="en-US" sz="2000" b="1" spc="-200" dirty="0">
                <a:solidFill>
                  <a:schemeClr val="accent2">
                    <a:lumMod val="75000"/>
                  </a:schemeClr>
                </a:solidFill>
                <a:uFillTx/>
                <a:latin typeface="幼圆" panose="02010509060101010101" pitchFamily="49" charset="-122"/>
              </a:rPr>
              <a:t>     </a:t>
            </a:r>
            <a:r>
              <a:rPr lang="zh-CN" altLang="en-US" sz="2000" b="1" spc="-200" dirty="0">
                <a:solidFill>
                  <a:schemeClr val="tx2">
                    <a:lumMod val="75000"/>
                  </a:schemeClr>
                </a:solidFill>
                <a:uFillTx/>
                <a:latin typeface="幼圆" panose="02010509060101010101" pitchFamily="49" charset="-122"/>
              </a:rPr>
              <a:t>下面，让我们来具体了解一下</a:t>
            </a:r>
            <a:endParaRPr lang="zh-CN" altLang="en-US" sz="2000" b="1" spc="-200" dirty="0">
              <a:solidFill>
                <a:schemeClr val="tx2">
                  <a:lumMod val="75000"/>
                </a:schemeClr>
              </a:solidFill>
              <a:uFillTx/>
              <a:latin typeface="幼圆" panose="02010509060101010101" pitchFamily="49" charset="-122"/>
            </a:endParaRPr>
          </a:p>
          <a:p>
            <a:pPr marL="0" indent="0" algn="l">
              <a:buNone/>
            </a:pPr>
            <a:endParaRPr lang="zh-CN" altLang="en-US" sz="2000" b="1" spc="-200" dirty="0">
              <a:solidFill>
                <a:schemeClr val="tx2">
                  <a:lumMod val="75000"/>
                </a:schemeClr>
              </a:solidFill>
              <a:uFillTx/>
              <a:latin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 descr="art-artistic-clipboard-1919337"/>
          <p:cNvPicPr>
            <a:picLocks noGrp="1"/>
          </p:cNvPicPr>
          <p:nvPr>
            <p:ph sz="quarter" idx="13"/>
            <p:custDataLst>
              <p:tags r:id="rId1"/>
            </p:custDataLst>
          </p:nvPr>
        </p:nvPicPr>
        <p:blipFill>
          <a:blip r:embed="rId2" cstate="email"/>
          <a:srcRect l="-87"/>
          <a:stretch>
            <a:fillRect/>
          </a:stretch>
        </p:blipFill>
        <p:spPr>
          <a:xfrm>
            <a:off x="591820" y="508635"/>
            <a:ext cx="10990580" cy="36537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3"/>
            </p:custDataLst>
          </p:nvPr>
        </p:nvSpPr>
        <p:spPr>
          <a:xfrm>
            <a:off x="608664" y="5212594"/>
            <a:ext cx="10973399" cy="1043940"/>
          </a:xfrm>
          <a:prstGeom prst="rect">
            <a:avLst/>
          </a:prstGeom>
          <a:noFill/>
          <a:ln w="28575" cmpd="dbl">
            <a:noFill/>
            <a:prstDash val="sys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主要功能：宏观展现中国版图，点亮八大城市，是众多超链接的结合点。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主要技术：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HTML+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   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CSS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             设计者：朱星雨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-2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项目特色模块</a:t>
            </a:r>
            <a:r>
              <a:rPr altLang="zh-CN" sz="3200" b="1" spc="-2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1——</a:t>
            </a:r>
            <a:r>
              <a:rPr lang="zh-CN" altLang="en-US" sz="3200" b="1" spc="-2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rPr>
              <a:t>首页的地图设计</a:t>
            </a:r>
            <a:endParaRPr lang="zh-CN" altLang="en-US" sz="3200" b="1" spc="-2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4684" t="8975" r="7922" b="21419"/>
          <a:stretch>
            <a:fillRect/>
          </a:stretch>
        </p:blipFill>
        <p:spPr>
          <a:xfrm>
            <a:off x="557530" y="667385"/>
            <a:ext cx="9397365" cy="4755515"/>
          </a:xfrm>
          <a:prstGeom prst="rect">
            <a:avLst/>
          </a:prstGeom>
          <a:noFill/>
          <a:ln w="28575" cmpd="dbl">
            <a:solidFill>
              <a:schemeClr val="tx2">
                <a:lumMod val="50000"/>
              </a:schemeClr>
            </a:solidFill>
            <a:prstDash val="dashDot"/>
          </a:ln>
        </p:spPr>
      </p:pic>
      <p:sp>
        <p:nvSpPr>
          <p:cNvPr id="5" name="文本框 4"/>
          <p:cNvSpPr txBox="1"/>
          <p:nvPr/>
        </p:nvSpPr>
        <p:spPr>
          <a:xfrm>
            <a:off x="7940040" y="3380105"/>
            <a:ext cx="3399155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点亮八大特色城市：</a:t>
            </a:r>
            <a:endParaRPr lang="en-US" altLang="zh-CN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北京（橙色点）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哈尔滨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上海、深圳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长沙、成都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云南、拉萨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45415"/>
            <a:ext cx="375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-2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首页地图设计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主要功能：点击进入任意一个点亮的城市，链接到对应的城市资料卡片，介绍城市特色与相关信息。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主要技术：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HTML  +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</a:t>
            </a:r>
            <a:r>
              <a:rPr altLang="zh-CN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CSS </a:t>
            </a:r>
            <a:r>
              <a:rPr lang="zh-CN" altLang="en-US" sz="1800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                                                                                                                                                              设计者：崔艺耀、王颖卓</a:t>
            </a: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 spc="-20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项目特色模块</a:t>
            </a:r>
            <a:r>
              <a:rPr altLang="zh-CN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2——</a:t>
            </a:r>
            <a:r>
              <a:rPr lang="zh-CN" altLang="en-US" sz="3200" b="1" spc="-2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+mn-ea"/>
              </a:rPr>
              <a:t>城市介绍资料卡片</a:t>
            </a:r>
            <a:endParaRPr lang="zh-CN" altLang="en-US" sz="3200" b="1" spc="-2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内容占位符 2" descr="brainstorming-business-plan-close-up-908295"/>
          <p:cNvPicPr>
            <a:picLocks noGrp="1"/>
          </p:cNvPicPr>
          <p:nvPr>
            <p:ph sz="quarter" idx="14"/>
            <p:custDataLst>
              <p:tags r:id="rId3"/>
            </p:custDataLst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617220" y="571500"/>
            <a:ext cx="10965815" cy="35871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51.xml><?xml version="1.0" encoding="utf-8"?>
<p:tagLst xmlns:p="http://schemas.openxmlformats.org/presentationml/2006/main">
  <p:tag name="KSO_WM_TEMPLATE_CATEGORY" val="custom"/>
  <p:tag name="KSO_WM_TEMPLATE_INDEX" val="20201291"/>
</p:tagLst>
</file>

<file path=ppt/tags/tag15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1291_4*l_h_f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1291_4*l_h_i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</p:tagLst>
</file>

<file path=ppt/tags/tag16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7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163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1291_7*e*1"/>
  <p:tag name="KSO_WM_TEMPLATE_CATEGORY" val="custom"/>
  <p:tag name="KSO_WM_TEMPLATE_INDEX" val="2020129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ID" val="custom2020129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1291"/>
  <p:tag name="KSO_WM_SLIDE_LAYOUT" val="a_b_e"/>
  <p:tag name="KSO_WM_SLIDE_LAYOUT_CNT" val="1_1_1"/>
  <p:tag name="KSO_WM_SLIDE_TYPE" val="text"/>
  <p:tag name="KSO_WM_SLIDE_SUBTYPE" val="pureTxt"/>
  <p:tag name="KSO_WM_SLIDE_SIZE" val="377*152"/>
  <p:tag name="KSO_WM_SLIDE_POSITION" val="291*159"/>
  <p:tag name="KSO_WM_TEMPLATE_MASTER_TYPE" val="1"/>
  <p:tag name="KSO_WM_TEMPLATE_COLOR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0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0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  <p:tag name="KSO_WM_UNIT_SUBTYPE" val="a"/>
</p:tagLst>
</file>

<file path=ppt/tags/tag167.xml><?xml version="1.0" encoding="utf-8"?>
<p:tagLst xmlns:p="http://schemas.openxmlformats.org/presentationml/2006/main">
  <p:tag name="KSO_WM_UNIT_VALUE" val="1343*16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10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0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  <p:tag name="KSO_WM_UNIT_SUBTYPE" val="a"/>
</p:tagLst>
</file>

<file path=ppt/tags/tag169.xml><?xml version="1.0" encoding="utf-8"?>
<p:tagLst xmlns:p="http://schemas.openxmlformats.org/presentationml/2006/main">
  <p:tag name="KSO_WM_SLIDE_ID" val="custom20201291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icTxt"/>
  <p:tag name="KSO_WM_SLIDE_SIZE" val="851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7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171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1291_7*e*1"/>
  <p:tag name="KSO_WM_TEMPLATE_CATEGORY" val="custom"/>
  <p:tag name="KSO_WM_TEMPLATE_INDEX" val="20201291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ID" val="custom2020129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1291"/>
  <p:tag name="KSO_WM_SLIDE_LAYOUT" val="a_b_e"/>
  <p:tag name="KSO_WM_SLIDE_LAYOUT_CNT" val="1_1_1"/>
  <p:tag name="KSO_WM_SLIDE_TYPE" val="text"/>
  <p:tag name="KSO_WM_SLIDE_SUBTYPE" val="pureTxt"/>
  <p:tag name="KSO_WM_SLIDE_SIZE" val="377*152"/>
  <p:tag name="KSO_WM_SLIDE_POSITION" val="291*159"/>
  <p:tag name="KSO_WM_TEMPLATE_MASTER_TYPE" val="1"/>
  <p:tag name="KSO_WM_TEMPLATE_COLOR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9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9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175.xml><?xml version="1.0" encoding="utf-8"?>
<p:tagLst xmlns:p="http://schemas.openxmlformats.org/presentationml/2006/main">
  <p:tag name="KSO_WM_SLIDE_ID" val="custom20201291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6.xml><?xml version="1.0" encoding="utf-8"?>
<p:tagLst xmlns:p="http://schemas.openxmlformats.org/presentationml/2006/main">
  <p:tag name="KSO_WM_UNIT_VALUE" val="889*305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12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17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1291_8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BTYPE" val="a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8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SLIDE_ID" val="custom20201291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2"/>
  <p:tag name="KSO_WM_SLIDE_POSITION" val="47*49"/>
  <p:tag name="KSO_WM_TAG_VERSION" val="1.0"/>
  <p:tag name="KSO_WM_BEAUTIFY_FLAG" val="#wm#"/>
  <p:tag name="KSO_WM_TEMPLATE_CATEGORY" val="custom"/>
  <p:tag name="KSO_WM_TEMPLATE_INDEX" val="20201291"/>
  <p:tag name="KSO_WM_SLIDE_LAYOUT" val="a_d_f"/>
  <p:tag name="KSO_WM_SLIDE_LAYOUT_CNT" val="1_1_1"/>
  <p:tag name="KSO_WM_TEMPLATE_MASTER_TYPE" val="1"/>
  <p:tag name="KSO_WM_TEMPLATE_COLOR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PLACING_PICTURE_USER_VIEWPORT" val="{&quot;height&quot;:4666,&quot;width&quot;:8294}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1"/>
</p:tagLst>
</file>

<file path=ppt/tags/tag182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1291_8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BTYPE" val="a"/>
</p:tagLst>
</file>

<file path=ppt/tags/tag1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8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184.xml><?xml version="1.0" encoding="utf-8"?>
<p:tagLst xmlns:p="http://schemas.openxmlformats.org/presentationml/2006/main">
  <p:tag name="KSO_WM_UNIT_VALUE" val="950*304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11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185.xml><?xml version="1.0" encoding="utf-8"?>
<p:tagLst xmlns:p="http://schemas.openxmlformats.org/presentationml/2006/main">
  <p:tag name="KSO_WM_SLIDE_ID" val="custom20201291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2"/>
  <p:tag name="KSO_WM_SLIDE_POSITION" val="47*49"/>
  <p:tag name="KSO_WM_TAG_VERSION" val="1.0"/>
  <p:tag name="KSO_WM_BEAUTIFY_FLAG" val="#wm#"/>
  <p:tag name="KSO_WM_TEMPLATE_CATEGORY" val="custom"/>
  <p:tag name="KSO_WM_TEMPLATE_INDEX" val="20201291"/>
  <p:tag name="KSO_WM_SLIDE_LAYOUT" val="a_d_f"/>
  <p:tag name="KSO_WM_SLIDE_LAYOUT_CNT" val="1_1_1"/>
  <p:tag name="KSO_WM_TEMPLATE_MASTER_TYPE" val="1"/>
  <p:tag name="KSO_WM_TEMPLATE_COLOR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1"/>
  <p:tag name="KSO_WM_UNIT_SUBTYPE" val="a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f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2"/>
  <p:tag name="KSO_WM_UNIT_SUBTYPE" val="a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  <p:tag name="KSO_WM_UNIT_ISNUMDGMTITLE" val="0"/>
</p:tagLst>
</file>

<file path=ppt/tags/tag189.xml><?xml version="1.0" encoding="utf-8"?>
<p:tagLst xmlns:p="http://schemas.openxmlformats.org/presentationml/2006/main">
  <p:tag name="KSO_WM_SLIDE_ID" val="custom2020129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1291_8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BTYPE" val="a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8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192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8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193.xml><?xml version="1.0" encoding="utf-8"?>
<p:tagLst xmlns:p="http://schemas.openxmlformats.org/presentationml/2006/main">
  <p:tag name="KSO_WM_SLIDE_ID" val="custom20201291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2"/>
  <p:tag name="KSO_WM_SLIDE_POSITION" val="47*49"/>
  <p:tag name="KSO_WM_TAG_VERSION" val="1.0"/>
  <p:tag name="KSO_WM_BEAUTIFY_FLAG" val="#wm#"/>
  <p:tag name="KSO_WM_TEMPLATE_CATEGORY" val="custom"/>
  <p:tag name="KSO_WM_TEMPLATE_INDEX" val="20201291"/>
  <p:tag name="KSO_WM_SLIDE_LAYOUT" val="a_d_f"/>
  <p:tag name="KSO_WM_SLIDE_LAYOUT_CNT" val="1_1_1"/>
  <p:tag name="KSO_WM_TEMPLATE_MASTER_TYPE" val="1"/>
  <p:tag name="KSO_WM_TEMPLATE_COLOR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1"/>
  <p:tag name="KSO_WM_UNIT_SUBTYPE" val="a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f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2"/>
  <p:tag name="KSO_WM_UNIT_SUBTYPE" val="a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  <p:tag name="KSO_WM_UNIT_ISNUMDGMTITLE" val="0"/>
</p:tagLst>
</file>

<file path=ppt/tags/tag197.xml><?xml version="1.0" encoding="utf-8"?>
<p:tagLst xmlns:p="http://schemas.openxmlformats.org/presentationml/2006/main">
  <p:tag name="KSO_WM_SLIDE_ID" val="custom2020129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19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1291_8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BTYPE" val="a"/>
</p:tagLst>
</file>

<file path=ppt/tags/tag1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8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8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201.xml><?xml version="1.0" encoding="utf-8"?>
<p:tagLst xmlns:p="http://schemas.openxmlformats.org/presentationml/2006/main">
  <p:tag name="KSO_WM_SLIDE_ID" val="custom20201291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2"/>
  <p:tag name="KSO_WM_SLIDE_POSITION" val="47*49"/>
  <p:tag name="KSO_WM_TAG_VERSION" val="1.0"/>
  <p:tag name="KSO_WM_BEAUTIFY_FLAG" val="#wm#"/>
  <p:tag name="KSO_WM_TEMPLATE_CATEGORY" val="custom"/>
  <p:tag name="KSO_WM_TEMPLATE_INDEX" val="20201291"/>
  <p:tag name="KSO_WM_SLIDE_LAYOUT" val="a_d_f"/>
  <p:tag name="KSO_WM_SLIDE_LAYOUT_CNT" val="1_1_1"/>
  <p:tag name="KSO_WM_TEMPLATE_MASTER_TYPE" val="1"/>
  <p:tag name="KSO_WM_TEMPLATE_COLOR_TYPE" val="1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1"/>
</p:tagLst>
</file>

<file path=ppt/tags/tag203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1291_8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BTYPE" val="a"/>
</p:tagLst>
</file>

<file path=ppt/tags/tag2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8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205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8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206.xml><?xml version="1.0" encoding="utf-8"?>
<p:tagLst xmlns:p="http://schemas.openxmlformats.org/presentationml/2006/main">
  <p:tag name="KSO_WM_SLIDE_ID" val="custom20201291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2"/>
  <p:tag name="KSO_WM_SLIDE_POSITION" val="47*49"/>
  <p:tag name="KSO_WM_TAG_VERSION" val="1.0"/>
  <p:tag name="KSO_WM_BEAUTIFY_FLAG" val="#wm#"/>
  <p:tag name="KSO_WM_TEMPLATE_CATEGORY" val="custom"/>
  <p:tag name="KSO_WM_TEMPLATE_INDEX" val="20201291"/>
  <p:tag name="KSO_WM_SLIDE_LAYOUT" val="a_d_f"/>
  <p:tag name="KSO_WM_SLIDE_LAYOUT_CNT" val="1_1_1"/>
  <p:tag name="KSO_WM_TEMPLATE_MASTER_TYPE" val="1"/>
  <p:tag name="KSO_WM_TEMPLATE_COLOR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1"/>
  <p:tag name="KSO_WM_UNIT_SUBTYPE" val="a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3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  <p:tag name="KSO_WM_UNIT_ISNUMDGMTITLE" val="0"/>
</p:tagLst>
</file>

<file path=ppt/tags/tag209.xml><?xml version="1.0" encoding="utf-8"?>
<p:tagLst xmlns:p="http://schemas.openxmlformats.org/presentationml/2006/main">
  <p:tag name="KSO_WM_SLIDE_ID" val="custom2020129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7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</p:tagLst>
</file>

<file path=ppt/tags/tag211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1291_7*e*1"/>
  <p:tag name="KSO_WM_TEMPLATE_CATEGORY" val="custom"/>
  <p:tag name="KSO_WM_TEMPLATE_INDEX" val="20201291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129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1291"/>
  <p:tag name="KSO_WM_SLIDE_LAYOUT" val="a_b_e"/>
  <p:tag name="KSO_WM_SLIDE_LAYOUT_CNT" val="1_1_1"/>
  <p:tag name="KSO_WM_SLIDE_TYPE" val="text"/>
  <p:tag name="KSO_WM_SLIDE_SUBTYPE" val="pureTxt"/>
  <p:tag name="KSO_WM_SLIDE_SIZE" val="377*152"/>
  <p:tag name="KSO_WM_SLIDE_POSITION" val="291*159"/>
  <p:tag name="KSO_WM_TEMPLATE_MASTER_TYPE" val="1"/>
  <p:tag name="KSO_WM_TEMPLATE_COLOR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0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0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  <p:tag name="KSO_WM_UNIT_SUBTYPE" val="a"/>
</p:tagLst>
</file>

<file path=ppt/tags/tag215.xml><?xml version="1.0" encoding="utf-8"?>
<p:tagLst xmlns:p="http://schemas.openxmlformats.org/presentationml/2006/main">
  <p:tag name="KSO_WM_UNIT_VALUE" val="1343*16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10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216.xml><?xml version="1.0" encoding="utf-8"?>
<p:tagLst xmlns:p="http://schemas.openxmlformats.org/presentationml/2006/main">
  <p:tag name="KSO_WM_SLIDE_ID" val="custom20201291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icTxt"/>
  <p:tag name="KSO_WM_SLIDE_SIZE" val="851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1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  <p:tag name="KSO_WM_UNIT_ISNUMDGMTITLE" val="0"/>
</p:tagLst>
</file>

<file path=ppt/tags/tag218.xml><?xml version="1.0" encoding="utf-8"?>
<p:tagLst xmlns:p="http://schemas.openxmlformats.org/presentationml/2006/main">
  <p:tag name="KSO_WM_UNIT_VALUE" val="950*304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1291_11*d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SUPPORT_UNIT_TYPE" val="[&quot;all&quot;]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1291_11*f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  <p:tag name="KSO_WM_UNIT_SUBTYPE" val="a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1291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1291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221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15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感谢支持"/>
  <p:tag name="KSO_WM_UNIT_ISNUMDGMTITLE" val="0"/>
</p:tagLst>
</file>

<file path=ppt/tags/tag222.xml><?xml version="1.0" encoding="utf-8"?>
<p:tagLst xmlns:p="http://schemas.openxmlformats.org/presentationml/2006/main">
  <p:tag name="KSO_WM_SLIDE_ID" val="custom20201291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1"/>
  <p:tag name="KSO_WM_SLIDE_LAYOUT" val="a"/>
  <p:tag name="KSO_WM_SLIDE_LAYOUT_CNT" val="1"/>
  <p:tag name="KSO_WM_TEMPLATE_MASTER_TYPE" val="1"/>
  <p:tag name="KSO_WM_TEMPLATE_COLO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2629</Words>
  <Application>WPS 演示</Application>
  <PresentationFormat>宽屏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幼圆</vt:lpstr>
      <vt:lpstr>汉仪乐喵体W</vt:lpstr>
      <vt:lpstr>Viner Hand ITC</vt:lpstr>
      <vt:lpstr>微软雅黑</vt:lpstr>
      <vt:lpstr>Segoe UI</vt:lpstr>
      <vt:lpstr>华文新魏</vt:lpstr>
      <vt:lpstr>Arial Unicode MS</vt:lpstr>
      <vt:lpstr>Calibri</vt:lpstr>
      <vt:lpstr>Office 主题​​</vt:lpstr>
      <vt:lpstr>动态地图</vt:lpstr>
      <vt:lpstr>PowerPoint 演示文稿</vt:lpstr>
      <vt:lpstr>项目设计目的与思想 </vt:lpstr>
      <vt:lpstr>我们的动态地图</vt:lpstr>
      <vt:lpstr>项目主要功能与特色模块 </vt:lpstr>
      <vt:lpstr>项目主要功能</vt:lpstr>
      <vt:lpstr>PowerPoint 演示文稿</vt:lpstr>
      <vt:lpstr>PowerPoint 演示文稿</vt:lpstr>
      <vt:lpstr>PowerPoint 演示文稿</vt:lpstr>
      <vt:lpstr>城市介绍资料卡片 </vt:lpstr>
      <vt:lpstr>PowerPoint 演示文稿</vt:lpstr>
      <vt:lpstr>知识问答板块 </vt:lpstr>
      <vt:lpstr>PowerPoint 演示文稿</vt:lpstr>
      <vt:lpstr>PowerPoint 演示文稿</vt:lpstr>
      <vt:lpstr>PowerPoint 演示文稿</vt:lpstr>
      <vt:lpstr>单击此处添加标题</vt:lpstr>
      <vt:lpstr>项目设计感想与总结 </vt:lpstr>
      <vt:lpstr>我们的收获</vt:lpstr>
      <vt:lpstr>我们的梦想</vt:lpstr>
      <vt:lpstr>汇报到此结束啦！ 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古榕榕</dc:creator>
  <cp:lastModifiedBy>小猫儿乖乖</cp:lastModifiedBy>
  <cp:revision>36</cp:revision>
  <dcterms:created xsi:type="dcterms:W3CDTF">2021-06-15T16:47:00Z</dcterms:created>
  <dcterms:modified xsi:type="dcterms:W3CDTF">2021-06-18T15:28:39Z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