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9" r:id="rId5"/>
    <p:sldId id="257" r:id="rId6"/>
    <p:sldId id="270" r:id="rId7"/>
    <p:sldId id="260" r:id="rId8"/>
    <p:sldId id="261" r:id="rId9"/>
    <p:sldId id="271" r:id="rId10"/>
    <p:sldId id="292" r:id="rId11"/>
    <p:sldId id="293" r:id="rId12"/>
    <p:sldId id="264" r:id="rId13"/>
    <p:sldId id="263" r:id="rId14"/>
    <p:sldId id="265" r:id="rId15"/>
    <p:sldId id="266"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8D2F"/>
    <a:srgbClr val="2A3249"/>
    <a:srgbClr val="DBDF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6" d="100"/>
          <a:sy n="66" d="100"/>
        </p:scale>
        <p:origin x="365" y="432"/>
      </p:cViewPr>
      <p:guideLst>
        <p:guide orient="horz" pos="221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稻壳儿春秋广告/盗版必究        原创来源：http://chn.docer.com/works?userid=199329941#!/work_time"/>
          <p:cNvSpPr>
            <a:spLocks noGrp="1"/>
          </p:cNvSpPr>
          <p:nvPr>
            <p:ph type="pic" sz="quarter" idx="10"/>
          </p:nvPr>
        </p:nvSpPr>
        <p:spPr>
          <a:xfrm>
            <a:off x="695325" y="2176038"/>
            <a:ext cx="5400674" cy="3370902"/>
          </a:xfrm>
          <a:custGeom>
            <a:avLst/>
            <a:gdLst>
              <a:gd name="connsiteX0" fmla="*/ 0 w 5400674"/>
              <a:gd name="connsiteY0" fmla="*/ 0 h 3370902"/>
              <a:gd name="connsiteX1" fmla="*/ 5400674 w 5400674"/>
              <a:gd name="connsiteY1" fmla="*/ 0 h 3370902"/>
              <a:gd name="connsiteX2" fmla="*/ 5400674 w 5400674"/>
              <a:gd name="connsiteY2" fmla="*/ 3370902 h 3370902"/>
              <a:gd name="connsiteX3" fmla="*/ 0 w 5400674"/>
              <a:gd name="connsiteY3" fmla="*/ 3370902 h 3370902"/>
            </a:gdLst>
            <a:ahLst/>
            <a:cxnLst>
              <a:cxn ang="0">
                <a:pos x="connsiteX0" y="connsiteY0"/>
              </a:cxn>
              <a:cxn ang="0">
                <a:pos x="connsiteX1" y="connsiteY1"/>
              </a:cxn>
              <a:cxn ang="0">
                <a:pos x="connsiteX2" y="connsiteY2"/>
              </a:cxn>
              <a:cxn ang="0">
                <a:pos x="connsiteX3" y="connsiteY3"/>
              </a:cxn>
            </a:cxnLst>
            <a:rect l="l" t="t" r="r" b="b"/>
            <a:pathLst>
              <a:path w="5400674" h="3370902">
                <a:moveTo>
                  <a:pt x="0" y="0"/>
                </a:moveTo>
                <a:lnTo>
                  <a:pt x="5400674" y="0"/>
                </a:lnTo>
                <a:lnTo>
                  <a:pt x="5400674" y="3370902"/>
                </a:lnTo>
                <a:lnTo>
                  <a:pt x="0" y="3370902"/>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1994769" y="2224980"/>
            <a:ext cx="2321490" cy="2321490"/>
          </a:xfrm>
          <a:custGeom>
            <a:avLst/>
            <a:gdLst>
              <a:gd name="connsiteX0" fmla="*/ 386923 w 2321490"/>
              <a:gd name="connsiteY0" fmla="*/ 0 h 2321490"/>
              <a:gd name="connsiteX1" fmla="*/ 1934567 w 2321490"/>
              <a:gd name="connsiteY1" fmla="*/ 0 h 2321490"/>
              <a:gd name="connsiteX2" fmla="*/ 2321490 w 2321490"/>
              <a:gd name="connsiteY2" fmla="*/ 386923 h 2321490"/>
              <a:gd name="connsiteX3" fmla="*/ 2321490 w 2321490"/>
              <a:gd name="connsiteY3" fmla="*/ 1934567 h 2321490"/>
              <a:gd name="connsiteX4" fmla="*/ 1934567 w 2321490"/>
              <a:gd name="connsiteY4" fmla="*/ 2321490 h 2321490"/>
              <a:gd name="connsiteX5" fmla="*/ 386923 w 2321490"/>
              <a:gd name="connsiteY5" fmla="*/ 2321490 h 2321490"/>
              <a:gd name="connsiteX6" fmla="*/ 0 w 2321490"/>
              <a:gd name="connsiteY6" fmla="*/ 1934567 h 2321490"/>
              <a:gd name="connsiteX7" fmla="*/ 0 w 2321490"/>
              <a:gd name="connsiteY7" fmla="*/ 386923 h 2321490"/>
              <a:gd name="connsiteX8" fmla="*/ 386923 w 2321490"/>
              <a:gd name="connsiteY8" fmla="*/ 0 h 232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1490" h="2321490">
                <a:moveTo>
                  <a:pt x="386923" y="0"/>
                </a:moveTo>
                <a:lnTo>
                  <a:pt x="1934567" y="0"/>
                </a:lnTo>
                <a:cubicBezTo>
                  <a:pt x="2148259" y="0"/>
                  <a:pt x="2321490" y="173231"/>
                  <a:pt x="2321490" y="386923"/>
                </a:cubicBezTo>
                <a:lnTo>
                  <a:pt x="2321490" y="1934567"/>
                </a:lnTo>
                <a:cubicBezTo>
                  <a:pt x="2321490" y="2148259"/>
                  <a:pt x="2148259" y="2321490"/>
                  <a:pt x="1934567" y="2321490"/>
                </a:cubicBezTo>
                <a:lnTo>
                  <a:pt x="386923" y="2321490"/>
                </a:lnTo>
                <a:cubicBezTo>
                  <a:pt x="173231" y="2321490"/>
                  <a:pt x="0" y="2148259"/>
                  <a:pt x="0" y="1934567"/>
                </a:cubicBezTo>
                <a:lnTo>
                  <a:pt x="0" y="386923"/>
                </a:lnTo>
                <a:cubicBezTo>
                  <a:pt x="0" y="173231"/>
                  <a:pt x="173231" y="0"/>
                  <a:pt x="386923" y="0"/>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5016000" y="1868122"/>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4F3CC-69AE-48D4-BCB3-FA860BEBCB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DB9D0-9392-411E-9EAB-297921E35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原创来源：http://chn.docer.com/works?userid=199329941#!/work_time"/>
          <p:cNvSpPr/>
          <p:nvPr/>
        </p:nvSpPr>
        <p:spPr>
          <a:xfrm>
            <a:off x="-58301" y="3918599"/>
            <a:ext cx="3409705" cy="293940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2325879" y="5089854"/>
            <a:ext cx="2051049" cy="176814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646551" y="4128823"/>
            <a:ext cx="870934" cy="750805"/>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春秋广告/盗版必究        原创来源：http://chn.docer.com/works?userid=199329941#!/work_time"/>
          <p:cNvSpPr/>
          <p:nvPr/>
        </p:nvSpPr>
        <p:spPr>
          <a:xfrm flipV="1">
            <a:off x="-585216" y="5973924"/>
            <a:ext cx="2051049" cy="1768146"/>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3391774" y="4608576"/>
            <a:ext cx="804435" cy="1386957"/>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cxnSp>
        <p:nvCxnSpPr>
          <p:cNvPr id="12" name="稻壳儿春秋广告/盗版必究        原创来源：http://chn.docer.com/works?userid=199329941#!/work_time"/>
          <p:cNvCxnSpPr/>
          <p:nvPr/>
        </p:nvCxnSpPr>
        <p:spPr>
          <a:xfrm>
            <a:off x="1569256" y="2939401"/>
            <a:ext cx="512762" cy="884073"/>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0503365" y="0"/>
            <a:ext cx="1688635" cy="1455720"/>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稻壳儿春秋广告/盗版必究        原创来源：http://chn.docer.com/works?userid=199329941#!/work_time"/>
          <p:cNvSpPr/>
          <p:nvPr/>
        </p:nvSpPr>
        <p:spPr>
          <a:xfrm flipV="1">
            <a:off x="10296594" y="341649"/>
            <a:ext cx="896010" cy="772423"/>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稻壳儿春秋广告/盗版必究        原创来源：http://chn.docer.com/works?userid=199329941#!/work_time"/>
          <p:cNvCxnSpPr/>
          <p:nvPr/>
        </p:nvCxnSpPr>
        <p:spPr>
          <a:xfrm>
            <a:off x="9991642" y="1243584"/>
            <a:ext cx="1356040" cy="2338004"/>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18" name="稻壳儿春秋广告/盗版必究        原创来源：http://chn.docer.com/works?userid=199329941#!/work_time"/>
          <p:cNvSpPr/>
          <p:nvPr/>
        </p:nvSpPr>
        <p:spPr>
          <a:xfrm flipV="1">
            <a:off x="10744599" y="1686852"/>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稻壳儿春秋广告/盗版必究        原创来源：http://chn.docer.com/works?userid=199329941#!/work_time"/>
          <p:cNvSpPr txBox="1"/>
          <p:nvPr/>
        </p:nvSpPr>
        <p:spPr>
          <a:xfrm>
            <a:off x="2901696" y="2657286"/>
            <a:ext cx="6388608" cy="1753235"/>
          </a:xfrm>
          <a:prstGeom prst="rect">
            <a:avLst/>
          </a:prstGeom>
          <a:noFill/>
        </p:spPr>
        <p:txBody>
          <a:bodyPr wrap="square" rtlCol="0">
            <a:spAutoFit/>
          </a:bodyPr>
          <a:lstStyle/>
          <a:p>
            <a:pPr algn="ctr"/>
            <a:r>
              <a:rPr lang="en-US" altLang="zh-CN" sz="6000" dirty="0">
                <a:solidFill>
                  <a:srgbClr val="BB8D2F"/>
                </a:solidFill>
                <a:latin typeface="思源黑体 CN Heavy" panose="020B0A00000000000000" pitchFamily="34" charset="-122"/>
                <a:ea typeface="思源黑体 CN Heavy" panose="020B0A00000000000000" pitchFamily="34" charset="-122"/>
              </a:rPr>
              <a:t>Walletkeeper</a:t>
            </a:r>
            <a:endParaRPr lang="en-US" altLang="zh-CN" sz="6000" dirty="0">
              <a:solidFill>
                <a:srgbClr val="BB8D2F"/>
              </a:solidFill>
              <a:latin typeface="思源黑体 CN Heavy" panose="020B0A00000000000000" pitchFamily="34" charset="-122"/>
              <a:ea typeface="思源黑体 CN Heavy" panose="020B0A00000000000000" pitchFamily="34" charset="-122"/>
            </a:endParaRPr>
          </a:p>
          <a:p>
            <a:pPr algn="l"/>
            <a:r>
              <a:rPr lang="en-US" altLang="zh-CN" sz="4800" dirty="0">
                <a:solidFill>
                  <a:srgbClr val="BB8D2F"/>
                </a:solidFill>
                <a:latin typeface="思源黑体 CN Heavy" panose="020B0A00000000000000" pitchFamily="34" charset="-122"/>
                <a:ea typeface="思源黑体 CN Heavy" panose="020B0A00000000000000" pitchFamily="34" charset="-122"/>
              </a:rPr>
              <a:t>    </a:t>
            </a:r>
            <a:r>
              <a:rPr lang="zh-CN" altLang="en-US" sz="4800" dirty="0">
                <a:solidFill>
                  <a:srgbClr val="BB8D2F"/>
                </a:solidFill>
                <a:latin typeface="思源黑体 CN Heavy" panose="020B0A00000000000000" pitchFamily="34" charset="-122"/>
                <a:ea typeface="思源黑体 CN Heavy" panose="020B0A00000000000000" pitchFamily="34" charset="-122"/>
              </a:rPr>
              <a:t>钱包管家</a:t>
            </a:r>
            <a:endParaRPr lang="zh-CN" altLang="en-US" sz="4800" dirty="0">
              <a:solidFill>
                <a:srgbClr val="BB8D2F"/>
              </a:solidFill>
              <a:latin typeface="思源黑体 CN Heavy" panose="020B0A00000000000000" pitchFamily="34" charset="-122"/>
              <a:ea typeface="思源黑体 CN Heavy" panose="020B0A00000000000000" pitchFamily="34" charset="-122"/>
            </a:endParaRPr>
          </a:p>
        </p:txBody>
      </p:sp>
      <p:sp>
        <p:nvSpPr>
          <p:cNvPr id="24" name="稻壳儿春秋广告/盗版必究        原创来源：http://chn.docer.com/works?userid=199329941#!/work_time"/>
          <p:cNvSpPr txBox="1"/>
          <p:nvPr/>
        </p:nvSpPr>
        <p:spPr>
          <a:xfrm>
            <a:off x="6867271" y="4405800"/>
            <a:ext cx="4925568" cy="1691640"/>
          </a:xfrm>
          <a:prstGeom prst="rect">
            <a:avLst/>
          </a:prstGeom>
          <a:noFill/>
        </p:spPr>
        <p:txBody>
          <a:bodyPr wrap="square" rtlCol="0">
            <a:spAutoFit/>
          </a:bodyPr>
          <a:lstStyle/>
          <a:p>
            <a:pPr algn="l"/>
            <a:r>
              <a:rPr lang="en-US" altLang="zh-CN" sz="2400" b="1" dirty="0">
                <a:latin typeface="思源黑体 CN Normal" panose="020B0400000000000000" pitchFamily="34" charset="-122"/>
                <a:ea typeface="思源黑体 CN Normal" panose="020B0400000000000000" pitchFamily="34" charset="-122"/>
              </a:rPr>
              <a:t>Group 15: </a:t>
            </a:r>
            <a:endParaRPr lang="en-US" altLang="zh-CN" sz="2400" b="1" dirty="0">
              <a:latin typeface="思源黑体 CN Normal" panose="020B0400000000000000" pitchFamily="34" charset="-122"/>
              <a:ea typeface="思源黑体 CN Normal" panose="020B0400000000000000" pitchFamily="34" charset="-122"/>
            </a:endParaRPr>
          </a:p>
          <a:p>
            <a:pPr algn="l"/>
            <a:r>
              <a:rPr lang="en-US" altLang="zh-CN" sz="1600" dirty="0">
                <a:latin typeface="思源黑体 CN Normal" panose="020B0400000000000000" pitchFamily="34" charset="-122"/>
                <a:ea typeface="思源黑体 CN Normal" panose="020B0400000000000000" pitchFamily="34" charset="-122"/>
              </a:rPr>
              <a:t>ZHOU Ziyang (55921210)</a:t>
            </a:r>
            <a:endParaRPr lang="en-US" altLang="zh-CN" sz="1600" dirty="0">
              <a:latin typeface="思源黑体 CN Normal" panose="020B0400000000000000" pitchFamily="34" charset="-122"/>
              <a:ea typeface="思源黑体 CN Normal" panose="020B0400000000000000" pitchFamily="34" charset="-122"/>
            </a:endParaRPr>
          </a:p>
          <a:p>
            <a:pPr algn="l"/>
            <a:r>
              <a:rPr lang="en-US" altLang="zh-CN" sz="1600" dirty="0">
                <a:latin typeface="思源黑体 CN Normal" panose="020B0400000000000000" pitchFamily="34" charset="-122"/>
                <a:ea typeface="思源黑体 CN Normal" panose="020B0400000000000000" pitchFamily="34" charset="-122"/>
              </a:rPr>
              <a:t>FANG Yuxin(55941269)</a:t>
            </a:r>
            <a:endParaRPr lang="en-US" altLang="zh-CN" sz="1600" dirty="0">
              <a:latin typeface="思源黑体 CN Normal" panose="020B0400000000000000" pitchFamily="34" charset="-122"/>
              <a:ea typeface="思源黑体 CN Normal" panose="020B0400000000000000" pitchFamily="34" charset="-122"/>
            </a:endParaRPr>
          </a:p>
          <a:p>
            <a:pPr algn="l"/>
            <a:r>
              <a:rPr lang="en-US" altLang="zh-CN" sz="1600" dirty="0">
                <a:latin typeface="思源黑体 CN Normal" panose="020B0400000000000000" pitchFamily="34" charset="-122"/>
                <a:ea typeface="思源黑体 CN Normal" panose="020B0400000000000000" pitchFamily="34" charset="-122"/>
              </a:rPr>
              <a:t>LI Huimin (55997947)</a:t>
            </a:r>
            <a:endParaRPr lang="en-US" altLang="zh-CN" sz="1600" dirty="0">
              <a:latin typeface="思源黑体 CN Normal" panose="020B0400000000000000" pitchFamily="34" charset="-122"/>
              <a:ea typeface="思源黑体 CN Normal" panose="020B0400000000000000" pitchFamily="34" charset="-122"/>
            </a:endParaRPr>
          </a:p>
          <a:p>
            <a:pPr algn="l"/>
            <a:r>
              <a:rPr lang="en-US" altLang="zh-CN" sz="1600" dirty="0">
                <a:latin typeface="思源黑体 CN Normal" panose="020B0400000000000000" pitchFamily="34" charset="-122"/>
                <a:ea typeface="思源黑体 CN Normal" panose="020B0400000000000000" pitchFamily="34" charset="-122"/>
              </a:rPr>
              <a:t>SHEN Yaojun (55988822)</a:t>
            </a:r>
            <a:endParaRPr lang="en-US" altLang="zh-CN" sz="1600" dirty="0">
              <a:latin typeface="思源黑体 CN Normal" panose="020B0400000000000000" pitchFamily="34" charset="-122"/>
              <a:ea typeface="思源黑体 CN Normal" panose="020B0400000000000000" pitchFamily="34" charset="-122"/>
            </a:endParaRPr>
          </a:p>
          <a:p>
            <a:pPr algn="l"/>
            <a:r>
              <a:rPr lang="en-US" altLang="zh-CN" sz="1600" dirty="0">
                <a:latin typeface="思源黑体 CN Normal" panose="020B0400000000000000" pitchFamily="34" charset="-122"/>
                <a:ea typeface="思源黑体 CN Normal" panose="020B0400000000000000" pitchFamily="34" charset="-122"/>
              </a:rPr>
              <a:t>ZHANG Jianing (55831831)</a:t>
            </a:r>
            <a:endParaRPr lang="en-US" altLang="zh-CN" sz="1600" dirty="0">
              <a:latin typeface="思源黑体 CN Normal" panose="020B0400000000000000" pitchFamily="34" charset="-122"/>
              <a:ea typeface="思源黑体 CN Normal" panose="020B0400000000000000"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p:nvCxnSpPr>
        <p:spPr>
          <a:xfrm>
            <a:off x="274282" y="776249"/>
            <a:ext cx="166026" cy="286252"/>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 y="0"/>
            <a:ext cx="999396" cy="861548"/>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613463" y="170824"/>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1366340" y="6255984"/>
            <a:ext cx="698339" cy="60201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1374823" y="5962285"/>
            <a:ext cx="340687" cy="29369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1398443" y="6428826"/>
            <a:ext cx="297345" cy="2563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稻壳儿春秋广告/盗版必究        原创来源：http://chn.docer.com/works?userid=199329941#!/work_time"/>
          <p:cNvSpPr txBox="1"/>
          <p:nvPr/>
        </p:nvSpPr>
        <p:spPr>
          <a:xfrm>
            <a:off x="1287780" y="657733"/>
            <a:ext cx="2178050" cy="521970"/>
          </a:xfrm>
          <a:prstGeom prst="rect">
            <a:avLst/>
          </a:prstGeom>
          <a:noFill/>
        </p:spPr>
        <p:txBody>
          <a:bodyPr wrap="none" rtlCol="0">
            <a:spAutoFit/>
          </a:bodyPr>
          <a:lstStyle/>
          <a:p>
            <a:pPr algn="ctr"/>
            <a:r>
              <a:rPr lang="en-US" altLang="zh-CN" sz="2800" b="1">
                <a:latin typeface="Times New Roman" panose="02020503050405090304" charset="0"/>
                <a:cs typeface="Times New Roman" panose="02020503050405090304" charset="0"/>
                <a:sym typeface="+mn-ea"/>
              </a:rPr>
              <a:t>Methodology</a:t>
            </a:r>
            <a:endParaRPr lang="en-US" altLang="zh-CN" sz="2800" dirty="0">
              <a:solidFill>
                <a:srgbClr val="BB8D2F"/>
              </a:solidFill>
              <a:latin typeface="思源黑体 CN Heavy" panose="020B0A00000000000000" pitchFamily="34" charset="-122"/>
              <a:ea typeface="思源黑体 CN Heavy" panose="020B0A00000000000000" pitchFamily="34" charset="-122"/>
            </a:endParaRPr>
          </a:p>
        </p:txBody>
      </p:sp>
      <p:sp>
        <p:nvSpPr>
          <p:cNvPr id="30" name="稻壳儿春秋广告/盗版必究        原创来源：http://chn.docer.com/works?userid=199329941#!/work_time"/>
          <p:cNvSpPr/>
          <p:nvPr/>
        </p:nvSpPr>
        <p:spPr>
          <a:xfrm>
            <a:off x="3465994" y="5961885"/>
            <a:ext cx="702168" cy="702168"/>
          </a:xfrm>
          <a:prstGeom prst="roundRect">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稻壳儿春秋广告/盗版必究        原创来源：http://chn.docer.com/works?userid=199329941#!/work_time"/>
          <p:cNvSpPr/>
          <p:nvPr/>
        </p:nvSpPr>
        <p:spPr>
          <a:xfrm>
            <a:off x="1684575" y="5336004"/>
            <a:ext cx="461890" cy="461890"/>
          </a:xfrm>
          <a:prstGeom prst="roundRect">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稻壳儿春秋广告/盗版必究        原创来源：http://chn.docer.com/works?userid=199329941#!/work_time"/>
          <p:cNvSpPr txBox="1"/>
          <p:nvPr/>
        </p:nvSpPr>
        <p:spPr>
          <a:xfrm>
            <a:off x="5565775" y="2008505"/>
            <a:ext cx="5612765" cy="2168525"/>
          </a:xfrm>
          <a:prstGeom prst="rect">
            <a:avLst/>
          </a:prstGeom>
          <a:noFill/>
        </p:spPr>
        <p:txBody>
          <a:bodyPr wrap="square" rtlCol="0">
            <a:spAutoFit/>
          </a:bodyPr>
          <a:lstStyle/>
          <a:p>
            <a:pPr algn="just" fontAlgn="auto">
              <a:lnSpc>
                <a:spcPct val="150000"/>
              </a:lnSpc>
            </a:pPr>
            <a:r>
              <a:rPr lang="en-US" altLang="zh-CN">
                <a:latin typeface="Rabelo" panose="02000506000000020004" pitchFamily="50" charset="0"/>
                <a:ea typeface="思源黑体 CN Normal" panose="020B0400000000000000" pitchFamily="34" charset="-122"/>
                <a:cs typeface="+mn-ea"/>
                <a:sym typeface="+mn-lt"/>
              </a:rPr>
              <a:t>We will use Android Studio as development tool,and calling SQL database, use java as the develop language. Apply the Wechat OAuth2.0 authorized to log in the app, and use the plug-in rxjava to organize and calculate the bills.</a:t>
            </a:r>
            <a:endParaRPr lang="en-US" altLang="zh-CN">
              <a:latin typeface="Rabelo" panose="02000506000000020004" pitchFamily="50" charset="0"/>
              <a:ea typeface="思源黑体 CN Normal" panose="020B0400000000000000" pitchFamily="34" charset="-122"/>
              <a:cs typeface="+mn-ea"/>
              <a:sym typeface="+mn-lt"/>
            </a:endParaRPr>
          </a:p>
        </p:txBody>
      </p:sp>
      <p:pic>
        <p:nvPicPr>
          <p:cNvPr id="3" name="图片 2" descr="截屏2020-02-25下午8.57.24"/>
          <p:cNvPicPr>
            <a:picLocks noChangeAspect="1"/>
          </p:cNvPicPr>
          <p:nvPr/>
        </p:nvPicPr>
        <p:blipFill>
          <a:blip r:embed="rId1"/>
          <a:stretch>
            <a:fillRect/>
          </a:stretch>
        </p:blipFill>
        <p:spPr>
          <a:xfrm>
            <a:off x="808355" y="1620520"/>
            <a:ext cx="1473200" cy="1663700"/>
          </a:xfrm>
          <a:prstGeom prst="rect">
            <a:avLst/>
          </a:prstGeom>
        </p:spPr>
      </p:pic>
      <p:pic>
        <p:nvPicPr>
          <p:cNvPr id="8" name="图片 7" descr="截屏2020-02-25下午8.58.46"/>
          <p:cNvPicPr>
            <a:picLocks noChangeAspect="1"/>
          </p:cNvPicPr>
          <p:nvPr/>
        </p:nvPicPr>
        <p:blipFill>
          <a:blip r:embed="rId2"/>
          <a:stretch>
            <a:fillRect/>
          </a:stretch>
        </p:blipFill>
        <p:spPr>
          <a:xfrm>
            <a:off x="2845435" y="2225675"/>
            <a:ext cx="1473200" cy="1308100"/>
          </a:xfrm>
          <a:prstGeom prst="rect">
            <a:avLst/>
          </a:prstGeom>
        </p:spPr>
      </p:pic>
      <p:pic>
        <p:nvPicPr>
          <p:cNvPr id="9" name="图片 8" descr="截屏2020-02-25下午8.59.39"/>
          <p:cNvPicPr>
            <a:picLocks noChangeAspect="1"/>
          </p:cNvPicPr>
          <p:nvPr/>
        </p:nvPicPr>
        <p:blipFill>
          <a:blip r:embed="rId3"/>
          <a:stretch>
            <a:fillRect/>
          </a:stretch>
        </p:blipFill>
        <p:spPr>
          <a:xfrm>
            <a:off x="1753235" y="3883025"/>
            <a:ext cx="1092200" cy="1016000"/>
          </a:xfrm>
          <a:prstGeom prst="rect">
            <a:avLst/>
          </a:prstGeom>
        </p:spPr>
      </p:pic>
      <p:pic>
        <p:nvPicPr>
          <p:cNvPr id="11" name="图片 10" descr="截屏2020-02-25下午9.00.48"/>
          <p:cNvPicPr>
            <a:picLocks noChangeAspect="1"/>
          </p:cNvPicPr>
          <p:nvPr/>
        </p:nvPicPr>
        <p:blipFill>
          <a:blip r:embed="rId4"/>
          <a:stretch>
            <a:fillRect/>
          </a:stretch>
        </p:blipFill>
        <p:spPr>
          <a:xfrm>
            <a:off x="3616325" y="3789680"/>
            <a:ext cx="1536700" cy="1714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p:nvCxnSpPr>
        <p:spPr>
          <a:xfrm>
            <a:off x="274282" y="776249"/>
            <a:ext cx="166026" cy="286252"/>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 y="0"/>
            <a:ext cx="999396" cy="861548"/>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613463" y="170824"/>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1366340" y="6255984"/>
            <a:ext cx="698339" cy="60201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1374823" y="5962285"/>
            <a:ext cx="340687" cy="29369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1398443" y="6428826"/>
            <a:ext cx="297345" cy="2563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稻壳儿春秋广告/盗版必究        原创来源：http://chn.docer.com/works?userid=199329941#!/work_time"/>
          <p:cNvSpPr txBox="1"/>
          <p:nvPr/>
        </p:nvSpPr>
        <p:spPr>
          <a:xfrm>
            <a:off x="1157605" y="657733"/>
            <a:ext cx="3628390" cy="521970"/>
          </a:xfrm>
          <a:prstGeom prst="rect">
            <a:avLst/>
          </a:prstGeom>
          <a:noFill/>
        </p:spPr>
        <p:txBody>
          <a:bodyPr wrap="none" rtlCol="0">
            <a:spAutoFit/>
          </a:bodyPr>
          <a:lstStyle/>
          <a:p>
            <a:pPr algn="ctr"/>
            <a:r>
              <a:rPr lang="en-US" altLang="zh-CN" sz="2800" b="1">
                <a:latin typeface="Times New Roman" panose="02020503050405090304" charset="0"/>
                <a:cs typeface="Times New Roman" panose="02020503050405090304" charset="0"/>
                <a:sym typeface="+mn-ea"/>
              </a:rPr>
              <a:t>Development Platform</a:t>
            </a:r>
            <a:endParaRPr lang="en-US" altLang="zh-CN" sz="2800" dirty="0">
              <a:solidFill>
                <a:srgbClr val="BB8D2F"/>
              </a:solidFill>
              <a:latin typeface="思源黑体 CN Heavy" panose="020B0A00000000000000" pitchFamily="34" charset="-122"/>
              <a:ea typeface="思源黑体 CN Heavy" panose="020B0A00000000000000" pitchFamily="34" charset="-122"/>
            </a:endParaRPr>
          </a:p>
        </p:txBody>
      </p:sp>
      <p:sp>
        <p:nvSpPr>
          <p:cNvPr id="2" name="稻壳儿春秋广告/盗版必究        原创来源：http://chn.docer.com/works?userid=199329941#!/work_time"/>
          <p:cNvSpPr/>
          <p:nvPr/>
        </p:nvSpPr>
        <p:spPr>
          <a:xfrm>
            <a:off x="1183886" y="1692545"/>
            <a:ext cx="571135" cy="571135"/>
          </a:xfrm>
          <a:prstGeom prst="roundRect">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稻壳儿春秋广告/盗版必究        原创来源：http://chn.docer.com/works?userid=199329941#!/work_time"/>
          <p:cNvSpPr/>
          <p:nvPr/>
        </p:nvSpPr>
        <p:spPr>
          <a:xfrm>
            <a:off x="3531399" y="5095745"/>
            <a:ext cx="702168" cy="702168"/>
          </a:xfrm>
          <a:prstGeom prst="roundRect">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稻壳儿春秋广告/盗版必究        原创来源：http://chn.docer.com/works?userid=199329941#!/work_time"/>
          <p:cNvSpPr/>
          <p:nvPr/>
        </p:nvSpPr>
        <p:spPr>
          <a:xfrm>
            <a:off x="2146220" y="4889599"/>
            <a:ext cx="461890" cy="461890"/>
          </a:xfrm>
          <a:prstGeom prst="roundRect">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稻壳儿春秋广告/盗版必究        原创来源：http://chn.docer.com/works?userid=199329941#!/work_time"/>
          <p:cNvSpPr txBox="1"/>
          <p:nvPr/>
        </p:nvSpPr>
        <p:spPr>
          <a:xfrm>
            <a:off x="5506085" y="1362710"/>
            <a:ext cx="1801495" cy="521970"/>
          </a:xfrm>
          <a:prstGeom prst="rect">
            <a:avLst/>
          </a:prstGeom>
          <a:noFill/>
        </p:spPr>
        <p:txBody>
          <a:bodyPr wrap="square" rtlCol="0">
            <a:spAutoFit/>
          </a:bodyPr>
          <a:lstStyle/>
          <a:p>
            <a:r>
              <a:rPr lang="en-US" altLang="zh-CN" sz="2800" b="1" dirty="0">
                <a:solidFill>
                  <a:srgbClr val="BB8D2F"/>
                </a:solidFill>
                <a:latin typeface="思源黑体 CN Normal" panose="020B0400000000000000" pitchFamily="34" charset="-122"/>
                <a:ea typeface="思源黑体 CN Normal" panose="020B0400000000000000" pitchFamily="34" charset="-122"/>
                <a:cs typeface="+mn-ea"/>
                <a:sym typeface="+mn-lt"/>
              </a:rPr>
              <a:t>Android</a:t>
            </a:r>
            <a:endParaRPr lang="en-US" altLang="zh-CN" sz="2800" b="1" dirty="0">
              <a:solidFill>
                <a:srgbClr val="BB8D2F"/>
              </a:solidFill>
              <a:latin typeface="思源黑体 CN Normal" panose="020B0400000000000000" pitchFamily="34" charset="-122"/>
              <a:ea typeface="思源黑体 CN Normal" panose="020B0400000000000000" pitchFamily="34" charset="-122"/>
              <a:cs typeface="+mn-ea"/>
              <a:sym typeface="+mn-lt"/>
            </a:endParaRPr>
          </a:p>
        </p:txBody>
      </p:sp>
      <p:sp>
        <p:nvSpPr>
          <p:cNvPr id="65" name="稻壳儿春秋广告/盗版必究        原创来源：http://chn.docer.com/works?userid=199329941#!/work_time"/>
          <p:cNvSpPr txBox="1"/>
          <p:nvPr/>
        </p:nvSpPr>
        <p:spPr>
          <a:xfrm>
            <a:off x="5785485" y="2131060"/>
            <a:ext cx="5612765" cy="3830955"/>
          </a:xfrm>
          <a:prstGeom prst="rect">
            <a:avLst/>
          </a:prstGeom>
          <a:noFill/>
        </p:spPr>
        <p:txBody>
          <a:bodyPr wrap="square" rtlCol="0">
            <a:spAutoFit/>
          </a:bodyPr>
          <a:lstStyle/>
          <a:p>
            <a:pPr algn="just" fontAlgn="auto">
              <a:lnSpc>
                <a:spcPct val="150000"/>
              </a:lnSpc>
            </a:pPr>
            <a:r>
              <a:rPr lang="en-US" altLang="zh-CN">
                <a:latin typeface="Rabelo" panose="02000506000000020004" pitchFamily="50" charset="0"/>
                <a:ea typeface="思源黑体 CN Normal" panose="020B0400000000000000" pitchFamily="34" charset="-122"/>
                <a:cs typeface="+mn-ea"/>
                <a:sym typeface="+mn-lt"/>
              </a:rPr>
              <a:t>Android is a, developed by the Open Handset Alliance, Linux-Kernel NetBSD-Userland based operating system for Smartphones, Tablets and other mobile devices, as well as other embedded devices, like cars. It is widely used in app developing. In the 4th quarter of 2015, Android had a market share of over 80 % (80.7 %) in the distribution of operating systems in of mobile operating systems</a:t>
            </a:r>
            <a:endParaRPr lang="en-US" altLang="zh-CN">
              <a:latin typeface="Rabelo" panose="02000506000000020004" pitchFamily="50" charset="0"/>
              <a:ea typeface="思源黑体 CN Normal" panose="020B0400000000000000" pitchFamily="34" charset="-122"/>
              <a:cs typeface="+mn-ea"/>
              <a:sym typeface="+mn-lt"/>
            </a:endParaRPr>
          </a:p>
        </p:txBody>
      </p:sp>
      <p:pic>
        <p:nvPicPr>
          <p:cNvPr id="5" name="图片 4" descr="截屏2020-02-25下午8.21.46"/>
          <p:cNvPicPr>
            <a:picLocks noChangeAspect="1"/>
          </p:cNvPicPr>
          <p:nvPr/>
        </p:nvPicPr>
        <p:blipFill>
          <a:blip r:embed="rId1"/>
          <a:stretch>
            <a:fillRect/>
          </a:stretch>
        </p:blipFill>
        <p:spPr>
          <a:xfrm>
            <a:off x="189865" y="2458085"/>
            <a:ext cx="5564505" cy="2240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p:nvCxnSpPr>
        <p:spPr>
          <a:xfrm>
            <a:off x="274282" y="776249"/>
            <a:ext cx="166026" cy="286252"/>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 y="0"/>
            <a:ext cx="999396" cy="861548"/>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613463" y="170824"/>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1366340" y="6255984"/>
            <a:ext cx="698339" cy="60201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1374823" y="5962285"/>
            <a:ext cx="340687" cy="29369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1398443" y="6428826"/>
            <a:ext cx="297345" cy="2563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稻壳儿春秋广告/盗版必究        原创来源：http://chn.docer.com/works?userid=199329941#!/work_time"/>
          <p:cNvSpPr txBox="1"/>
          <p:nvPr/>
        </p:nvSpPr>
        <p:spPr>
          <a:xfrm>
            <a:off x="5042853" y="1168273"/>
            <a:ext cx="2106295" cy="521970"/>
          </a:xfrm>
          <a:prstGeom prst="rect">
            <a:avLst/>
          </a:prstGeom>
          <a:noFill/>
        </p:spPr>
        <p:txBody>
          <a:bodyPr wrap="none" rtlCol="0">
            <a:spAutoFit/>
          </a:bodyPr>
          <a:lstStyle/>
          <a:p>
            <a:pPr algn="ctr"/>
            <a:r>
              <a:rPr lang="en-US" altLang="zh-CN" sz="2800" dirty="0">
                <a:solidFill>
                  <a:srgbClr val="BB8D2F"/>
                </a:solidFill>
                <a:latin typeface="思源黑体 CN Heavy" panose="020B0A00000000000000" pitchFamily="34" charset="-122"/>
                <a:ea typeface="思源黑体 CN Heavy" panose="020B0A00000000000000" pitchFamily="34" charset="-122"/>
              </a:rPr>
              <a:t>Advantages</a:t>
            </a:r>
            <a:endParaRPr lang="en-US" altLang="zh-CN" sz="2800" dirty="0">
              <a:solidFill>
                <a:srgbClr val="BB8D2F"/>
              </a:solidFill>
              <a:latin typeface="思源黑体 CN Heavy" panose="020B0A00000000000000" pitchFamily="34" charset="-122"/>
              <a:ea typeface="思源黑体 CN Heavy" panose="020B0A00000000000000" pitchFamily="34" charset="-122"/>
            </a:endParaRPr>
          </a:p>
        </p:txBody>
      </p:sp>
      <p:sp>
        <p:nvSpPr>
          <p:cNvPr id="42" name="稻壳儿春秋广告/盗版必究        原创来源：http://chn.docer.com/works?userid=199329941#!/work_time"/>
          <p:cNvSpPr>
            <a:spLocks noChangeArrowheads="1"/>
          </p:cNvSpPr>
          <p:nvPr/>
        </p:nvSpPr>
        <p:spPr bwMode="auto">
          <a:xfrm>
            <a:off x="695325" y="2355215"/>
            <a:ext cx="5369560" cy="1548765"/>
          </a:xfrm>
          <a:prstGeom prst="rect">
            <a:avLst/>
          </a:prstGeom>
          <a:noFill/>
          <a:ln w="25400">
            <a:solidFill>
              <a:srgbClr val="BB8D2F"/>
            </a:solidFill>
          </a:ln>
        </p:spPr>
        <p:txBody>
          <a:bodyPr vert="horz" wrap="square" lIns="91440" tIns="45720" rIns="91440" bIns="45720" numCol="1" anchor="t" anchorCtr="0" compatLnSpc="1"/>
          <a:lstStyle/>
          <a:p>
            <a:endParaRPr lang="zh-CN" altLang="en-US"/>
          </a:p>
        </p:txBody>
      </p:sp>
      <p:sp>
        <p:nvSpPr>
          <p:cNvPr id="43" name="稻壳儿春秋广告/盗版必究        原创来源：http://chn.docer.com/works?userid=199329941#!/work_time"/>
          <p:cNvSpPr/>
          <p:nvPr/>
        </p:nvSpPr>
        <p:spPr bwMode="auto">
          <a:xfrm>
            <a:off x="695325" y="2355000"/>
            <a:ext cx="800100" cy="1036638"/>
          </a:xfrm>
          <a:custGeom>
            <a:avLst/>
            <a:gdLst>
              <a:gd name="T0" fmla="*/ 504 w 504"/>
              <a:gd name="T1" fmla="*/ 653 h 653"/>
              <a:gd name="T2" fmla="*/ 0 w 504"/>
              <a:gd name="T3" fmla="*/ 653 h 653"/>
              <a:gd name="T4" fmla="*/ 0 w 504"/>
              <a:gd name="T5" fmla="*/ 0 h 653"/>
              <a:gd name="T6" fmla="*/ 504 w 504"/>
              <a:gd name="T7" fmla="*/ 0 h 653"/>
              <a:gd name="T8" fmla="*/ 245 w 504"/>
              <a:gd name="T9" fmla="*/ 329 h 653"/>
              <a:gd name="T10" fmla="*/ 504 w 504"/>
              <a:gd name="T11" fmla="*/ 653 h 653"/>
            </a:gdLst>
            <a:ahLst/>
            <a:cxnLst>
              <a:cxn ang="0">
                <a:pos x="T0" y="T1"/>
              </a:cxn>
              <a:cxn ang="0">
                <a:pos x="T2" y="T3"/>
              </a:cxn>
              <a:cxn ang="0">
                <a:pos x="T4" y="T5"/>
              </a:cxn>
              <a:cxn ang="0">
                <a:pos x="T6" y="T7"/>
              </a:cxn>
              <a:cxn ang="0">
                <a:pos x="T8" y="T9"/>
              </a:cxn>
              <a:cxn ang="0">
                <a:pos x="T10" y="T11"/>
              </a:cxn>
            </a:cxnLst>
            <a:rect l="0" t="0" r="r" b="b"/>
            <a:pathLst>
              <a:path w="504" h="653">
                <a:moveTo>
                  <a:pt x="504" y="653"/>
                </a:moveTo>
                <a:lnTo>
                  <a:pt x="0" y="653"/>
                </a:lnTo>
                <a:lnTo>
                  <a:pt x="0" y="0"/>
                </a:lnTo>
                <a:lnTo>
                  <a:pt x="504" y="0"/>
                </a:lnTo>
                <a:lnTo>
                  <a:pt x="245" y="329"/>
                </a:lnTo>
                <a:lnTo>
                  <a:pt x="504" y="653"/>
                </a:lnTo>
                <a:close/>
              </a:path>
            </a:pathLst>
          </a:custGeom>
          <a:solidFill>
            <a:srgbClr val="BB8D2F"/>
          </a:solidFill>
          <a:ln>
            <a:noFill/>
          </a:ln>
        </p:spPr>
        <p:txBody>
          <a:bodyPr vert="horz" wrap="square" lIns="91440" tIns="45720" rIns="91440" bIns="45720" numCol="1" anchor="t" anchorCtr="0" compatLnSpc="1"/>
          <a:lstStyle/>
          <a:p>
            <a:endParaRPr lang="zh-CN" altLang="en-US"/>
          </a:p>
        </p:txBody>
      </p:sp>
      <p:sp>
        <p:nvSpPr>
          <p:cNvPr id="44" name="稻壳儿春秋广告/盗版必究        原创来源：http://chn.docer.com/works?userid=199329941#!/work_time"/>
          <p:cNvSpPr txBox="1"/>
          <p:nvPr/>
        </p:nvSpPr>
        <p:spPr>
          <a:xfrm>
            <a:off x="2277745" y="2427605"/>
            <a:ext cx="3603625" cy="1383665"/>
          </a:xfrm>
          <a:prstGeom prst="rect">
            <a:avLst/>
          </a:prstGeom>
          <a:noFill/>
        </p:spPr>
        <p:txBody>
          <a:bodyPr wrap="square" rtlCol="0">
            <a:spAutoFit/>
          </a:bodyPr>
          <a:lstStyle/>
          <a:p>
            <a:pPr algn="just">
              <a:lnSpc>
                <a:spcPct val="150000"/>
              </a:lnSpc>
            </a:pPr>
            <a:r>
              <a:rPr lang="en-US" altLang="zh-CN" sz="1400" dirty="0">
                <a:latin typeface="Rabelo" panose="02000506000000020004" pitchFamily="50" charset="0"/>
                <a:ea typeface="思源黑体 CN Normal" panose="020B0400000000000000" pitchFamily="34" charset="-122"/>
                <a:cs typeface="+mn-ea"/>
                <a:sym typeface="+mn-lt"/>
              </a:rPr>
              <a:t>Open system creates a free environment without over-regulation that allows any developers to join Android Market and develop their own apps.</a:t>
            </a:r>
            <a:endParaRPr lang="en-US" altLang="zh-CN" sz="1400" dirty="0">
              <a:latin typeface="Rabelo" panose="02000506000000020004" pitchFamily="50" charset="0"/>
              <a:ea typeface="思源黑体 CN Normal" panose="020B0400000000000000" pitchFamily="34" charset="-122"/>
              <a:cs typeface="+mn-ea"/>
              <a:sym typeface="+mn-lt"/>
            </a:endParaRPr>
          </a:p>
        </p:txBody>
      </p:sp>
      <p:sp>
        <p:nvSpPr>
          <p:cNvPr id="47" name="稻壳儿春秋广告/盗版必究        原创来源：http://chn.docer.com/works?userid=199329941#!/work_time"/>
          <p:cNvSpPr txBox="1"/>
          <p:nvPr/>
        </p:nvSpPr>
        <p:spPr>
          <a:xfrm>
            <a:off x="1616592" y="2519376"/>
            <a:ext cx="660948" cy="707886"/>
          </a:xfrm>
          <a:prstGeom prst="rect">
            <a:avLst/>
          </a:prstGeom>
          <a:noFill/>
        </p:spPr>
        <p:txBody>
          <a:bodyPr wrap="square" rtlCol="0">
            <a:spAutoFit/>
          </a:bodyPr>
          <a:lstStyle/>
          <a:p>
            <a:pPr algn="ctr"/>
            <a:r>
              <a:rPr lang="en-US" altLang="zh-CN" sz="4000" i="1" dirty="0">
                <a:solidFill>
                  <a:srgbClr val="BB8D2F"/>
                </a:solidFill>
                <a:latin typeface="思源黑体 CN Normal" panose="020B0400000000000000" pitchFamily="34" charset="-122"/>
                <a:ea typeface="思源黑体 CN Normal" panose="020B0400000000000000" pitchFamily="34" charset="-122"/>
                <a:cs typeface="+mn-ea"/>
                <a:sym typeface="+mn-lt"/>
              </a:rPr>
              <a:t>A</a:t>
            </a:r>
            <a:endParaRPr lang="zh-CN" altLang="en-US" sz="4000" i="1" dirty="0">
              <a:solidFill>
                <a:srgbClr val="BB8D2F"/>
              </a:solidFill>
              <a:latin typeface="思源黑体 CN Normal" panose="020B0400000000000000" pitchFamily="34" charset="-122"/>
              <a:ea typeface="思源黑体 CN Normal" panose="020B0400000000000000" pitchFamily="34" charset="-122"/>
              <a:cs typeface="+mn-ea"/>
              <a:sym typeface="+mn-lt"/>
            </a:endParaRPr>
          </a:p>
        </p:txBody>
      </p:sp>
      <p:sp>
        <p:nvSpPr>
          <p:cNvPr id="48" name="稻壳儿春秋广告/盗版必究        原创来源：http://chn.docer.com/works?userid=199329941#!/work_time"/>
          <p:cNvSpPr>
            <a:spLocks noChangeArrowheads="1"/>
          </p:cNvSpPr>
          <p:nvPr/>
        </p:nvSpPr>
        <p:spPr bwMode="auto">
          <a:xfrm>
            <a:off x="695325" y="4206875"/>
            <a:ext cx="5369560" cy="1406525"/>
          </a:xfrm>
          <a:prstGeom prst="rect">
            <a:avLst/>
          </a:prstGeom>
          <a:noFill/>
          <a:ln w="25400">
            <a:solidFill>
              <a:srgbClr val="BB8D2F"/>
            </a:solidFill>
          </a:ln>
        </p:spPr>
        <p:txBody>
          <a:bodyPr vert="horz" wrap="square" lIns="91440" tIns="45720" rIns="91440" bIns="45720" numCol="1" anchor="t" anchorCtr="0" compatLnSpc="1"/>
          <a:lstStyle/>
          <a:p>
            <a:endParaRPr lang="zh-CN" altLang="en-US"/>
          </a:p>
        </p:txBody>
      </p:sp>
      <p:sp>
        <p:nvSpPr>
          <p:cNvPr id="49" name="稻壳儿春秋广告/盗版必究        原创来源：http://chn.docer.com/works?userid=199329941#!/work_time"/>
          <p:cNvSpPr/>
          <p:nvPr/>
        </p:nvSpPr>
        <p:spPr bwMode="auto">
          <a:xfrm>
            <a:off x="695325" y="4206950"/>
            <a:ext cx="800100" cy="1036638"/>
          </a:xfrm>
          <a:custGeom>
            <a:avLst/>
            <a:gdLst>
              <a:gd name="T0" fmla="*/ 504 w 504"/>
              <a:gd name="T1" fmla="*/ 653 h 653"/>
              <a:gd name="T2" fmla="*/ 0 w 504"/>
              <a:gd name="T3" fmla="*/ 653 h 653"/>
              <a:gd name="T4" fmla="*/ 0 w 504"/>
              <a:gd name="T5" fmla="*/ 0 h 653"/>
              <a:gd name="T6" fmla="*/ 504 w 504"/>
              <a:gd name="T7" fmla="*/ 0 h 653"/>
              <a:gd name="T8" fmla="*/ 245 w 504"/>
              <a:gd name="T9" fmla="*/ 329 h 653"/>
              <a:gd name="T10" fmla="*/ 504 w 504"/>
              <a:gd name="T11" fmla="*/ 653 h 653"/>
            </a:gdLst>
            <a:ahLst/>
            <a:cxnLst>
              <a:cxn ang="0">
                <a:pos x="T0" y="T1"/>
              </a:cxn>
              <a:cxn ang="0">
                <a:pos x="T2" y="T3"/>
              </a:cxn>
              <a:cxn ang="0">
                <a:pos x="T4" y="T5"/>
              </a:cxn>
              <a:cxn ang="0">
                <a:pos x="T6" y="T7"/>
              </a:cxn>
              <a:cxn ang="0">
                <a:pos x="T8" y="T9"/>
              </a:cxn>
              <a:cxn ang="0">
                <a:pos x="T10" y="T11"/>
              </a:cxn>
            </a:cxnLst>
            <a:rect l="0" t="0" r="r" b="b"/>
            <a:pathLst>
              <a:path w="504" h="653">
                <a:moveTo>
                  <a:pt x="504" y="653"/>
                </a:moveTo>
                <a:lnTo>
                  <a:pt x="0" y="653"/>
                </a:lnTo>
                <a:lnTo>
                  <a:pt x="0" y="0"/>
                </a:lnTo>
                <a:lnTo>
                  <a:pt x="504" y="0"/>
                </a:lnTo>
                <a:lnTo>
                  <a:pt x="245" y="329"/>
                </a:lnTo>
                <a:lnTo>
                  <a:pt x="504" y="653"/>
                </a:lnTo>
                <a:close/>
              </a:path>
            </a:pathLst>
          </a:custGeom>
          <a:solidFill>
            <a:srgbClr val="BB8D2F"/>
          </a:solidFill>
          <a:ln>
            <a:noFill/>
          </a:ln>
        </p:spPr>
        <p:txBody>
          <a:bodyPr vert="horz" wrap="square" lIns="91440" tIns="45720" rIns="91440" bIns="45720" numCol="1" anchor="t" anchorCtr="0" compatLnSpc="1"/>
          <a:lstStyle/>
          <a:p>
            <a:endParaRPr lang="zh-CN" altLang="en-US"/>
          </a:p>
        </p:txBody>
      </p:sp>
      <p:sp>
        <p:nvSpPr>
          <p:cNvPr id="50" name="稻壳儿春秋广告/盗版必究        原创来源：http://chn.docer.com/works?userid=199329941#!/work_time"/>
          <p:cNvSpPr txBox="1"/>
          <p:nvPr/>
        </p:nvSpPr>
        <p:spPr>
          <a:xfrm>
            <a:off x="2155825" y="4229735"/>
            <a:ext cx="3847465" cy="1383665"/>
          </a:xfrm>
          <a:prstGeom prst="rect">
            <a:avLst/>
          </a:prstGeom>
          <a:noFill/>
        </p:spPr>
        <p:txBody>
          <a:bodyPr wrap="square" rtlCol="0">
            <a:spAutoFit/>
          </a:bodyPr>
          <a:lstStyle/>
          <a:p>
            <a:pPr algn="just">
              <a:lnSpc>
                <a:spcPct val="150000"/>
              </a:lnSpc>
            </a:pPr>
            <a:r>
              <a:rPr lang="en-US" altLang="zh-CN" sz="1400" dirty="0">
                <a:latin typeface="Rabelo" panose="02000506000000020004" pitchFamily="50" charset="0"/>
                <a:ea typeface="思源黑体 CN Normal" panose="020B0400000000000000" pitchFamily="34" charset="-122"/>
                <a:cs typeface="+mn-ea"/>
                <a:sym typeface="+mn-lt"/>
              </a:rPr>
              <a:t>The mainstream development language of Android is Java language, it is a simple, universal, object-oriented, secure, portable, and high-performance language.</a:t>
            </a:r>
            <a:endParaRPr lang="en-US" altLang="zh-CN" sz="1400" dirty="0">
              <a:latin typeface="Rabelo" panose="02000506000000020004" pitchFamily="50" charset="0"/>
              <a:ea typeface="思源黑体 CN Normal" panose="020B0400000000000000" pitchFamily="34" charset="-122"/>
              <a:cs typeface="+mn-ea"/>
              <a:sym typeface="+mn-lt"/>
            </a:endParaRPr>
          </a:p>
        </p:txBody>
      </p:sp>
      <p:sp>
        <p:nvSpPr>
          <p:cNvPr id="51" name="稻壳儿春秋广告/盗版必究        原创来源：http://chn.docer.com/works?userid=199329941#!/work_time"/>
          <p:cNvSpPr txBox="1"/>
          <p:nvPr/>
        </p:nvSpPr>
        <p:spPr>
          <a:xfrm>
            <a:off x="1616592" y="4371326"/>
            <a:ext cx="660948" cy="707886"/>
          </a:xfrm>
          <a:prstGeom prst="rect">
            <a:avLst/>
          </a:prstGeom>
          <a:noFill/>
        </p:spPr>
        <p:txBody>
          <a:bodyPr wrap="square" rtlCol="0">
            <a:spAutoFit/>
          </a:bodyPr>
          <a:lstStyle/>
          <a:p>
            <a:pPr algn="ctr"/>
            <a:r>
              <a:rPr lang="en-US" altLang="zh-CN" sz="4000" i="1" dirty="0">
                <a:solidFill>
                  <a:srgbClr val="BB8D2F"/>
                </a:solidFill>
                <a:latin typeface="思源黑体 CN Normal" panose="020B0400000000000000" pitchFamily="34" charset="-122"/>
                <a:ea typeface="思源黑体 CN Normal" panose="020B0400000000000000" pitchFamily="34" charset="-122"/>
                <a:cs typeface="+mn-ea"/>
                <a:sym typeface="+mn-lt"/>
              </a:rPr>
              <a:t>C</a:t>
            </a:r>
            <a:endParaRPr lang="zh-CN" altLang="en-US" sz="4000" i="1" dirty="0">
              <a:solidFill>
                <a:srgbClr val="BB8D2F"/>
              </a:solidFill>
              <a:latin typeface="思源黑体 CN Normal" panose="020B0400000000000000" pitchFamily="34" charset="-122"/>
              <a:ea typeface="思源黑体 CN Normal" panose="020B0400000000000000" pitchFamily="34" charset="-122"/>
              <a:cs typeface="+mn-ea"/>
              <a:sym typeface="+mn-lt"/>
            </a:endParaRPr>
          </a:p>
        </p:txBody>
      </p:sp>
      <p:sp>
        <p:nvSpPr>
          <p:cNvPr id="52" name="稻壳儿春秋广告/盗版必究        原创来源：http://chn.docer.com/works?userid=199329941#!/work_time"/>
          <p:cNvSpPr>
            <a:spLocks noChangeArrowheads="1"/>
          </p:cNvSpPr>
          <p:nvPr/>
        </p:nvSpPr>
        <p:spPr bwMode="auto">
          <a:xfrm>
            <a:off x="6638925" y="2355215"/>
            <a:ext cx="5426075" cy="1548765"/>
          </a:xfrm>
          <a:prstGeom prst="rect">
            <a:avLst/>
          </a:prstGeom>
          <a:noFill/>
          <a:ln w="25400">
            <a:solidFill>
              <a:srgbClr val="BB8D2F"/>
            </a:solidFill>
          </a:ln>
        </p:spPr>
        <p:txBody>
          <a:bodyPr vert="horz" wrap="square" lIns="91440" tIns="45720" rIns="91440" bIns="45720" numCol="1" anchor="t" anchorCtr="0" compatLnSpc="1"/>
          <a:lstStyle/>
          <a:p>
            <a:endParaRPr lang="zh-CN" altLang="en-US"/>
          </a:p>
        </p:txBody>
      </p:sp>
      <p:sp>
        <p:nvSpPr>
          <p:cNvPr id="53" name="稻壳儿春秋广告/盗版必究        原创来源：http://chn.docer.com/works?userid=199329941#!/work_time"/>
          <p:cNvSpPr/>
          <p:nvPr/>
        </p:nvSpPr>
        <p:spPr bwMode="auto">
          <a:xfrm>
            <a:off x="6638926" y="2355000"/>
            <a:ext cx="800100" cy="1036638"/>
          </a:xfrm>
          <a:custGeom>
            <a:avLst/>
            <a:gdLst>
              <a:gd name="T0" fmla="*/ 504 w 504"/>
              <a:gd name="T1" fmla="*/ 653 h 653"/>
              <a:gd name="T2" fmla="*/ 0 w 504"/>
              <a:gd name="T3" fmla="*/ 653 h 653"/>
              <a:gd name="T4" fmla="*/ 0 w 504"/>
              <a:gd name="T5" fmla="*/ 0 h 653"/>
              <a:gd name="T6" fmla="*/ 504 w 504"/>
              <a:gd name="T7" fmla="*/ 0 h 653"/>
              <a:gd name="T8" fmla="*/ 245 w 504"/>
              <a:gd name="T9" fmla="*/ 329 h 653"/>
              <a:gd name="T10" fmla="*/ 504 w 504"/>
              <a:gd name="T11" fmla="*/ 653 h 653"/>
            </a:gdLst>
            <a:ahLst/>
            <a:cxnLst>
              <a:cxn ang="0">
                <a:pos x="T0" y="T1"/>
              </a:cxn>
              <a:cxn ang="0">
                <a:pos x="T2" y="T3"/>
              </a:cxn>
              <a:cxn ang="0">
                <a:pos x="T4" y="T5"/>
              </a:cxn>
              <a:cxn ang="0">
                <a:pos x="T6" y="T7"/>
              </a:cxn>
              <a:cxn ang="0">
                <a:pos x="T8" y="T9"/>
              </a:cxn>
              <a:cxn ang="0">
                <a:pos x="T10" y="T11"/>
              </a:cxn>
            </a:cxnLst>
            <a:rect l="0" t="0" r="r" b="b"/>
            <a:pathLst>
              <a:path w="504" h="653">
                <a:moveTo>
                  <a:pt x="504" y="653"/>
                </a:moveTo>
                <a:lnTo>
                  <a:pt x="0" y="653"/>
                </a:lnTo>
                <a:lnTo>
                  <a:pt x="0" y="0"/>
                </a:lnTo>
                <a:lnTo>
                  <a:pt x="504" y="0"/>
                </a:lnTo>
                <a:lnTo>
                  <a:pt x="245" y="329"/>
                </a:lnTo>
                <a:lnTo>
                  <a:pt x="504" y="653"/>
                </a:lnTo>
                <a:close/>
              </a:path>
            </a:pathLst>
          </a:custGeom>
          <a:solidFill>
            <a:srgbClr val="BB8D2F"/>
          </a:solidFill>
          <a:ln>
            <a:noFill/>
          </a:ln>
        </p:spPr>
        <p:txBody>
          <a:bodyPr vert="horz" wrap="square" lIns="91440" tIns="45720" rIns="91440" bIns="45720" numCol="1" anchor="t" anchorCtr="0" compatLnSpc="1"/>
          <a:lstStyle/>
          <a:p>
            <a:endParaRPr lang="zh-CN" altLang="en-US"/>
          </a:p>
        </p:txBody>
      </p:sp>
      <p:sp>
        <p:nvSpPr>
          <p:cNvPr id="54" name="稻壳儿春秋广告/盗版必究        原创来源：http://chn.docer.com/works?userid=199329941#!/work_time"/>
          <p:cNvSpPr txBox="1"/>
          <p:nvPr/>
        </p:nvSpPr>
        <p:spPr>
          <a:xfrm>
            <a:off x="8134985" y="2427605"/>
            <a:ext cx="3837305" cy="1383665"/>
          </a:xfrm>
          <a:prstGeom prst="rect">
            <a:avLst/>
          </a:prstGeom>
          <a:noFill/>
        </p:spPr>
        <p:txBody>
          <a:bodyPr wrap="square" rtlCol="0">
            <a:spAutoFit/>
          </a:bodyPr>
          <a:lstStyle/>
          <a:p>
            <a:pPr algn="just">
              <a:lnSpc>
                <a:spcPct val="150000"/>
              </a:lnSpc>
            </a:pPr>
            <a:r>
              <a:rPr lang="en-US" altLang="zh-CN" sz="1400">
                <a:latin typeface="Rabelo" panose="02000506000000020004" pitchFamily="50" charset="0"/>
                <a:ea typeface="思源黑体 CN Normal" panose="020B0400000000000000" pitchFamily="34" charset="-122"/>
                <a:cs typeface="+mn-ea"/>
                <a:sym typeface="+mn-lt"/>
              </a:rPr>
              <a:t>Due to the openness of Android, many developers will launch a variety of products with various functions and unique features, and data can be transferred easily.</a:t>
            </a:r>
            <a:endParaRPr lang="en-US" altLang="zh-CN" sz="1400">
              <a:latin typeface="Rabelo" panose="02000506000000020004" pitchFamily="50" charset="0"/>
              <a:ea typeface="思源黑体 CN Normal" panose="020B0400000000000000" pitchFamily="34" charset="-122"/>
              <a:cs typeface="+mn-ea"/>
              <a:sym typeface="+mn-lt"/>
            </a:endParaRPr>
          </a:p>
        </p:txBody>
      </p:sp>
      <p:sp>
        <p:nvSpPr>
          <p:cNvPr id="55" name="稻壳儿春秋广告/盗版必究        原创来源：http://chn.docer.com/works?userid=199329941#!/work_time"/>
          <p:cNvSpPr txBox="1"/>
          <p:nvPr/>
        </p:nvSpPr>
        <p:spPr>
          <a:xfrm>
            <a:off x="7560193" y="2519376"/>
            <a:ext cx="660948" cy="707886"/>
          </a:xfrm>
          <a:prstGeom prst="rect">
            <a:avLst/>
          </a:prstGeom>
          <a:noFill/>
        </p:spPr>
        <p:txBody>
          <a:bodyPr wrap="square" rtlCol="0">
            <a:spAutoFit/>
          </a:bodyPr>
          <a:lstStyle/>
          <a:p>
            <a:pPr algn="ctr"/>
            <a:r>
              <a:rPr lang="en-US" altLang="zh-CN" sz="4000" i="1" dirty="0">
                <a:solidFill>
                  <a:srgbClr val="BB8D2F"/>
                </a:solidFill>
                <a:latin typeface="思源黑体 CN Normal" panose="020B0400000000000000" pitchFamily="34" charset="-122"/>
                <a:ea typeface="思源黑体 CN Normal" panose="020B0400000000000000" pitchFamily="34" charset="-122"/>
                <a:cs typeface="+mn-ea"/>
                <a:sym typeface="+mn-lt"/>
              </a:rPr>
              <a:t>B</a:t>
            </a:r>
            <a:endParaRPr lang="zh-CN" altLang="en-US" sz="4000" i="1" dirty="0">
              <a:solidFill>
                <a:srgbClr val="BB8D2F"/>
              </a:solidFill>
              <a:latin typeface="思源黑体 CN Normal" panose="020B0400000000000000" pitchFamily="34" charset="-122"/>
              <a:ea typeface="思源黑体 CN Normal" panose="020B0400000000000000" pitchFamily="34" charset="-122"/>
              <a:cs typeface="+mn-ea"/>
              <a:sym typeface="+mn-lt"/>
            </a:endParaRPr>
          </a:p>
        </p:txBody>
      </p:sp>
      <p:sp>
        <p:nvSpPr>
          <p:cNvPr id="56" name="稻壳儿春秋广告/盗版必究        原创来源：http://chn.docer.com/works?userid=199329941#!/work_time"/>
          <p:cNvSpPr>
            <a:spLocks noChangeArrowheads="1"/>
          </p:cNvSpPr>
          <p:nvPr/>
        </p:nvSpPr>
        <p:spPr bwMode="auto">
          <a:xfrm>
            <a:off x="6638925" y="4206875"/>
            <a:ext cx="5426075" cy="1406525"/>
          </a:xfrm>
          <a:prstGeom prst="rect">
            <a:avLst/>
          </a:prstGeom>
          <a:noFill/>
          <a:ln w="25400">
            <a:solidFill>
              <a:srgbClr val="BB8D2F"/>
            </a:solidFill>
          </a:ln>
        </p:spPr>
        <p:txBody>
          <a:bodyPr vert="horz" wrap="square" lIns="91440" tIns="45720" rIns="91440" bIns="45720" numCol="1" anchor="t" anchorCtr="0" compatLnSpc="1"/>
          <a:lstStyle/>
          <a:p>
            <a:endParaRPr lang="zh-CN" altLang="en-US"/>
          </a:p>
        </p:txBody>
      </p:sp>
      <p:sp>
        <p:nvSpPr>
          <p:cNvPr id="57" name="稻壳儿春秋广告/盗版必究        原创来源：http://chn.docer.com/works?userid=199329941#!/work_time"/>
          <p:cNvSpPr/>
          <p:nvPr/>
        </p:nvSpPr>
        <p:spPr bwMode="auto">
          <a:xfrm>
            <a:off x="6638926" y="4206950"/>
            <a:ext cx="800100" cy="1036638"/>
          </a:xfrm>
          <a:custGeom>
            <a:avLst/>
            <a:gdLst>
              <a:gd name="T0" fmla="*/ 504 w 504"/>
              <a:gd name="T1" fmla="*/ 653 h 653"/>
              <a:gd name="T2" fmla="*/ 0 w 504"/>
              <a:gd name="T3" fmla="*/ 653 h 653"/>
              <a:gd name="T4" fmla="*/ 0 w 504"/>
              <a:gd name="T5" fmla="*/ 0 h 653"/>
              <a:gd name="T6" fmla="*/ 504 w 504"/>
              <a:gd name="T7" fmla="*/ 0 h 653"/>
              <a:gd name="T8" fmla="*/ 245 w 504"/>
              <a:gd name="T9" fmla="*/ 329 h 653"/>
              <a:gd name="T10" fmla="*/ 504 w 504"/>
              <a:gd name="T11" fmla="*/ 653 h 653"/>
            </a:gdLst>
            <a:ahLst/>
            <a:cxnLst>
              <a:cxn ang="0">
                <a:pos x="T0" y="T1"/>
              </a:cxn>
              <a:cxn ang="0">
                <a:pos x="T2" y="T3"/>
              </a:cxn>
              <a:cxn ang="0">
                <a:pos x="T4" y="T5"/>
              </a:cxn>
              <a:cxn ang="0">
                <a:pos x="T6" y="T7"/>
              </a:cxn>
              <a:cxn ang="0">
                <a:pos x="T8" y="T9"/>
              </a:cxn>
              <a:cxn ang="0">
                <a:pos x="T10" y="T11"/>
              </a:cxn>
            </a:cxnLst>
            <a:rect l="0" t="0" r="r" b="b"/>
            <a:pathLst>
              <a:path w="504" h="653">
                <a:moveTo>
                  <a:pt x="504" y="653"/>
                </a:moveTo>
                <a:lnTo>
                  <a:pt x="0" y="653"/>
                </a:lnTo>
                <a:lnTo>
                  <a:pt x="0" y="0"/>
                </a:lnTo>
                <a:lnTo>
                  <a:pt x="504" y="0"/>
                </a:lnTo>
                <a:lnTo>
                  <a:pt x="245" y="329"/>
                </a:lnTo>
                <a:lnTo>
                  <a:pt x="504" y="653"/>
                </a:lnTo>
                <a:close/>
              </a:path>
            </a:pathLst>
          </a:custGeom>
          <a:solidFill>
            <a:srgbClr val="BB8D2F"/>
          </a:solidFill>
          <a:ln>
            <a:noFill/>
          </a:ln>
        </p:spPr>
        <p:txBody>
          <a:bodyPr vert="horz" wrap="square" lIns="91440" tIns="45720" rIns="91440" bIns="45720" numCol="1" anchor="t" anchorCtr="0" compatLnSpc="1"/>
          <a:lstStyle/>
          <a:p>
            <a:endParaRPr lang="zh-CN" altLang="en-US"/>
          </a:p>
        </p:txBody>
      </p:sp>
      <p:sp>
        <p:nvSpPr>
          <p:cNvPr id="58" name="稻壳儿春秋广告/盗版必究        原创来源：http://chn.docer.com/works?userid=199329941#!/work_time"/>
          <p:cNvSpPr txBox="1"/>
          <p:nvPr/>
        </p:nvSpPr>
        <p:spPr>
          <a:xfrm>
            <a:off x="8221345" y="4229735"/>
            <a:ext cx="3655695" cy="1383665"/>
          </a:xfrm>
          <a:prstGeom prst="rect">
            <a:avLst/>
          </a:prstGeom>
          <a:noFill/>
        </p:spPr>
        <p:txBody>
          <a:bodyPr wrap="square" rtlCol="0">
            <a:spAutoFit/>
          </a:bodyPr>
          <a:lstStyle/>
          <a:p>
            <a:pPr algn="just">
              <a:lnSpc>
                <a:spcPct val="150000"/>
              </a:lnSpc>
            </a:pPr>
            <a:r>
              <a:rPr lang="en-US" altLang="zh-CN" sz="1400">
                <a:latin typeface="Rabelo" panose="02000506000000020004" pitchFamily="50" charset="0"/>
                <a:ea typeface="思源黑体 CN Normal" panose="020B0400000000000000" pitchFamily="34" charset="-122"/>
                <a:cs typeface="+mn-ea"/>
                <a:sym typeface="+mn-lt"/>
              </a:rPr>
              <a:t>This app ecosystem is attractive to both customers and developers alike. With the increasing number of users and apps, the platform is mature</a:t>
            </a:r>
            <a:endParaRPr lang="en-US" altLang="zh-CN" sz="1400">
              <a:latin typeface="Rabelo" panose="02000506000000020004" pitchFamily="50" charset="0"/>
              <a:ea typeface="思源黑体 CN Normal" panose="020B0400000000000000" pitchFamily="34" charset="-122"/>
              <a:cs typeface="+mn-ea"/>
              <a:sym typeface="+mn-lt"/>
            </a:endParaRPr>
          </a:p>
        </p:txBody>
      </p:sp>
      <p:sp>
        <p:nvSpPr>
          <p:cNvPr id="59" name="稻壳儿春秋广告/盗版必究        原创来源：http://chn.docer.com/works?userid=199329941#!/work_time"/>
          <p:cNvSpPr txBox="1"/>
          <p:nvPr/>
        </p:nvSpPr>
        <p:spPr>
          <a:xfrm>
            <a:off x="7560193" y="4371326"/>
            <a:ext cx="660948" cy="707886"/>
          </a:xfrm>
          <a:prstGeom prst="rect">
            <a:avLst/>
          </a:prstGeom>
          <a:noFill/>
        </p:spPr>
        <p:txBody>
          <a:bodyPr wrap="square" rtlCol="0">
            <a:spAutoFit/>
          </a:bodyPr>
          <a:lstStyle/>
          <a:p>
            <a:pPr algn="ctr"/>
            <a:r>
              <a:rPr lang="en-US" altLang="zh-CN" sz="4000" i="1" dirty="0">
                <a:solidFill>
                  <a:srgbClr val="BB8D2F"/>
                </a:solidFill>
                <a:latin typeface="思源黑体 CN Normal" panose="020B0400000000000000" pitchFamily="34" charset="-122"/>
                <a:ea typeface="思源黑体 CN Normal" panose="020B0400000000000000" pitchFamily="34" charset="-122"/>
                <a:cs typeface="+mn-ea"/>
                <a:sym typeface="+mn-lt"/>
              </a:rPr>
              <a:t>D</a:t>
            </a:r>
            <a:endParaRPr lang="zh-CN" altLang="en-US" sz="4000" i="1" dirty="0">
              <a:solidFill>
                <a:srgbClr val="BB8D2F"/>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p:nvCxnSpPr>
        <p:spPr>
          <a:xfrm>
            <a:off x="274282" y="776249"/>
            <a:ext cx="166026" cy="286252"/>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 y="0"/>
            <a:ext cx="999396" cy="861548"/>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613463" y="170824"/>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1366340" y="6255984"/>
            <a:ext cx="698339" cy="60201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1374823" y="5962285"/>
            <a:ext cx="340687" cy="29369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1398443" y="6428826"/>
            <a:ext cx="297345" cy="2563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稻壳儿春秋广告/盗版必究        原创来源：http://chn.docer.com/works?userid=199329941#!/work_time"/>
          <p:cNvSpPr>
            <a:spLocks noChangeArrowheads="1"/>
          </p:cNvSpPr>
          <p:nvPr/>
        </p:nvSpPr>
        <p:spPr bwMode="auto">
          <a:xfrm>
            <a:off x="1415970" y="3958790"/>
            <a:ext cx="1109846" cy="110984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稻壳儿春秋广告/盗版必究        原创来源：http://chn.docer.com/works?userid=199329941#!/work_time"/>
          <p:cNvSpPr txBox="1"/>
          <p:nvPr/>
        </p:nvSpPr>
        <p:spPr>
          <a:xfrm>
            <a:off x="366395" y="1408430"/>
            <a:ext cx="2880360" cy="398780"/>
          </a:xfrm>
          <a:prstGeom prst="rect">
            <a:avLst/>
          </a:prstGeom>
          <a:noFill/>
        </p:spPr>
        <p:txBody>
          <a:bodyPr wrap="square" rtlCol="0">
            <a:spAutoFit/>
          </a:bodyPr>
          <a:lstStyle/>
          <a:p>
            <a:pPr algn="ctr"/>
            <a:r>
              <a:rPr lang="en-US" altLang="zh-CN" sz="2000" dirty="0">
                <a:solidFill>
                  <a:srgbClr val="BB8D2F"/>
                </a:solidFill>
                <a:latin typeface="思源黑体 CN Normal" panose="020B0400000000000000" pitchFamily="34" charset="-122"/>
                <a:ea typeface="思源黑体 CN Normal" panose="020B0400000000000000" pitchFamily="34" charset="-122"/>
                <a:cs typeface="+mn-ea"/>
                <a:sym typeface="+mn-lt"/>
              </a:rPr>
              <a:t>Use Case Diagram </a:t>
            </a:r>
            <a:endParaRPr lang="en-US" altLang="zh-CN" sz="2000" dirty="0">
              <a:solidFill>
                <a:srgbClr val="BB8D2F"/>
              </a:solidFill>
              <a:latin typeface="思源黑体 CN Normal" panose="020B0400000000000000" pitchFamily="34" charset="-122"/>
              <a:ea typeface="思源黑体 CN Normal" panose="020B0400000000000000" pitchFamily="34" charset="-122"/>
              <a:cs typeface="+mn-ea"/>
              <a:sym typeface="+mn-lt"/>
            </a:endParaRPr>
          </a:p>
        </p:txBody>
      </p:sp>
      <p:sp>
        <p:nvSpPr>
          <p:cNvPr id="54" name="稻壳儿春秋广告/盗版必究        原创来源：http://chn.docer.com/works?userid=199329941#!/work_time"/>
          <p:cNvSpPr>
            <a:spLocks noChangeArrowheads="1"/>
          </p:cNvSpPr>
          <p:nvPr/>
        </p:nvSpPr>
        <p:spPr bwMode="auto">
          <a:xfrm>
            <a:off x="9666184" y="3958790"/>
            <a:ext cx="1109846" cy="110984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稻壳儿春秋广告/盗版必究        原创来源：http://chn.docer.com/works?userid=199329941#!/work_time"/>
          <p:cNvSpPr txBox="1"/>
          <p:nvPr/>
        </p:nvSpPr>
        <p:spPr>
          <a:xfrm>
            <a:off x="1193165" y="657733"/>
            <a:ext cx="1555750" cy="521970"/>
          </a:xfrm>
          <a:prstGeom prst="rect">
            <a:avLst/>
          </a:prstGeom>
          <a:noFill/>
        </p:spPr>
        <p:txBody>
          <a:bodyPr wrap="none" rtlCol="0">
            <a:spAutoFit/>
          </a:bodyPr>
          <a:p>
            <a:pPr algn="ctr"/>
            <a:r>
              <a:rPr lang="en-US" altLang="zh-CN" sz="2800" b="1">
                <a:latin typeface="Times New Roman" panose="02020503050405090304" charset="0"/>
                <a:cs typeface="Times New Roman" panose="02020503050405090304" charset="0"/>
                <a:sym typeface="+mn-ea"/>
              </a:rPr>
              <a:t>Use Case</a:t>
            </a:r>
            <a:endParaRPr lang="en-US" altLang="zh-CN" sz="2800" dirty="0">
              <a:solidFill>
                <a:srgbClr val="BB8D2F"/>
              </a:solidFill>
              <a:latin typeface="思源黑体 CN Heavy" panose="020B0A00000000000000" pitchFamily="34" charset="-122"/>
              <a:ea typeface="思源黑体 CN Heavy" panose="020B0A00000000000000" pitchFamily="34" charset="-122"/>
            </a:endParaRPr>
          </a:p>
        </p:txBody>
      </p:sp>
      <p:pic>
        <p:nvPicPr>
          <p:cNvPr id="-2147482613" name="图片 5" descr="cafd9b6ed18fe897b9fc412a1a392e4"/>
          <p:cNvPicPr>
            <a:picLocks noChangeAspect="1"/>
          </p:cNvPicPr>
          <p:nvPr/>
        </p:nvPicPr>
        <p:blipFill>
          <a:blip r:embed="rId1"/>
          <a:stretch>
            <a:fillRect/>
          </a:stretch>
        </p:blipFill>
        <p:spPr>
          <a:xfrm>
            <a:off x="613093" y="2091690"/>
            <a:ext cx="5263515" cy="3760470"/>
          </a:xfrm>
          <a:prstGeom prst="rect">
            <a:avLst/>
          </a:prstGeom>
          <a:noFill/>
          <a:ln w="9525">
            <a:noFill/>
          </a:ln>
        </p:spPr>
      </p:pic>
      <p:sp>
        <p:nvSpPr>
          <p:cNvPr id="100" name="文本框 99"/>
          <p:cNvSpPr txBox="1"/>
          <p:nvPr/>
        </p:nvSpPr>
        <p:spPr>
          <a:xfrm>
            <a:off x="6433820" y="2091690"/>
            <a:ext cx="5080000" cy="3969385"/>
          </a:xfrm>
          <a:prstGeom prst="rect">
            <a:avLst/>
          </a:prstGeom>
          <a:noFill/>
          <a:ln w="9525">
            <a:noFill/>
          </a:ln>
        </p:spPr>
        <p:txBody>
          <a:bodyPr>
            <a:spAutoFit/>
          </a:bodyPr>
          <a:p>
            <a:pPr marL="0" indent="0" algn="just" fontAlgn="auto">
              <a:lnSpc>
                <a:spcPct val="150000"/>
              </a:lnSpc>
            </a:pPr>
            <a:r>
              <a:rPr lang="en-US" altLang="zh-CN" sz="1400" b="0">
                <a:latin typeface="Times New Roman" panose="02020503050405090304" charset="0"/>
                <a:cs typeface="Times New Roman" panose="02020503050405090304" charset="0"/>
              </a:rPr>
              <a:t>The accounting function is record the bill details including the category, price and the location in time.The details function is show the details for each bills the user recorded in accounting function.The third function is the diagrams function,which use the chart to show the change of daily income and expenses directly.In the community function,users can post their wishlist or share the financial tips on that,they can also read others article about investment guides to accumulate wealth and achieve the wish in wishlist faster.In Me function,users can set their monthly budget and set the wishlist here,at the same time, this function will show the details about budget(remain budget,monthly budget,expenses in this month).</a:t>
            </a:r>
            <a:endParaRPr lang="zh-CN" altLang="en-US"/>
          </a:p>
        </p:txBody>
      </p:sp>
      <p:pic>
        <p:nvPicPr>
          <p:cNvPr id="3" name="图片 2" descr="20252587"/>
          <p:cNvPicPr>
            <a:picLocks noChangeAspect="1"/>
          </p:cNvPicPr>
          <p:nvPr/>
        </p:nvPicPr>
        <p:blipFill>
          <a:blip r:embed="rId2"/>
          <a:stretch>
            <a:fillRect/>
          </a:stretch>
        </p:blipFill>
        <p:spPr>
          <a:xfrm>
            <a:off x="6121400" y="1266825"/>
            <a:ext cx="681990" cy="681990"/>
          </a:xfrm>
          <a:prstGeom prst="rect">
            <a:avLst/>
          </a:prstGeom>
        </p:spPr>
      </p:pic>
      <p:sp>
        <p:nvSpPr>
          <p:cNvPr id="5" name="文本框 4"/>
          <p:cNvSpPr txBox="1"/>
          <p:nvPr/>
        </p:nvSpPr>
        <p:spPr>
          <a:xfrm>
            <a:off x="6649720" y="1266825"/>
            <a:ext cx="6071235" cy="645160"/>
          </a:xfrm>
          <a:prstGeom prst="rect">
            <a:avLst/>
          </a:prstGeom>
          <a:noFill/>
        </p:spPr>
        <p:txBody>
          <a:bodyPr wrap="square" rtlCol="0">
            <a:spAutoFit/>
          </a:bodyPr>
          <a:p>
            <a:r>
              <a:rPr lang="en-US" altLang="zh-CN"/>
              <a:t>It contains five main functions:</a:t>
            </a:r>
            <a:endParaRPr lang="en-US" altLang="zh-CN"/>
          </a:p>
          <a:p>
            <a:r>
              <a:rPr lang="en-US" altLang="zh-CN"/>
              <a:t>accounting, diagrams,details,community,me</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p:nvCxnSpPr>
        <p:spPr>
          <a:xfrm>
            <a:off x="274282" y="776249"/>
            <a:ext cx="166026" cy="286252"/>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 y="0"/>
            <a:ext cx="999396" cy="861548"/>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613463" y="170824"/>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1366340" y="6255984"/>
            <a:ext cx="698339" cy="60201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1374823" y="5962285"/>
            <a:ext cx="340687" cy="29369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1398443" y="6428826"/>
            <a:ext cx="297345" cy="2563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稻壳儿春秋广告/盗版必究        原创来源：http://chn.docer.com/works?userid=199329941#!/work_time"/>
          <p:cNvSpPr txBox="1"/>
          <p:nvPr/>
        </p:nvSpPr>
        <p:spPr>
          <a:xfrm>
            <a:off x="1125538" y="658368"/>
            <a:ext cx="2365375" cy="521970"/>
          </a:xfrm>
          <a:prstGeom prst="rect">
            <a:avLst/>
          </a:prstGeom>
          <a:noFill/>
        </p:spPr>
        <p:txBody>
          <a:bodyPr wrap="none" rtlCol="0">
            <a:spAutoFit/>
          </a:bodyPr>
          <a:p>
            <a:pPr algn="ctr"/>
            <a:r>
              <a:rPr lang="en-US" altLang="zh-CN" sz="2800" b="1">
                <a:latin typeface="Times New Roman" panose="02020503050405090304" charset="0"/>
                <a:cs typeface="Times New Roman" panose="02020503050405090304" charset="0"/>
                <a:sym typeface="+mn-ea"/>
              </a:rPr>
              <a:t>User Interface</a:t>
            </a:r>
            <a:endParaRPr lang="en-US" altLang="zh-CN" sz="2800" dirty="0">
              <a:solidFill>
                <a:srgbClr val="BB8D2F"/>
              </a:solidFill>
              <a:latin typeface="思源黑体 CN Heavy" panose="020B0A00000000000000" pitchFamily="34" charset="-122"/>
              <a:ea typeface="思源黑体 CN Heavy" panose="020B0A00000000000000" pitchFamily="34" charset="-122"/>
            </a:endParaRPr>
          </a:p>
        </p:txBody>
      </p:sp>
      <p:pic>
        <p:nvPicPr>
          <p:cNvPr id="-2147482612" name="图片 1"/>
          <p:cNvPicPr>
            <a:picLocks noChangeAspect="1"/>
          </p:cNvPicPr>
          <p:nvPr/>
        </p:nvPicPr>
        <p:blipFill>
          <a:blip r:embed="rId1"/>
          <a:stretch>
            <a:fillRect/>
          </a:stretch>
        </p:blipFill>
        <p:spPr>
          <a:xfrm>
            <a:off x="274320" y="1318895"/>
            <a:ext cx="1675130" cy="2984500"/>
          </a:xfrm>
          <a:prstGeom prst="rect">
            <a:avLst/>
          </a:prstGeom>
          <a:noFill/>
          <a:ln w="9525">
            <a:noFill/>
          </a:ln>
        </p:spPr>
      </p:pic>
      <p:pic>
        <p:nvPicPr>
          <p:cNvPr id="-2147482611" name="图片 9"/>
          <p:cNvPicPr>
            <a:picLocks noChangeAspect="1"/>
          </p:cNvPicPr>
          <p:nvPr/>
        </p:nvPicPr>
        <p:blipFill>
          <a:blip r:embed="rId2"/>
          <a:stretch>
            <a:fillRect/>
          </a:stretch>
        </p:blipFill>
        <p:spPr>
          <a:xfrm>
            <a:off x="1949133" y="1344295"/>
            <a:ext cx="1669415" cy="2973070"/>
          </a:xfrm>
          <a:prstGeom prst="rect">
            <a:avLst/>
          </a:prstGeom>
          <a:noFill/>
          <a:ln w="9525">
            <a:noFill/>
          </a:ln>
        </p:spPr>
      </p:pic>
      <p:pic>
        <p:nvPicPr>
          <p:cNvPr id="-2147482610" name="图片 3"/>
          <p:cNvPicPr>
            <a:picLocks noChangeAspect="1"/>
          </p:cNvPicPr>
          <p:nvPr/>
        </p:nvPicPr>
        <p:blipFill>
          <a:blip r:embed="rId3"/>
          <a:stretch>
            <a:fillRect/>
          </a:stretch>
        </p:blipFill>
        <p:spPr>
          <a:xfrm>
            <a:off x="3618865" y="1311593"/>
            <a:ext cx="1672590" cy="2991485"/>
          </a:xfrm>
          <a:prstGeom prst="rect">
            <a:avLst/>
          </a:prstGeom>
          <a:noFill/>
          <a:ln w="9525">
            <a:noFill/>
          </a:ln>
        </p:spPr>
      </p:pic>
      <p:pic>
        <p:nvPicPr>
          <p:cNvPr id="-2147482609" name="图片 4"/>
          <p:cNvPicPr>
            <a:picLocks noChangeAspect="1"/>
          </p:cNvPicPr>
          <p:nvPr/>
        </p:nvPicPr>
        <p:blipFill>
          <a:blip r:embed="rId4"/>
          <a:stretch>
            <a:fillRect/>
          </a:stretch>
        </p:blipFill>
        <p:spPr>
          <a:xfrm>
            <a:off x="5291138" y="1330325"/>
            <a:ext cx="1691005" cy="3009900"/>
          </a:xfrm>
          <a:prstGeom prst="rect">
            <a:avLst/>
          </a:prstGeom>
          <a:noFill/>
          <a:ln w="9525">
            <a:noFill/>
          </a:ln>
        </p:spPr>
      </p:pic>
      <p:pic>
        <p:nvPicPr>
          <p:cNvPr id="-2147482608" name="图片 5"/>
          <p:cNvPicPr>
            <a:picLocks noChangeAspect="1"/>
          </p:cNvPicPr>
          <p:nvPr/>
        </p:nvPicPr>
        <p:blipFill>
          <a:blip r:embed="rId5"/>
          <a:stretch>
            <a:fillRect/>
          </a:stretch>
        </p:blipFill>
        <p:spPr>
          <a:xfrm>
            <a:off x="6982143" y="1330008"/>
            <a:ext cx="1659255" cy="2986405"/>
          </a:xfrm>
          <a:prstGeom prst="rect">
            <a:avLst/>
          </a:prstGeom>
          <a:noFill/>
          <a:ln w="9525">
            <a:noFill/>
          </a:ln>
        </p:spPr>
      </p:pic>
      <p:pic>
        <p:nvPicPr>
          <p:cNvPr id="-2147482607" name="图片 6"/>
          <p:cNvPicPr>
            <a:picLocks noChangeAspect="1"/>
          </p:cNvPicPr>
          <p:nvPr/>
        </p:nvPicPr>
        <p:blipFill>
          <a:blip r:embed="rId6"/>
          <a:stretch>
            <a:fillRect/>
          </a:stretch>
        </p:blipFill>
        <p:spPr>
          <a:xfrm>
            <a:off x="8641715" y="1343978"/>
            <a:ext cx="1686560" cy="3001645"/>
          </a:xfrm>
          <a:prstGeom prst="rect">
            <a:avLst/>
          </a:prstGeom>
          <a:noFill/>
          <a:ln w="9525">
            <a:noFill/>
          </a:ln>
        </p:spPr>
      </p:pic>
      <p:pic>
        <p:nvPicPr>
          <p:cNvPr id="-2147482606" name="图片 6"/>
          <p:cNvPicPr>
            <a:picLocks noChangeAspect="1"/>
          </p:cNvPicPr>
          <p:nvPr/>
        </p:nvPicPr>
        <p:blipFill>
          <a:blip r:embed="rId7"/>
          <a:stretch>
            <a:fillRect/>
          </a:stretch>
        </p:blipFill>
        <p:spPr>
          <a:xfrm>
            <a:off x="10328275" y="1344295"/>
            <a:ext cx="1675130" cy="2996565"/>
          </a:xfrm>
          <a:prstGeom prst="rect">
            <a:avLst/>
          </a:prstGeom>
          <a:noFill/>
          <a:ln w="9525">
            <a:noFill/>
          </a:ln>
        </p:spPr>
      </p:pic>
      <p:sp>
        <p:nvSpPr>
          <p:cNvPr id="100" name="文本框 99"/>
          <p:cNvSpPr txBox="1"/>
          <p:nvPr/>
        </p:nvSpPr>
        <p:spPr>
          <a:xfrm>
            <a:off x="274320" y="4224020"/>
            <a:ext cx="10957560" cy="2353310"/>
          </a:xfrm>
          <a:prstGeom prst="rect">
            <a:avLst/>
          </a:prstGeom>
          <a:noFill/>
          <a:ln w="9525">
            <a:noFill/>
          </a:ln>
        </p:spPr>
        <p:txBody>
          <a:bodyPr wrap="square">
            <a:spAutoFit/>
          </a:bodyPr>
          <a:p>
            <a:pPr marL="0" indent="0" algn="l" fontAlgn="auto">
              <a:lnSpc>
                <a:spcPct val="150000"/>
              </a:lnSpc>
            </a:pPr>
            <a:r>
              <a:rPr lang="en-US" altLang="zh-CN" sz="1400" b="0">
                <a:latin typeface="Times New Roman" panose="02020503050405090304" charset="0"/>
                <a:cs typeface="Times New Roman" panose="02020503050405090304" charset="0"/>
              </a:rPr>
              <a:t>(1)Login: Users choose to Wechat login or Google login, then enter this app.		(2)Home: The default home page of this app</a:t>
            </a:r>
            <a:endParaRPr lang="en-US" altLang="zh-CN" sz="1400" b="0">
              <a:latin typeface="Times New Roman" panose="02020503050405090304" charset="0"/>
              <a:cs typeface="Times New Roman" panose="02020503050405090304" charset="0"/>
            </a:endParaRPr>
          </a:p>
          <a:p>
            <a:pPr marL="0" indent="0" algn="l" fontAlgn="auto">
              <a:lnSpc>
                <a:spcPct val="150000"/>
              </a:lnSpc>
            </a:pPr>
            <a:r>
              <a:rPr lang="en-US" altLang="zh-CN" sz="1400" b="0">
                <a:latin typeface="Times New Roman" panose="02020503050405090304" charset="0"/>
                <a:cs typeface="Times New Roman" panose="02020503050405090304" charset="0"/>
              </a:rPr>
              <a:t>(3)Accounting function: Users record the details about the expense or income, remarks and location(GPS).</a:t>
            </a:r>
            <a:endParaRPr lang="en-US" altLang="zh-CN" sz="1400" b="0">
              <a:latin typeface="Times New Roman" panose="02020503050405090304" charset="0"/>
              <a:cs typeface="Times New Roman" panose="02020503050405090304" charset="0"/>
            </a:endParaRPr>
          </a:p>
          <a:p>
            <a:pPr marL="0" indent="0" algn="l" fontAlgn="auto">
              <a:lnSpc>
                <a:spcPct val="150000"/>
              </a:lnSpc>
            </a:pPr>
            <a:r>
              <a:rPr lang="en-US" altLang="zh-CN" sz="1400" b="0">
                <a:latin typeface="Times New Roman" panose="02020503050405090304" charset="0"/>
                <a:cs typeface="Times New Roman" panose="02020503050405090304" charset="0"/>
              </a:rPr>
              <a:t>(4)Details function: Users can see the sum of income and expenses this month and the total bills for each category.(5)Diagrams function: This function show the expense daily in the form of a line chart</a:t>
            </a:r>
            <a:endParaRPr lang="en-US" altLang="zh-CN" sz="1400" b="0">
              <a:latin typeface="Times New Roman" panose="02020503050405090304" charset="0"/>
              <a:cs typeface="Times New Roman" panose="02020503050405090304" charset="0"/>
            </a:endParaRPr>
          </a:p>
          <a:p>
            <a:pPr marL="0" indent="0" algn="l" fontAlgn="auto">
              <a:lnSpc>
                <a:spcPct val="150000"/>
              </a:lnSpc>
            </a:pPr>
            <a:r>
              <a:rPr lang="en-US" altLang="zh-CN" sz="1400" b="0">
                <a:latin typeface="Times New Roman" panose="02020503050405090304" charset="0"/>
                <a:cs typeface="Times New Roman" panose="02020503050405090304" charset="0"/>
              </a:rPr>
              <a:t>(6)Community function: Users can post their ideas or share their bill in this community.</a:t>
            </a:r>
            <a:endParaRPr lang="en-US" altLang="zh-CN" sz="1400" b="0">
              <a:latin typeface="Times New Roman" panose="02020503050405090304" charset="0"/>
              <a:cs typeface="Times New Roman" panose="02020503050405090304" charset="0"/>
            </a:endParaRPr>
          </a:p>
          <a:p>
            <a:pPr marL="0" indent="0" algn="l" fontAlgn="auto">
              <a:lnSpc>
                <a:spcPct val="150000"/>
              </a:lnSpc>
            </a:pPr>
            <a:r>
              <a:rPr lang="en-US" altLang="zh-CN" sz="1400" b="0">
                <a:latin typeface="Times New Roman" panose="02020503050405090304" charset="0"/>
                <a:cs typeface="Times New Roman" panose="02020503050405090304" charset="0"/>
              </a:rPr>
              <a:t>(7)Me function: Users can set the budget and wishlist.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原创来源：http://chn.docer.com/works?userid=199329941#!/work_time"/>
          <p:cNvSpPr/>
          <p:nvPr/>
        </p:nvSpPr>
        <p:spPr>
          <a:xfrm>
            <a:off x="-58301" y="3918599"/>
            <a:ext cx="3409705" cy="293940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稻壳儿春秋广告/盗版必究        原创来源：http://chn.docer.com/works?userid=199329941#!/work_time"/>
          <p:cNvSpPr/>
          <p:nvPr/>
        </p:nvSpPr>
        <p:spPr>
          <a:xfrm>
            <a:off x="2325879" y="5089854"/>
            <a:ext cx="2051049" cy="176814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稻壳儿春秋广告/盗版必究        原创来源：http://chn.docer.com/works?userid=199329941#!/work_time"/>
          <p:cNvSpPr/>
          <p:nvPr/>
        </p:nvSpPr>
        <p:spPr>
          <a:xfrm>
            <a:off x="1646551" y="4128823"/>
            <a:ext cx="870934" cy="750805"/>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稻壳儿春秋广告/盗版必究        原创来源：http://chn.docer.com/works?userid=199329941#!/work_time"/>
          <p:cNvSpPr/>
          <p:nvPr/>
        </p:nvSpPr>
        <p:spPr>
          <a:xfrm flipV="1">
            <a:off x="-585216" y="5973924"/>
            <a:ext cx="2051049" cy="1768146"/>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稻壳儿春秋广告/盗版必究        原创来源：http://chn.docer.com/works?userid=199329941#!/work_time"/>
          <p:cNvCxnSpPr/>
          <p:nvPr/>
        </p:nvCxnSpPr>
        <p:spPr>
          <a:xfrm>
            <a:off x="3391774" y="4608576"/>
            <a:ext cx="804435" cy="1386957"/>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cxnSp>
        <p:nvCxnSpPr>
          <p:cNvPr id="12" name="稻壳儿春秋广告/盗版必究        原创来源：http://chn.docer.com/works?userid=199329941#!/work_time"/>
          <p:cNvCxnSpPr/>
          <p:nvPr/>
        </p:nvCxnSpPr>
        <p:spPr>
          <a:xfrm>
            <a:off x="1569256" y="2939401"/>
            <a:ext cx="512762" cy="884073"/>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0503365" y="0"/>
            <a:ext cx="1688635" cy="1455720"/>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稻壳儿春秋广告/盗版必究        原创来源：http://chn.docer.com/works?userid=199329941#!/work_time"/>
          <p:cNvSpPr/>
          <p:nvPr/>
        </p:nvSpPr>
        <p:spPr>
          <a:xfrm flipV="1">
            <a:off x="10296594" y="341649"/>
            <a:ext cx="896010" cy="772423"/>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6" name="稻壳儿春秋广告/盗版必究        原创来源：http://chn.docer.com/works?userid=199329941#!/work_time"/>
          <p:cNvCxnSpPr/>
          <p:nvPr/>
        </p:nvCxnSpPr>
        <p:spPr>
          <a:xfrm>
            <a:off x="9991642" y="1243584"/>
            <a:ext cx="1356040" cy="2338004"/>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18" name="稻壳儿春秋广告/盗版必究        原创来源：http://chn.docer.com/works?userid=199329941#!/work_time"/>
          <p:cNvSpPr/>
          <p:nvPr/>
        </p:nvSpPr>
        <p:spPr>
          <a:xfrm flipV="1">
            <a:off x="10744599" y="1686852"/>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稻壳儿春秋广告/盗版必究        原创来源：http://chn.docer.com/works?userid=199329941#!/work_time"/>
          <p:cNvSpPr txBox="1"/>
          <p:nvPr/>
        </p:nvSpPr>
        <p:spPr>
          <a:xfrm>
            <a:off x="2901696" y="2657286"/>
            <a:ext cx="6388608" cy="1014730"/>
          </a:xfrm>
          <a:prstGeom prst="rect">
            <a:avLst/>
          </a:prstGeom>
          <a:noFill/>
        </p:spPr>
        <p:txBody>
          <a:bodyPr wrap="square" rtlCol="0">
            <a:spAutoFit/>
          </a:bodyPr>
          <a:lstStyle/>
          <a:p>
            <a:pPr lvl="0" algn="ctr"/>
            <a:r>
              <a:rPr lang="en-US" altLang="zh-CN" sz="6000" dirty="0">
                <a:solidFill>
                  <a:srgbClr val="BB8D2F"/>
                </a:solidFill>
                <a:latin typeface="思源黑体 CN Heavy" panose="020B0A00000000000000" pitchFamily="34" charset="-122"/>
                <a:ea typeface="思源黑体 CN Heavy" panose="020B0A00000000000000" pitchFamily="34" charset="-122"/>
              </a:rPr>
              <a:t>Thanks </a:t>
            </a:r>
            <a:endParaRPr lang="en-US" altLang="zh-CN" sz="6000" dirty="0">
              <a:solidFill>
                <a:srgbClr val="BB8D2F"/>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p:nvCxnSpPr>
        <p:spPr>
          <a:xfrm>
            <a:off x="1153986" y="1595274"/>
            <a:ext cx="341201" cy="588278"/>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590309" y="0"/>
            <a:ext cx="2053865" cy="1770572"/>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431458" y="502503"/>
            <a:ext cx="888056" cy="76556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0959879" y="5903089"/>
            <a:ext cx="1107697" cy="954911"/>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0489427" y="5612677"/>
            <a:ext cx="876914" cy="755958"/>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稻壳儿春秋广告/盗版必究        原创来源：http://chn.docer.com/works?userid=199329941#!/work_time"/>
          <p:cNvSpPr/>
          <p:nvPr/>
        </p:nvSpPr>
        <p:spPr>
          <a:xfrm flipV="1">
            <a:off x="2107734" y="0"/>
            <a:ext cx="870964" cy="7508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稻壳儿春秋广告/盗版必究        原创来源：http://chn.docer.com/works?userid=199329941#!/work_time"/>
          <p:cNvSpPr txBox="1"/>
          <p:nvPr/>
        </p:nvSpPr>
        <p:spPr>
          <a:xfrm>
            <a:off x="1763169" y="3094501"/>
            <a:ext cx="2326012" cy="398780"/>
          </a:xfrm>
          <a:prstGeom prst="rect">
            <a:avLst/>
          </a:prstGeom>
          <a:noFill/>
          <a:effectLst/>
        </p:spPr>
        <p:txBody>
          <a:bodyPr wrap="square" rtlCol="0">
            <a:spAutoFit/>
          </a:bodyPr>
          <a:lstStyle/>
          <a:p>
            <a:r>
              <a:rPr lang="en-US" altLang="zh-CN" sz="2000" b="1" dirty="0">
                <a:solidFill>
                  <a:srgbClr val="BB8D2F"/>
                </a:solidFill>
                <a:latin typeface="思源黑体 CN Heavy" panose="020B0A00000000000000" pitchFamily="34" charset="-122"/>
                <a:ea typeface="思源黑体 CN Heavy" panose="020B0A00000000000000" pitchFamily="34" charset="-122"/>
              </a:rPr>
              <a:t>B</a:t>
            </a:r>
            <a:r>
              <a:rPr lang="zh-CN" altLang="en-US" sz="2000" b="1" dirty="0">
                <a:solidFill>
                  <a:srgbClr val="BB8D2F"/>
                </a:solidFill>
                <a:latin typeface="思源黑体 CN Heavy" panose="020B0A00000000000000" pitchFamily="34" charset="-122"/>
                <a:ea typeface="思源黑体 CN Heavy" panose="020B0A00000000000000" pitchFamily="34" charset="-122"/>
              </a:rPr>
              <a:t>ackground</a:t>
            </a:r>
            <a:endParaRPr lang="zh-CN" altLang="en-US" sz="2000" b="1" dirty="0">
              <a:solidFill>
                <a:srgbClr val="BB8D2F"/>
              </a:solidFill>
              <a:latin typeface="思源黑体 CN Heavy" panose="020B0A00000000000000" pitchFamily="34" charset="-122"/>
              <a:ea typeface="思源黑体 CN Heavy" panose="020B0A00000000000000" pitchFamily="34" charset="-122"/>
            </a:endParaRPr>
          </a:p>
        </p:txBody>
      </p:sp>
      <p:sp>
        <p:nvSpPr>
          <p:cNvPr id="64" name="稻壳儿春秋广告/盗版必究        原创来源：http://chn.docer.com/works?userid=199329941#!/work_time"/>
          <p:cNvSpPr/>
          <p:nvPr/>
        </p:nvSpPr>
        <p:spPr>
          <a:xfrm>
            <a:off x="695325" y="3029323"/>
            <a:ext cx="806400" cy="807464"/>
          </a:xfrm>
          <a:prstGeom prst="rect">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思源黑体 CN Heavy" panose="020B0A00000000000000" pitchFamily="34" charset="-122"/>
                <a:ea typeface="思源黑体 CN Heavy" panose="020B0A00000000000000" pitchFamily="34" charset="-122"/>
              </a:rPr>
              <a:t>1</a:t>
            </a:r>
            <a:endParaRPr lang="zh-CN" altLang="en-US" dirty="0">
              <a:solidFill>
                <a:schemeClr val="bg1"/>
              </a:solidFill>
              <a:latin typeface="思源黑体 CN Heavy" panose="020B0A00000000000000" pitchFamily="34" charset="-122"/>
              <a:ea typeface="思源黑体 CN Heavy" panose="020B0A00000000000000" pitchFamily="34" charset="-122"/>
            </a:endParaRPr>
          </a:p>
        </p:txBody>
      </p:sp>
      <p:sp>
        <p:nvSpPr>
          <p:cNvPr id="66" name="稻壳儿春秋广告/盗版必究        原创来源：http://chn.docer.com/works?userid=199329941#!/work_time"/>
          <p:cNvSpPr txBox="1"/>
          <p:nvPr/>
        </p:nvSpPr>
        <p:spPr>
          <a:xfrm>
            <a:off x="8713479" y="3094501"/>
            <a:ext cx="2326012" cy="398780"/>
          </a:xfrm>
          <a:prstGeom prst="rect">
            <a:avLst/>
          </a:prstGeom>
          <a:noFill/>
          <a:effectLst/>
        </p:spPr>
        <p:txBody>
          <a:bodyPr wrap="square" rtlCol="0">
            <a:spAutoFit/>
          </a:bodyPr>
          <a:lstStyle/>
          <a:p>
            <a:r>
              <a:rPr lang="zh-CN" altLang="en-US" sz="2000" b="1" dirty="0">
                <a:solidFill>
                  <a:schemeClr val="tx1"/>
                </a:solidFill>
                <a:latin typeface="思源黑体 CN Heavy" panose="020B0A00000000000000" pitchFamily="34" charset="-122"/>
                <a:ea typeface="思源黑体 CN Heavy" panose="020B0A00000000000000" pitchFamily="34" charset="-122"/>
                <a:sym typeface="+mn-ea"/>
              </a:rPr>
              <a:t>Market Research</a:t>
            </a:r>
            <a:endParaRPr lang="zh-CN" altLang="en-US" sz="2000" b="1" dirty="0">
              <a:solidFill>
                <a:schemeClr val="tx1"/>
              </a:solidFill>
              <a:latin typeface="思源黑体 CN Heavy" panose="020B0A00000000000000" pitchFamily="34" charset="-122"/>
              <a:ea typeface="思源黑体 CN Heavy" panose="020B0A00000000000000" pitchFamily="34" charset="-122"/>
              <a:sym typeface="+mn-ea"/>
            </a:endParaRPr>
          </a:p>
        </p:txBody>
      </p:sp>
      <p:sp>
        <p:nvSpPr>
          <p:cNvPr id="67" name="稻壳儿春秋广告/盗版必究        原创来源：http://chn.docer.com/works?userid=199329941#!/work_time"/>
          <p:cNvSpPr/>
          <p:nvPr/>
        </p:nvSpPr>
        <p:spPr>
          <a:xfrm>
            <a:off x="7645635" y="3029323"/>
            <a:ext cx="806400" cy="807464"/>
          </a:xfrm>
          <a:prstGeom prst="rect">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思源黑体 CN Heavy" panose="020B0A00000000000000" pitchFamily="34" charset="-122"/>
                <a:ea typeface="思源黑体 CN Heavy" panose="020B0A00000000000000" pitchFamily="34" charset="-122"/>
              </a:rPr>
              <a:t>2</a:t>
            </a:r>
            <a:endParaRPr lang="zh-CN" altLang="en-US" dirty="0">
              <a:solidFill>
                <a:schemeClr val="bg1"/>
              </a:solidFill>
              <a:latin typeface="思源黑体 CN Heavy" panose="020B0A00000000000000" pitchFamily="34" charset="-122"/>
              <a:ea typeface="思源黑体 CN Heavy" panose="020B0A00000000000000" pitchFamily="34" charset="-122"/>
            </a:endParaRPr>
          </a:p>
        </p:txBody>
      </p:sp>
      <p:sp>
        <p:nvSpPr>
          <p:cNvPr id="69" name="稻壳儿春秋广告/盗版必究        原创来源：http://chn.docer.com/works?userid=199329941#!/work_time"/>
          <p:cNvSpPr txBox="1"/>
          <p:nvPr/>
        </p:nvSpPr>
        <p:spPr>
          <a:xfrm>
            <a:off x="1763395" y="4520565"/>
            <a:ext cx="3375025" cy="398780"/>
          </a:xfrm>
          <a:prstGeom prst="rect">
            <a:avLst/>
          </a:prstGeom>
          <a:noFill/>
          <a:effectLst/>
        </p:spPr>
        <p:txBody>
          <a:bodyPr wrap="square" rtlCol="0">
            <a:spAutoFit/>
          </a:bodyPr>
          <a:lstStyle/>
          <a:p>
            <a:r>
              <a:rPr lang="en-US" altLang="zh-CN" sz="2000" b="1" dirty="0">
                <a:solidFill>
                  <a:srgbClr val="BB8D2F"/>
                </a:solidFill>
                <a:latin typeface="思源黑体 CN Heavy" panose="020B0A00000000000000" pitchFamily="34" charset="-122"/>
                <a:ea typeface="思源黑体 CN Heavy" panose="020B0A00000000000000" pitchFamily="34" charset="-122"/>
              </a:rPr>
              <a:t>Expected Functions</a:t>
            </a:r>
            <a:endParaRPr lang="en-US" altLang="zh-CN" sz="2000" b="1" dirty="0">
              <a:solidFill>
                <a:srgbClr val="BB8D2F"/>
              </a:solidFill>
              <a:latin typeface="思源黑体 CN Heavy" panose="020B0A00000000000000" pitchFamily="34" charset="-122"/>
              <a:ea typeface="思源黑体 CN Heavy" panose="020B0A00000000000000" pitchFamily="34" charset="-122"/>
            </a:endParaRPr>
          </a:p>
        </p:txBody>
      </p:sp>
      <p:sp>
        <p:nvSpPr>
          <p:cNvPr id="70" name="稻壳儿春秋广告/盗版必究        原创来源：http://chn.docer.com/works?userid=199329941#!/work_time"/>
          <p:cNvSpPr/>
          <p:nvPr/>
        </p:nvSpPr>
        <p:spPr>
          <a:xfrm>
            <a:off x="695325" y="4455262"/>
            <a:ext cx="806400" cy="807464"/>
          </a:xfrm>
          <a:prstGeom prst="rect">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思源黑体 CN Heavy" panose="020B0A00000000000000" pitchFamily="34" charset="-122"/>
                <a:ea typeface="思源黑体 CN Heavy" panose="020B0A00000000000000" pitchFamily="34" charset="-122"/>
              </a:rPr>
              <a:t>3</a:t>
            </a:r>
            <a:endParaRPr lang="zh-CN" altLang="en-US" dirty="0">
              <a:solidFill>
                <a:schemeClr val="bg1"/>
              </a:solidFill>
              <a:latin typeface="思源黑体 CN Heavy" panose="020B0A00000000000000" pitchFamily="34" charset="-122"/>
              <a:ea typeface="思源黑体 CN Heavy" panose="020B0A00000000000000" pitchFamily="34" charset="-122"/>
            </a:endParaRPr>
          </a:p>
        </p:txBody>
      </p:sp>
      <p:sp>
        <p:nvSpPr>
          <p:cNvPr id="72" name="稻壳儿春秋广告/盗版必究        原创来源：http://chn.docer.com/works?userid=199329941#!/work_time"/>
          <p:cNvSpPr txBox="1"/>
          <p:nvPr/>
        </p:nvSpPr>
        <p:spPr>
          <a:xfrm>
            <a:off x="8713479" y="4520440"/>
            <a:ext cx="2326012" cy="398780"/>
          </a:xfrm>
          <a:prstGeom prst="rect">
            <a:avLst/>
          </a:prstGeom>
          <a:noFill/>
          <a:effectLst/>
        </p:spPr>
        <p:txBody>
          <a:bodyPr wrap="square" rtlCol="0">
            <a:spAutoFit/>
          </a:bodyPr>
          <a:lstStyle/>
          <a:p>
            <a:r>
              <a:rPr lang="zh-CN" altLang="en-US" sz="2000" b="1" dirty="0">
                <a:solidFill>
                  <a:srgbClr val="2A3249"/>
                </a:solidFill>
                <a:latin typeface="思源黑体 CN Heavy" panose="020B0A00000000000000" pitchFamily="34" charset="-122"/>
                <a:ea typeface="思源黑体 CN Heavy" panose="020B0A00000000000000" pitchFamily="34" charset="-122"/>
              </a:rPr>
              <a:t>Design Details</a:t>
            </a:r>
            <a:endParaRPr lang="zh-CN" altLang="en-US" sz="2000" b="1" dirty="0">
              <a:solidFill>
                <a:srgbClr val="2A3249"/>
              </a:solidFill>
              <a:latin typeface="思源黑体 CN Heavy" panose="020B0A00000000000000" pitchFamily="34" charset="-122"/>
              <a:ea typeface="思源黑体 CN Heavy" panose="020B0A00000000000000" pitchFamily="34" charset="-122"/>
            </a:endParaRPr>
          </a:p>
        </p:txBody>
      </p:sp>
      <p:sp>
        <p:nvSpPr>
          <p:cNvPr id="73" name="稻壳儿春秋广告/盗版必究        原创来源：http://chn.docer.com/works?userid=199329941#!/work_time"/>
          <p:cNvSpPr/>
          <p:nvPr/>
        </p:nvSpPr>
        <p:spPr>
          <a:xfrm>
            <a:off x="7645635" y="4455262"/>
            <a:ext cx="806400" cy="807464"/>
          </a:xfrm>
          <a:prstGeom prst="rect">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思源黑体 CN Heavy" panose="020B0A00000000000000" pitchFamily="34" charset="-122"/>
                <a:ea typeface="思源黑体 CN Heavy" panose="020B0A00000000000000" pitchFamily="34" charset="-122"/>
              </a:rPr>
              <a:t>4</a:t>
            </a:r>
            <a:endParaRPr lang="zh-CN" altLang="en-US" dirty="0">
              <a:solidFill>
                <a:schemeClr val="bg1"/>
              </a:solidFill>
              <a:latin typeface="思源黑体 CN Heavy" panose="020B0A00000000000000" pitchFamily="34" charset="-122"/>
              <a:ea typeface="思源黑体 CN Heavy" panose="020B0A00000000000000" pitchFamily="34" charset="-122"/>
            </a:endParaRPr>
          </a:p>
        </p:txBody>
      </p:sp>
      <p:sp>
        <p:nvSpPr>
          <p:cNvPr id="74" name="稻壳儿春秋广告/盗版必究        原创来源：http://chn.docer.com/works?userid=199329941#!/work_time"/>
          <p:cNvSpPr>
            <a:spLocks noChangeArrowheads="1"/>
          </p:cNvSpPr>
          <p:nvPr/>
        </p:nvSpPr>
        <p:spPr bwMode="auto">
          <a:xfrm>
            <a:off x="4634230" y="1186815"/>
            <a:ext cx="2922905" cy="583565"/>
          </a:xfrm>
          <a:prstGeom prst="rect">
            <a:avLst/>
          </a:prstGeom>
          <a:noFill/>
        </p:spPr>
        <p:txBody>
          <a:bodyPr wrap="square">
            <a:spAutoFit/>
          </a:bodyPr>
          <a:lstStyle/>
          <a:p>
            <a:pPr algn="dist">
              <a:spcBef>
                <a:spcPct val="0"/>
              </a:spcBef>
            </a:pPr>
            <a:r>
              <a:rPr lang="en-US" altLang="zh-CN" sz="3200" b="1" dirty="0">
                <a:solidFill>
                  <a:srgbClr val="BB8D2F"/>
                </a:solidFill>
                <a:latin typeface="思源黑体 CN Heavy" panose="020B0A00000000000000" pitchFamily="34" charset="-122"/>
                <a:ea typeface="思源黑体 CN Heavy" panose="020B0A00000000000000" pitchFamily="34" charset="-122"/>
                <a:sym typeface="Calibri" pitchFamily="34" charset="0"/>
              </a:rPr>
              <a:t>CONTENT</a:t>
            </a:r>
            <a:endParaRPr lang="en-US" altLang="zh-CN" sz="3200" b="1" dirty="0">
              <a:solidFill>
                <a:srgbClr val="BB8D2F"/>
              </a:solidFill>
              <a:latin typeface="思源黑体 CN Heavy" panose="020B0A00000000000000" pitchFamily="34" charset="-122"/>
              <a:ea typeface="思源黑体 CN Heavy" panose="020B0A00000000000000" pitchFamily="34" charset="-122"/>
              <a:sym typeface="Calibri" pitchFamily="34" charset="0"/>
            </a:endParaRPr>
          </a:p>
        </p:txBody>
      </p:sp>
      <p:sp>
        <p:nvSpPr>
          <p:cNvPr id="75" name="稻壳儿春秋广告/盗版必究        原创来源：http://chn.docer.com/works?userid=199329941#!/work_time"/>
          <p:cNvSpPr>
            <a:spLocks noChangeArrowheads="1"/>
          </p:cNvSpPr>
          <p:nvPr/>
        </p:nvSpPr>
        <p:spPr bwMode="auto">
          <a:xfrm>
            <a:off x="5427075" y="750256"/>
            <a:ext cx="1337850" cy="368300"/>
          </a:xfrm>
          <a:prstGeom prst="rect">
            <a:avLst/>
          </a:prstGeom>
          <a:noFill/>
        </p:spPr>
        <p:txBody>
          <a:bodyPr wrap="square">
            <a:spAutoFit/>
          </a:bodyPr>
          <a:lstStyle/>
          <a:p>
            <a:pPr algn="dist">
              <a:spcBef>
                <a:spcPct val="0"/>
              </a:spcBef>
            </a:pPr>
            <a:r>
              <a:rPr lang="zh-CN" altLang="en-US" dirty="0">
                <a:solidFill>
                  <a:srgbClr val="BB8D2F"/>
                </a:solidFill>
                <a:latin typeface="思源黑体 CN Heavy" panose="020B0A00000000000000" pitchFamily="34" charset="-122"/>
                <a:ea typeface="思源黑体 CN Heavy" panose="020B0A00000000000000" pitchFamily="34" charset="-122"/>
                <a:sym typeface="Calibri" pitchFamily="34" charset="0"/>
              </a:rPr>
              <a:t>目录</a:t>
            </a:r>
            <a:endParaRPr lang="zh-CN" altLang="en-US" dirty="0">
              <a:solidFill>
                <a:srgbClr val="BB8D2F"/>
              </a:solidFill>
              <a:latin typeface="思源黑体 CN Heavy" panose="020B0A00000000000000" pitchFamily="34" charset="-122"/>
              <a:ea typeface="思源黑体 CN Heavy" panose="020B0A00000000000000" pitchFamily="34" charset="-122"/>
              <a:sym typeface="Calibri" pitchFamily="34" charset="0"/>
            </a:endParaRPr>
          </a:p>
        </p:txBody>
      </p:sp>
      <p:sp>
        <p:nvSpPr>
          <p:cNvPr id="25" name="稻壳儿春秋广告/盗版必究        原创来源：http://chn.docer.com/works?userid=199329941#!/work_time"/>
          <p:cNvSpPr txBox="1"/>
          <p:nvPr/>
        </p:nvSpPr>
        <p:spPr>
          <a:xfrm>
            <a:off x="1763395" y="3438091"/>
            <a:ext cx="1370168" cy="337185"/>
          </a:xfrm>
          <a:prstGeom prst="rect">
            <a:avLst/>
          </a:prstGeom>
          <a:noFill/>
        </p:spPr>
        <p:txBody>
          <a:bodyPr wrap="square" rtlCol="0">
            <a:spAutoFit/>
          </a:bodyPr>
          <a:p>
            <a:r>
              <a:rPr lang="zh-CN" altLang="en-US" sz="1600" dirty="0">
                <a:solidFill>
                  <a:srgbClr val="BB8D2F"/>
                </a:solidFill>
                <a:latin typeface="思源黑体 CN Normal" panose="020B0400000000000000" pitchFamily="34" charset="-122"/>
                <a:ea typeface="思源黑体 CN Normal" panose="020B0400000000000000" pitchFamily="34" charset="-122"/>
                <a:cs typeface="+mn-ea"/>
                <a:sym typeface="+mn-lt"/>
              </a:rPr>
              <a:t>背景</a:t>
            </a:r>
            <a:endParaRPr lang="zh-CN" altLang="en-US" sz="1600" dirty="0">
              <a:solidFill>
                <a:srgbClr val="BB8D2F"/>
              </a:solidFill>
              <a:latin typeface="思源黑体 CN Normal" panose="020B0400000000000000" pitchFamily="34" charset="-122"/>
              <a:ea typeface="思源黑体 CN Normal" panose="020B0400000000000000" pitchFamily="34" charset="-122"/>
              <a:cs typeface="+mn-ea"/>
              <a:sym typeface="+mn-lt"/>
            </a:endParaRPr>
          </a:p>
        </p:txBody>
      </p:sp>
      <p:sp>
        <p:nvSpPr>
          <p:cNvPr id="3" name="稻壳儿春秋广告/盗版必究        原创来源：http://chn.docer.com/works?userid=199329941#!/work_time"/>
          <p:cNvSpPr txBox="1"/>
          <p:nvPr/>
        </p:nvSpPr>
        <p:spPr>
          <a:xfrm>
            <a:off x="1763395" y="4919546"/>
            <a:ext cx="1370168" cy="337185"/>
          </a:xfrm>
          <a:prstGeom prst="rect">
            <a:avLst/>
          </a:prstGeom>
          <a:noFill/>
        </p:spPr>
        <p:txBody>
          <a:bodyPr wrap="square" rtlCol="0">
            <a:spAutoFit/>
          </a:bodyPr>
          <a:p>
            <a:r>
              <a:rPr lang="zh-CN" altLang="en-US" sz="1600" dirty="0">
                <a:solidFill>
                  <a:srgbClr val="BB8D2F"/>
                </a:solidFill>
                <a:latin typeface="思源黑体 CN Normal" panose="020B0400000000000000" pitchFamily="34" charset="-122"/>
                <a:ea typeface="思源黑体 CN Normal" panose="020B0400000000000000" pitchFamily="34" charset="-122"/>
                <a:cs typeface="+mn-ea"/>
                <a:sym typeface="+mn-lt"/>
              </a:rPr>
              <a:t>预想功能</a:t>
            </a:r>
            <a:endParaRPr lang="zh-CN" altLang="en-US" sz="1600" dirty="0">
              <a:solidFill>
                <a:srgbClr val="BB8D2F"/>
              </a:solidFill>
              <a:latin typeface="思源黑体 CN Normal" panose="020B0400000000000000" pitchFamily="34" charset="-122"/>
              <a:ea typeface="思源黑体 CN Normal" panose="020B0400000000000000" pitchFamily="34" charset="-122"/>
              <a:cs typeface="+mn-ea"/>
              <a:sym typeface="+mn-lt"/>
            </a:endParaRPr>
          </a:p>
        </p:txBody>
      </p:sp>
      <p:sp>
        <p:nvSpPr>
          <p:cNvPr id="20" name="稻壳儿春秋广告/盗版必究        原创来源：http://chn.docer.com/works?userid=199329941#!/work_time"/>
          <p:cNvSpPr/>
          <p:nvPr/>
        </p:nvSpPr>
        <p:spPr>
          <a:xfrm>
            <a:off x="8713470" y="3492988"/>
            <a:ext cx="995680" cy="583565"/>
          </a:xfrm>
          <a:prstGeom prst="rect">
            <a:avLst/>
          </a:prstGeom>
          <a:effectLst/>
        </p:spPr>
        <p:txBody>
          <a:bodyPr wrap="none">
            <a:spAutoFit/>
          </a:bodyPr>
          <a:p>
            <a:pPr algn="ctr">
              <a:spcBef>
                <a:spcPct val="0"/>
              </a:spcBef>
            </a:pPr>
            <a:r>
              <a:rPr lang="zh-CN" altLang="en-US" sz="1600" dirty="0">
                <a:solidFill>
                  <a:schemeClr val="tx1"/>
                </a:solidFill>
                <a:latin typeface="思源黑体 CN Normal" panose="020B0400000000000000" pitchFamily="34" charset="-122"/>
                <a:ea typeface="思源黑体 CN Normal" panose="020B0400000000000000" pitchFamily="34" charset="-122"/>
                <a:cs typeface="+mn-ea"/>
                <a:sym typeface="+mn-lt"/>
              </a:rPr>
              <a:t>市场调查</a:t>
            </a:r>
            <a:endParaRPr lang="zh-CN" altLang="en-US" sz="1600" dirty="0">
              <a:solidFill>
                <a:schemeClr val="tx1"/>
              </a:solidFill>
              <a:latin typeface="思源黑体 CN Normal" panose="020B0400000000000000" pitchFamily="34" charset="-122"/>
              <a:ea typeface="思源黑体 CN Normal" panose="020B0400000000000000" pitchFamily="34" charset="-122"/>
              <a:cs typeface="+mn-ea"/>
              <a:sym typeface="+mn-lt"/>
            </a:endParaRPr>
          </a:p>
          <a:p>
            <a:pPr algn="ctr">
              <a:spcBef>
                <a:spcPct val="0"/>
              </a:spcBef>
            </a:pPr>
            <a:endParaRPr lang="zh-CN" altLang="en-US" sz="1600" dirty="0">
              <a:solidFill>
                <a:schemeClr val="tx1"/>
              </a:solidFill>
              <a:latin typeface="思源黑体 CN Normal" panose="020B0400000000000000" pitchFamily="34" charset="-122"/>
              <a:ea typeface="思源黑体 CN Normal" panose="020B0400000000000000" pitchFamily="34" charset="-122"/>
              <a:cs typeface="+mn-ea"/>
              <a:sym typeface="+mn-lt"/>
            </a:endParaRPr>
          </a:p>
        </p:txBody>
      </p:sp>
      <p:sp>
        <p:nvSpPr>
          <p:cNvPr id="5" name="稻壳儿春秋广告/盗版必究        原创来源：http://chn.docer.com/works?userid=199329941#!/work_time"/>
          <p:cNvSpPr/>
          <p:nvPr/>
        </p:nvSpPr>
        <p:spPr>
          <a:xfrm>
            <a:off x="8713470" y="4919198"/>
            <a:ext cx="995680" cy="337185"/>
          </a:xfrm>
          <a:prstGeom prst="rect">
            <a:avLst/>
          </a:prstGeom>
          <a:effectLst/>
        </p:spPr>
        <p:txBody>
          <a:bodyPr wrap="none">
            <a:spAutoFit/>
          </a:bodyPr>
          <a:p>
            <a:pPr algn="ctr">
              <a:spcBef>
                <a:spcPct val="0"/>
              </a:spcBef>
            </a:pPr>
            <a:r>
              <a:rPr lang="zh-CN" altLang="en-US" sz="1600" dirty="0">
                <a:latin typeface="Rabelo" panose="02000506000000020004" pitchFamily="50" charset="0"/>
                <a:ea typeface="思源黑体 CN Heavy" panose="020B0A00000000000000" pitchFamily="34" charset="-122"/>
              </a:rPr>
              <a:t>具体方案</a:t>
            </a:r>
            <a:endParaRPr lang="zh-CN" altLang="en-US" sz="1600" dirty="0">
              <a:latin typeface="Rabelo" panose="02000506000000020004" pitchFamily="50" charset="0"/>
              <a:ea typeface="思源黑体 CN Heavy" panose="020B0A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稻壳儿春秋广告/盗版必究        原创来源：http://chn.docer.com/works?userid=199329941#!/work_time"/>
          <p:cNvSpPr/>
          <p:nvPr/>
        </p:nvSpPr>
        <p:spPr>
          <a:xfrm>
            <a:off x="10286159" y="5249846"/>
            <a:ext cx="1865459" cy="1608154"/>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0404800" y="440907"/>
            <a:ext cx="819884" cy="70679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8596750" y="1147703"/>
            <a:ext cx="1531902" cy="2641216"/>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9313244" y="1"/>
            <a:ext cx="1331338" cy="1147702"/>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春秋广告/盗版必究        原创来源：http://chn.docer.com/works?userid=199329941#!/work_time"/>
          <p:cNvSpPr/>
          <p:nvPr/>
        </p:nvSpPr>
        <p:spPr>
          <a:xfrm>
            <a:off x="7036090" y="3065733"/>
            <a:ext cx="4399034" cy="379226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a:off x="6695858" y="4142010"/>
            <a:ext cx="1902067" cy="1639713"/>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稻壳儿春秋广告/盗版必究        原创来源：http://chn.docer.com/works?userid=199329941#!/work_time"/>
          <p:cNvCxnSpPr/>
          <p:nvPr/>
        </p:nvCxnSpPr>
        <p:spPr>
          <a:xfrm>
            <a:off x="9260305" y="399126"/>
            <a:ext cx="868347" cy="1497154"/>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29" name="稻壳儿春秋广告/盗版必究        原创来源：http://chn.docer.com/works?userid=199329941#!/work_time"/>
          <p:cNvSpPr txBox="1"/>
          <p:nvPr/>
        </p:nvSpPr>
        <p:spPr>
          <a:xfrm flipH="1">
            <a:off x="622300" y="1812290"/>
            <a:ext cx="5789930" cy="30460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50000"/>
              </a:lnSpc>
              <a:buFont typeface="Arial" panose="020B0604020202090204" pitchFamily="34" charset="0"/>
              <a:buChar char="•"/>
              <a:defRPr/>
            </a:pPr>
            <a:r>
              <a:rPr lang="en-US" altLang="zh-CN" sz="3200" b="1" dirty="0">
                <a:latin typeface="Rabelo" panose="02000506000000020004" pitchFamily="50" charset="0"/>
                <a:ea typeface="思源黑体 CN Normal" panose="020B0400000000000000" pitchFamily="34" charset="-122"/>
              </a:rPr>
              <a:t>Diversified consumption</a:t>
            </a:r>
            <a:endParaRPr lang="en-US" altLang="zh-CN" sz="2400" dirty="0">
              <a:latin typeface="Rabelo" panose="02000506000000020004" pitchFamily="50" charset="0"/>
              <a:ea typeface="思源黑体 CN Normal" panose="020B0400000000000000" pitchFamily="34" charset="-122"/>
            </a:endParaRPr>
          </a:p>
          <a:p>
            <a:pPr marL="285750" lvl="0" indent="-285750">
              <a:lnSpc>
                <a:spcPct val="150000"/>
              </a:lnSpc>
              <a:buFont typeface="Arial" panose="020B0604020202090204" pitchFamily="34" charset="0"/>
              <a:buChar char="•"/>
              <a:defRPr/>
            </a:pPr>
            <a:endParaRPr lang="en-US" altLang="zh-CN" sz="2400" dirty="0">
              <a:latin typeface="Rabelo" panose="02000506000000020004" pitchFamily="50" charset="0"/>
              <a:ea typeface="思源黑体 CN Normal" panose="020B0400000000000000" pitchFamily="34" charset="-122"/>
            </a:endParaRPr>
          </a:p>
          <a:p>
            <a:pPr marL="285750" lvl="0" indent="-285750">
              <a:lnSpc>
                <a:spcPct val="150000"/>
              </a:lnSpc>
              <a:buFont typeface="Arial" panose="020B0604020202090204" pitchFamily="34" charset="0"/>
              <a:buChar char="•"/>
              <a:defRPr/>
            </a:pPr>
            <a:endParaRPr lang="en-US" altLang="zh-CN" sz="2400" dirty="0">
              <a:latin typeface="Rabelo" panose="02000506000000020004" pitchFamily="50" charset="0"/>
              <a:ea typeface="思源黑体 CN Normal" panose="020B0400000000000000" pitchFamily="34" charset="-122"/>
            </a:endParaRPr>
          </a:p>
          <a:p>
            <a:pPr marL="285750" lvl="0" indent="-285750">
              <a:lnSpc>
                <a:spcPct val="150000"/>
              </a:lnSpc>
              <a:buFont typeface="Arial" panose="020B0604020202090204" pitchFamily="34" charset="0"/>
              <a:buChar char="•"/>
              <a:defRPr/>
            </a:pPr>
            <a:r>
              <a:rPr lang="en-US" altLang="zh-CN" sz="3200" b="1" dirty="0">
                <a:latin typeface="Rabelo" panose="02000506000000020004" pitchFamily="50" charset="0"/>
                <a:ea typeface="思源黑体 CN Normal" panose="020B0400000000000000" pitchFamily="34" charset="-122"/>
              </a:rPr>
              <a:t>Over-spend</a:t>
            </a:r>
            <a:endParaRPr lang="en-US" altLang="zh-CN" sz="1600" dirty="0">
              <a:latin typeface="Rabelo" panose="02000506000000020004" pitchFamily="50" charset="0"/>
              <a:ea typeface="思源黑体 CN Normal" panose="020B0400000000000000" pitchFamily="34" charset="-122"/>
            </a:endParaRPr>
          </a:p>
          <a:p>
            <a:pPr marL="285750" lvl="0" indent="-285750">
              <a:lnSpc>
                <a:spcPct val="150000"/>
              </a:lnSpc>
              <a:buFont typeface="Arial" panose="020B0604020202090204" pitchFamily="34" charset="0"/>
              <a:buChar char="•"/>
              <a:defRPr/>
            </a:pPr>
            <a:endParaRPr lang="en-US" altLang="zh-CN" sz="1600" dirty="0">
              <a:latin typeface="Rabelo" panose="02000506000000020004" pitchFamily="50" charset="0"/>
              <a:ea typeface="思源黑体 CN Normal" panose="020B0400000000000000" pitchFamily="34" charset="-122"/>
            </a:endParaRPr>
          </a:p>
        </p:txBody>
      </p:sp>
      <p:sp>
        <p:nvSpPr>
          <p:cNvPr id="30" name="稻壳儿春秋广告/盗版必究        原创来源：http://chn.docer.com/works?userid=199329941#!/work_time"/>
          <p:cNvSpPr txBox="1"/>
          <p:nvPr/>
        </p:nvSpPr>
        <p:spPr>
          <a:xfrm flipH="1">
            <a:off x="4323080" y="774425"/>
            <a:ext cx="3545903" cy="521970"/>
          </a:xfrm>
          <a:prstGeom prst="rect">
            <a:avLst/>
          </a:prstGeom>
          <a:noFill/>
        </p:spPr>
        <p:txBody>
          <a:bodyPr wrap="square" rtlCol="0">
            <a:spAutoFit/>
          </a:bodyPr>
          <a:lstStyle/>
          <a:p>
            <a:pPr lvl="0" indent="0">
              <a:buNone/>
              <a:defRPr/>
            </a:pPr>
            <a:r>
              <a:rPr lang="en-US" altLang="zh-CN" sz="2800" b="1" dirty="0">
                <a:solidFill>
                  <a:srgbClr val="BB8D2F"/>
                </a:solidFill>
                <a:latin typeface="思源黑体 CN Heavy" panose="020B0A00000000000000" pitchFamily="34" charset="-122"/>
                <a:ea typeface="思源黑体 CN Heavy" panose="020B0A00000000000000" pitchFamily="34" charset="-122"/>
              </a:rPr>
              <a:t>Background</a:t>
            </a:r>
            <a:endParaRPr lang="en-US" altLang="zh-CN" sz="2800" b="1" dirty="0">
              <a:solidFill>
                <a:srgbClr val="BB8D2F"/>
              </a:solidFill>
              <a:latin typeface="思源黑体 CN Heavy" panose="020B0A00000000000000" pitchFamily="34" charset="-122"/>
              <a:ea typeface="思源黑体 CN Heavy" panose="020B0A00000000000000" pitchFamily="34" charset="-122"/>
            </a:endParaRPr>
          </a:p>
        </p:txBody>
      </p:sp>
      <p:sp>
        <p:nvSpPr>
          <p:cNvPr id="31" name="稻壳儿春秋广告/盗版必究        原创来源：http://chn.docer.com/works?userid=199329941#!/work_time"/>
          <p:cNvSpPr/>
          <p:nvPr/>
        </p:nvSpPr>
        <p:spPr>
          <a:xfrm>
            <a:off x="695554" y="573725"/>
            <a:ext cx="3329759" cy="923330"/>
          </a:xfrm>
          <a:prstGeom prst="rect">
            <a:avLst/>
          </a:prstGeom>
          <a:effectLst/>
        </p:spPr>
        <p:txBody>
          <a:bodyPr wrap="none">
            <a:spAutoFit/>
          </a:bodyPr>
          <a:lstStyle/>
          <a:p>
            <a:pPr>
              <a:spcBef>
                <a:spcPct val="0"/>
              </a:spcBef>
            </a:pPr>
            <a:r>
              <a:rPr lang="en-US" altLang="zh-CN" sz="5400" dirty="0">
                <a:latin typeface="Rabelo" panose="02000506000000020004" pitchFamily="50" charset="0"/>
                <a:ea typeface="思源黑体 CN Heavy" panose="020B0A00000000000000" pitchFamily="34" charset="-122"/>
              </a:rPr>
              <a:t>PART ONE</a:t>
            </a:r>
            <a:endParaRPr lang="en-US" altLang="zh-CN" sz="5400" dirty="0">
              <a:latin typeface="Rabelo" panose="02000506000000020004" pitchFamily="50" charset="0"/>
              <a:ea typeface="思源黑体 CN Heavy" panose="020B0A00000000000000" pitchFamily="34" charset="-122"/>
            </a:endParaRPr>
          </a:p>
        </p:txBody>
      </p:sp>
      <p:sp>
        <p:nvSpPr>
          <p:cNvPr id="7" name="文本框 6"/>
          <p:cNvSpPr txBox="1"/>
          <p:nvPr/>
        </p:nvSpPr>
        <p:spPr>
          <a:xfrm>
            <a:off x="487680" y="4460875"/>
            <a:ext cx="6454140" cy="1753235"/>
          </a:xfrm>
          <a:prstGeom prst="rect">
            <a:avLst/>
          </a:prstGeom>
          <a:noFill/>
        </p:spPr>
        <p:txBody>
          <a:bodyPr wrap="square" rtlCol="0">
            <a:spAutoFit/>
          </a:bodyPr>
          <a:p>
            <a:pPr algn="just" fontAlgn="auto">
              <a:lnSpc>
                <a:spcPct val="150000"/>
              </a:lnSpc>
            </a:pPr>
            <a:r>
              <a:rPr lang="en-US" altLang="zh-CN" sz="2400">
                <a:latin typeface="Times New Roman" panose="02020503050405090304" charset="0"/>
                <a:cs typeface="Times New Roman" panose="02020503050405090304" charset="0"/>
              </a:rPr>
              <a:t>The young generation have high enthusiasm for consumption which leads to their incomes and expenses is unmatched</a:t>
            </a:r>
            <a:endParaRPr lang="en-US" altLang="zh-CN" sz="2400">
              <a:latin typeface="Times New Roman" panose="02020503050405090304" charset="0"/>
              <a:cs typeface="Times New Roman" panose="02020503050405090304" charset="0"/>
            </a:endParaRPr>
          </a:p>
        </p:txBody>
      </p:sp>
      <p:sp>
        <p:nvSpPr>
          <p:cNvPr id="12" name="文本框 11"/>
          <p:cNvSpPr txBox="1"/>
          <p:nvPr/>
        </p:nvSpPr>
        <p:spPr>
          <a:xfrm>
            <a:off x="487680" y="2590165"/>
            <a:ext cx="6387465" cy="1198880"/>
          </a:xfrm>
          <a:prstGeom prst="rect">
            <a:avLst/>
          </a:prstGeom>
          <a:noFill/>
        </p:spPr>
        <p:txBody>
          <a:bodyPr wrap="square" rtlCol="0">
            <a:spAutoFit/>
          </a:bodyPr>
          <a:p>
            <a:pPr algn="just" fontAlgn="auto">
              <a:lnSpc>
                <a:spcPct val="150000"/>
              </a:lnSpc>
            </a:pPr>
            <a:r>
              <a:rPr lang="en-US" altLang="zh-CN" sz="2400">
                <a:latin typeface="Times New Roman" panose="02020503050405090304" charset="0"/>
                <a:cs typeface="Times New Roman" panose="02020503050405090304" charset="0"/>
              </a:rPr>
              <a:t>Convenient mobile payment method makes people spend more before</a:t>
            </a:r>
            <a:endParaRPr lang="en-US" altLang="zh-CN" sz="2400">
              <a:latin typeface="Times New Roman" panose="02020503050405090304" charset="0"/>
              <a:cs typeface="Times New Roman" panose="0202050305040509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20255937"/>
          <p:cNvPicPr>
            <a:picLocks noChangeAspect="1"/>
          </p:cNvPicPr>
          <p:nvPr/>
        </p:nvPicPr>
        <p:blipFill>
          <a:blip r:embed="rId1"/>
          <a:stretch>
            <a:fillRect/>
          </a:stretch>
        </p:blipFill>
        <p:spPr>
          <a:xfrm>
            <a:off x="6736080" y="3295015"/>
            <a:ext cx="3867150" cy="3867150"/>
          </a:xfrm>
          <a:prstGeom prst="rect">
            <a:avLst/>
          </a:prstGeom>
        </p:spPr>
      </p:pic>
      <p:cxnSp>
        <p:nvCxnSpPr>
          <p:cNvPr id="12" name="稻壳儿春秋广告/盗版必究        原创来源：http://chn.docer.com/works?userid=199329941#!/work_time"/>
          <p:cNvCxnSpPr/>
          <p:nvPr/>
        </p:nvCxnSpPr>
        <p:spPr>
          <a:xfrm>
            <a:off x="274282" y="776249"/>
            <a:ext cx="166026" cy="286252"/>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 y="0"/>
            <a:ext cx="999396" cy="861548"/>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613463" y="170824"/>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1366340" y="6255984"/>
            <a:ext cx="698339" cy="60201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1374823" y="5962285"/>
            <a:ext cx="340687" cy="29369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1398443" y="6428826"/>
            <a:ext cx="297345" cy="2563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稻壳儿春秋广告/盗版必究        原创来源：http://chn.docer.com/works?userid=199329941#!/work_time"/>
          <p:cNvSpPr txBox="1"/>
          <p:nvPr/>
        </p:nvSpPr>
        <p:spPr>
          <a:xfrm>
            <a:off x="999173" y="657733"/>
            <a:ext cx="1725295" cy="521970"/>
          </a:xfrm>
          <a:prstGeom prst="rect">
            <a:avLst/>
          </a:prstGeom>
          <a:noFill/>
        </p:spPr>
        <p:txBody>
          <a:bodyPr wrap="none" rtlCol="0">
            <a:spAutoFit/>
          </a:bodyPr>
          <a:lstStyle/>
          <a:p>
            <a:pPr algn="ctr"/>
            <a:r>
              <a:rPr lang="en-US" altLang="zh-CN" sz="2800" b="1" dirty="0">
                <a:solidFill>
                  <a:schemeClr val="tx1"/>
                </a:solidFill>
                <a:latin typeface="思源黑体 CN Heavy" panose="020B0A00000000000000" pitchFamily="34" charset="-122"/>
                <a:ea typeface="思源黑体 CN Heavy" panose="020B0A00000000000000" pitchFamily="34" charset="-122"/>
              </a:rPr>
              <a:t>Objectivs</a:t>
            </a:r>
            <a:endParaRPr lang="en-US" altLang="zh-CN" sz="2800" b="1" dirty="0">
              <a:solidFill>
                <a:schemeClr val="tx1"/>
              </a:solidFill>
              <a:latin typeface="思源黑体 CN Heavy" panose="020B0A00000000000000" pitchFamily="34" charset="-122"/>
              <a:ea typeface="思源黑体 CN Heavy" panose="020B0A00000000000000" pitchFamily="34" charset="-122"/>
            </a:endParaRPr>
          </a:p>
        </p:txBody>
      </p:sp>
      <p:sp>
        <p:nvSpPr>
          <p:cNvPr id="23" name="稻壳儿春秋广告/盗版必究        原创来源：http://chn.docer.com/works?userid=199329941#!/work_time"/>
          <p:cNvSpPr txBox="1"/>
          <p:nvPr/>
        </p:nvSpPr>
        <p:spPr>
          <a:xfrm>
            <a:off x="720725" y="1388745"/>
            <a:ext cx="10163175" cy="3969385"/>
          </a:xfrm>
          <a:prstGeom prst="rect">
            <a:avLst/>
          </a:prstGeom>
          <a:noFill/>
        </p:spPr>
        <p:txBody>
          <a:bodyPr wrap="square" rtlCol="0">
            <a:spAutoFit/>
          </a:bodyPr>
          <a:lstStyle/>
          <a:p>
            <a:pPr marL="180340" indent="0" fontAlgn="auto">
              <a:lnSpc>
                <a:spcPct val="150000"/>
              </a:lnSpc>
              <a:buFont typeface="Arial" panose="020B0604020202090204" pitchFamily="34" charset="0"/>
              <a:buChar char="•"/>
              <a:extLst>
                <a:ext uri="{35155182-B16C-46BC-9424-99874614C6A1}">
                  <wpsdc:marlchars xmlns:wpsdc="http://www.wps.cn/officeDocument/2017/drawingmlCustomData" val="79" checksum="883885931"/>
                </a:ext>
              </a:extLst>
            </a:pPr>
            <a:r>
              <a:rPr lang="en-US" altLang="zh-CN" sz="3200" b="1" dirty="0">
                <a:latin typeface="Rabelo" panose="02000506000000020004" pitchFamily="50" charset="0"/>
                <a:ea typeface="思源黑体 CN Normal" panose="020B0400000000000000" pitchFamily="34" charset="-122"/>
              </a:rPr>
              <a:t>Compare prices of an item through your record</a:t>
            </a:r>
            <a:endParaRPr lang="en-US" altLang="zh-CN" sz="3200" dirty="0">
              <a:latin typeface="Rabelo" panose="02000506000000020004" pitchFamily="50" charset="0"/>
              <a:ea typeface="思源黑体 CN Normal" panose="020B0400000000000000" pitchFamily="34" charset="-122"/>
            </a:endParaRPr>
          </a:p>
          <a:p>
            <a:pPr indent="0" fontAlgn="auto">
              <a:lnSpc>
                <a:spcPct val="150000"/>
              </a:lnSpc>
              <a:buFont typeface="Arial" panose="020B0604020202090204" pitchFamily="34" charset="0"/>
              <a:buNone/>
            </a:pPr>
            <a:r>
              <a:rPr lang="en-US" altLang="zh-CN" sz="2400" dirty="0">
                <a:latin typeface="Rabelo" panose="02000506000000020004" pitchFamily="50" charset="0"/>
                <a:ea typeface="思源黑体 CN Normal" panose="020B0400000000000000" pitchFamily="34" charset="-122"/>
              </a:rPr>
              <a:t>    Do not pay unnecessary money</a:t>
            </a:r>
            <a:endParaRPr lang="en-US" altLang="zh-CN" dirty="0">
              <a:latin typeface="Rabelo" panose="02000506000000020004" pitchFamily="50" charset="0"/>
              <a:ea typeface="思源黑体 CN Normal" panose="020B0400000000000000" pitchFamily="34" charset="-122"/>
            </a:endParaRPr>
          </a:p>
          <a:p>
            <a:pPr marL="180340" indent="0" fontAlgn="auto">
              <a:lnSpc>
                <a:spcPct val="150000"/>
              </a:lnSpc>
              <a:buFont typeface="Arial" panose="020B0604020202090204" pitchFamily="34" charset="0"/>
              <a:buChar char="•"/>
              <a:extLst>
                <a:ext uri="{35155182-B16C-46BC-9424-99874614C6A1}">
                  <wpsdc:marlchars xmlns:wpsdc="http://www.wps.cn/officeDocument/2017/drawingmlCustomData" val="79" checksum="883885931"/>
                </a:ext>
              </a:extLst>
            </a:pPr>
            <a:r>
              <a:rPr lang="en-US" altLang="zh-CN" sz="3200" b="1" dirty="0">
                <a:latin typeface="Rabelo" panose="02000506000000020004" pitchFamily="50" charset="0"/>
                <a:ea typeface="思源黑体 CN Normal" panose="020B0400000000000000" pitchFamily="34" charset="-122"/>
              </a:rPr>
              <a:t>Increase you sense of investment</a:t>
            </a:r>
            <a:endParaRPr lang="en-US" altLang="zh-CN" sz="2400" b="1" dirty="0">
              <a:latin typeface="Rabelo" panose="02000506000000020004" pitchFamily="50" charset="0"/>
              <a:ea typeface="思源黑体 CN Normal" panose="020B0400000000000000" pitchFamily="34" charset="-122"/>
            </a:endParaRPr>
          </a:p>
          <a:p>
            <a:pPr indent="0" fontAlgn="auto">
              <a:lnSpc>
                <a:spcPct val="150000"/>
              </a:lnSpc>
              <a:buFont typeface="Arial" panose="020B0604020202090204" pitchFamily="34" charset="0"/>
              <a:buNone/>
            </a:pPr>
            <a:r>
              <a:rPr lang="en-US" altLang="zh-CN" sz="2400" dirty="0">
                <a:latin typeface="Rabelo" panose="02000506000000020004" pitchFamily="50" charset="0"/>
                <a:ea typeface="思源黑体 CN Normal" panose="020B0400000000000000" pitchFamily="34" charset="-122"/>
              </a:rPr>
              <a:t>    Manage your property appropriately</a:t>
            </a:r>
            <a:endParaRPr lang="en-US" altLang="zh-CN" dirty="0">
              <a:latin typeface="Rabelo" panose="02000506000000020004" pitchFamily="50" charset="0"/>
              <a:ea typeface="思源黑体 CN Normal" panose="020B0400000000000000" pitchFamily="34" charset="-122"/>
            </a:endParaRPr>
          </a:p>
          <a:p>
            <a:pPr marL="180340" indent="0" fontAlgn="auto">
              <a:lnSpc>
                <a:spcPct val="150000"/>
              </a:lnSpc>
              <a:buFont typeface="Arial" panose="020B0604020202090204" pitchFamily="34" charset="0"/>
              <a:buChar char="•"/>
              <a:extLst>
                <a:ext uri="{35155182-B16C-46BC-9424-99874614C6A1}">
                  <wpsdc:marlchars xmlns:wpsdc="http://www.wps.cn/officeDocument/2017/drawingmlCustomData" val="79" checksum="883885931"/>
                </a:ext>
              </a:extLst>
            </a:pPr>
            <a:r>
              <a:rPr lang="en-US" altLang="zh-CN" sz="3200" b="1" dirty="0">
                <a:latin typeface="Rabelo" panose="02000506000000020004" pitchFamily="50" charset="0"/>
                <a:ea typeface="思源黑体 CN Normal" panose="020B0400000000000000" pitchFamily="34" charset="-122"/>
              </a:rPr>
              <a:t>Keep balance of payments</a:t>
            </a:r>
            <a:endParaRPr lang="en-US" altLang="zh-CN" sz="2400" dirty="0">
              <a:latin typeface="Rabelo" panose="02000506000000020004" pitchFamily="50" charset="0"/>
              <a:ea typeface="思源黑体 CN Normal" panose="020B0400000000000000" pitchFamily="34" charset="-122"/>
            </a:endParaRPr>
          </a:p>
          <a:p>
            <a:pPr indent="0" fontAlgn="auto">
              <a:lnSpc>
                <a:spcPct val="150000"/>
              </a:lnSpc>
              <a:buFont typeface="Arial" panose="020B0604020202090204" pitchFamily="34" charset="0"/>
              <a:buNone/>
            </a:pPr>
            <a:r>
              <a:rPr lang="en-US" altLang="zh-CN" sz="2400" dirty="0">
                <a:latin typeface="Rabelo" panose="02000506000000020004" pitchFamily="50" charset="0"/>
                <a:ea typeface="思源黑体 CN Normal" panose="020B0400000000000000" pitchFamily="34" charset="-122"/>
              </a:rPr>
              <a:t>    Rational consumption</a:t>
            </a:r>
            <a:endParaRPr lang="en-US" altLang="zh-CN" sz="2400" dirty="0">
              <a:latin typeface="Rabelo" panose="02000506000000020004" pitchFamily="50" charset="0"/>
              <a:ea typeface="思源黑体 CN Normal" panose="020B0400000000000000" pitchFamily="34" charset="-122"/>
            </a:endParaRPr>
          </a:p>
        </p:txBody>
      </p:sp>
      <p:sp>
        <p:nvSpPr>
          <p:cNvPr id="100" name="文本框 99"/>
          <p:cNvSpPr txBox="1"/>
          <p:nvPr/>
        </p:nvSpPr>
        <p:spPr>
          <a:xfrm>
            <a:off x="6940550" y="4549775"/>
            <a:ext cx="2298700" cy="1168400"/>
          </a:xfrm>
          <a:prstGeom prst="rect">
            <a:avLst/>
          </a:prstGeom>
          <a:noFill/>
          <a:ln w="9525">
            <a:noFill/>
          </a:ln>
        </p:spPr>
        <p:txBody>
          <a:bodyPr wrap="square">
            <a:spAutoFit/>
          </a:bodyPr>
          <a:p>
            <a:pPr marL="0" indent="0" algn="just"/>
            <a:r>
              <a:rPr lang="en-US" altLang="zh-CN" sz="1400" b="0">
                <a:latin typeface="Times New Roman" panose="02020503050405090304" charset="0"/>
                <a:cs typeface="Times New Roman" panose="02020503050405090304" charset="0"/>
              </a:rPr>
              <a:t>once you have formed the bookkeeping habit, you can find many other benefits which can improve your living standard.</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稻壳儿春秋广告/盗版必究        原创来源：http://chn.docer.com/works?userid=199329941#!/work_time"/>
          <p:cNvSpPr/>
          <p:nvPr/>
        </p:nvSpPr>
        <p:spPr>
          <a:xfrm>
            <a:off x="10286159" y="5249846"/>
            <a:ext cx="1865459" cy="1608154"/>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0404800" y="440907"/>
            <a:ext cx="819884" cy="70679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8596750" y="1147703"/>
            <a:ext cx="1531902" cy="2641216"/>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9313244" y="1"/>
            <a:ext cx="1331338" cy="1147702"/>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春秋广告/盗版必究        原创来源：http://chn.docer.com/works?userid=199329941#!/work_time"/>
          <p:cNvSpPr/>
          <p:nvPr/>
        </p:nvSpPr>
        <p:spPr>
          <a:xfrm>
            <a:off x="7036090" y="3065733"/>
            <a:ext cx="4399034" cy="379226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a:off x="6695858" y="4142010"/>
            <a:ext cx="1902067" cy="1639713"/>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稻壳儿春秋广告/盗版必究        原创来源：http://chn.docer.com/works?userid=199329941#!/work_time"/>
          <p:cNvCxnSpPr/>
          <p:nvPr/>
        </p:nvCxnSpPr>
        <p:spPr>
          <a:xfrm>
            <a:off x="9260305" y="399126"/>
            <a:ext cx="868347" cy="1497154"/>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30" name="稻壳儿春秋广告/盗版必究        原创来源：http://chn.docer.com/works?userid=199329941#!/work_time"/>
          <p:cNvSpPr txBox="1"/>
          <p:nvPr/>
        </p:nvSpPr>
        <p:spPr>
          <a:xfrm flipH="1">
            <a:off x="4032250" y="641075"/>
            <a:ext cx="3545903" cy="521970"/>
          </a:xfrm>
          <a:prstGeom prst="rect">
            <a:avLst/>
          </a:prstGeom>
          <a:noFill/>
        </p:spPr>
        <p:txBody>
          <a:bodyPr wrap="square" rtlCol="0">
            <a:spAutoFit/>
          </a:bodyPr>
          <a:lstStyle/>
          <a:p>
            <a:pPr>
              <a:defRPr/>
            </a:pPr>
            <a:r>
              <a:rPr lang="en-US" altLang="zh-CN" sz="2800" b="1" dirty="0">
                <a:solidFill>
                  <a:srgbClr val="BB8D2F"/>
                </a:solidFill>
                <a:latin typeface="思源黑体 CN Heavy" panose="020B0A00000000000000" pitchFamily="34" charset="-122"/>
                <a:ea typeface="思源黑体 CN Heavy" panose="020B0A00000000000000" pitchFamily="34" charset="-122"/>
              </a:rPr>
              <a:t>Market Research</a:t>
            </a:r>
            <a:endParaRPr lang="en-US" altLang="zh-CN" sz="2800" b="1" dirty="0">
              <a:solidFill>
                <a:srgbClr val="BB8D2F"/>
              </a:solidFill>
              <a:latin typeface="思源黑体 CN Heavy" panose="020B0A00000000000000" pitchFamily="34" charset="-122"/>
              <a:ea typeface="思源黑体 CN Heavy" panose="020B0A00000000000000" pitchFamily="34" charset="-122"/>
            </a:endParaRPr>
          </a:p>
        </p:txBody>
      </p:sp>
      <p:sp>
        <p:nvSpPr>
          <p:cNvPr id="31" name="稻壳儿春秋广告/盗版必究        原创来源：http://chn.docer.com/works?userid=199329941#!/work_time"/>
          <p:cNvSpPr/>
          <p:nvPr/>
        </p:nvSpPr>
        <p:spPr>
          <a:xfrm>
            <a:off x="318364" y="440375"/>
            <a:ext cx="3594510" cy="923330"/>
          </a:xfrm>
          <a:prstGeom prst="rect">
            <a:avLst/>
          </a:prstGeom>
          <a:effectLst/>
        </p:spPr>
        <p:txBody>
          <a:bodyPr wrap="none">
            <a:spAutoFit/>
          </a:bodyPr>
          <a:lstStyle/>
          <a:p>
            <a:pPr>
              <a:spcBef>
                <a:spcPct val="0"/>
              </a:spcBef>
            </a:pPr>
            <a:r>
              <a:rPr lang="en-US" altLang="zh-CN" sz="5400" dirty="0">
                <a:latin typeface="Rabelo" panose="02000506000000020004" pitchFamily="50" charset="0"/>
                <a:ea typeface="思源黑体 CN Heavy" panose="020B0A00000000000000" pitchFamily="34" charset="-122"/>
              </a:rPr>
              <a:t>PART TWO</a:t>
            </a:r>
            <a:endParaRPr lang="en-US" altLang="zh-CN" sz="5400" dirty="0">
              <a:latin typeface="Rabelo" panose="02000506000000020004" pitchFamily="50" charset="0"/>
              <a:ea typeface="思源黑体 CN Heavy" panose="020B0A00000000000000" pitchFamily="34" charset="-122"/>
            </a:endParaRPr>
          </a:p>
        </p:txBody>
      </p:sp>
      <p:sp>
        <p:nvSpPr>
          <p:cNvPr id="100" name="文本框 99"/>
          <p:cNvSpPr txBox="1"/>
          <p:nvPr/>
        </p:nvSpPr>
        <p:spPr>
          <a:xfrm>
            <a:off x="504825" y="1467485"/>
            <a:ext cx="6792595" cy="2999740"/>
          </a:xfrm>
          <a:prstGeom prst="rect">
            <a:avLst/>
          </a:prstGeom>
          <a:noFill/>
          <a:ln w="9525">
            <a:noFill/>
          </a:ln>
        </p:spPr>
        <p:txBody>
          <a:bodyPr wrap="square">
            <a:spAutoFit/>
          </a:bodyPr>
          <a:p>
            <a:pPr marL="0" indent="0" algn="just" fontAlgn="auto">
              <a:lnSpc>
                <a:spcPct val="150000"/>
              </a:lnSpc>
            </a:pPr>
            <a:r>
              <a:rPr lang="en-US" altLang="zh-CN" b="0">
                <a:latin typeface="Times New Roman" panose="02020503050405090304" charset="0"/>
                <a:cs typeface="Times New Roman" panose="02020503050405090304" charset="0"/>
              </a:rPr>
              <a:t>Bookkeeping apps are not significantly different in the overall architecture, even very similar in user interface design and report output. However, in terms of function selection and operation optimization, there are still differences. </a:t>
            </a:r>
            <a:endParaRPr lang="en-US" altLang="zh-CN" b="0">
              <a:latin typeface="Times New Roman" panose="02020503050405090304" charset="0"/>
              <a:cs typeface="Times New Roman" panose="02020503050405090304" charset="0"/>
            </a:endParaRPr>
          </a:p>
          <a:p>
            <a:pPr marL="0" indent="0" algn="just" fontAlgn="auto">
              <a:lnSpc>
                <a:spcPct val="150000"/>
              </a:lnSpc>
            </a:pPr>
            <a:endParaRPr lang="en-US" altLang="zh-CN" b="0">
              <a:latin typeface="Times New Roman" panose="02020503050405090304" charset="0"/>
              <a:cs typeface="Times New Roman" panose="02020503050405090304" charset="0"/>
            </a:endParaRPr>
          </a:p>
          <a:p>
            <a:pPr marL="0" indent="0" algn="just" fontAlgn="auto">
              <a:lnSpc>
                <a:spcPct val="150000"/>
              </a:lnSpc>
            </a:pPr>
            <a:r>
              <a:rPr lang="en-US" altLang="zh-CN" b="0">
                <a:latin typeface="Times New Roman" panose="02020503050405090304" charset="0"/>
                <a:cs typeface="Times New Roman" panose="02020503050405090304" charset="0"/>
              </a:rPr>
              <a:t>The following is a selection of three bookkeeping app, Daily Cost, Shark Accounting, and Fortune City for comparison and analysis.</a:t>
            </a:r>
            <a:endParaRPr lang="zh-CN" altLang="en-US"/>
          </a:p>
        </p:txBody>
      </p:sp>
      <p:pic>
        <p:nvPicPr>
          <p:cNvPr id="2" name="图片 1" descr="截屏2020-02-25下午6.40.27"/>
          <p:cNvPicPr>
            <a:picLocks noChangeAspect="1"/>
          </p:cNvPicPr>
          <p:nvPr/>
        </p:nvPicPr>
        <p:blipFill>
          <a:blip r:embed="rId1"/>
          <a:stretch>
            <a:fillRect/>
          </a:stretch>
        </p:blipFill>
        <p:spPr>
          <a:xfrm>
            <a:off x="628650" y="5249545"/>
            <a:ext cx="1295400" cy="1231900"/>
          </a:xfrm>
          <a:prstGeom prst="rect">
            <a:avLst/>
          </a:prstGeom>
        </p:spPr>
      </p:pic>
      <p:pic>
        <p:nvPicPr>
          <p:cNvPr id="3" name="图片 2" descr="截屏2020-02-25下午6.42.23"/>
          <p:cNvPicPr>
            <a:picLocks noChangeAspect="1"/>
          </p:cNvPicPr>
          <p:nvPr/>
        </p:nvPicPr>
        <p:blipFill>
          <a:blip r:embed="rId2"/>
          <a:stretch>
            <a:fillRect/>
          </a:stretch>
        </p:blipFill>
        <p:spPr>
          <a:xfrm>
            <a:off x="2289810" y="5249545"/>
            <a:ext cx="1252220" cy="1231900"/>
          </a:xfrm>
          <a:prstGeom prst="roundRect">
            <a:avLst/>
          </a:prstGeom>
        </p:spPr>
      </p:pic>
      <p:pic>
        <p:nvPicPr>
          <p:cNvPr id="5" name="图片 4" descr="截屏2020-02-25下午6.44.15"/>
          <p:cNvPicPr>
            <a:picLocks noChangeAspect="1"/>
          </p:cNvPicPr>
          <p:nvPr/>
        </p:nvPicPr>
        <p:blipFill>
          <a:blip r:embed="rId3"/>
          <a:stretch>
            <a:fillRect/>
          </a:stretch>
        </p:blipFill>
        <p:spPr>
          <a:xfrm>
            <a:off x="3912870" y="5249545"/>
            <a:ext cx="1280795" cy="1232535"/>
          </a:xfrm>
          <a:prstGeom prst="roundRect">
            <a:avLst/>
          </a:prstGeom>
        </p:spPr>
      </p:pic>
      <p:sp>
        <p:nvSpPr>
          <p:cNvPr id="7" name="文本框 6"/>
          <p:cNvSpPr txBox="1"/>
          <p:nvPr/>
        </p:nvSpPr>
        <p:spPr>
          <a:xfrm>
            <a:off x="687705" y="4881245"/>
            <a:ext cx="1177290" cy="368300"/>
          </a:xfrm>
          <a:prstGeom prst="rect">
            <a:avLst/>
          </a:prstGeom>
          <a:noFill/>
        </p:spPr>
        <p:txBody>
          <a:bodyPr wrap="none" rtlCol="0">
            <a:spAutoFit/>
          </a:bodyPr>
          <a:p>
            <a:r>
              <a:rPr lang="en-US" altLang="zh-CN"/>
              <a:t>Daily Cost</a:t>
            </a:r>
            <a:endParaRPr lang="en-US" altLang="zh-CN"/>
          </a:p>
        </p:txBody>
      </p:sp>
      <p:sp>
        <p:nvSpPr>
          <p:cNvPr id="8" name="文本框 7"/>
          <p:cNvSpPr txBox="1"/>
          <p:nvPr/>
        </p:nvSpPr>
        <p:spPr>
          <a:xfrm>
            <a:off x="2011045" y="4881245"/>
            <a:ext cx="1809750" cy="368300"/>
          </a:xfrm>
          <a:prstGeom prst="rect">
            <a:avLst/>
          </a:prstGeom>
          <a:noFill/>
        </p:spPr>
        <p:txBody>
          <a:bodyPr wrap="none" rtlCol="0">
            <a:spAutoFit/>
          </a:bodyPr>
          <a:p>
            <a:r>
              <a:rPr lang="en-US" altLang="zh-CN"/>
              <a:t>Shark Accounting</a:t>
            </a:r>
            <a:endParaRPr lang="en-US" altLang="zh-CN"/>
          </a:p>
        </p:txBody>
      </p:sp>
      <p:sp>
        <p:nvSpPr>
          <p:cNvPr id="9" name="文本框 8"/>
          <p:cNvSpPr txBox="1"/>
          <p:nvPr/>
        </p:nvSpPr>
        <p:spPr>
          <a:xfrm>
            <a:off x="3888105" y="4881245"/>
            <a:ext cx="1329690" cy="368300"/>
          </a:xfrm>
          <a:prstGeom prst="rect">
            <a:avLst/>
          </a:prstGeom>
          <a:noFill/>
        </p:spPr>
        <p:txBody>
          <a:bodyPr wrap="none" rtlCol="0">
            <a:spAutoFit/>
          </a:bodyPr>
          <a:p>
            <a:r>
              <a:rPr lang="en-US" altLang="zh-CN"/>
              <a:t>Fortune City</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p:nvCxnSpPr>
        <p:spPr>
          <a:xfrm>
            <a:off x="274282" y="776249"/>
            <a:ext cx="166026" cy="286252"/>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 y="0"/>
            <a:ext cx="999396" cy="861548"/>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613463" y="170824"/>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1366340" y="6255984"/>
            <a:ext cx="698339" cy="60201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1374823" y="5962285"/>
            <a:ext cx="340687" cy="29369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1398443" y="6428826"/>
            <a:ext cx="297345" cy="2563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稻壳儿春秋广告/盗版必究        原创来源：http://chn.docer.com/works?userid=199329941#!/work_time"/>
          <p:cNvSpPr/>
          <p:nvPr/>
        </p:nvSpPr>
        <p:spPr>
          <a:xfrm>
            <a:off x="2927985" y="170815"/>
            <a:ext cx="1702435" cy="700405"/>
          </a:xfrm>
          <a:prstGeom prst="roundRect">
            <a:avLst>
              <a:gd name="adj" fmla="val 0"/>
            </a:avLst>
          </a:prstGeom>
          <a:solidFill>
            <a:srgbClr val="BB8D2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sym typeface="+mn-ea"/>
              </a:rPr>
              <a:t>Daily Cost</a:t>
            </a:r>
            <a:endParaRPr lang="zh-CN" altLang="en-US" dirty="0">
              <a:latin typeface="思源黑体 CN Normal" panose="020B0400000000000000" pitchFamily="34" charset="-122"/>
              <a:ea typeface="思源黑体 CN Normal" panose="020B0400000000000000" pitchFamily="34" charset="-122"/>
            </a:endParaRPr>
          </a:p>
        </p:txBody>
      </p:sp>
      <p:sp>
        <p:nvSpPr>
          <p:cNvPr id="29" name="稻壳儿春秋广告/盗版必究        原创来源：http://chn.docer.com/works?userid=199329941#!/work_time"/>
          <p:cNvSpPr/>
          <p:nvPr/>
        </p:nvSpPr>
        <p:spPr>
          <a:xfrm>
            <a:off x="635" y="1456690"/>
            <a:ext cx="2688590" cy="944245"/>
          </a:xfrm>
          <a:prstGeom prst="roundRect">
            <a:avLst>
              <a:gd name="adj" fmla="val 0"/>
            </a:avLst>
          </a:prstGeom>
          <a:solidFill>
            <a:srgbClr val="2A324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30" name="稻壳儿春秋广告/盗版必究        原创来源：http://chn.docer.com/works?userid=199329941#!/work_time"/>
          <p:cNvSpPr/>
          <p:nvPr/>
        </p:nvSpPr>
        <p:spPr>
          <a:xfrm>
            <a:off x="2927985" y="1172845"/>
            <a:ext cx="1703070" cy="736600"/>
          </a:xfrm>
          <a:prstGeom prst="roundRect">
            <a:avLst>
              <a:gd name="adj" fmla="val 14913"/>
            </a:avLst>
          </a:prstGeom>
          <a:solidFill>
            <a:srgbClr val="2A324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sym typeface="+mn-ea"/>
              </a:rPr>
              <a:t>Shark Accounting</a:t>
            </a:r>
            <a:endParaRPr lang="zh-CN" altLang="en-US" dirty="0">
              <a:latin typeface="思源黑体 CN Normal" panose="020B0400000000000000" pitchFamily="34" charset="-122"/>
              <a:ea typeface="思源黑体 CN Normal" panose="020B0400000000000000" pitchFamily="34" charset="-122"/>
            </a:endParaRPr>
          </a:p>
        </p:txBody>
      </p:sp>
      <p:sp>
        <p:nvSpPr>
          <p:cNvPr id="31" name="稻壳儿春秋广告/盗版必究        原创来源：http://chn.docer.com/works?userid=199329941#!/work_time"/>
          <p:cNvSpPr/>
          <p:nvPr/>
        </p:nvSpPr>
        <p:spPr>
          <a:xfrm>
            <a:off x="2927985" y="2266315"/>
            <a:ext cx="1701800" cy="687070"/>
          </a:xfrm>
          <a:prstGeom prst="roundRect">
            <a:avLst>
              <a:gd name="adj" fmla="val 0"/>
            </a:avLst>
          </a:prstGeom>
          <a:solidFill>
            <a:srgbClr val="BB8D2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sym typeface="+mn-ea"/>
              </a:rPr>
              <a:t>Fortune City</a:t>
            </a:r>
            <a:endParaRPr lang="zh-CN" altLang="en-US" dirty="0">
              <a:latin typeface="思源黑体 CN Normal" panose="020B0400000000000000" pitchFamily="34" charset="-122"/>
              <a:ea typeface="思源黑体 CN Normal" panose="020B0400000000000000" pitchFamily="34" charset="-122"/>
            </a:endParaRPr>
          </a:p>
        </p:txBody>
      </p:sp>
      <p:sp>
        <p:nvSpPr>
          <p:cNvPr id="32" name="稻壳儿春秋广告/盗版必究        原创来源：http://chn.docer.com/works?userid=199329941#!/work_time"/>
          <p:cNvSpPr txBox="1"/>
          <p:nvPr/>
        </p:nvSpPr>
        <p:spPr>
          <a:xfrm>
            <a:off x="5053956" y="269059"/>
            <a:ext cx="6112519" cy="506730"/>
          </a:xfrm>
          <a:prstGeom prst="rect">
            <a:avLst/>
          </a:prstGeom>
          <a:noFill/>
        </p:spPr>
        <p:txBody>
          <a:bodyPr wrap="square" rtlCol="0">
            <a:spAutoFit/>
          </a:bodyPr>
          <a:lstStyle/>
          <a:p>
            <a:pPr>
              <a:lnSpc>
                <a:spcPct val="150000"/>
              </a:lnSpc>
            </a:pPr>
            <a:r>
              <a:rPr lang="en-US" altLang="zh-CN">
                <a:latin typeface="Rabelo" panose="02000506000000020004" pitchFamily="50" charset="0"/>
                <a:ea typeface="思源黑体 CN Normal" panose="020B0400000000000000" pitchFamily="34" charset="-122"/>
                <a:cs typeface="+mn-ea"/>
                <a:sym typeface="+mn-lt"/>
              </a:rPr>
              <a:t>Provide multiple currencies as unit of account</a:t>
            </a:r>
            <a:endParaRPr lang="en-US" altLang="zh-CN">
              <a:latin typeface="Rabelo" panose="02000506000000020004" pitchFamily="50" charset="0"/>
              <a:ea typeface="思源黑体 CN Normal" panose="020B0400000000000000" pitchFamily="34" charset="-122"/>
              <a:cs typeface="+mn-ea"/>
              <a:sym typeface="+mn-lt"/>
            </a:endParaRPr>
          </a:p>
        </p:txBody>
      </p:sp>
      <p:sp>
        <p:nvSpPr>
          <p:cNvPr id="33" name="稻壳儿春秋广告/盗版必究        原创来源：http://chn.docer.com/works?userid=199329941#!/work_time"/>
          <p:cNvSpPr txBox="1"/>
          <p:nvPr/>
        </p:nvSpPr>
        <p:spPr>
          <a:xfrm>
            <a:off x="5053956" y="1062266"/>
            <a:ext cx="6112519" cy="922020"/>
          </a:xfrm>
          <a:prstGeom prst="rect">
            <a:avLst/>
          </a:prstGeom>
          <a:noFill/>
        </p:spPr>
        <p:txBody>
          <a:bodyPr wrap="square" rtlCol="0">
            <a:spAutoFit/>
          </a:bodyPr>
          <a:lstStyle/>
          <a:p>
            <a:pPr>
              <a:lnSpc>
                <a:spcPct val="150000"/>
              </a:lnSpc>
            </a:pPr>
            <a:r>
              <a:rPr lang="en-US" altLang="zh-CN" dirty="0">
                <a:latin typeface="Rabelo" panose="02000506000000020004" pitchFamily="50" charset="0"/>
                <a:ea typeface="思源黑体 CN Normal" panose="020B0400000000000000" pitchFamily="34" charset="-122"/>
                <a:cs typeface="+mn-ea"/>
                <a:sym typeface="+mn-lt"/>
              </a:rPr>
              <a:t>No independent user system in app</a:t>
            </a:r>
            <a:endParaRPr lang="en-US" altLang="zh-CN" dirty="0">
              <a:latin typeface="Rabelo" panose="02000506000000020004" pitchFamily="50" charset="0"/>
              <a:ea typeface="思源黑体 CN Normal" panose="020B0400000000000000" pitchFamily="34" charset="-122"/>
              <a:cs typeface="+mn-ea"/>
              <a:sym typeface="+mn-lt"/>
            </a:endParaRPr>
          </a:p>
          <a:p>
            <a:pPr>
              <a:lnSpc>
                <a:spcPct val="150000"/>
              </a:lnSpc>
            </a:pPr>
            <a:r>
              <a:rPr lang="en-US" altLang="zh-CN" dirty="0">
                <a:latin typeface="Rabelo" panose="02000506000000020004" pitchFamily="50" charset="0"/>
                <a:ea typeface="思源黑体 CN Normal" panose="020B0400000000000000" pitchFamily="34" charset="-122"/>
                <a:cs typeface="+mn-ea"/>
                <a:sym typeface="+mn-lt"/>
              </a:rPr>
              <a:t>Notification setting</a:t>
            </a:r>
            <a:endParaRPr lang="en-US" altLang="zh-CN" dirty="0">
              <a:latin typeface="Rabelo" panose="02000506000000020004" pitchFamily="50" charset="0"/>
              <a:ea typeface="思源黑体 CN Normal" panose="020B0400000000000000" pitchFamily="34" charset="-122"/>
              <a:cs typeface="+mn-ea"/>
              <a:sym typeface="+mn-lt"/>
            </a:endParaRPr>
          </a:p>
        </p:txBody>
      </p:sp>
      <p:sp>
        <p:nvSpPr>
          <p:cNvPr id="34" name="稻壳儿春秋广告/盗版必究        原创来源：http://chn.docer.com/works?userid=199329941#!/work_time"/>
          <p:cNvSpPr txBox="1"/>
          <p:nvPr/>
        </p:nvSpPr>
        <p:spPr>
          <a:xfrm>
            <a:off x="5053956" y="2356488"/>
            <a:ext cx="6112519" cy="506730"/>
          </a:xfrm>
          <a:prstGeom prst="rect">
            <a:avLst/>
          </a:prstGeom>
          <a:noFill/>
        </p:spPr>
        <p:txBody>
          <a:bodyPr wrap="square" rtlCol="0">
            <a:spAutoFit/>
          </a:bodyPr>
          <a:lstStyle/>
          <a:p>
            <a:pPr>
              <a:lnSpc>
                <a:spcPct val="150000"/>
              </a:lnSpc>
            </a:pPr>
            <a:r>
              <a:rPr lang="en-US" altLang="zh-CN" dirty="0">
                <a:latin typeface="Rabelo" panose="02000506000000020004" pitchFamily="50" charset="0"/>
                <a:ea typeface="思源黑体 CN Normal" panose="020B0400000000000000" pitchFamily="34" charset="-122"/>
                <a:cs typeface="+mn-ea"/>
                <a:sym typeface="+mn-lt"/>
              </a:rPr>
              <a:t>Combine accounting with simulation games</a:t>
            </a:r>
            <a:endParaRPr lang="en-US" altLang="zh-CN" dirty="0">
              <a:latin typeface="Rabelo" panose="02000506000000020004" pitchFamily="50" charset="0"/>
              <a:ea typeface="思源黑体 CN Normal" panose="020B0400000000000000" pitchFamily="34" charset="-122"/>
              <a:cs typeface="+mn-ea"/>
              <a:sym typeface="+mn-lt"/>
            </a:endParaRPr>
          </a:p>
        </p:txBody>
      </p:sp>
      <p:sp>
        <p:nvSpPr>
          <p:cNvPr id="35" name="稻壳儿春秋广告/盗版必究        原创来源：http://chn.docer.com/works?userid=199329941#!/work_time"/>
          <p:cNvSpPr txBox="1"/>
          <p:nvPr/>
        </p:nvSpPr>
        <p:spPr>
          <a:xfrm>
            <a:off x="274320" y="1729397"/>
            <a:ext cx="2075902" cy="398780"/>
          </a:xfrm>
          <a:prstGeom prst="rect">
            <a:avLst/>
          </a:prstGeom>
          <a:noFill/>
        </p:spPr>
        <p:txBody>
          <a:bodyPr wrap="square" rtlCol="0">
            <a:spAutoFit/>
          </a:bodyPr>
          <a:lstStyle/>
          <a:p>
            <a:pPr algn="ctr"/>
            <a:r>
              <a:rPr lang="en-US" altLang="zh-CN" sz="2000" dirty="0">
                <a:solidFill>
                  <a:schemeClr val="bg1"/>
                </a:solidFill>
                <a:latin typeface="思源黑体 CN Normal" panose="020B0400000000000000" pitchFamily="34" charset="-122"/>
                <a:ea typeface="思源黑体 CN Normal" panose="020B0400000000000000" pitchFamily="34" charset="-122"/>
                <a:cs typeface="+mn-ea"/>
                <a:sym typeface="+mn-lt"/>
              </a:rPr>
              <a:t>Features</a:t>
            </a:r>
            <a:endParaRPr lang="en-US" altLang="zh-CN" sz="20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
        <p:nvSpPr>
          <p:cNvPr id="3" name="稻壳儿春秋广告/盗版必究        原创来源：http://chn.docer.com/works?userid=199329941#!/work_time"/>
          <p:cNvSpPr/>
          <p:nvPr/>
        </p:nvSpPr>
        <p:spPr>
          <a:xfrm>
            <a:off x="635" y="4668520"/>
            <a:ext cx="2688590" cy="944245"/>
          </a:xfrm>
          <a:prstGeom prst="roundRect">
            <a:avLst>
              <a:gd name="adj" fmla="val 0"/>
            </a:avLst>
          </a:prstGeom>
          <a:solidFill>
            <a:srgbClr val="2A324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8" name="稻壳儿春秋广告/盗版必究        原创来源：http://chn.docer.com/works?userid=199329941#!/work_time"/>
          <p:cNvSpPr txBox="1"/>
          <p:nvPr/>
        </p:nvSpPr>
        <p:spPr>
          <a:xfrm>
            <a:off x="274320" y="4941227"/>
            <a:ext cx="2075902" cy="398780"/>
          </a:xfrm>
          <a:prstGeom prst="rect">
            <a:avLst/>
          </a:prstGeom>
          <a:noFill/>
        </p:spPr>
        <p:txBody>
          <a:bodyPr wrap="square" rtlCol="0">
            <a:spAutoFit/>
          </a:bodyPr>
          <a:p>
            <a:pPr algn="ctr"/>
            <a:r>
              <a:rPr lang="en-US" altLang="zh-CN" sz="2000" dirty="0">
                <a:solidFill>
                  <a:schemeClr val="bg1"/>
                </a:solidFill>
                <a:latin typeface="思源黑体 CN Normal" panose="020B0400000000000000" pitchFamily="34" charset="-122"/>
                <a:ea typeface="思源黑体 CN Normal" panose="020B0400000000000000" pitchFamily="34" charset="-122"/>
                <a:cs typeface="+mn-ea"/>
                <a:sym typeface="+mn-lt"/>
              </a:rPr>
              <a:t>UI</a:t>
            </a:r>
            <a:endParaRPr lang="en-US" altLang="zh-CN" sz="20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pic>
        <p:nvPicPr>
          <p:cNvPr id="-2147482617" name="图片 1" descr="截屏2020-02-24下午11.41.03"/>
          <p:cNvPicPr>
            <a:picLocks noChangeAspect="1"/>
          </p:cNvPicPr>
          <p:nvPr/>
        </p:nvPicPr>
        <p:blipFill>
          <a:blip r:embed="rId1"/>
          <a:stretch>
            <a:fillRect/>
          </a:stretch>
        </p:blipFill>
        <p:spPr>
          <a:xfrm>
            <a:off x="3351530" y="3174365"/>
            <a:ext cx="6087110" cy="351091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稻壳儿春秋广告/盗版必究        原创来源：http://chn.docer.com/works?userid=199329941#!/work_time"/>
          <p:cNvCxnSpPr/>
          <p:nvPr/>
        </p:nvCxnSpPr>
        <p:spPr>
          <a:xfrm>
            <a:off x="274282" y="776249"/>
            <a:ext cx="166026" cy="286252"/>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14" name="稻壳儿春秋广告/盗版必究        原创来源：http://chn.docer.com/works?userid=199329941#!/work_time"/>
          <p:cNvSpPr/>
          <p:nvPr/>
        </p:nvSpPr>
        <p:spPr>
          <a:xfrm flipV="1">
            <a:off x="1" y="0"/>
            <a:ext cx="999396" cy="861548"/>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flipV="1">
            <a:off x="613463" y="170824"/>
            <a:ext cx="603084" cy="519900"/>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1366340" y="6255984"/>
            <a:ext cx="698339" cy="60201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稻壳儿春秋广告/盗版必究        原创来源：http://chn.docer.com/works?userid=199329941#!/work_time"/>
          <p:cNvSpPr/>
          <p:nvPr/>
        </p:nvSpPr>
        <p:spPr>
          <a:xfrm>
            <a:off x="11374823" y="5962285"/>
            <a:ext cx="340687" cy="29369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11513728" y="5612677"/>
            <a:ext cx="364119" cy="627793"/>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11398443" y="6428826"/>
            <a:ext cx="297345" cy="256331"/>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稻壳儿春秋广告/盗版必究        原创来源：http://chn.docer.com/works?userid=199329941#!/work_time"/>
          <p:cNvSpPr>
            <a:spLocks noChangeArrowheads="1"/>
          </p:cNvSpPr>
          <p:nvPr/>
        </p:nvSpPr>
        <p:spPr bwMode="auto">
          <a:xfrm>
            <a:off x="695325" y="2434502"/>
            <a:ext cx="4190711" cy="3178175"/>
          </a:xfrm>
          <a:prstGeom prst="rect">
            <a:avLst/>
          </a:prstGeom>
          <a:solidFill>
            <a:schemeClr val="bg1">
              <a:lumMod val="95000"/>
              <a:alpha val="20000"/>
            </a:schemeClr>
          </a:solidFill>
          <a:ln>
            <a:noFill/>
          </a:ln>
        </p:spPr>
        <p:txBody>
          <a:bodyPr vert="horz" wrap="square" lIns="91440" tIns="45720" rIns="91440" bIns="45720" numCol="1" anchor="t" anchorCtr="0" compatLnSpc="1"/>
          <a:lstStyle/>
          <a:p>
            <a:endParaRPr lang="zh-CN" altLang="en-US"/>
          </a:p>
        </p:txBody>
      </p:sp>
      <p:sp>
        <p:nvSpPr>
          <p:cNvPr id="40" name="稻壳儿春秋广告/盗版必究        原创来源：http://chn.docer.com/works?userid=199329941#!/work_time"/>
          <p:cNvSpPr>
            <a:spLocks noChangeArrowheads="1"/>
          </p:cNvSpPr>
          <p:nvPr/>
        </p:nvSpPr>
        <p:spPr bwMode="auto">
          <a:xfrm>
            <a:off x="7305964" y="2434502"/>
            <a:ext cx="4190711" cy="3178175"/>
          </a:xfrm>
          <a:prstGeom prst="rect">
            <a:avLst/>
          </a:prstGeom>
          <a:solidFill>
            <a:schemeClr val="bg1">
              <a:lumMod val="95000"/>
              <a:alpha val="20000"/>
            </a:schemeClr>
          </a:solidFill>
          <a:ln>
            <a:noFill/>
          </a:ln>
        </p:spPr>
        <p:txBody>
          <a:bodyPr vert="horz" wrap="square" lIns="91440" tIns="45720" rIns="91440" bIns="45720" numCol="1" anchor="t" anchorCtr="0" compatLnSpc="1"/>
          <a:lstStyle/>
          <a:p>
            <a:endParaRPr lang="zh-CN" altLang="en-US"/>
          </a:p>
        </p:txBody>
      </p:sp>
      <p:sp>
        <p:nvSpPr>
          <p:cNvPr id="29" name="稻壳儿春秋广告/盗版必究        原创来源：http://chn.docer.com/works?userid=199329941#!/work_time"/>
          <p:cNvSpPr/>
          <p:nvPr/>
        </p:nvSpPr>
        <p:spPr>
          <a:xfrm>
            <a:off x="635" y="1456690"/>
            <a:ext cx="2688590" cy="944245"/>
          </a:xfrm>
          <a:prstGeom prst="roundRect">
            <a:avLst>
              <a:gd name="adj" fmla="val 0"/>
            </a:avLst>
          </a:prstGeom>
          <a:solidFill>
            <a:srgbClr val="2A324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35" name="稻壳儿春秋广告/盗版必究        原创来源：http://chn.docer.com/works?userid=199329941#!/work_time"/>
          <p:cNvSpPr txBox="1"/>
          <p:nvPr/>
        </p:nvSpPr>
        <p:spPr>
          <a:xfrm>
            <a:off x="274320" y="1575727"/>
            <a:ext cx="2075902" cy="706755"/>
          </a:xfrm>
          <a:prstGeom prst="rect">
            <a:avLst/>
          </a:prstGeom>
          <a:noFill/>
        </p:spPr>
        <p:txBody>
          <a:bodyPr wrap="square" rtlCol="0">
            <a:spAutoFit/>
          </a:bodyPr>
          <a:p>
            <a:pPr algn="ctr"/>
            <a:r>
              <a:rPr lang="en-US" altLang="zh-CN" sz="2000" dirty="0">
                <a:solidFill>
                  <a:schemeClr val="bg1"/>
                </a:solidFill>
                <a:latin typeface="思源黑体 CN Normal" panose="020B0400000000000000" pitchFamily="34" charset="-122"/>
                <a:ea typeface="思源黑体 CN Normal" panose="020B0400000000000000" pitchFamily="34" charset="-122"/>
                <a:cs typeface="+mn-ea"/>
                <a:sym typeface="+mn-lt"/>
              </a:rPr>
              <a:t>Account Statement</a:t>
            </a:r>
            <a:endParaRPr lang="en-US" altLang="zh-CN" sz="20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
        <p:nvSpPr>
          <p:cNvPr id="28" name="稻壳儿春秋广告/盗版必究        原创来源：http://chn.docer.com/works?userid=199329941#!/work_time"/>
          <p:cNvSpPr/>
          <p:nvPr/>
        </p:nvSpPr>
        <p:spPr>
          <a:xfrm>
            <a:off x="2927985" y="170815"/>
            <a:ext cx="1702435" cy="700405"/>
          </a:xfrm>
          <a:prstGeom prst="roundRect">
            <a:avLst>
              <a:gd name="adj" fmla="val 0"/>
            </a:avLst>
          </a:prstGeom>
          <a:solidFill>
            <a:srgbClr val="BB8D2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ym typeface="+mn-ea"/>
              </a:rPr>
              <a:t>Daily Cost</a:t>
            </a:r>
            <a:endParaRPr lang="zh-CN" altLang="en-US" dirty="0">
              <a:latin typeface="思源黑体 CN Normal" panose="020B0400000000000000" pitchFamily="34" charset="-122"/>
              <a:ea typeface="思源黑体 CN Normal" panose="020B0400000000000000" pitchFamily="34" charset="-122"/>
            </a:endParaRPr>
          </a:p>
        </p:txBody>
      </p:sp>
      <p:sp>
        <p:nvSpPr>
          <p:cNvPr id="30" name="稻壳儿春秋广告/盗版必究        原创来源：http://chn.docer.com/works?userid=199329941#!/work_time"/>
          <p:cNvSpPr/>
          <p:nvPr/>
        </p:nvSpPr>
        <p:spPr>
          <a:xfrm>
            <a:off x="2927985" y="1172845"/>
            <a:ext cx="1703070" cy="736600"/>
          </a:xfrm>
          <a:prstGeom prst="roundRect">
            <a:avLst>
              <a:gd name="adj" fmla="val 14913"/>
            </a:avLst>
          </a:prstGeom>
          <a:solidFill>
            <a:srgbClr val="2A324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ym typeface="+mn-ea"/>
              </a:rPr>
              <a:t>Shark Accounting</a:t>
            </a:r>
            <a:endParaRPr lang="zh-CN" altLang="en-US" dirty="0">
              <a:latin typeface="思源黑体 CN Normal" panose="020B0400000000000000" pitchFamily="34" charset="-122"/>
              <a:ea typeface="思源黑体 CN Normal" panose="020B0400000000000000" pitchFamily="34" charset="-122"/>
            </a:endParaRPr>
          </a:p>
        </p:txBody>
      </p:sp>
      <p:sp>
        <p:nvSpPr>
          <p:cNvPr id="31" name="稻壳儿春秋广告/盗版必究        原创来源：http://chn.docer.com/works?userid=199329941#!/work_time"/>
          <p:cNvSpPr/>
          <p:nvPr/>
        </p:nvSpPr>
        <p:spPr>
          <a:xfrm>
            <a:off x="2927985" y="2266315"/>
            <a:ext cx="1701800" cy="687070"/>
          </a:xfrm>
          <a:prstGeom prst="roundRect">
            <a:avLst>
              <a:gd name="adj" fmla="val 0"/>
            </a:avLst>
          </a:prstGeom>
          <a:solidFill>
            <a:srgbClr val="BB8D2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ym typeface="+mn-ea"/>
              </a:rPr>
              <a:t>Fortune City</a:t>
            </a:r>
            <a:endParaRPr lang="zh-CN" altLang="en-US" dirty="0">
              <a:latin typeface="思源黑体 CN Normal" panose="020B0400000000000000" pitchFamily="34" charset="-122"/>
              <a:ea typeface="思源黑体 CN Normal" panose="020B0400000000000000" pitchFamily="34" charset="-122"/>
            </a:endParaRPr>
          </a:p>
        </p:txBody>
      </p:sp>
      <p:pic>
        <p:nvPicPr>
          <p:cNvPr id="-2147482616" name="图片 2" descr="截屏2020-02-24下午11.42.42"/>
          <p:cNvPicPr>
            <a:picLocks noChangeAspect="1"/>
          </p:cNvPicPr>
          <p:nvPr/>
        </p:nvPicPr>
        <p:blipFill>
          <a:blip r:embed="rId1"/>
          <a:stretch>
            <a:fillRect/>
          </a:stretch>
        </p:blipFill>
        <p:spPr>
          <a:xfrm>
            <a:off x="439738" y="3749675"/>
            <a:ext cx="3752215" cy="2067560"/>
          </a:xfrm>
          <a:prstGeom prst="rect">
            <a:avLst/>
          </a:prstGeom>
          <a:noFill/>
          <a:ln w="9525">
            <a:noFill/>
          </a:ln>
        </p:spPr>
      </p:pic>
      <p:pic>
        <p:nvPicPr>
          <p:cNvPr id="-2147482615" name="图片 3" descr="截屏2020-02-24下午11.49.08"/>
          <p:cNvPicPr>
            <a:picLocks noChangeAspect="1"/>
          </p:cNvPicPr>
          <p:nvPr/>
        </p:nvPicPr>
        <p:blipFill>
          <a:blip r:embed="rId2"/>
          <a:stretch>
            <a:fillRect/>
          </a:stretch>
        </p:blipFill>
        <p:spPr>
          <a:xfrm>
            <a:off x="4457383" y="3371533"/>
            <a:ext cx="3107055" cy="2822575"/>
          </a:xfrm>
          <a:prstGeom prst="rect">
            <a:avLst/>
          </a:prstGeom>
          <a:noFill/>
          <a:ln w="9525">
            <a:noFill/>
          </a:ln>
        </p:spPr>
      </p:pic>
      <p:pic>
        <p:nvPicPr>
          <p:cNvPr id="-2147482614" name="图片 4" descr="截屏2020-02-24下午11.49.45"/>
          <p:cNvPicPr>
            <a:picLocks noChangeAspect="1"/>
          </p:cNvPicPr>
          <p:nvPr/>
        </p:nvPicPr>
        <p:blipFill>
          <a:blip r:embed="rId3"/>
          <a:stretch>
            <a:fillRect/>
          </a:stretch>
        </p:blipFill>
        <p:spPr>
          <a:xfrm>
            <a:off x="7847330" y="3371850"/>
            <a:ext cx="3107690" cy="2762250"/>
          </a:xfrm>
          <a:prstGeom prst="rect">
            <a:avLst/>
          </a:prstGeom>
          <a:noFill/>
          <a:ln w="9525">
            <a:noFill/>
          </a:ln>
        </p:spPr>
      </p:pic>
      <p:sp>
        <p:nvSpPr>
          <p:cNvPr id="100" name="文本框 99"/>
          <p:cNvSpPr txBox="1"/>
          <p:nvPr/>
        </p:nvSpPr>
        <p:spPr>
          <a:xfrm>
            <a:off x="4886325" y="226060"/>
            <a:ext cx="5080000" cy="645160"/>
          </a:xfrm>
          <a:prstGeom prst="rect">
            <a:avLst/>
          </a:prstGeom>
          <a:noFill/>
          <a:ln w="9525">
            <a:noFill/>
          </a:ln>
        </p:spPr>
        <p:txBody>
          <a:bodyPr>
            <a:spAutoFit/>
          </a:bodyPr>
          <a:p>
            <a:pPr indent="0"/>
            <a:r>
              <a:rPr lang="en-US" altLang="zh-CN" b="0">
                <a:latin typeface="Times New Roman" panose="02020503050405090304" charset="0"/>
                <a:cs typeface="Times New Roman" panose="02020503050405090304" charset="0"/>
              </a:rPr>
              <a:t>It also uses line charts and pie charts to list the bill details in units of days.</a:t>
            </a:r>
            <a:endParaRPr lang="zh-CN" altLang="en-US"/>
          </a:p>
        </p:txBody>
      </p:sp>
      <p:sp>
        <p:nvSpPr>
          <p:cNvPr id="3" name="文本框 2"/>
          <p:cNvSpPr txBox="1"/>
          <p:nvPr/>
        </p:nvSpPr>
        <p:spPr>
          <a:xfrm>
            <a:off x="4886325" y="1172845"/>
            <a:ext cx="5080000" cy="645160"/>
          </a:xfrm>
          <a:prstGeom prst="rect">
            <a:avLst/>
          </a:prstGeom>
          <a:noFill/>
          <a:ln w="9525">
            <a:noFill/>
          </a:ln>
        </p:spPr>
        <p:txBody>
          <a:bodyPr>
            <a:spAutoFit/>
          </a:bodyPr>
          <a:p>
            <a:pPr indent="0"/>
            <a:r>
              <a:rPr lang="en-US" altLang="zh-CN" b="0">
                <a:latin typeface="Times New Roman" panose="02020503050405090304" charset="0"/>
                <a:cs typeface="Times New Roman" panose="02020503050405090304" charset="0"/>
              </a:rPr>
              <a:t>Mainly uses line charts, but you can query spending trends by week, month, or year.</a:t>
            </a:r>
            <a:endParaRPr lang="zh-CN" altLang="en-US"/>
          </a:p>
        </p:txBody>
      </p:sp>
      <p:sp>
        <p:nvSpPr>
          <p:cNvPr id="5" name="文本框 4"/>
          <p:cNvSpPr txBox="1"/>
          <p:nvPr/>
        </p:nvSpPr>
        <p:spPr>
          <a:xfrm>
            <a:off x="4886325" y="2434907"/>
            <a:ext cx="5080000" cy="368300"/>
          </a:xfrm>
          <a:prstGeom prst="rect">
            <a:avLst/>
          </a:prstGeom>
          <a:noFill/>
          <a:ln w="9525">
            <a:noFill/>
          </a:ln>
        </p:spPr>
        <p:txBody>
          <a:bodyPr>
            <a:spAutoFit/>
          </a:bodyPr>
          <a:p>
            <a:pPr marL="0" indent="0"/>
            <a:r>
              <a:rPr lang="en-US" altLang="zh-CN" b="0">
                <a:latin typeface="Times New Roman" panose="02020503050405090304" charset="0"/>
                <a:cs typeface="Times New Roman" panose="02020503050405090304" charset="0"/>
              </a:rPr>
              <a:t>It uses histograms and pie charts.</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稻壳儿春秋广告/盗版必究        原创来源：http://chn.docer.com/works?userid=199329941#!/work_time"/>
          <p:cNvSpPr/>
          <p:nvPr/>
        </p:nvSpPr>
        <p:spPr>
          <a:xfrm>
            <a:off x="10286159" y="5249846"/>
            <a:ext cx="1865459" cy="1608154"/>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0404800" y="440907"/>
            <a:ext cx="819884" cy="70679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8596750" y="1147703"/>
            <a:ext cx="1531902" cy="2641216"/>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9313244" y="1"/>
            <a:ext cx="1331338" cy="1147702"/>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春秋广告/盗版必究        原创来源：http://chn.docer.com/works?userid=199329941#!/work_time"/>
          <p:cNvSpPr/>
          <p:nvPr/>
        </p:nvSpPr>
        <p:spPr>
          <a:xfrm>
            <a:off x="7036090" y="3065733"/>
            <a:ext cx="4399034" cy="379226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a:off x="6695858" y="4142010"/>
            <a:ext cx="1902067" cy="1639713"/>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稻壳儿春秋广告/盗版必究        原创来源：http://chn.docer.com/works?userid=199329941#!/work_time"/>
          <p:cNvCxnSpPr/>
          <p:nvPr/>
        </p:nvCxnSpPr>
        <p:spPr>
          <a:xfrm>
            <a:off x="9260305" y="399126"/>
            <a:ext cx="868347" cy="1497154"/>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30" name="稻壳儿春秋广告/盗版必究        原创来源：http://chn.docer.com/works?userid=199329941#!/work_time"/>
          <p:cNvSpPr txBox="1"/>
          <p:nvPr/>
        </p:nvSpPr>
        <p:spPr>
          <a:xfrm flipH="1">
            <a:off x="4844415" y="623930"/>
            <a:ext cx="3545903" cy="521970"/>
          </a:xfrm>
          <a:prstGeom prst="rect">
            <a:avLst/>
          </a:prstGeom>
          <a:noFill/>
        </p:spPr>
        <p:txBody>
          <a:bodyPr wrap="square" rtlCol="0">
            <a:spAutoFit/>
          </a:bodyPr>
          <a:lstStyle/>
          <a:p>
            <a:pPr lvl="0">
              <a:defRPr/>
            </a:pPr>
            <a:r>
              <a:rPr lang="en-US" altLang="zh-CN" sz="2800" b="1" dirty="0">
                <a:solidFill>
                  <a:srgbClr val="BB8D2F"/>
                </a:solidFill>
                <a:latin typeface="思源黑体 CN Heavy" panose="020B0A00000000000000" pitchFamily="34" charset="-122"/>
                <a:ea typeface="思源黑体 CN Heavy" panose="020B0A00000000000000" pitchFamily="34" charset="-122"/>
              </a:rPr>
              <a:t>Expected Functions</a:t>
            </a:r>
            <a:endParaRPr lang="en-US" altLang="zh-CN" sz="2800" b="1" dirty="0">
              <a:solidFill>
                <a:srgbClr val="BB8D2F"/>
              </a:solidFill>
              <a:latin typeface="思源黑体 CN Heavy" panose="020B0A00000000000000" pitchFamily="34" charset="-122"/>
              <a:ea typeface="思源黑体 CN Heavy" panose="020B0A00000000000000" pitchFamily="34" charset="-122"/>
            </a:endParaRPr>
          </a:p>
        </p:txBody>
      </p:sp>
      <p:sp>
        <p:nvSpPr>
          <p:cNvPr id="31" name="稻壳儿春秋广告/盗版必究        原创来源：http://chn.docer.com/works?userid=199329941#!/work_time"/>
          <p:cNvSpPr/>
          <p:nvPr/>
        </p:nvSpPr>
        <p:spPr>
          <a:xfrm>
            <a:off x="336144" y="332425"/>
            <a:ext cx="3905236" cy="923330"/>
          </a:xfrm>
          <a:prstGeom prst="rect">
            <a:avLst/>
          </a:prstGeom>
          <a:effectLst/>
        </p:spPr>
        <p:txBody>
          <a:bodyPr wrap="none">
            <a:spAutoFit/>
          </a:bodyPr>
          <a:lstStyle/>
          <a:p>
            <a:pPr>
              <a:spcBef>
                <a:spcPct val="0"/>
              </a:spcBef>
            </a:pPr>
            <a:r>
              <a:rPr lang="en-US" altLang="zh-CN" sz="5400" dirty="0">
                <a:latin typeface="Rabelo" panose="02000506000000020004" pitchFamily="50" charset="0"/>
                <a:ea typeface="思源黑体 CN Heavy" panose="020B0A00000000000000" pitchFamily="34" charset="-122"/>
              </a:rPr>
              <a:t>PART THREE</a:t>
            </a:r>
            <a:endParaRPr lang="en-US" altLang="zh-CN" sz="5400" dirty="0">
              <a:latin typeface="Rabelo" panose="02000506000000020004" pitchFamily="50" charset="0"/>
              <a:ea typeface="思源黑体 CN Heavy" panose="020B0A00000000000000" pitchFamily="34" charset="-122"/>
            </a:endParaRPr>
          </a:p>
        </p:txBody>
      </p:sp>
      <p:sp>
        <p:nvSpPr>
          <p:cNvPr id="2" name="文本框 1"/>
          <p:cNvSpPr txBox="1"/>
          <p:nvPr/>
        </p:nvSpPr>
        <p:spPr>
          <a:xfrm>
            <a:off x="481965" y="1256030"/>
            <a:ext cx="6864350" cy="5384800"/>
          </a:xfrm>
          <a:prstGeom prst="rect">
            <a:avLst/>
          </a:prstGeom>
          <a:noFill/>
        </p:spPr>
        <p:txBody>
          <a:bodyPr wrap="square" rtlCol="0">
            <a:spAutoFit/>
          </a:bodyPr>
          <a:p>
            <a:pPr marL="285750" indent="0" algn="just" fontAlgn="auto">
              <a:lnSpc>
                <a:spcPct val="150000"/>
              </a:lnSpc>
              <a:buFont typeface="Arial" panose="020B0604020202090204" pitchFamily="34" charset="0"/>
              <a:buChar char="•"/>
            </a:pPr>
            <a:r>
              <a:rPr lang="en-US" altLang="zh-CN" sz="3200" b="1">
                <a:latin typeface="Times New Roman" panose="02020503050405090304" charset="0"/>
                <a:cs typeface="Times New Roman" panose="02020503050405090304" charset="0"/>
              </a:rPr>
              <a:t>Basic bookkeeping function</a:t>
            </a:r>
            <a:endParaRPr lang="en-US" altLang="zh-CN" sz="3200" b="1">
              <a:latin typeface="Times New Roman" panose="02020503050405090304" charset="0"/>
              <a:cs typeface="Times New Roman" panose="02020503050405090304" charset="0"/>
            </a:endParaRPr>
          </a:p>
          <a:p>
            <a:pPr indent="0" algn="just" fontAlgn="auto">
              <a:lnSpc>
                <a:spcPct val="150000"/>
              </a:lnSpc>
              <a:buFont typeface="Arial" panose="020B0604020202090204" pitchFamily="34" charset="0"/>
              <a:buNone/>
            </a:pPr>
            <a:r>
              <a:rPr lang="zh-CN" altLang="en-US" sz="3200" b="1">
                <a:latin typeface="Times New Roman" panose="02020503050405090304" charset="0"/>
                <a:cs typeface="Times New Roman" panose="02020503050405090304" charset="0"/>
              </a:rPr>
              <a:t>   </a:t>
            </a:r>
            <a:r>
              <a:rPr lang="en-US" altLang="zh-CN" sz="2400">
                <a:latin typeface="Times New Roman" panose="02020503050405090304" charset="0"/>
                <a:cs typeface="Times New Roman" panose="02020503050405090304" charset="0"/>
              </a:rPr>
              <a:t>Record your expense and income</a:t>
            </a:r>
            <a:endParaRPr lang="zh-CN" altLang="en-US" sz="3200" b="1">
              <a:latin typeface="Times New Roman" panose="02020503050405090304" charset="0"/>
              <a:cs typeface="Times New Roman" panose="02020503050405090304" charset="0"/>
            </a:endParaRPr>
          </a:p>
          <a:p>
            <a:pPr marL="285750" indent="0" algn="just" fontAlgn="auto">
              <a:lnSpc>
                <a:spcPct val="150000"/>
              </a:lnSpc>
              <a:buFont typeface="Arial" panose="020B0604020202090204" pitchFamily="34" charset="0"/>
              <a:buChar char="•"/>
            </a:pPr>
            <a:r>
              <a:rPr lang="zh-CN" altLang="en-US" sz="3200" b="1">
                <a:latin typeface="Times New Roman" panose="02020503050405090304" charset="0"/>
                <a:cs typeface="Times New Roman" panose="02020503050405090304" charset="0"/>
              </a:rPr>
              <a:t>GPS function</a:t>
            </a:r>
            <a:endParaRPr lang="zh-CN" altLang="en-US" sz="3200" b="1">
              <a:latin typeface="Times New Roman" panose="02020503050405090304" charset="0"/>
              <a:cs typeface="Times New Roman" panose="02020503050405090304" charset="0"/>
            </a:endParaRPr>
          </a:p>
          <a:p>
            <a:pPr indent="0" algn="just" fontAlgn="auto">
              <a:lnSpc>
                <a:spcPct val="150000"/>
              </a:lnSpc>
              <a:buFont typeface="Arial" panose="020B0604020202090204" pitchFamily="34" charset="0"/>
              <a:buNone/>
            </a:pPr>
            <a:r>
              <a:rPr lang="zh-CN" altLang="en-US" sz="2400">
                <a:latin typeface="Times New Roman" panose="02020503050405090304" charset="0"/>
                <a:cs typeface="Times New Roman" panose="02020503050405090304" charset="0"/>
              </a:rPr>
              <a:t>   </a:t>
            </a:r>
            <a:r>
              <a:rPr lang="en-US" altLang="zh-CN" sz="2400">
                <a:latin typeface="Times New Roman" panose="02020503050405090304" charset="0"/>
                <a:cs typeface="Times New Roman" panose="02020503050405090304" charset="0"/>
              </a:rPr>
              <a:t>T</a:t>
            </a:r>
            <a:r>
              <a:rPr lang="zh-CN" altLang="en-US" sz="2400">
                <a:latin typeface="Times New Roman" panose="02020503050405090304" charset="0"/>
                <a:cs typeface="Times New Roman" panose="02020503050405090304" charset="0"/>
              </a:rPr>
              <a:t>race when you have record this bill </a:t>
            </a:r>
            <a:r>
              <a:rPr lang="en-US" altLang="zh-CN" sz="2400">
                <a:latin typeface="Times New Roman" panose="02020503050405090304" charset="0"/>
                <a:cs typeface="Times New Roman" panose="02020503050405090304" charset="0"/>
              </a:rPr>
              <a:t>and </a:t>
            </a:r>
            <a:r>
              <a:rPr lang="zh-CN" altLang="en-US" sz="2400">
                <a:latin typeface="Times New Roman" panose="02020503050405090304" charset="0"/>
                <a:cs typeface="Times New Roman" panose="02020503050405090304" charset="0"/>
              </a:rPr>
              <a:t>where you have record this bil</a:t>
            </a:r>
            <a:r>
              <a:rPr lang="en-US" altLang="zh-CN" sz="2400">
                <a:latin typeface="Times New Roman" panose="02020503050405090304" charset="0"/>
                <a:cs typeface="Times New Roman" panose="02020503050405090304" charset="0"/>
              </a:rPr>
              <a:t>l</a:t>
            </a:r>
            <a:endParaRPr lang="zh-CN" altLang="en-US" sz="3200" b="1">
              <a:latin typeface="Times New Roman" panose="02020503050405090304" charset="0"/>
              <a:cs typeface="Times New Roman" panose="02020503050405090304" charset="0"/>
            </a:endParaRPr>
          </a:p>
          <a:p>
            <a:pPr marL="285750" indent="0" algn="just" fontAlgn="auto">
              <a:lnSpc>
                <a:spcPct val="150000"/>
              </a:lnSpc>
              <a:buFont typeface="Arial" panose="020B0604020202090204" pitchFamily="34" charset="0"/>
              <a:buChar char="•"/>
            </a:pPr>
            <a:r>
              <a:rPr lang="en-US" altLang="zh-CN" sz="3200" b="1">
                <a:latin typeface="Times New Roman" panose="02020503050405090304" charset="0"/>
                <a:cs typeface="Times New Roman" panose="02020503050405090304" charset="0"/>
              </a:rPr>
              <a:t>W</a:t>
            </a:r>
            <a:r>
              <a:rPr lang="zh-CN" altLang="en-US" sz="3200" b="1">
                <a:latin typeface="Times New Roman" panose="02020503050405090304" charset="0"/>
                <a:cs typeface="Times New Roman" panose="02020503050405090304" charset="0"/>
              </a:rPr>
              <a:t>ish list</a:t>
            </a:r>
            <a:endParaRPr lang="zh-CN" altLang="en-US" sz="3200" b="1">
              <a:latin typeface="Times New Roman" panose="02020503050405090304" charset="0"/>
              <a:cs typeface="Times New Roman" panose="02020503050405090304" charset="0"/>
            </a:endParaRPr>
          </a:p>
          <a:p>
            <a:pPr indent="0" algn="just" fontAlgn="auto">
              <a:lnSpc>
                <a:spcPct val="150000"/>
              </a:lnSpc>
              <a:buFont typeface="Arial" panose="020B0604020202090204" pitchFamily="34" charset="0"/>
              <a:buNone/>
            </a:pPr>
            <a:r>
              <a:rPr lang="zh-CN" altLang="en-US" sz="3200" b="1">
                <a:latin typeface="Times New Roman" panose="02020503050405090304" charset="0"/>
                <a:cs typeface="Times New Roman" panose="02020503050405090304" charset="0"/>
              </a:rPr>
              <a:t>  </a:t>
            </a:r>
            <a:r>
              <a:rPr lang="en-US" altLang="zh-CN" sz="2400">
                <a:latin typeface="Times New Roman" panose="02020503050405090304" charset="0"/>
                <a:cs typeface="Times New Roman" panose="02020503050405090304" charset="0"/>
              </a:rPr>
              <a:t>Help you to save money and achieve goal</a:t>
            </a:r>
            <a:endParaRPr lang="zh-CN" altLang="en-US" sz="3200" b="1">
              <a:latin typeface="Times New Roman" panose="02020503050405090304" charset="0"/>
              <a:cs typeface="Times New Roman" panose="02020503050405090304" charset="0"/>
            </a:endParaRPr>
          </a:p>
          <a:p>
            <a:pPr marL="285750" indent="-285750" algn="just">
              <a:buFont typeface="Arial" panose="020B0604020202090204" pitchFamily="34" charset="0"/>
              <a:buChar char="•"/>
            </a:pPr>
            <a:endParaRPr lang="zh-CN" altLang="en-US" sz="3200" b="1">
              <a:latin typeface="Times New Roman" panose="02020503050405090304" charset="0"/>
              <a:cs typeface="Times New Roman" panose="0202050305040509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稻壳儿春秋广告/盗版必究        原创来源：http://chn.docer.com/works?userid=199329941#!/work_time"/>
          <p:cNvSpPr/>
          <p:nvPr/>
        </p:nvSpPr>
        <p:spPr>
          <a:xfrm>
            <a:off x="10286159" y="5249846"/>
            <a:ext cx="1865459" cy="1608154"/>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稻壳儿春秋广告/盗版必究        原创来源：http://chn.docer.com/works?userid=199329941#!/work_time"/>
          <p:cNvSpPr/>
          <p:nvPr/>
        </p:nvSpPr>
        <p:spPr>
          <a:xfrm>
            <a:off x="10404800" y="440907"/>
            <a:ext cx="819884" cy="706796"/>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稻壳儿春秋广告/盗版必究        原创来源：http://chn.docer.com/works?userid=199329941#!/work_time"/>
          <p:cNvCxnSpPr/>
          <p:nvPr/>
        </p:nvCxnSpPr>
        <p:spPr>
          <a:xfrm>
            <a:off x="8596750" y="1147703"/>
            <a:ext cx="1531902" cy="2641216"/>
          </a:xfrm>
          <a:prstGeom prst="line">
            <a:avLst/>
          </a:prstGeom>
          <a:ln w="28575">
            <a:solidFill>
              <a:srgbClr val="2A3249"/>
            </a:solidFill>
          </a:ln>
        </p:spPr>
        <p:style>
          <a:lnRef idx="1">
            <a:schemeClr val="accent1"/>
          </a:lnRef>
          <a:fillRef idx="0">
            <a:schemeClr val="accent1"/>
          </a:fillRef>
          <a:effectRef idx="0">
            <a:schemeClr val="accent1"/>
          </a:effectRef>
          <a:fontRef idx="minor">
            <a:schemeClr val="tx1"/>
          </a:fontRef>
        </p:style>
      </p:cxnSp>
      <p:sp>
        <p:nvSpPr>
          <p:cNvPr id="4" name="稻壳儿春秋广告/盗版必究        原创来源：http://chn.docer.com/works?userid=199329941#!/work_time"/>
          <p:cNvSpPr/>
          <p:nvPr/>
        </p:nvSpPr>
        <p:spPr>
          <a:xfrm flipV="1">
            <a:off x="9313244" y="1"/>
            <a:ext cx="1331338" cy="1147702"/>
          </a:xfrm>
          <a:prstGeom prst="triangle">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春秋广告/盗版必究        原创来源：http://chn.docer.com/works?userid=199329941#!/work_time"/>
          <p:cNvSpPr/>
          <p:nvPr/>
        </p:nvSpPr>
        <p:spPr>
          <a:xfrm>
            <a:off x="7036090" y="3065733"/>
            <a:ext cx="4399034" cy="3792267"/>
          </a:xfrm>
          <a:prstGeom prst="triangle">
            <a:avLst/>
          </a:prstGeom>
          <a:solidFill>
            <a:srgbClr val="2A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稻壳儿春秋广告/盗版必究        原创来源：http://chn.docer.com/works?userid=199329941#!/work_time"/>
          <p:cNvSpPr/>
          <p:nvPr/>
        </p:nvSpPr>
        <p:spPr>
          <a:xfrm>
            <a:off x="6695858" y="4142010"/>
            <a:ext cx="1902067" cy="1639713"/>
          </a:xfrm>
          <a:prstGeom prst="triangle">
            <a:avLst/>
          </a:prstGeom>
          <a:solidFill>
            <a:srgbClr val="BB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稻壳儿春秋广告/盗版必究        原创来源：http://chn.docer.com/works?userid=199329941#!/work_time"/>
          <p:cNvCxnSpPr/>
          <p:nvPr/>
        </p:nvCxnSpPr>
        <p:spPr>
          <a:xfrm>
            <a:off x="9260305" y="399126"/>
            <a:ext cx="868347" cy="1497154"/>
          </a:xfrm>
          <a:prstGeom prst="line">
            <a:avLst/>
          </a:prstGeom>
          <a:ln w="28575">
            <a:solidFill>
              <a:srgbClr val="BB8D2F"/>
            </a:solidFill>
          </a:ln>
        </p:spPr>
        <p:style>
          <a:lnRef idx="1">
            <a:schemeClr val="accent1"/>
          </a:lnRef>
          <a:fillRef idx="0">
            <a:schemeClr val="accent1"/>
          </a:fillRef>
          <a:effectRef idx="0">
            <a:schemeClr val="accent1"/>
          </a:effectRef>
          <a:fontRef idx="minor">
            <a:schemeClr val="tx1"/>
          </a:fontRef>
        </p:style>
      </p:cxnSp>
      <p:sp>
        <p:nvSpPr>
          <p:cNvPr id="30" name="稻壳儿春秋广告/盗版必究        原创来源：http://chn.docer.com/works?userid=199329941#!/work_time"/>
          <p:cNvSpPr txBox="1"/>
          <p:nvPr/>
        </p:nvSpPr>
        <p:spPr>
          <a:xfrm flipH="1">
            <a:off x="4105275" y="625200"/>
            <a:ext cx="3545903" cy="521970"/>
          </a:xfrm>
          <a:prstGeom prst="rect">
            <a:avLst/>
          </a:prstGeom>
          <a:noFill/>
        </p:spPr>
        <p:txBody>
          <a:bodyPr wrap="square" rtlCol="0">
            <a:spAutoFit/>
          </a:bodyPr>
          <a:lstStyle/>
          <a:p>
            <a:pPr lvl="0">
              <a:defRPr/>
            </a:pPr>
            <a:r>
              <a:rPr lang="en-US" altLang="zh-CN" sz="2800" b="1" dirty="0">
                <a:solidFill>
                  <a:srgbClr val="BB8D2F"/>
                </a:solidFill>
                <a:latin typeface="思源黑体 CN Heavy" panose="020B0A00000000000000" pitchFamily="34" charset="-122"/>
                <a:ea typeface="思源黑体 CN Heavy" panose="020B0A00000000000000" pitchFamily="34" charset="-122"/>
              </a:rPr>
              <a:t>Design details</a:t>
            </a:r>
            <a:endParaRPr lang="en-US" altLang="zh-CN" sz="2800" b="1" dirty="0">
              <a:solidFill>
                <a:srgbClr val="BB8D2F"/>
              </a:solidFill>
              <a:latin typeface="思源黑体 CN Heavy" panose="020B0A00000000000000" pitchFamily="34" charset="-122"/>
              <a:ea typeface="思源黑体 CN Heavy" panose="020B0A00000000000000" pitchFamily="34" charset="-122"/>
            </a:endParaRPr>
          </a:p>
        </p:txBody>
      </p:sp>
      <p:sp>
        <p:nvSpPr>
          <p:cNvPr id="31" name="稻壳儿春秋广告/盗版必究        原创来源：http://chn.docer.com/works?userid=199329941#!/work_time"/>
          <p:cNvSpPr/>
          <p:nvPr/>
        </p:nvSpPr>
        <p:spPr>
          <a:xfrm>
            <a:off x="336144" y="332425"/>
            <a:ext cx="3622675" cy="922020"/>
          </a:xfrm>
          <a:prstGeom prst="rect">
            <a:avLst/>
          </a:prstGeom>
          <a:effectLst/>
        </p:spPr>
        <p:txBody>
          <a:bodyPr wrap="none">
            <a:spAutoFit/>
          </a:bodyPr>
          <a:lstStyle/>
          <a:p>
            <a:pPr>
              <a:spcBef>
                <a:spcPct val="0"/>
              </a:spcBef>
            </a:pPr>
            <a:r>
              <a:rPr lang="en-US" altLang="zh-CN" sz="5400" dirty="0">
                <a:latin typeface="Rabelo" panose="02000506000000020004" pitchFamily="50" charset="0"/>
                <a:ea typeface="思源黑体 CN Heavy" panose="020B0A00000000000000" pitchFamily="34" charset="-122"/>
              </a:rPr>
              <a:t>PART Four</a:t>
            </a:r>
            <a:endParaRPr lang="en-US" altLang="zh-CN" sz="5400" dirty="0">
              <a:latin typeface="Rabelo" panose="02000506000000020004" pitchFamily="50" charset="0"/>
              <a:ea typeface="思源黑体 CN Heavy" panose="020B0A00000000000000" pitchFamily="34" charset="-122"/>
            </a:endParaRPr>
          </a:p>
        </p:txBody>
      </p:sp>
      <p:sp>
        <p:nvSpPr>
          <p:cNvPr id="2" name="文本框 1"/>
          <p:cNvSpPr txBox="1"/>
          <p:nvPr/>
        </p:nvSpPr>
        <p:spPr>
          <a:xfrm>
            <a:off x="1055370" y="1814195"/>
            <a:ext cx="6864350" cy="3784600"/>
          </a:xfrm>
          <a:prstGeom prst="rect">
            <a:avLst/>
          </a:prstGeom>
          <a:noFill/>
        </p:spPr>
        <p:txBody>
          <a:bodyPr wrap="square" rtlCol="0">
            <a:spAutoFit/>
          </a:bodyPr>
          <a:p>
            <a:pPr marL="180340" indent="-321310" algn="just" fontAlgn="auto">
              <a:lnSpc>
                <a:spcPct val="150000"/>
              </a:lnSpc>
              <a:buFont typeface="Arial" panose="020B0604020202090204" pitchFamily="34" charset="0"/>
              <a:buChar char="•"/>
              <a:extLst>
                <a:ext uri="{35155182-B16C-46BC-9424-99874614C6A1}">
                  <wpsdc:indentchars xmlns:wpsdc="http://www.wps.cn/officeDocument/2017/drawingmlCustomData" val="-79" checksum="4258647430"/>
                  <wpsdc:marlchars xmlns:wpsdc="http://www.wps.cn/officeDocument/2017/drawingmlCustomData" val="79" checksum="883885931"/>
                </a:ext>
              </a:extLst>
            </a:pPr>
            <a:r>
              <a:rPr lang="en-US" altLang="zh-CN" sz="3200" b="1">
                <a:latin typeface="Times New Roman" panose="02020503050405090304" charset="0"/>
                <a:cs typeface="Times New Roman" panose="02020503050405090304" charset="0"/>
              </a:rPr>
              <a:t>Methodology</a:t>
            </a:r>
            <a:endParaRPr lang="en-US" altLang="zh-CN" sz="3200" b="1">
              <a:latin typeface="Times New Roman" panose="02020503050405090304" charset="0"/>
              <a:cs typeface="Times New Roman" panose="02020503050405090304" charset="0"/>
            </a:endParaRPr>
          </a:p>
          <a:p>
            <a:pPr marL="180340" indent="-321310" algn="just" fontAlgn="auto">
              <a:lnSpc>
                <a:spcPct val="150000"/>
              </a:lnSpc>
              <a:buFont typeface="Arial" panose="020B0604020202090204" pitchFamily="34" charset="0"/>
              <a:buChar char="•"/>
              <a:extLst>
                <a:ext uri="{35155182-B16C-46BC-9424-99874614C6A1}">
                  <wpsdc:indentchars xmlns:wpsdc="http://www.wps.cn/officeDocument/2017/drawingmlCustomData" val="-79" checksum="4258647430"/>
                  <wpsdc:marlchars xmlns:wpsdc="http://www.wps.cn/officeDocument/2017/drawingmlCustomData" val="79" checksum="883885931"/>
                </a:ext>
              </a:extLst>
            </a:pPr>
            <a:r>
              <a:rPr lang="en-US" altLang="zh-CN" sz="3200" b="1">
                <a:latin typeface="Times New Roman" panose="02020503050405090304" charset="0"/>
                <a:cs typeface="Times New Roman" panose="02020503050405090304" charset="0"/>
              </a:rPr>
              <a:t>Development Platform</a:t>
            </a:r>
            <a:endParaRPr lang="en-US" altLang="zh-CN" sz="3200" b="1">
              <a:latin typeface="Times New Roman" panose="02020503050405090304" charset="0"/>
              <a:cs typeface="Times New Roman" panose="02020503050405090304" charset="0"/>
            </a:endParaRPr>
          </a:p>
          <a:p>
            <a:pPr marL="180340" indent="-321310" algn="just" fontAlgn="auto">
              <a:lnSpc>
                <a:spcPct val="150000"/>
              </a:lnSpc>
              <a:buFont typeface="Arial" panose="020B0604020202090204" pitchFamily="34" charset="0"/>
              <a:buChar char="•"/>
              <a:extLst>
                <a:ext uri="{35155182-B16C-46BC-9424-99874614C6A1}">
                  <wpsdc:indentchars xmlns:wpsdc="http://www.wps.cn/officeDocument/2017/drawingmlCustomData" val="-79" checksum="4258647430"/>
                  <wpsdc:marlchars xmlns:wpsdc="http://www.wps.cn/officeDocument/2017/drawingmlCustomData" val="79" checksum="883885931"/>
                </a:ext>
              </a:extLst>
            </a:pPr>
            <a:r>
              <a:rPr lang="en-US" altLang="zh-CN" sz="3200" b="1">
                <a:latin typeface="Times New Roman" panose="02020503050405090304" charset="0"/>
                <a:cs typeface="Times New Roman" panose="02020503050405090304" charset="0"/>
              </a:rPr>
              <a:t>Use Case</a:t>
            </a:r>
            <a:endParaRPr lang="en-US" altLang="zh-CN" sz="3200" b="1">
              <a:latin typeface="Times New Roman" panose="02020503050405090304" charset="0"/>
              <a:cs typeface="Times New Roman" panose="02020503050405090304" charset="0"/>
            </a:endParaRPr>
          </a:p>
          <a:p>
            <a:pPr marL="180340" indent="-321310" algn="just" fontAlgn="auto">
              <a:lnSpc>
                <a:spcPct val="150000"/>
              </a:lnSpc>
              <a:buFont typeface="Arial" panose="020B0604020202090204" pitchFamily="34" charset="0"/>
              <a:buChar char="•"/>
              <a:extLst>
                <a:ext uri="{35155182-B16C-46BC-9424-99874614C6A1}">
                  <wpsdc:indentchars xmlns:wpsdc="http://www.wps.cn/officeDocument/2017/drawingmlCustomData" val="-79" checksum="4258647430"/>
                  <wpsdc:marlchars xmlns:wpsdc="http://www.wps.cn/officeDocument/2017/drawingmlCustomData" val="79" checksum="883885931"/>
                </a:ext>
              </a:extLst>
            </a:pPr>
            <a:r>
              <a:rPr lang="en-US" altLang="zh-CN" sz="3200" b="1">
                <a:latin typeface="Times New Roman" panose="02020503050405090304" charset="0"/>
                <a:cs typeface="Times New Roman" panose="02020503050405090304" charset="0"/>
              </a:rPr>
              <a:t>User Interface</a:t>
            </a:r>
            <a:endParaRPr lang="en-US" altLang="zh-CN" sz="3200" b="1">
              <a:latin typeface="Times New Roman" panose="02020503050405090304" charset="0"/>
              <a:cs typeface="Times New Roman" panose="02020503050405090304" charset="0"/>
            </a:endParaRPr>
          </a:p>
          <a:p>
            <a:pPr marL="180340" indent="-321310" algn="just" fontAlgn="auto">
              <a:lnSpc>
                <a:spcPct val="150000"/>
              </a:lnSpc>
              <a:buFont typeface="Arial" panose="020B0604020202090204" pitchFamily="34" charset="0"/>
              <a:buChar char="•"/>
              <a:extLst>
                <a:ext uri="{35155182-B16C-46BC-9424-99874614C6A1}">
                  <wpsdc:indentchars xmlns:wpsdc="http://www.wps.cn/officeDocument/2017/drawingmlCustomData" val="-79" checksum="4258647430"/>
                  <wpsdc:marlchars xmlns:wpsdc="http://www.wps.cn/officeDocument/2017/drawingmlCustomData" val="79" checksum="883885931"/>
                </a:ext>
              </a:extLst>
            </a:pPr>
            <a:endParaRPr lang="en-US" altLang="zh-CN" sz="3200" b="1">
              <a:latin typeface="Times New Roman" panose="02020503050405090304" charset="0"/>
              <a:cs typeface="Times New Roman" panose="0202050305040509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4619</Words>
  <Application>WPS 文字</Application>
  <PresentationFormat>宽屏</PresentationFormat>
  <Paragraphs>180</Paragraphs>
  <Slides>15</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15</vt:i4>
      </vt:variant>
    </vt:vector>
  </HeadingPairs>
  <TitlesOfParts>
    <vt:vector size="38" baseType="lpstr">
      <vt:lpstr>Arial</vt:lpstr>
      <vt:lpstr>方正书宋_GBK</vt:lpstr>
      <vt:lpstr>Wingdings</vt:lpstr>
      <vt:lpstr>思源黑体 CN Heavy</vt:lpstr>
      <vt:lpstr>苹方-简</vt:lpstr>
      <vt:lpstr>思源黑体 CN Normal</vt:lpstr>
      <vt:lpstr>Rabelo</vt:lpstr>
      <vt:lpstr>Calibri</vt:lpstr>
      <vt:lpstr>Calibri</vt:lpstr>
      <vt:lpstr>等线</vt:lpstr>
      <vt:lpstr>等线</vt:lpstr>
      <vt:lpstr>微软雅黑</vt:lpstr>
      <vt:lpstr>汉仪旗黑KW</vt:lpstr>
      <vt:lpstr>汉仪中等线KW</vt:lpstr>
      <vt:lpstr>宋体</vt:lpstr>
      <vt:lpstr>Arial Unicode MS</vt:lpstr>
      <vt:lpstr>汉仪书宋二KW</vt:lpstr>
      <vt:lpstr>Helvetica Neue</vt:lpstr>
      <vt:lpstr>等线 Light</vt:lpstr>
      <vt:lpstr>等线</vt:lpstr>
      <vt:lpstr>Times New Roman</vt:lpstr>
      <vt:lpstr>WPS-Bullets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application/vnd.openxmlformats-officedocument.presentationml.presentation——chunqiuguanggaozhaochunbo</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春波</dc:creator>
  <cp:lastModifiedBy>zhangjianing</cp:lastModifiedBy>
  <cp:revision>21</cp:revision>
  <dcterms:created xsi:type="dcterms:W3CDTF">2020-02-25T13:28:36Z</dcterms:created>
  <dcterms:modified xsi:type="dcterms:W3CDTF">2020-02-25T13:28:36Z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2052-1.9.2.3124</vt:lpwstr>
  </property>
</Properties>
</file>