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60"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8A6852A-DF3E-45F4-A9D6-35CA9BCCBBBB}"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EE51D-5E4D-43F5-B021-469CB4273DFB}" type="slidenum">
              <a:rPr lang="en-US" smtClean="0"/>
              <a:t>‹#›</a:t>
            </a:fld>
            <a:endParaRPr lang="en-US"/>
          </a:p>
        </p:txBody>
      </p:sp>
    </p:spTree>
    <p:extLst>
      <p:ext uri="{BB962C8B-B14F-4D97-AF65-F5344CB8AC3E}">
        <p14:creationId xmlns:p14="http://schemas.microsoft.com/office/powerpoint/2010/main" val="1334164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8A6852A-DF3E-45F4-A9D6-35CA9BCCBBBB}"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CEE51D-5E4D-43F5-B021-469CB4273DFB}" type="slidenum">
              <a:rPr lang="en-US" smtClean="0"/>
              <a:t>‹#›</a:t>
            </a:fld>
            <a:endParaRPr lang="en-US"/>
          </a:p>
        </p:txBody>
      </p:sp>
    </p:spTree>
    <p:extLst>
      <p:ext uri="{BB962C8B-B14F-4D97-AF65-F5344CB8AC3E}">
        <p14:creationId xmlns:p14="http://schemas.microsoft.com/office/powerpoint/2010/main" val="282409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8A6852A-DF3E-45F4-A9D6-35CA9BCCBBBB}"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EE51D-5E4D-43F5-B021-469CB4273DFB}" type="slidenum">
              <a:rPr lang="en-US" smtClean="0"/>
              <a:t>‹#›</a:t>
            </a:fld>
            <a:endParaRPr lang="en-US"/>
          </a:p>
        </p:txBody>
      </p:sp>
    </p:spTree>
    <p:extLst>
      <p:ext uri="{BB962C8B-B14F-4D97-AF65-F5344CB8AC3E}">
        <p14:creationId xmlns:p14="http://schemas.microsoft.com/office/powerpoint/2010/main" val="2871478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8A6852A-DF3E-45F4-A9D6-35CA9BCCBBBB}"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EE51D-5E4D-43F5-B021-469CB4273DF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96175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8A6852A-DF3E-45F4-A9D6-35CA9BCCBBBB}"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EE51D-5E4D-43F5-B021-469CB4273DFB}" type="slidenum">
              <a:rPr lang="en-US" smtClean="0"/>
              <a:t>‹#›</a:t>
            </a:fld>
            <a:endParaRPr lang="en-US"/>
          </a:p>
        </p:txBody>
      </p:sp>
    </p:spTree>
    <p:extLst>
      <p:ext uri="{BB962C8B-B14F-4D97-AF65-F5344CB8AC3E}">
        <p14:creationId xmlns:p14="http://schemas.microsoft.com/office/powerpoint/2010/main" val="981090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8A6852A-DF3E-45F4-A9D6-35CA9BCCBBBB}" type="datetimeFigureOut">
              <a:rPr lang="en-US" smtClean="0"/>
              <a:t>7/24/2020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EE51D-5E4D-43F5-B021-469CB4273DFB}" type="slidenum">
              <a:rPr lang="en-US" smtClean="0"/>
              <a:t>‹#›</a:t>
            </a:fld>
            <a:endParaRPr lang="en-US"/>
          </a:p>
        </p:txBody>
      </p:sp>
    </p:spTree>
    <p:extLst>
      <p:ext uri="{BB962C8B-B14F-4D97-AF65-F5344CB8AC3E}">
        <p14:creationId xmlns:p14="http://schemas.microsoft.com/office/powerpoint/2010/main" val="1039191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8A6852A-DF3E-45F4-A9D6-35CA9BCCBBBB}" type="datetimeFigureOut">
              <a:rPr lang="en-US" smtClean="0"/>
              <a:t>7/24/2020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EE51D-5E4D-43F5-B021-469CB4273DFB}" type="slidenum">
              <a:rPr lang="en-US" smtClean="0"/>
              <a:t>‹#›</a:t>
            </a:fld>
            <a:endParaRPr lang="en-US"/>
          </a:p>
        </p:txBody>
      </p:sp>
    </p:spTree>
    <p:extLst>
      <p:ext uri="{BB962C8B-B14F-4D97-AF65-F5344CB8AC3E}">
        <p14:creationId xmlns:p14="http://schemas.microsoft.com/office/powerpoint/2010/main" val="4129088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8A6852A-DF3E-45F4-A9D6-35CA9BCCBBBB}"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EE51D-5E4D-43F5-B021-469CB4273DFB}" type="slidenum">
              <a:rPr lang="en-US" smtClean="0"/>
              <a:t>‹#›</a:t>
            </a:fld>
            <a:endParaRPr lang="en-US"/>
          </a:p>
        </p:txBody>
      </p:sp>
    </p:spTree>
    <p:extLst>
      <p:ext uri="{BB962C8B-B14F-4D97-AF65-F5344CB8AC3E}">
        <p14:creationId xmlns:p14="http://schemas.microsoft.com/office/powerpoint/2010/main" val="1129151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8A6852A-DF3E-45F4-A9D6-35CA9BCCBBBB}"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EE51D-5E4D-43F5-B021-469CB4273DFB}" type="slidenum">
              <a:rPr lang="en-US" smtClean="0"/>
              <a:t>‹#›</a:t>
            </a:fld>
            <a:endParaRPr lang="en-US"/>
          </a:p>
        </p:txBody>
      </p:sp>
    </p:spTree>
    <p:extLst>
      <p:ext uri="{BB962C8B-B14F-4D97-AF65-F5344CB8AC3E}">
        <p14:creationId xmlns:p14="http://schemas.microsoft.com/office/powerpoint/2010/main" val="2386076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p>
            <a:fld id="{C8A6852A-DF3E-45F4-A9D6-35CA9BCCBBBB}"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EE51D-5E4D-43F5-B021-469CB4273DFB}" type="slidenum">
              <a:rPr lang="en-US" smtClean="0"/>
              <a:t>‹#›</a:t>
            </a:fld>
            <a:endParaRPr lang="en-US"/>
          </a:p>
        </p:txBody>
      </p:sp>
    </p:spTree>
    <p:extLst>
      <p:ext uri="{BB962C8B-B14F-4D97-AF65-F5344CB8AC3E}">
        <p14:creationId xmlns:p14="http://schemas.microsoft.com/office/powerpoint/2010/main" val="2520066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8A6852A-DF3E-45F4-A9D6-35CA9BCCBBBB}"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EE51D-5E4D-43F5-B021-469CB4273DFB}" type="slidenum">
              <a:rPr lang="en-US" smtClean="0"/>
              <a:t>‹#›</a:t>
            </a:fld>
            <a:endParaRPr lang="en-US"/>
          </a:p>
        </p:txBody>
      </p:sp>
    </p:spTree>
    <p:extLst>
      <p:ext uri="{BB962C8B-B14F-4D97-AF65-F5344CB8AC3E}">
        <p14:creationId xmlns:p14="http://schemas.microsoft.com/office/powerpoint/2010/main" val="1932906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8A6852A-DF3E-45F4-A9D6-35CA9BCCBBBB}"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CEE51D-5E4D-43F5-B021-469CB4273DFB}" type="slidenum">
              <a:rPr lang="en-US" smtClean="0"/>
              <a:t>‹#›</a:t>
            </a:fld>
            <a:endParaRPr lang="en-US"/>
          </a:p>
        </p:txBody>
      </p:sp>
    </p:spTree>
    <p:extLst>
      <p:ext uri="{BB962C8B-B14F-4D97-AF65-F5344CB8AC3E}">
        <p14:creationId xmlns:p14="http://schemas.microsoft.com/office/powerpoint/2010/main" val="3740650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8A6852A-DF3E-45F4-A9D6-35CA9BCCBBBB}" type="datetimeFigureOut">
              <a:rPr lang="en-US" smtClean="0"/>
              <a:t>7/24/2020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CEE51D-5E4D-43F5-B021-469CB4273DFB}" type="slidenum">
              <a:rPr lang="en-US" smtClean="0"/>
              <a:t>‹#›</a:t>
            </a:fld>
            <a:endParaRPr lang="en-US"/>
          </a:p>
        </p:txBody>
      </p:sp>
    </p:spTree>
    <p:extLst>
      <p:ext uri="{BB962C8B-B14F-4D97-AF65-F5344CB8AC3E}">
        <p14:creationId xmlns:p14="http://schemas.microsoft.com/office/powerpoint/2010/main" val="3669570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C8A6852A-DF3E-45F4-A9D6-35CA9BCCBBBB}" type="datetimeFigureOut">
              <a:rPr lang="en-US" smtClean="0"/>
              <a:t>7/24/2020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DCEE51D-5E4D-43F5-B021-469CB4273DFB}" type="slidenum">
              <a:rPr lang="en-US" smtClean="0"/>
              <a:t>‹#›</a:t>
            </a:fld>
            <a:endParaRPr lang="en-US"/>
          </a:p>
        </p:txBody>
      </p:sp>
    </p:spTree>
    <p:extLst>
      <p:ext uri="{BB962C8B-B14F-4D97-AF65-F5344CB8AC3E}">
        <p14:creationId xmlns:p14="http://schemas.microsoft.com/office/powerpoint/2010/main" val="3586986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8A6852A-DF3E-45F4-A9D6-35CA9BCCBBBB}" type="datetimeFigureOut">
              <a:rPr lang="en-US" smtClean="0"/>
              <a:t>7/24/2020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DCEE51D-5E4D-43F5-B021-469CB4273DFB}" type="slidenum">
              <a:rPr lang="en-US" smtClean="0"/>
              <a:t>‹#›</a:t>
            </a:fld>
            <a:endParaRPr lang="en-US"/>
          </a:p>
        </p:txBody>
      </p:sp>
    </p:spTree>
    <p:extLst>
      <p:ext uri="{BB962C8B-B14F-4D97-AF65-F5344CB8AC3E}">
        <p14:creationId xmlns:p14="http://schemas.microsoft.com/office/powerpoint/2010/main" val="186267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C8A6852A-DF3E-45F4-A9D6-35CA9BCCBBBB}" type="datetimeFigureOut">
              <a:rPr lang="en-US" smtClean="0"/>
              <a:t>7/24/2020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DCEE51D-5E4D-43F5-B021-469CB4273DFB}" type="slidenum">
              <a:rPr lang="en-US" smtClean="0"/>
              <a:t>‹#›</a:t>
            </a:fld>
            <a:endParaRPr lang="en-US"/>
          </a:p>
        </p:txBody>
      </p:sp>
    </p:spTree>
    <p:extLst>
      <p:ext uri="{BB962C8B-B14F-4D97-AF65-F5344CB8AC3E}">
        <p14:creationId xmlns:p14="http://schemas.microsoft.com/office/powerpoint/2010/main" val="3499767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8A6852A-DF3E-45F4-A9D6-35CA9BCCBBBB}"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CEE51D-5E4D-43F5-B021-469CB4273DFB}" type="slidenum">
              <a:rPr lang="en-US" smtClean="0"/>
              <a:t>‹#›</a:t>
            </a:fld>
            <a:endParaRPr lang="en-US"/>
          </a:p>
        </p:txBody>
      </p:sp>
    </p:spTree>
    <p:extLst>
      <p:ext uri="{BB962C8B-B14F-4D97-AF65-F5344CB8AC3E}">
        <p14:creationId xmlns:p14="http://schemas.microsoft.com/office/powerpoint/2010/main" val="2069395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8A6852A-DF3E-45F4-A9D6-35CA9BCCBBBB}" type="datetimeFigureOut">
              <a:rPr lang="en-US" smtClean="0"/>
              <a:t>7/24/2020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DCEE51D-5E4D-43F5-B021-469CB4273DFB}" type="slidenum">
              <a:rPr lang="en-US" smtClean="0"/>
              <a:t>‹#›</a:t>
            </a:fld>
            <a:endParaRPr lang="en-US"/>
          </a:p>
        </p:txBody>
      </p:sp>
    </p:spTree>
    <p:extLst>
      <p:ext uri="{BB962C8B-B14F-4D97-AF65-F5344CB8AC3E}">
        <p14:creationId xmlns:p14="http://schemas.microsoft.com/office/powerpoint/2010/main" val="8322052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Category:Neighborhoods_in_Philadelphi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69A0E-3C33-419E-9689-B96A5C63282F}"/>
              </a:ext>
            </a:extLst>
          </p:cNvPr>
          <p:cNvSpPr>
            <a:spLocks noGrp="1"/>
          </p:cNvSpPr>
          <p:nvPr>
            <p:ph type="ctrTitle"/>
          </p:nvPr>
        </p:nvSpPr>
        <p:spPr>
          <a:xfrm>
            <a:off x="980388" y="715561"/>
            <a:ext cx="10171521" cy="861420"/>
          </a:xfrm>
        </p:spPr>
        <p:txBody>
          <a:bodyPr/>
          <a:lstStyle/>
          <a:p>
            <a:r>
              <a:rPr lang="en-US" sz="3200" b="1" dirty="0">
                <a:latin typeface="Arial" panose="020B0604020202020204" pitchFamily="34" charset="0"/>
                <a:cs typeface="Arial" panose="020B0604020202020204" pitchFamily="34" charset="0"/>
              </a:rPr>
              <a:t>Capstone Project: Coursera Applied Data Science</a:t>
            </a:r>
          </a:p>
        </p:txBody>
      </p:sp>
      <p:sp>
        <p:nvSpPr>
          <p:cNvPr id="3" name="副标题 2">
            <a:extLst>
              <a:ext uri="{FF2B5EF4-FFF2-40B4-BE49-F238E27FC236}">
                <a16:creationId xmlns:a16="http://schemas.microsoft.com/office/drawing/2014/main" id="{BA85CEC3-AF0B-4574-9C5E-95616E2F1BA3}"/>
              </a:ext>
            </a:extLst>
          </p:cNvPr>
          <p:cNvSpPr>
            <a:spLocks noGrp="1"/>
          </p:cNvSpPr>
          <p:nvPr>
            <p:ph type="subTitle" idx="1"/>
          </p:nvPr>
        </p:nvSpPr>
        <p:spPr>
          <a:xfrm>
            <a:off x="2801852" y="5458317"/>
            <a:ext cx="8825658" cy="861420"/>
          </a:xfrm>
        </p:spPr>
        <p:txBody>
          <a:bodyPr/>
          <a:lstStyle/>
          <a:p>
            <a:pPr algn="r"/>
            <a:r>
              <a:rPr lang="en-US" dirty="0">
                <a:latin typeface="Arial" panose="020B0604020202020204" pitchFamily="34" charset="0"/>
                <a:cs typeface="Arial" panose="020B0604020202020204" pitchFamily="34" charset="0"/>
              </a:rPr>
              <a:t>Ziyang </a:t>
            </a:r>
            <a:r>
              <a:rPr lang="en-US" dirty="0" err="1">
                <a:latin typeface="Arial" panose="020B0604020202020204" pitchFamily="34" charset="0"/>
                <a:cs typeface="Arial" panose="020B0604020202020204" pitchFamily="34" charset="0"/>
              </a:rPr>
              <a:t>liu</a:t>
            </a:r>
            <a:endParaRPr lang="en-US" dirty="0">
              <a:latin typeface="Arial" panose="020B0604020202020204" pitchFamily="34" charset="0"/>
              <a:cs typeface="Arial" panose="020B0604020202020204" pitchFamily="34" charset="0"/>
            </a:endParaRPr>
          </a:p>
          <a:p>
            <a:pPr algn="r"/>
            <a:r>
              <a:rPr lang="en-US" dirty="0">
                <a:latin typeface="Arial" panose="020B0604020202020204" pitchFamily="34" charset="0"/>
                <a:cs typeface="Arial" panose="020B0604020202020204" pitchFamily="34" charset="0"/>
              </a:rPr>
              <a:t>2020/07/24</a:t>
            </a:r>
          </a:p>
        </p:txBody>
      </p:sp>
      <p:sp>
        <p:nvSpPr>
          <p:cNvPr id="4" name="文本框 3">
            <a:extLst>
              <a:ext uri="{FF2B5EF4-FFF2-40B4-BE49-F238E27FC236}">
                <a16:creationId xmlns:a16="http://schemas.microsoft.com/office/drawing/2014/main" id="{F8BBC976-940D-4C1F-8FF4-80AF7C51E25B}"/>
              </a:ext>
            </a:extLst>
          </p:cNvPr>
          <p:cNvSpPr txBox="1"/>
          <p:nvPr/>
        </p:nvSpPr>
        <p:spPr>
          <a:xfrm>
            <a:off x="3453520" y="2703240"/>
            <a:ext cx="6438507" cy="461665"/>
          </a:xfrm>
          <a:prstGeom prst="rect">
            <a:avLst/>
          </a:prstGeom>
          <a:noFill/>
        </p:spPr>
        <p:txBody>
          <a:bodyPr wrap="square" rtlCol="0">
            <a:spAutoFit/>
          </a:bodyPr>
          <a:lstStyle/>
          <a:p>
            <a:r>
              <a:rPr lang="en-US" sz="2400" i="1" dirty="0">
                <a:latin typeface="Arial" panose="020B0604020202020204" pitchFamily="34" charset="0"/>
                <a:cs typeface="Arial" panose="020B0604020202020204" pitchFamily="34" charset="0"/>
              </a:rPr>
              <a:t>Open a Supermarket in Philadelphia</a:t>
            </a:r>
          </a:p>
        </p:txBody>
      </p:sp>
      <p:pic>
        <p:nvPicPr>
          <p:cNvPr id="5" name="图片 4">
            <a:extLst>
              <a:ext uri="{FF2B5EF4-FFF2-40B4-BE49-F238E27FC236}">
                <a16:creationId xmlns:a16="http://schemas.microsoft.com/office/drawing/2014/main" id="{E91FD7CA-4606-4DFF-A26D-1147A88ADCE2}"/>
              </a:ext>
            </a:extLst>
          </p:cNvPr>
          <p:cNvPicPr>
            <a:picLocks noChangeAspect="1"/>
          </p:cNvPicPr>
          <p:nvPr/>
        </p:nvPicPr>
        <p:blipFill>
          <a:blip r:embed="rId2"/>
          <a:stretch>
            <a:fillRect/>
          </a:stretch>
        </p:blipFill>
        <p:spPr>
          <a:xfrm>
            <a:off x="3292227" y="3693095"/>
            <a:ext cx="5547841" cy="2804403"/>
          </a:xfrm>
          <a:prstGeom prst="rect">
            <a:avLst/>
          </a:prstGeom>
        </p:spPr>
      </p:pic>
    </p:spTree>
    <p:extLst>
      <p:ext uri="{BB962C8B-B14F-4D97-AF65-F5344CB8AC3E}">
        <p14:creationId xmlns:p14="http://schemas.microsoft.com/office/powerpoint/2010/main" val="1663121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B4CFBE0-8E84-4346-9D09-966A1D6F812C}"/>
              </a:ext>
            </a:extLst>
          </p:cNvPr>
          <p:cNvSpPr>
            <a:spLocks noGrp="1"/>
          </p:cNvSpPr>
          <p:nvPr>
            <p:ph type="title"/>
          </p:nvPr>
        </p:nvSpPr>
        <p:spPr>
          <a:xfrm>
            <a:off x="648930" y="629266"/>
            <a:ext cx="6188190" cy="1622321"/>
          </a:xfrm>
        </p:spPr>
        <p:txBody>
          <a:bodyPr>
            <a:normAutofit/>
          </a:bodyPr>
          <a:lstStyle/>
          <a:p>
            <a:r>
              <a:rPr lang="en-US" sz="2800" dirty="0">
                <a:solidFill>
                  <a:srgbClr val="EBEBEB"/>
                </a:solidFill>
                <a:latin typeface="Arial" panose="020B0604020202020204" pitchFamily="34" charset="0"/>
                <a:cs typeface="Arial" panose="020B0604020202020204" pitchFamily="34" charset="0"/>
              </a:rPr>
              <a:t>Introduction</a:t>
            </a:r>
          </a:p>
        </p:txBody>
      </p:sp>
      <p:sp>
        <p:nvSpPr>
          <p:cNvPr id="3" name="内容占位符 2">
            <a:extLst>
              <a:ext uri="{FF2B5EF4-FFF2-40B4-BE49-F238E27FC236}">
                <a16:creationId xmlns:a16="http://schemas.microsoft.com/office/drawing/2014/main" id="{D4294939-1DB4-4082-B017-CC27F4E49360}"/>
              </a:ext>
            </a:extLst>
          </p:cNvPr>
          <p:cNvSpPr>
            <a:spLocks noGrp="1"/>
          </p:cNvSpPr>
          <p:nvPr>
            <p:ph idx="1"/>
          </p:nvPr>
        </p:nvSpPr>
        <p:spPr>
          <a:xfrm>
            <a:off x="141402" y="1263192"/>
            <a:ext cx="7087353" cy="5401559"/>
          </a:xfrm>
        </p:spPr>
        <p:txBody>
          <a:bodyPr>
            <a:noAutofit/>
          </a:bodyPr>
          <a:lstStyle/>
          <a:p>
            <a:pPr algn="just"/>
            <a:r>
              <a:rPr lang="en-US" sz="2400" i="0" dirty="0">
                <a:effectLst/>
                <a:latin typeface="Arial" panose="020B0604020202020204" pitchFamily="34" charset="0"/>
              </a:rPr>
              <a:t>Philadelphia, colloquially Philly, is the largest city in the U.S. state of Pennsylvania, and the sixth-most populous U.S. city with a 2019 estimated population of 1,584,064.</a:t>
            </a:r>
          </a:p>
          <a:p>
            <a:pPr algn="just"/>
            <a:r>
              <a:rPr lang="en-US" sz="2400" i="0" dirty="0">
                <a:effectLst/>
                <a:latin typeface="Arial" panose="020B0604020202020204" pitchFamily="34" charset="0"/>
              </a:rPr>
              <a:t>Philadelphia is the center of economic activity in Pennsylvania with the headquarters of five Fortune 1000 companies located within city limits. As of 2019, the Philadelphia metropolitan area is estimated to produce a gross metropolitan product (GMP) of $490 billion, an increase from the $445 billion calculated by the Bureau of Economic Analysis for 2017, representing the eighth largest U.S. metropolitan economy.</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图片 3">
            <a:extLst>
              <a:ext uri="{FF2B5EF4-FFF2-40B4-BE49-F238E27FC236}">
                <a16:creationId xmlns:a16="http://schemas.microsoft.com/office/drawing/2014/main" id="{4CC949F3-6619-4E17-BA09-F8C3735D76A7}"/>
              </a:ext>
            </a:extLst>
          </p:cNvPr>
          <p:cNvPicPr>
            <a:picLocks noChangeAspect="1"/>
          </p:cNvPicPr>
          <p:nvPr/>
        </p:nvPicPr>
        <p:blipFill rotWithShape="1">
          <a:blip r:embed="rId3"/>
          <a:srcRect r="21548"/>
          <a:stretch/>
        </p:blipFill>
        <p:spPr>
          <a:xfrm>
            <a:off x="7228755" y="0"/>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89352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A12C7-17C0-424E-B186-25CC6B5261C0}"/>
              </a:ext>
            </a:extLst>
          </p:cNvPr>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Introduction</a:t>
            </a:r>
          </a:p>
        </p:txBody>
      </p:sp>
      <p:sp>
        <p:nvSpPr>
          <p:cNvPr id="3" name="内容占位符 2">
            <a:extLst>
              <a:ext uri="{FF2B5EF4-FFF2-40B4-BE49-F238E27FC236}">
                <a16:creationId xmlns:a16="http://schemas.microsoft.com/office/drawing/2014/main" id="{C0362F64-BFE3-4F5F-85BD-B498D6D5190F}"/>
              </a:ext>
            </a:extLst>
          </p:cNvPr>
          <p:cNvSpPr>
            <a:spLocks noGrp="1"/>
          </p:cNvSpPr>
          <p:nvPr>
            <p:ph idx="1"/>
          </p:nvPr>
        </p:nvSpPr>
        <p:spPr/>
        <p:txBody>
          <a:bodyPr>
            <a:normAutofit/>
          </a:bodyPr>
          <a:lstStyle/>
          <a:p>
            <a:pPr algn="just"/>
            <a:r>
              <a:rPr lang="en-US" sz="2400" b="0" i="0" dirty="0">
                <a:effectLst/>
                <a:latin typeface="Arial" panose="020B0604020202020204" pitchFamily="34" charset="0"/>
                <a:cs typeface="Arial" panose="020B0604020202020204" pitchFamily="34" charset="0"/>
              </a:rPr>
              <a:t>Supermarkets are the most important aspect of food production and distribution as they are the interface between supply and demand. It increase local consumption and also provide food with lower prices to residents.</a:t>
            </a:r>
          </a:p>
          <a:p>
            <a:pPr algn="just"/>
            <a:endParaRPr lang="en-US" sz="2400" dirty="0">
              <a:latin typeface="Arial" panose="020B0604020202020204" pitchFamily="34" charset="0"/>
              <a:cs typeface="Arial" panose="020B0604020202020204" pitchFamily="34" charset="0"/>
            </a:endParaRPr>
          </a:p>
          <a:p>
            <a:pPr algn="just"/>
            <a:r>
              <a:rPr lang="en-US" sz="2400" b="0" i="0" dirty="0">
                <a:effectLst/>
                <a:latin typeface="Arial" panose="020B0604020202020204" pitchFamily="34" charset="0"/>
                <a:cs typeface="Arial" panose="020B0604020202020204" pitchFamily="34" charset="0"/>
              </a:rPr>
              <a:t>The success of opening a supermarket hinges on various aspects, one of the most important, is to choose the ideal location.</a:t>
            </a:r>
          </a:p>
        </p:txBody>
      </p:sp>
    </p:spTree>
    <p:extLst>
      <p:ext uri="{BB962C8B-B14F-4D97-AF65-F5344CB8AC3E}">
        <p14:creationId xmlns:p14="http://schemas.microsoft.com/office/powerpoint/2010/main" val="324589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2E3DAA-12EA-4EEB-B431-383B7EECBF32}"/>
              </a:ext>
            </a:extLst>
          </p:cNvPr>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Business Issue</a:t>
            </a:r>
          </a:p>
        </p:txBody>
      </p:sp>
      <p:sp>
        <p:nvSpPr>
          <p:cNvPr id="3" name="内容占位符 2">
            <a:extLst>
              <a:ext uri="{FF2B5EF4-FFF2-40B4-BE49-F238E27FC236}">
                <a16:creationId xmlns:a16="http://schemas.microsoft.com/office/drawing/2014/main" id="{A4000607-5D6B-4771-B153-1602524BE1E5}"/>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This project aims to use machine learning techniques to find the best place to open a shopping mall in Philadelphia.</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 target people are businessmen, investors or even local government, who want to make profit via building a supermarket. It will also benefit local residents.</a:t>
            </a:r>
          </a:p>
        </p:txBody>
      </p:sp>
    </p:spTree>
    <p:extLst>
      <p:ext uri="{BB962C8B-B14F-4D97-AF65-F5344CB8AC3E}">
        <p14:creationId xmlns:p14="http://schemas.microsoft.com/office/powerpoint/2010/main" val="3865609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DFDB99-C156-4F47-9BBD-DF1B8683097F}"/>
              </a:ext>
            </a:extLst>
          </p:cNvPr>
          <p:cNvSpPr>
            <a:spLocks noGrp="1"/>
          </p:cNvSpPr>
          <p:nvPr>
            <p:ph type="title"/>
          </p:nvPr>
        </p:nvSpPr>
        <p:spPr/>
        <p:txBody>
          <a:bodyPr/>
          <a:lstStyle/>
          <a:p>
            <a:r>
              <a:rPr lang="en-US" sz="2800">
                <a:latin typeface="Arial" panose="020B0604020202020204" pitchFamily="34" charset="0"/>
                <a:cs typeface="Arial" panose="020B0604020202020204" pitchFamily="34" charset="0"/>
              </a:rPr>
              <a:t>Data</a:t>
            </a:r>
            <a:endParaRPr lang="en-US" sz="2800" dirty="0">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A56975D8-754D-4E17-BB0F-B1854E97C2F8}"/>
              </a:ext>
            </a:extLst>
          </p:cNvPr>
          <p:cNvSpPr>
            <a:spLocks noGrp="1"/>
          </p:cNvSpPr>
          <p:nvPr>
            <p:ph sz="half" idx="1"/>
          </p:nvPr>
        </p:nvSpPr>
        <p:spPr/>
        <p:txBody>
          <a:bodyPr>
            <a:normAutofit/>
          </a:bodyPr>
          <a:lstStyle/>
          <a:p>
            <a:r>
              <a:rPr lang="en-US" sz="2400">
                <a:latin typeface="Arial" panose="020B0604020202020204" pitchFamily="34" charset="0"/>
                <a:cs typeface="Arial" panose="020B0604020202020204" pitchFamily="34" charset="0"/>
              </a:rPr>
              <a:t>Neighborhood Information</a:t>
            </a:r>
          </a:p>
          <a:p>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Geographic Coordinates</a:t>
            </a:r>
          </a:p>
          <a:p>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Venue Data</a:t>
            </a:r>
          </a:p>
          <a:p>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Existing Supermarkets</a:t>
            </a:r>
            <a:endParaRPr lang="en-US" sz="2400" dirty="0">
              <a:latin typeface="Arial" panose="020B0604020202020204" pitchFamily="34" charset="0"/>
              <a:cs typeface="Arial" panose="020B0604020202020204" pitchFamily="34" charset="0"/>
            </a:endParaRPr>
          </a:p>
        </p:txBody>
      </p:sp>
      <p:pic>
        <p:nvPicPr>
          <p:cNvPr id="5" name="内容占位符 4">
            <a:extLst>
              <a:ext uri="{FF2B5EF4-FFF2-40B4-BE49-F238E27FC236}">
                <a16:creationId xmlns:a16="http://schemas.microsoft.com/office/drawing/2014/main" id="{AB685D85-D5A5-49D7-9E50-D91616739C4E}"/>
              </a:ext>
            </a:extLst>
          </p:cNvPr>
          <p:cNvPicPr>
            <a:picLocks noGrp="1" noChangeAspect="1"/>
          </p:cNvPicPr>
          <p:nvPr>
            <p:ph sz="half" idx="2"/>
          </p:nvPr>
        </p:nvPicPr>
        <p:blipFill>
          <a:blip r:embed="rId2"/>
          <a:stretch>
            <a:fillRect/>
          </a:stretch>
        </p:blipFill>
        <p:spPr>
          <a:xfrm>
            <a:off x="5635218" y="2060575"/>
            <a:ext cx="6309629" cy="3533785"/>
          </a:xfrm>
          <a:prstGeom prst="rect">
            <a:avLst/>
          </a:prstGeom>
        </p:spPr>
      </p:pic>
    </p:spTree>
    <p:extLst>
      <p:ext uri="{BB962C8B-B14F-4D97-AF65-F5344CB8AC3E}">
        <p14:creationId xmlns:p14="http://schemas.microsoft.com/office/powerpoint/2010/main" val="2945934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8A156B-5080-4AE1-8CB1-B0E52E66D83B}"/>
              </a:ext>
            </a:extLst>
          </p:cNvPr>
          <p:cNvSpPr>
            <a:spLocks noGrp="1"/>
          </p:cNvSpPr>
          <p:nvPr>
            <p:ph type="title"/>
          </p:nvPr>
        </p:nvSpPr>
        <p:spPr/>
        <p:txBody>
          <a:bodyPr/>
          <a:lstStyle/>
          <a:p>
            <a:r>
              <a:rPr lang="en-US" sz="2800" dirty="0">
                <a:latin typeface="Arial" panose="020B0604020202020204" pitchFamily="34" charset="0"/>
                <a:cs typeface="Arial" panose="020B0604020202020204" pitchFamily="34" charset="0"/>
              </a:rPr>
              <a:t>Data Source</a:t>
            </a:r>
          </a:p>
        </p:txBody>
      </p:sp>
      <p:sp>
        <p:nvSpPr>
          <p:cNvPr id="3" name="内容占位符 2">
            <a:extLst>
              <a:ext uri="{FF2B5EF4-FFF2-40B4-BE49-F238E27FC236}">
                <a16:creationId xmlns:a16="http://schemas.microsoft.com/office/drawing/2014/main" id="{B80DDF9B-9E52-4D02-9414-3FEC47DD0CAA}"/>
              </a:ext>
            </a:extLst>
          </p:cNvPr>
          <p:cNvSpPr>
            <a:spLocks noGrp="1"/>
          </p:cNvSpPr>
          <p:nvPr>
            <p:ph idx="1"/>
          </p:nvPr>
        </p:nvSpPr>
        <p:spPr/>
        <p:txBody>
          <a:bodyPr/>
          <a:lstStyle/>
          <a:p>
            <a:r>
              <a:rPr lang="en-US" sz="2400" dirty="0">
                <a:latin typeface="Arial" panose="020B0604020202020204" pitchFamily="34" charset="0"/>
                <a:cs typeface="Arial" panose="020B0604020202020204" pitchFamily="34" charset="0"/>
              </a:rPr>
              <a:t>The neighborhood data is available on </a:t>
            </a:r>
            <a:r>
              <a:rPr lang="en-US" sz="2400" dirty="0">
                <a:latin typeface="Arial" panose="020B0604020202020204" pitchFamily="34" charset="0"/>
                <a:cs typeface="Arial" panose="020B0604020202020204" pitchFamily="34" charset="0"/>
                <a:hlinkClick r:id="rId2"/>
              </a:rPr>
              <a:t>https://en.wikipedia.org/wiki/Category:Neighborhoods_in_Philadelphia</a:t>
            </a:r>
            <a:r>
              <a:rPr lang="en-US" sz="2400" dirty="0">
                <a:latin typeface="Arial" panose="020B0604020202020204" pitchFamily="34" charset="0"/>
                <a:cs typeface="Arial" panose="020B0604020202020204" pitchFamily="34" charset="0"/>
              </a:rPr>
              <a:t>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We use Foursquare API to access venue data, coordinates and other data.</a:t>
            </a:r>
          </a:p>
          <a:p>
            <a:pPr marL="0" indent="0">
              <a:buNone/>
            </a:pPr>
            <a:endParaRPr lang="en-US" dirty="0"/>
          </a:p>
        </p:txBody>
      </p:sp>
    </p:spTree>
    <p:extLst>
      <p:ext uri="{BB962C8B-B14F-4D97-AF65-F5344CB8AC3E}">
        <p14:creationId xmlns:p14="http://schemas.microsoft.com/office/powerpoint/2010/main" val="1179997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TotalTime>
  <Words>286</Words>
  <Application>Microsoft Office PowerPoint</Application>
  <PresentationFormat>宽屏</PresentationFormat>
  <Paragraphs>27</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Arial</vt:lpstr>
      <vt:lpstr>Century Gothic</vt:lpstr>
      <vt:lpstr>Wingdings 3</vt:lpstr>
      <vt:lpstr>离子</vt:lpstr>
      <vt:lpstr>Capstone Project: Coursera Applied Data Science</vt:lpstr>
      <vt:lpstr>Introduction</vt:lpstr>
      <vt:lpstr>Introduction</vt:lpstr>
      <vt:lpstr>Business Issue</vt:lpstr>
      <vt:lpstr>Data</vt:lpstr>
      <vt:lpstr>Data 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Coursera Applied Data Science</dc:title>
  <dc:creator>LIU Ziyang</dc:creator>
  <cp:lastModifiedBy>LIU Ziyang</cp:lastModifiedBy>
  <cp:revision>6</cp:revision>
  <dcterms:created xsi:type="dcterms:W3CDTF">2020-07-24T13:57:31Z</dcterms:created>
  <dcterms:modified xsi:type="dcterms:W3CDTF">2020-07-24T14:50:37Z</dcterms:modified>
</cp:coreProperties>
</file>