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613" r:id="rId3"/>
    <p:sldId id="577" r:id="rId4"/>
    <p:sldId id="614" r:id="rId5"/>
    <p:sldId id="615" r:id="rId6"/>
    <p:sldId id="616" r:id="rId7"/>
    <p:sldId id="588" r:id="rId8"/>
    <p:sldId id="617" r:id="rId9"/>
    <p:sldId id="618" r:id="rId10"/>
    <p:sldId id="619" r:id="rId11"/>
    <p:sldId id="620" r:id="rId12"/>
    <p:sldId id="61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804D65E-5020-4CE8-A7ED-F27CDA0763CB}">
          <p14:sldIdLst>
            <p14:sldId id="256"/>
            <p14:sldId id="613"/>
            <p14:sldId id="577"/>
            <p14:sldId id="614"/>
            <p14:sldId id="615"/>
            <p14:sldId id="616"/>
            <p14:sldId id="588"/>
            <p14:sldId id="617"/>
            <p14:sldId id="618"/>
            <p14:sldId id="619"/>
            <p14:sldId id="620"/>
          </p14:sldIdLst>
        </p14:section>
        <p14:section name="无标题节" id="{4EB4391D-E91F-4DD3-ADA4-D6E676D32148}">
          <p14:sldIdLst>
            <p14:sldId id="6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ng" initials="y" lastIdx="12" clrIdx="0">
    <p:extLst>
      <p:ext uri="{19B8F6BF-5375-455C-9EA6-DF929625EA0E}">
        <p15:presenceInfo xmlns:p15="http://schemas.microsoft.com/office/powerpoint/2012/main" userId="y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74B1"/>
    <a:srgbClr val="FA7C0E"/>
    <a:srgbClr val="9F1537"/>
    <a:srgbClr val="FFFFFF"/>
    <a:srgbClr val="D3C2B8"/>
    <a:srgbClr val="E9F4FF"/>
    <a:srgbClr val="FFEEF1"/>
    <a:srgbClr val="0070C0"/>
    <a:srgbClr val="FEE0CA"/>
    <a:srgbClr val="C661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11" autoAdjust="0"/>
    <p:restoredTop sz="96012" autoAdjust="0"/>
  </p:normalViewPr>
  <p:slideViewPr>
    <p:cSldViewPr>
      <p:cViewPr>
        <p:scale>
          <a:sx n="106" d="100"/>
          <a:sy n="106" d="100"/>
        </p:scale>
        <p:origin x="552" y="576"/>
      </p:cViewPr>
      <p:guideLst>
        <p:guide orient="horz" pos="2160"/>
        <p:guide pos="292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24T16:11:31.844" idx="11">
    <p:pos x="10" y="10"/>
    <p:text/>
    <p:extLst>
      <p:ext uri="{C676402C-5697-4E1C-873F-D02D1690AC5C}">
        <p15:threadingInfo xmlns:p15="http://schemas.microsoft.com/office/powerpoint/2012/main" timeZoneBias="-480"/>
      </p:ext>
    </p:extLst>
  </p:cm>
  <p:cm authorId="1" dt="2025-04-24T16:11:34.066" idx="12">
    <p:pos x="146" y="146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65373-52C1-4271-A8ED-7571C7C5F5FD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B56C9-D049-4E63-A836-110005C839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593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BDC1C6"/>
              </a:solidFill>
              <a:effectLst/>
              <a:latin typeface="Google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B56C9-D049-4E63-A836-110005C8397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357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CB7A7-2046-D16C-FCB4-F6ED1FF64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A12F13-BEC5-9E12-9927-0C01DB6C02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296BD69-F79E-E1C1-A9EE-126E5D890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50DDEA-7E84-4369-EDE1-A13FC0C3B5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B56C9-D049-4E63-A836-110005C8397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231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F9C13-DE39-8087-1C2D-9D651F912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861BDE6-FB07-16A9-D629-E95164DC27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E2EE552-5336-BEF2-93DA-D817BAD49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C8CB72-05AE-D3AC-EFC5-1A4D01D70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B56C9-D049-4E63-A836-110005C8397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115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7C6DA-9C2D-61EB-7464-348571278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CAD4FF8-8498-2E32-63C4-F57E86C7FB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5AF8664-9832-E2E5-DB5D-83BE3E4BC3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dirty="0">
              <a:solidFill>
                <a:srgbClr val="BDC1C6"/>
              </a:solidFill>
              <a:effectLst/>
              <a:latin typeface="Google San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7AFBD7-BA60-6059-C96D-EB61A44B18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B56C9-D049-4E63-A836-110005C8397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883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2AB47-C911-EC34-75DC-1B2D773CE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AAD4A7D-3C4B-2214-3DC2-560C8C9D69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C528339-94C5-028A-4972-4D2FDC4EB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92323D-DF67-5DFB-2D49-3A718DD2B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B56C9-D049-4E63-A836-110005C8397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163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52938-853F-F5F8-A350-CF1743011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499EBF6-3E60-4156-2745-3D91B89C9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EB91409-1B8B-6799-0384-7E6A696E8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F0AAFB-B694-6799-5071-A026590E95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B56C9-D049-4E63-A836-110005C8397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24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26BC2-C328-9660-C109-6BB76469D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CCD07F4-3997-8B5C-9BC0-3895C41E17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CE7F857-658C-5FA2-F796-EADC7D5A9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79321A-09EE-3C8B-2954-62E44DA14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B56C9-D049-4E63-A836-110005C8397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8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D98F6-5CB2-1C7E-BB61-776D32FCC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9E77AEB-927E-E65E-84D6-98D410AA98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F296B06-A80A-92EB-F311-F283F4567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9AF9A5-50C1-9EBB-B486-8FB86F2C4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B56C9-D049-4E63-A836-110005C8397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928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22CE0-74B0-C525-508D-4C0D270EB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4B488F7-D516-4A7A-091B-C5AC51D92C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39E872F-66DD-DA19-FF1E-70FECACEF4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9251B7-86CF-76B1-4730-4B316A0174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B56C9-D049-4E63-A836-110005C8397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852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6625D-8BE6-E3ED-DC86-4F00B0A6C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744A24B-9E4A-07AD-F5B9-B3CA61F423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B09E35E-A5C1-AAB5-2E49-8A6F5CC9E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0C7033-5FF4-6A90-31E4-26E0F15C7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B56C9-D049-4E63-A836-110005C8397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219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E4933-E671-EFB5-ECF3-345504CE0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D03E018-EE6B-ADE0-EBE0-0AF42DE518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D88870B-CE2F-385E-765B-25DB88EE7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5BC868-D4C3-E555-6C14-7B51E209A8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B56C9-D049-4E63-A836-110005C8397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556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D15F5-2683-08A6-7E99-492136F89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511F1C4-5089-A1D6-FF9B-4416DCC5AB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C1E3ADA-66FE-4AE0-DE28-26704EF5CB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DBE877-C785-C8BA-CE98-EEC2FACDB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3B56C9-D049-4E63-A836-110005C8397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27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7F01-CD7C-48F7-84E5-64EBFFBBE162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721-9F2F-41B0-AAEC-8AE4109A0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67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7F01-CD7C-48F7-84E5-64EBFFBBE162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721-9F2F-41B0-AAEC-8AE4109A0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28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7F01-CD7C-48F7-84E5-64EBFFBBE162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721-9F2F-41B0-AAEC-8AE4109A0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30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7F01-CD7C-48F7-84E5-64EBFFBBE162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721-9F2F-41B0-AAEC-8AE4109A0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54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7F01-CD7C-48F7-84E5-64EBFFBBE162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721-9F2F-41B0-AAEC-8AE4109A0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597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7F01-CD7C-48F7-84E5-64EBFFBBE162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721-9F2F-41B0-AAEC-8AE4109A0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71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7F01-CD7C-48F7-84E5-64EBFFBBE162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721-9F2F-41B0-AAEC-8AE4109A0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95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7F01-CD7C-48F7-84E5-64EBFFBBE162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721-9F2F-41B0-AAEC-8AE4109A0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89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7F01-CD7C-48F7-84E5-64EBFFBBE162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721-9F2F-41B0-AAEC-8AE4109A0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96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7F01-CD7C-48F7-84E5-64EBFFBBE162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721-9F2F-41B0-AAEC-8AE4109A0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62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7F01-CD7C-48F7-84E5-64EBFFBBE162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FC721-9F2F-41B0-AAEC-8AE4109A0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55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67F01-CD7C-48F7-84E5-64EBFFBBE162}" type="datetimeFigureOut">
              <a:rPr lang="zh-CN" altLang="en-US" smtClean="0"/>
              <a:t>2025/4/24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FC721-9F2F-41B0-AAEC-8AE4109A05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7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media" Target="../media/media2.mp4"/><Relationship Id="rId7" Type="http://schemas.openxmlformats.org/officeDocument/2006/relationships/image" Target="../media/image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10" Type="http://schemas.openxmlformats.org/officeDocument/2006/relationships/comments" Target="../comments/comment1.xml"/><Relationship Id="rId4" Type="http://schemas.openxmlformats.org/officeDocument/2006/relationships/video" Target="../media/media2.mp4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4.mp4"/><Relationship Id="rId7" Type="http://schemas.openxmlformats.org/officeDocument/2006/relationships/image" Target="../media/image4.png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video" Target="../media/media4.mp4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0C155EA-2C89-124E-812E-2E527289FD42}"/>
              </a:ext>
            </a:extLst>
          </p:cNvPr>
          <p:cNvSpPr/>
          <p:nvPr/>
        </p:nvSpPr>
        <p:spPr>
          <a:xfrm>
            <a:off x="467142" y="1466455"/>
            <a:ext cx="8209721" cy="3896139"/>
          </a:xfrm>
          <a:prstGeom prst="roundRect">
            <a:avLst>
              <a:gd name="adj" fmla="val 110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86FFC3D-DC9D-4460-A633-C2E6E73B7A55}"/>
              </a:ext>
            </a:extLst>
          </p:cNvPr>
          <p:cNvSpPr txBox="1"/>
          <p:nvPr/>
        </p:nvSpPr>
        <p:spPr>
          <a:xfrm>
            <a:off x="3815914" y="4562702"/>
            <a:ext cx="1512168" cy="58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Yang Ziyang</a:t>
            </a:r>
          </a:p>
          <a:p>
            <a:pPr algn="ctr">
              <a:lnSpc>
                <a:spcPct val="12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2025.4.24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2651C43-215F-B4B9-DA1C-6B78FA684F12}"/>
              </a:ext>
            </a:extLst>
          </p:cNvPr>
          <p:cNvSpPr/>
          <p:nvPr/>
        </p:nvSpPr>
        <p:spPr>
          <a:xfrm>
            <a:off x="3756278" y="4221556"/>
            <a:ext cx="162018" cy="1456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15258BF6-6F45-91B1-1DA4-8C2AA48B6BB9}"/>
              </a:ext>
            </a:extLst>
          </p:cNvPr>
          <p:cNvSpPr/>
          <p:nvPr/>
        </p:nvSpPr>
        <p:spPr>
          <a:xfrm>
            <a:off x="3971449" y="5015681"/>
            <a:ext cx="162018" cy="1456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D9D4BE-12C7-AB28-06D4-6EE70BF47B83}"/>
              </a:ext>
            </a:extLst>
          </p:cNvPr>
          <p:cNvSpPr/>
          <p:nvPr/>
        </p:nvSpPr>
        <p:spPr>
          <a:xfrm>
            <a:off x="2872249" y="1677978"/>
            <a:ext cx="3542378" cy="769441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ush Script MT" panose="03060802040406070304" charset="0"/>
                <a:cs typeface="Brush Script MT" panose="03060802040406070304" charset="0"/>
              </a:rPr>
              <a:t>RacLab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53E703C-D2BF-031B-C9B4-59F9DD748AB8}"/>
              </a:ext>
            </a:extLst>
          </p:cNvPr>
          <p:cNvSpPr txBox="1">
            <a:spLocks/>
          </p:cNvSpPr>
          <p:nvPr/>
        </p:nvSpPr>
        <p:spPr>
          <a:xfrm>
            <a:off x="1428639" y="2894395"/>
            <a:ext cx="6429597" cy="1011335"/>
          </a:xfrm>
          <a:prstGeom prst="rect">
            <a:avLst/>
          </a:prstGeom>
        </p:spPr>
        <p:txBody>
          <a:bodyPr vert="horz" wrap="square" lIns="0" tIns="26194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marR="3810">
              <a:lnSpc>
                <a:spcPct val="100000"/>
              </a:lnSpc>
              <a:spcBef>
                <a:spcPts val="206"/>
              </a:spcBef>
            </a:pPr>
            <a:r>
              <a:rPr lang="en-US" altLang="zh-CN" sz="3200" b="1" dirty="0">
                <a:latin typeface="+mn-lt"/>
              </a:rPr>
              <a:t>The causal role of the somatosensory cortex in prosocial </a:t>
            </a:r>
            <a:r>
              <a:rPr lang="en-US" altLang="zh-CN" sz="3200" b="1" dirty="0" err="1">
                <a:latin typeface="+mn-lt"/>
              </a:rPr>
              <a:t>behaviour</a:t>
            </a:r>
            <a:endParaRPr lang="en-US" sz="3200" b="1" dirty="0">
              <a:latin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F078A1C-080E-755B-2EFF-DC00BF10C497}"/>
              </a:ext>
            </a:extLst>
          </p:cNvPr>
          <p:cNvSpPr txBox="1"/>
          <p:nvPr/>
        </p:nvSpPr>
        <p:spPr>
          <a:xfrm>
            <a:off x="2825236" y="4066156"/>
            <a:ext cx="36364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i="1" dirty="0"/>
              <a:t>eLife; 2018</a:t>
            </a:r>
          </a:p>
        </p:txBody>
      </p:sp>
    </p:spTree>
    <p:extLst>
      <p:ext uri="{BB962C8B-B14F-4D97-AF65-F5344CB8AC3E}">
        <p14:creationId xmlns:p14="http://schemas.microsoft.com/office/powerpoint/2010/main" val="1026602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42716-86CF-3682-6C4A-6636FB727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A15D395-4693-1DBB-D275-BC9DE7C87CA3}"/>
              </a:ext>
            </a:extLst>
          </p:cNvPr>
          <p:cNvGrpSpPr/>
          <p:nvPr/>
        </p:nvGrpSpPr>
        <p:grpSpPr>
          <a:xfrm>
            <a:off x="551633" y="239150"/>
            <a:ext cx="8026897" cy="544055"/>
            <a:chOff x="763871" y="225320"/>
            <a:chExt cx="10702529" cy="72540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2AE84B8-38B0-D2EC-35B8-D827D8ECC833}"/>
                </a:ext>
              </a:extLst>
            </p:cNvPr>
            <p:cNvSpPr txBox="1"/>
            <p:nvPr/>
          </p:nvSpPr>
          <p:spPr>
            <a:xfrm>
              <a:off x="763871" y="225320"/>
              <a:ext cx="7256059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2F55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Result</a:t>
              </a:r>
              <a:endParaRPr lang="zh-CN" altLang="en-US" sz="24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80E1DD1D-0429-730A-9473-0414C4193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" y="950724"/>
              <a:ext cx="10684080" cy="1"/>
            </a:xfrm>
            <a:prstGeom prst="line">
              <a:avLst/>
            </a:prstGeom>
            <a:ln w="3810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C2321985-06DF-6ACB-D6CC-EC9CDAA761C7}"/>
              </a:ext>
            </a:extLst>
          </p:cNvPr>
          <p:cNvSpPr txBox="1"/>
          <p:nvPr/>
        </p:nvSpPr>
        <p:spPr>
          <a:xfrm>
            <a:off x="7663587" y="203515"/>
            <a:ext cx="1300901" cy="400110"/>
          </a:xfrm>
          <a:prstGeom prst="rect">
            <a:avLst/>
          </a:prstGeom>
          <a:solidFill>
            <a:srgbClr val="EAFCEE"/>
          </a:solidFill>
        </p:spPr>
        <p:txBody>
          <a:bodyPr wrap="square">
            <a:sp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770D39-95AA-5A0C-AA49-D6B2033A581B}"/>
              </a:ext>
            </a:extLst>
          </p:cNvPr>
          <p:cNvSpPr txBox="1"/>
          <p:nvPr/>
        </p:nvSpPr>
        <p:spPr>
          <a:xfrm>
            <a:off x="6785982" y="203515"/>
            <a:ext cx="1186873" cy="400110"/>
          </a:xfrm>
          <a:prstGeom prst="rect">
            <a:avLst/>
          </a:prstGeom>
          <a:solidFill>
            <a:srgbClr val="E9F4FF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CN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DFF9F3A-BDC0-628C-376E-62D2D63443E6}"/>
              </a:ext>
            </a:extLst>
          </p:cNvPr>
          <p:cNvSpPr txBox="1"/>
          <p:nvPr/>
        </p:nvSpPr>
        <p:spPr>
          <a:xfrm>
            <a:off x="2735261" y="169175"/>
            <a:ext cx="4050721" cy="400110"/>
          </a:xfrm>
          <a:prstGeom prst="rect">
            <a:avLst/>
          </a:prstGeom>
          <a:solidFill>
            <a:srgbClr val="FFEEF1"/>
          </a:solidFill>
          <a:ln w="19050">
            <a:noFill/>
          </a:ln>
        </p:spPr>
        <p:txBody>
          <a:bodyPr wrap="square">
            <a:spAutoFit/>
          </a:bodyPr>
          <a:lstStyle/>
          <a:p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E4C3C2-F35B-8A8D-BDAF-8464452C45DC}"/>
              </a:ext>
            </a:extLst>
          </p:cNvPr>
          <p:cNvSpPr txBox="1"/>
          <p:nvPr/>
        </p:nvSpPr>
        <p:spPr>
          <a:xfrm>
            <a:off x="899592" y="1114459"/>
            <a:ext cx="78579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active rTMS on SI significantly flattened the relationship between intensity and donation only for the </a:t>
            </a:r>
            <a:r>
              <a:rPr lang="zh-CN" altLang="en-US" sz="3600" dirty="0">
                <a:solidFill>
                  <a:srgbClr val="FF0000"/>
                </a:solidFill>
              </a:rPr>
              <a:t>Hand condition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206964E-E64C-F652-0B8C-DAADDA631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068960"/>
            <a:ext cx="56292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5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8D4FC-9E9B-57A6-C1CA-A4DDF5C4B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53E3D1E-22D1-200C-7A8F-1BD5C243EFDA}"/>
              </a:ext>
            </a:extLst>
          </p:cNvPr>
          <p:cNvGrpSpPr/>
          <p:nvPr/>
        </p:nvGrpSpPr>
        <p:grpSpPr>
          <a:xfrm>
            <a:off x="551633" y="239150"/>
            <a:ext cx="8026897" cy="544055"/>
            <a:chOff x="763871" y="225320"/>
            <a:chExt cx="10702529" cy="72540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76B2631-9DD9-8DB8-BC8C-81E1A1D61157}"/>
                </a:ext>
              </a:extLst>
            </p:cNvPr>
            <p:cNvSpPr txBox="1"/>
            <p:nvPr/>
          </p:nvSpPr>
          <p:spPr>
            <a:xfrm>
              <a:off x="763871" y="225320"/>
              <a:ext cx="7256059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2F55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Result</a:t>
              </a:r>
              <a:endParaRPr lang="zh-CN" altLang="en-US" sz="24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3C10FEEA-927A-3E31-17A3-EF7D4C9488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" y="950724"/>
              <a:ext cx="10684080" cy="1"/>
            </a:xfrm>
            <a:prstGeom prst="line">
              <a:avLst/>
            </a:prstGeom>
            <a:ln w="3810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E1C5685-1811-A0A6-68DC-7AB45CE14CA7}"/>
              </a:ext>
            </a:extLst>
          </p:cNvPr>
          <p:cNvSpPr txBox="1"/>
          <p:nvPr/>
        </p:nvSpPr>
        <p:spPr>
          <a:xfrm>
            <a:off x="7663587" y="203515"/>
            <a:ext cx="1300901" cy="400110"/>
          </a:xfrm>
          <a:prstGeom prst="rect">
            <a:avLst/>
          </a:prstGeom>
          <a:solidFill>
            <a:srgbClr val="EAFCEE"/>
          </a:solidFill>
        </p:spPr>
        <p:txBody>
          <a:bodyPr wrap="square">
            <a:sp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0521A9-F031-572C-8513-1786C5E1D582}"/>
              </a:ext>
            </a:extLst>
          </p:cNvPr>
          <p:cNvSpPr txBox="1"/>
          <p:nvPr/>
        </p:nvSpPr>
        <p:spPr>
          <a:xfrm>
            <a:off x="6785982" y="203515"/>
            <a:ext cx="1186873" cy="400110"/>
          </a:xfrm>
          <a:prstGeom prst="rect">
            <a:avLst/>
          </a:prstGeom>
          <a:solidFill>
            <a:srgbClr val="E9F4FF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CN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F6F3D71-C23D-726A-E212-B9A7F7C349FF}"/>
              </a:ext>
            </a:extLst>
          </p:cNvPr>
          <p:cNvSpPr txBox="1"/>
          <p:nvPr/>
        </p:nvSpPr>
        <p:spPr>
          <a:xfrm>
            <a:off x="2735261" y="169175"/>
            <a:ext cx="4050721" cy="400110"/>
          </a:xfrm>
          <a:prstGeom prst="rect">
            <a:avLst/>
          </a:prstGeom>
          <a:solidFill>
            <a:srgbClr val="FFEEF1"/>
          </a:solidFill>
          <a:ln w="19050">
            <a:noFill/>
          </a:ln>
        </p:spPr>
        <p:txBody>
          <a:bodyPr wrap="square">
            <a:spAutoFit/>
          </a:bodyPr>
          <a:lstStyle/>
          <a:p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FB68921-E19E-A161-78A0-466EA3999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6" y="914734"/>
            <a:ext cx="3745408" cy="203730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309164A-976A-0571-A88D-39DCAF4CD6F0}"/>
              </a:ext>
            </a:extLst>
          </p:cNvPr>
          <p:cNvSpPr txBox="1"/>
          <p:nvPr/>
        </p:nvSpPr>
        <p:spPr>
          <a:xfrm>
            <a:off x="4877913" y="1528768"/>
            <a:ext cx="426608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a facilitatory effect on the hand</a:t>
            </a:r>
            <a:r>
              <a:rPr lang="en-US" altLang="zh-CN" sz="3600" dirty="0"/>
              <a:t> </a:t>
            </a:r>
            <a:r>
              <a:rPr lang="zh-CN" altLang="en-US" sz="3600" dirty="0"/>
              <a:t>region of SI 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a weaker inhibitory effect on ventral SI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2446907-EA76-A11E-3933-8850916563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5385" r="1160" b="831"/>
          <a:stretch/>
        </p:blipFill>
        <p:spPr>
          <a:xfrm>
            <a:off x="519116" y="2867942"/>
            <a:ext cx="4040653" cy="203730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D2A250D-CFA2-E2BC-AE69-78D296F9E351}"/>
              </a:ext>
            </a:extLst>
          </p:cNvPr>
          <p:cNvSpPr txBox="1"/>
          <p:nvPr/>
        </p:nvSpPr>
        <p:spPr>
          <a:xfrm>
            <a:off x="256474" y="4966801"/>
            <a:ext cx="42337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tDCS on SI significantly improved the relationship between intensity and rating for the Hand condition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07A5A46-6FCB-7004-37B8-BA0CA5B81A47}"/>
              </a:ext>
            </a:extLst>
          </p:cNvPr>
          <p:cNvSpPr txBox="1"/>
          <p:nvPr/>
        </p:nvSpPr>
        <p:spPr>
          <a:xfrm>
            <a:off x="4393739" y="4966801"/>
            <a:ext cx="4639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a trend for reduction in the Face condition </a:t>
            </a:r>
            <a:r>
              <a:rPr lang="en-US" altLang="zh-CN" sz="2400" dirty="0"/>
              <a:t>(</a:t>
            </a:r>
            <a:r>
              <a:rPr lang="en-US" altLang="zh-CN" sz="2400" i="1" dirty="0"/>
              <a:t>p</a:t>
            </a:r>
            <a:r>
              <a:rPr lang="en-US" altLang="zh-CN" sz="2400" dirty="0"/>
              <a:t> = 0.07)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72ABE96-38B4-4733-8748-464AE8F453E6}"/>
              </a:ext>
            </a:extLst>
          </p:cNvPr>
          <p:cNvSpPr txBox="1"/>
          <p:nvPr/>
        </p:nvSpPr>
        <p:spPr>
          <a:xfrm>
            <a:off x="4393739" y="6074796"/>
            <a:ext cx="4639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/>
              <a:t>lack of effect in the Color conditio</a:t>
            </a:r>
          </a:p>
        </p:txBody>
      </p:sp>
    </p:spTree>
    <p:extLst>
      <p:ext uri="{BB962C8B-B14F-4D97-AF65-F5344CB8AC3E}">
        <p14:creationId xmlns:p14="http://schemas.microsoft.com/office/powerpoint/2010/main" val="1460793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7F90EB-5113-4D05-2D71-BEC83E19F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B6A7C-7153-D613-22EA-3A651D3D3C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C98AD1-AF35-35D6-7780-2CD3B6B39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62886F3B-1265-A9CF-24F9-B37946673E4F}"/>
              </a:ext>
            </a:extLst>
          </p:cNvPr>
          <p:cNvSpPr/>
          <p:nvPr/>
        </p:nvSpPr>
        <p:spPr>
          <a:xfrm>
            <a:off x="467142" y="1466455"/>
            <a:ext cx="8209721" cy="3896139"/>
          </a:xfrm>
          <a:prstGeom prst="roundRect">
            <a:avLst>
              <a:gd name="adj" fmla="val 110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820C6D-2AE2-DC41-FF2D-60E6EE0655AF}"/>
              </a:ext>
            </a:extLst>
          </p:cNvPr>
          <p:cNvSpPr txBox="1"/>
          <p:nvPr/>
        </p:nvSpPr>
        <p:spPr>
          <a:xfrm>
            <a:off x="3815914" y="4562702"/>
            <a:ext cx="1512168" cy="586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Yang Ziyang</a:t>
            </a:r>
          </a:p>
          <a:p>
            <a:pPr algn="ctr">
              <a:lnSpc>
                <a:spcPct val="1200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2025.4.17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68824BE-33B8-3A04-21CE-88F1B0C1CCA0}"/>
              </a:ext>
            </a:extLst>
          </p:cNvPr>
          <p:cNvSpPr/>
          <p:nvPr/>
        </p:nvSpPr>
        <p:spPr>
          <a:xfrm>
            <a:off x="3756278" y="4221556"/>
            <a:ext cx="162018" cy="1456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4793841-F7DB-3570-2260-EFBDA9AEAE27}"/>
              </a:ext>
            </a:extLst>
          </p:cNvPr>
          <p:cNvSpPr/>
          <p:nvPr/>
        </p:nvSpPr>
        <p:spPr>
          <a:xfrm>
            <a:off x="3971449" y="5015681"/>
            <a:ext cx="162018" cy="1456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92BFF0-4E5A-615E-AA1D-B10949FE4A1D}"/>
              </a:ext>
            </a:extLst>
          </p:cNvPr>
          <p:cNvSpPr/>
          <p:nvPr/>
        </p:nvSpPr>
        <p:spPr>
          <a:xfrm>
            <a:off x="3693918" y="1635526"/>
            <a:ext cx="1756163" cy="769441"/>
          </a:xfrm>
          <a:prstGeom prst="rect">
            <a:avLst/>
          </a:prstGeom>
          <a:noFill/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400" b="1" i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Brush Script MT" panose="03060802040406070304" charset="0"/>
                <a:cs typeface="Brush Script MT" panose="03060802040406070304" charset="0"/>
              </a:rPr>
              <a:t>RacLab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CC72E75-55E0-5142-3A04-A76C3AE4D8E4}"/>
              </a:ext>
            </a:extLst>
          </p:cNvPr>
          <p:cNvSpPr txBox="1">
            <a:spLocks/>
          </p:cNvSpPr>
          <p:nvPr/>
        </p:nvSpPr>
        <p:spPr>
          <a:xfrm>
            <a:off x="878707" y="2495637"/>
            <a:ext cx="7529462" cy="1503777"/>
          </a:xfrm>
          <a:prstGeom prst="rect">
            <a:avLst/>
          </a:prstGeom>
        </p:spPr>
        <p:txBody>
          <a:bodyPr vert="horz" wrap="square" lIns="0" tIns="26194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marR="3810">
              <a:lnSpc>
                <a:spcPct val="100000"/>
              </a:lnSpc>
              <a:spcBef>
                <a:spcPts val="206"/>
              </a:spcBef>
            </a:pPr>
            <a:r>
              <a:rPr lang="en-US" altLang="zh-CN" sz="3200" b="1" dirty="0">
                <a:latin typeface="+mn-lt"/>
              </a:rPr>
              <a:t>Distinct fMRI patterns colocalized in the cingulate cortex underlie the after-effects of cognitive control on pain</a:t>
            </a:r>
            <a:endParaRPr lang="en-US" sz="3200" b="1" dirty="0">
              <a:latin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972AD-FADE-1CAE-1A07-5938EC68A9AB}"/>
              </a:ext>
            </a:extLst>
          </p:cNvPr>
          <p:cNvSpPr txBox="1"/>
          <p:nvPr/>
        </p:nvSpPr>
        <p:spPr>
          <a:xfrm>
            <a:off x="2825236" y="4066156"/>
            <a:ext cx="36364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i="1" dirty="0" err="1"/>
              <a:t>NeuroImage</a:t>
            </a:r>
            <a:r>
              <a:rPr lang="en-US" altLang="zh-CN" sz="2000" b="1" i="1" dirty="0"/>
              <a:t>; 2024</a:t>
            </a:r>
          </a:p>
        </p:txBody>
      </p:sp>
    </p:spTree>
    <p:extLst>
      <p:ext uri="{BB962C8B-B14F-4D97-AF65-F5344CB8AC3E}">
        <p14:creationId xmlns:p14="http://schemas.microsoft.com/office/powerpoint/2010/main" val="109719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59CF4-7B3F-516F-A473-7C49379CC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A0D6CE8-3672-50E8-9E59-FE144D834648}"/>
              </a:ext>
            </a:extLst>
          </p:cNvPr>
          <p:cNvGrpSpPr/>
          <p:nvPr/>
        </p:nvGrpSpPr>
        <p:grpSpPr>
          <a:xfrm>
            <a:off x="551633" y="239150"/>
            <a:ext cx="8026897" cy="544055"/>
            <a:chOff x="763871" y="225320"/>
            <a:chExt cx="10702529" cy="72540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AAE2E51-2F1B-2D0D-30BA-68D0AF9AB176}"/>
                </a:ext>
              </a:extLst>
            </p:cNvPr>
            <p:cNvSpPr txBox="1"/>
            <p:nvPr/>
          </p:nvSpPr>
          <p:spPr>
            <a:xfrm>
              <a:off x="763871" y="225320"/>
              <a:ext cx="7256059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2F55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zh-CN" altLang="en-US" sz="24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C1A7D9B8-7909-3F5F-CB2C-2968BD1666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" y="950724"/>
              <a:ext cx="10684080" cy="1"/>
            </a:xfrm>
            <a:prstGeom prst="line">
              <a:avLst/>
            </a:prstGeom>
            <a:ln w="3810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8ACC2ED7-278A-4781-2BD9-B5828F93DE56}"/>
              </a:ext>
            </a:extLst>
          </p:cNvPr>
          <p:cNvSpPr txBox="1"/>
          <p:nvPr/>
        </p:nvSpPr>
        <p:spPr>
          <a:xfrm>
            <a:off x="7663587" y="203515"/>
            <a:ext cx="1300901" cy="400110"/>
          </a:xfrm>
          <a:prstGeom prst="rect">
            <a:avLst/>
          </a:prstGeom>
          <a:solidFill>
            <a:srgbClr val="EAFCEE"/>
          </a:solidFill>
        </p:spPr>
        <p:txBody>
          <a:bodyPr wrap="square">
            <a:sp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CDA03C5-4F2F-3F57-ACF0-2FFE95B8A325}"/>
              </a:ext>
            </a:extLst>
          </p:cNvPr>
          <p:cNvSpPr txBox="1"/>
          <p:nvPr/>
        </p:nvSpPr>
        <p:spPr>
          <a:xfrm>
            <a:off x="6785982" y="203515"/>
            <a:ext cx="1186873" cy="400110"/>
          </a:xfrm>
          <a:prstGeom prst="rect">
            <a:avLst/>
          </a:prstGeom>
          <a:solidFill>
            <a:srgbClr val="E9F4FF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CN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58BA20-0468-534F-85F5-95A307D24E08}"/>
              </a:ext>
            </a:extLst>
          </p:cNvPr>
          <p:cNvSpPr txBox="1"/>
          <p:nvPr/>
        </p:nvSpPr>
        <p:spPr>
          <a:xfrm>
            <a:off x="2735261" y="203515"/>
            <a:ext cx="4050721" cy="400110"/>
          </a:xfrm>
          <a:prstGeom prst="rect">
            <a:avLst/>
          </a:prstGeom>
          <a:solidFill>
            <a:srgbClr val="FFEEF1"/>
          </a:solidFill>
          <a:ln w="19050">
            <a:noFill/>
          </a:ln>
        </p:spPr>
        <p:txBody>
          <a:bodyPr wrap="square">
            <a:spAutoFit/>
          </a:bodyPr>
          <a:lstStyle/>
          <a:p>
            <a:endParaRPr lang="zh-CN" altLang="en-US" sz="20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17BBE91-15B8-2571-1C96-366B6C419011}"/>
              </a:ext>
            </a:extLst>
          </p:cNvPr>
          <p:cNvSpPr/>
          <p:nvPr/>
        </p:nvSpPr>
        <p:spPr>
          <a:xfrm>
            <a:off x="549327" y="1184430"/>
            <a:ext cx="3612532" cy="2874440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06314B4-1B32-2648-6944-00CF664DBA64}"/>
              </a:ext>
            </a:extLst>
          </p:cNvPr>
          <p:cNvSpPr txBox="1"/>
          <p:nvPr/>
        </p:nvSpPr>
        <p:spPr>
          <a:xfrm>
            <a:off x="5586060" y="1238563"/>
            <a:ext cx="21884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i="1" dirty="0"/>
              <a:t>injured body</a:t>
            </a:r>
            <a:endParaRPr lang="zh-CN" altLang="en-US" sz="3600" b="1" i="1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7EA72EDE-4BED-EAD5-2E79-2BD10D4B4073}"/>
              </a:ext>
            </a:extLst>
          </p:cNvPr>
          <p:cNvSpPr/>
          <p:nvPr/>
        </p:nvSpPr>
        <p:spPr>
          <a:xfrm>
            <a:off x="4982143" y="1173915"/>
            <a:ext cx="3396317" cy="2874439"/>
          </a:xfrm>
          <a:prstGeom prst="roundRect">
            <a:avLst/>
          </a:pr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object 7">
            <a:extLst>
              <a:ext uri="{FF2B5EF4-FFF2-40B4-BE49-F238E27FC236}">
                <a16:creationId xmlns:a16="http://schemas.microsoft.com/office/drawing/2014/main" id="{BDED7685-FCC9-D137-05DE-5D895E05177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4462" y="2118293"/>
            <a:ext cx="2188481" cy="1975527"/>
          </a:xfrm>
          <a:prstGeom prst="rect">
            <a:avLst/>
          </a:prstGeom>
        </p:spPr>
      </p:pic>
      <p:sp>
        <p:nvSpPr>
          <p:cNvPr id="26" name="object 18">
            <a:extLst>
              <a:ext uri="{FF2B5EF4-FFF2-40B4-BE49-F238E27FC236}">
                <a16:creationId xmlns:a16="http://schemas.microsoft.com/office/drawing/2014/main" id="{E8794FF7-8E58-370B-ABD8-81FF2D7C6567}"/>
              </a:ext>
            </a:extLst>
          </p:cNvPr>
          <p:cNvSpPr/>
          <p:nvPr/>
        </p:nvSpPr>
        <p:spPr>
          <a:xfrm>
            <a:off x="5994995" y="2276873"/>
            <a:ext cx="449213" cy="466212"/>
          </a:xfrm>
          <a:custGeom>
            <a:avLst/>
            <a:gdLst/>
            <a:ahLst/>
            <a:cxnLst/>
            <a:rect l="l" t="t" r="r" b="b"/>
            <a:pathLst>
              <a:path w="497840" h="445135">
                <a:moveTo>
                  <a:pt x="341249" y="0"/>
                </a:moveTo>
                <a:lnTo>
                  <a:pt x="231279" y="123075"/>
                </a:lnTo>
                <a:lnTo>
                  <a:pt x="265061" y="145034"/>
                </a:lnTo>
                <a:lnTo>
                  <a:pt x="135343" y="244843"/>
                </a:lnTo>
                <a:lnTo>
                  <a:pt x="168567" y="270243"/>
                </a:lnTo>
                <a:lnTo>
                  <a:pt x="0" y="445096"/>
                </a:lnTo>
                <a:lnTo>
                  <a:pt x="256755" y="331419"/>
                </a:lnTo>
                <a:lnTo>
                  <a:pt x="215696" y="303415"/>
                </a:lnTo>
                <a:lnTo>
                  <a:pt x="375691" y="229882"/>
                </a:lnTo>
                <a:lnTo>
                  <a:pt x="328625" y="191795"/>
                </a:lnTo>
                <a:lnTo>
                  <a:pt x="497446" y="114820"/>
                </a:lnTo>
                <a:lnTo>
                  <a:pt x="34124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49B49F30-50DA-41B2-A76E-B70973EFADD1}"/>
              </a:ext>
            </a:extLst>
          </p:cNvPr>
          <p:cNvSpPr/>
          <p:nvPr/>
        </p:nvSpPr>
        <p:spPr>
          <a:xfrm>
            <a:off x="1795640" y="2621650"/>
            <a:ext cx="936104" cy="990107"/>
          </a:xfrm>
          <a:custGeom>
            <a:avLst/>
            <a:gdLst/>
            <a:ahLst/>
            <a:cxnLst/>
            <a:rect l="l" t="t" r="r" b="b"/>
            <a:pathLst>
              <a:path w="497840" h="445135">
                <a:moveTo>
                  <a:pt x="341249" y="0"/>
                </a:moveTo>
                <a:lnTo>
                  <a:pt x="231279" y="123075"/>
                </a:lnTo>
                <a:lnTo>
                  <a:pt x="265061" y="145034"/>
                </a:lnTo>
                <a:lnTo>
                  <a:pt x="135343" y="244843"/>
                </a:lnTo>
                <a:lnTo>
                  <a:pt x="168567" y="270243"/>
                </a:lnTo>
                <a:lnTo>
                  <a:pt x="0" y="445096"/>
                </a:lnTo>
                <a:lnTo>
                  <a:pt x="256755" y="331419"/>
                </a:lnTo>
                <a:lnTo>
                  <a:pt x="215696" y="303415"/>
                </a:lnTo>
                <a:lnTo>
                  <a:pt x="375691" y="229882"/>
                </a:lnTo>
                <a:lnTo>
                  <a:pt x="328625" y="191795"/>
                </a:lnTo>
                <a:lnTo>
                  <a:pt x="497446" y="114820"/>
                </a:lnTo>
                <a:lnTo>
                  <a:pt x="34124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3BD3689-CAEE-E0BC-3080-0701E0284CC8}"/>
              </a:ext>
            </a:extLst>
          </p:cNvPr>
          <p:cNvSpPr txBox="1"/>
          <p:nvPr/>
        </p:nvSpPr>
        <p:spPr>
          <a:xfrm>
            <a:off x="1461057" y="1238563"/>
            <a:ext cx="17881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i="1" dirty="0"/>
              <a:t>abstract symbols</a:t>
            </a:r>
            <a:endParaRPr lang="zh-CN" altLang="en-US" sz="3600" b="1" i="1" dirty="0"/>
          </a:p>
        </p:txBody>
      </p:sp>
      <p:pic>
        <p:nvPicPr>
          <p:cNvPr id="14" name="Picture 2" descr="nrn.2017.72-f5.jpg">
            <a:extLst>
              <a:ext uri="{FF2B5EF4-FFF2-40B4-BE49-F238E27FC236}">
                <a16:creationId xmlns:a16="http://schemas.microsoft.com/office/drawing/2014/main" id="{C2E13E18-09A2-602C-9284-A1272E63E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721" y="4439064"/>
            <a:ext cx="5201055" cy="2319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04283D1-7535-3D51-82B7-0C5E87A2C633}"/>
              </a:ext>
            </a:extLst>
          </p:cNvPr>
          <p:cNvSpPr/>
          <p:nvPr/>
        </p:nvSpPr>
        <p:spPr>
          <a:xfrm>
            <a:off x="2123728" y="4375333"/>
            <a:ext cx="2160240" cy="1357905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1E9A851-A9B7-C4BA-EA3E-80B75682F69B}"/>
              </a:ext>
            </a:extLst>
          </p:cNvPr>
          <p:cNvSpPr/>
          <p:nvPr/>
        </p:nvSpPr>
        <p:spPr>
          <a:xfrm>
            <a:off x="4643438" y="4393599"/>
            <a:ext cx="792658" cy="1016674"/>
          </a:xfrm>
          <a:prstGeom prst="roundRect">
            <a:avLst/>
          </a:prstGeom>
          <a:noFill/>
          <a:ln w="1905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FC355B-2A6A-F029-F9A8-00AFE1B9F2CB}"/>
              </a:ext>
            </a:extLst>
          </p:cNvPr>
          <p:cNvSpPr txBox="1"/>
          <p:nvPr/>
        </p:nvSpPr>
        <p:spPr>
          <a:xfrm>
            <a:off x="521442" y="5211905"/>
            <a:ext cx="1482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情感网络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AECA5A-CD72-52AB-F8B2-4FD26B6FEC6D}"/>
              </a:ext>
            </a:extLst>
          </p:cNvPr>
          <p:cNvSpPr txBox="1"/>
          <p:nvPr/>
        </p:nvSpPr>
        <p:spPr>
          <a:xfrm>
            <a:off x="7572765" y="5211904"/>
            <a:ext cx="1482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躯体网络</a:t>
            </a:r>
          </a:p>
        </p:txBody>
      </p:sp>
    </p:spTree>
    <p:extLst>
      <p:ext uri="{BB962C8B-B14F-4D97-AF65-F5344CB8AC3E}">
        <p14:creationId xmlns:p14="http://schemas.microsoft.com/office/powerpoint/2010/main" val="190645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C71FF-C254-7430-9E27-4818201A4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365734D-D16F-D951-B4F8-3D588A335224}"/>
              </a:ext>
            </a:extLst>
          </p:cNvPr>
          <p:cNvGrpSpPr/>
          <p:nvPr/>
        </p:nvGrpSpPr>
        <p:grpSpPr>
          <a:xfrm>
            <a:off x="551633" y="239150"/>
            <a:ext cx="8026897" cy="544055"/>
            <a:chOff x="763871" y="225320"/>
            <a:chExt cx="10702529" cy="72540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6EA2B16-8869-569C-1CE6-4DB3BCAA03C3}"/>
                </a:ext>
              </a:extLst>
            </p:cNvPr>
            <p:cNvSpPr txBox="1"/>
            <p:nvPr/>
          </p:nvSpPr>
          <p:spPr>
            <a:xfrm>
              <a:off x="763871" y="225320"/>
              <a:ext cx="7256059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2F55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zh-CN" altLang="en-US" sz="24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F7CF1DF7-7111-946B-4BD2-56D1527402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" y="950724"/>
              <a:ext cx="10684080" cy="1"/>
            </a:xfrm>
            <a:prstGeom prst="line">
              <a:avLst/>
            </a:prstGeom>
            <a:ln w="3810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7A3AF049-DE72-A349-4C45-670804DC6234}"/>
              </a:ext>
            </a:extLst>
          </p:cNvPr>
          <p:cNvSpPr txBox="1"/>
          <p:nvPr/>
        </p:nvSpPr>
        <p:spPr>
          <a:xfrm>
            <a:off x="7663587" y="203515"/>
            <a:ext cx="1300901" cy="400110"/>
          </a:xfrm>
          <a:prstGeom prst="rect">
            <a:avLst/>
          </a:prstGeom>
          <a:solidFill>
            <a:srgbClr val="EAFCEE"/>
          </a:solidFill>
        </p:spPr>
        <p:txBody>
          <a:bodyPr wrap="square">
            <a:sp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1EAB58C-25FB-CEF0-A323-DBCD02C2123F}"/>
              </a:ext>
            </a:extLst>
          </p:cNvPr>
          <p:cNvSpPr txBox="1"/>
          <p:nvPr/>
        </p:nvSpPr>
        <p:spPr>
          <a:xfrm>
            <a:off x="6785982" y="203515"/>
            <a:ext cx="1186873" cy="400110"/>
          </a:xfrm>
          <a:prstGeom prst="rect">
            <a:avLst/>
          </a:prstGeom>
          <a:solidFill>
            <a:srgbClr val="E9F4FF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CN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D91E551-658A-3EE3-5A8E-CF80BD94E628}"/>
              </a:ext>
            </a:extLst>
          </p:cNvPr>
          <p:cNvSpPr txBox="1"/>
          <p:nvPr/>
        </p:nvSpPr>
        <p:spPr>
          <a:xfrm>
            <a:off x="2735261" y="203515"/>
            <a:ext cx="4050721" cy="400110"/>
          </a:xfrm>
          <a:prstGeom prst="rect">
            <a:avLst/>
          </a:prstGeom>
          <a:solidFill>
            <a:srgbClr val="FFEEF1"/>
          </a:solidFill>
          <a:ln w="19050">
            <a:noFill/>
          </a:ln>
        </p:spPr>
        <p:txBody>
          <a:bodyPr wrap="square">
            <a:spAutoFit/>
          </a:bodyPr>
          <a:lstStyle/>
          <a:p>
            <a:endParaRPr lang="zh-CN" altLang="en-US" sz="20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E9D0078-A2D9-A77D-D6CC-66AC4E1FED3C}"/>
              </a:ext>
            </a:extLst>
          </p:cNvPr>
          <p:cNvGrpSpPr/>
          <p:nvPr/>
        </p:nvGrpSpPr>
        <p:grpSpPr>
          <a:xfrm>
            <a:off x="643825" y="1290781"/>
            <a:ext cx="4059851" cy="3024336"/>
            <a:chOff x="323528" y="2060848"/>
            <a:chExt cx="4680520" cy="3816424"/>
          </a:xfrm>
        </p:grpSpPr>
        <p:pic>
          <p:nvPicPr>
            <p:cNvPr id="6" name="Picture 2" descr="nrn.2017.72-f5.jpg">
              <a:extLst>
                <a:ext uri="{FF2B5EF4-FFF2-40B4-BE49-F238E27FC236}">
                  <a16:creationId xmlns:a16="http://schemas.microsoft.com/office/drawing/2014/main" id="{FDA51F44-4B53-B6E9-4463-B166D37489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54" r="31516" b="24893"/>
            <a:stretch/>
          </p:blipFill>
          <p:spPr bwMode="auto">
            <a:xfrm>
              <a:off x="582188" y="2276872"/>
              <a:ext cx="3905403" cy="360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1E99FB5-10C5-C77F-4C7B-CC63EC77479F}"/>
                </a:ext>
              </a:extLst>
            </p:cNvPr>
            <p:cNvSpPr/>
            <p:nvPr/>
          </p:nvSpPr>
          <p:spPr>
            <a:xfrm>
              <a:off x="323528" y="2060848"/>
              <a:ext cx="864096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A2D9EE1-68FD-5F55-77DB-1FF27DD354DB}"/>
                </a:ext>
              </a:extLst>
            </p:cNvPr>
            <p:cNvSpPr/>
            <p:nvPr/>
          </p:nvSpPr>
          <p:spPr>
            <a:xfrm>
              <a:off x="4139952" y="4005064"/>
              <a:ext cx="864096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C3726912-0622-A40C-43E7-B354CD1318A0}"/>
              </a:ext>
            </a:extLst>
          </p:cNvPr>
          <p:cNvSpPr txBox="1"/>
          <p:nvPr/>
        </p:nvSpPr>
        <p:spPr>
          <a:xfrm>
            <a:off x="5250260" y="1019167"/>
            <a:ext cx="28590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i="1" dirty="0" err="1"/>
              <a:t>somatomotor</a:t>
            </a:r>
            <a:r>
              <a:rPr lang="en-US" altLang="zh-CN" sz="3600" b="1" i="1" dirty="0"/>
              <a:t> </a:t>
            </a:r>
            <a:br>
              <a:rPr lang="en-US" altLang="zh-CN" sz="3600" b="1" i="1" dirty="0"/>
            </a:br>
            <a:r>
              <a:rPr lang="en-US" altLang="zh-CN" sz="3600" b="1" i="1" dirty="0"/>
              <a:t>S1/M1</a:t>
            </a:r>
            <a:endParaRPr lang="zh-CN" altLang="en-US" sz="3600" b="1" i="1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5B092100-1C06-270D-366A-417A40E31124}"/>
              </a:ext>
            </a:extLst>
          </p:cNvPr>
          <p:cNvSpPr/>
          <p:nvPr/>
        </p:nvSpPr>
        <p:spPr>
          <a:xfrm>
            <a:off x="6573570" y="2399076"/>
            <a:ext cx="212412" cy="432048"/>
          </a:xfrm>
          <a:prstGeom prst="downArrow">
            <a:avLst/>
          </a:prstGeom>
          <a:solidFill>
            <a:srgbClr val="B22B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B6FC5D-AD85-703C-1B71-C4855D42F117}"/>
              </a:ext>
            </a:extLst>
          </p:cNvPr>
          <p:cNvSpPr txBox="1"/>
          <p:nvPr/>
        </p:nvSpPr>
        <p:spPr>
          <a:xfrm>
            <a:off x="5388441" y="3012834"/>
            <a:ext cx="25826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i="1" dirty="0"/>
              <a:t>First-hand pain</a:t>
            </a:r>
            <a:endParaRPr lang="zh-CN" altLang="en-US" sz="3600" b="1" i="1" dirty="0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826BD064-7630-3AAC-9CAA-ADF713576CF2}"/>
              </a:ext>
            </a:extLst>
          </p:cNvPr>
          <p:cNvSpPr/>
          <p:nvPr/>
        </p:nvSpPr>
        <p:spPr>
          <a:xfrm>
            <a:off x="4537232" y="4380263"/>
            <a:ext cx="212412" cy="432048"/>
          </a:xfrm>
          <a:prstGeom prst="downArrow">
            <a:avLst/>
          </a:prstGeom>
          <a:solidFill>
            <a:srgbClr val="B22B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15188EE-0D0D-F218-F45D-E710F55122C1}"/>
              </a:ext>
            </a:extLst>
          </p:cNvPr>
          <p:cNvSpPr txBox="1"/>
          <p:nvPr/>
        </p:nvSpPr>
        <p:spPr>
          <a:xfrm>
            <a:off x="1434811" y="5002695"/>
            <a:ext cx="66296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i="1" dirty="0"/>
              <a:t> allow empathy and accuracy in perceiving other emotions</a:t>
            </a:r>
            <a:endParaRPr lang="zh-CN" alt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380439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F84E2-5093-8D4E-9A11-779373398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BD2AA4B-4BD3-CBCA-ACA1-5C5A64E83934}"/>
              </a:ext>
            </a:extLst>
          </p:cNvPr>
          <p:cNvGrpSpPr/>
          <p:nvPr/>
        </p:nvGrpSpPr>
        <p:grpSpPr>
          <a:xfrm>
            <a:off x="551633" y="239150"/>
            <a:ext cx="8026897" cy="544055"/>
            <a:chOff x="763871" y="225320"/>
            <a:chExt cx="10702529" cy="72540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2E46E45D-46B8-CE60-AE6B-086B7F3DC8DD}"/>
                </a:ext>
              </a:extLst>
            </p:cNvPr>
            <p:cNvSpPr txBox="1"/>
            <p:nvPr/>
          </p:nvSpPr>
          <p:spPr>
            <a:xfrm>
              <a:off x="763871" y="225320"/>
              <a:ext cx="7256059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2F55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Introduction</a:t>
              </a:r>
              <a:endParaRPr lang="zh-CN" altLang="en-US" sz="24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3C1CED46-3637-A8FE-D385-2ACE1636D1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" y="950724"/>
              <a:ext cx="10684080" cy="1"/>
            </a:xfrm>
            <a:prstGeom prst="line">
              <a:avLst/>
            </a:prstGeom>
            <a:ln w="3810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88F686F-7887-3002-118B-34B9038F332E}"/>
              </a:ext>
            </a:extLst>
          </p:cNvPr>
          <p:cNvSpPr txBox="1"/>
          <p:nvPr/>
        </p:nvSpPr>
        <p:spPr>
          <a:xfrm>
            <a:off x="7663587" y="203515"/>
            <a:ext cx="1300901" cy="400110"/>
          </a:xfrm>
          <a:prstGeom prst="rect">
            <a:avLst/>
          </a:prstGeom>
          <a:solidFill>
            <a:srgbClr val="EAFCEE"/>
          </a:solidFill>
        </p:spPr>
        <p:txBody>
          <a:bodyPr wrap="square">
            <a:sp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A09D367-AFD5-4A4D-A561-906D2DEB193C}"/>
              </a:ext>
            </a:extLst>
          </p:cNvPr>
          <p:cNvSpPr txBox="1"/>
          <p:nvPr/>
        </p:nvSpPr>
        <p:spPr>
          <a:xfrm>
            <a:off x="6785982" y="203515"/>
            <a:ext cx="1186873" cy="400110"/>
          </a:xfrm>
          <a:prstGeom prst="rect">
            <a:avLst/>
          </a:prstGeom>
          <a:solidFill>
            <a:srgbClr val="E9F4FF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CN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EE471B-CBC6-A9D5-AF8D-9D01F53FCE86}"/>
              </a:ext>
            </a:extLst>
          </p:cNvPr>
          <p:cNvSpPr txBox="1"/>
          <p:nvPr/>
        </p:nvSpPr>
        <p:spPr>
          <a:xfrm>
            <a:off x="2735261" y="203515"/>
            <a:ext cx="4050721" cy="400110"/>
          </a:xfrm>
          <a:prstGeom prst="rect">
            <a:avLst/>
          </a:prstGeom>
          <a:solidFill>
            <a:srgbClr val="FFEEF1"/>
          </a:solidFill>
          <a:ln w="19050">
            <a:noFill/>
          </a:ln>
        </p:spPr>
        <p:txBody>
          <a:bodyPr wrap="square">
            <a:spAutoFit/>
          </a:bodyPr>
          <a:lstStyle/>
          <a:p>
            <a:endParaRPr lang="zh-CN" altLang="en-US" sz="20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411F9D0-263A-CECE-13A5-09F92B0CACE5}"/>
              </a:ext>
            </a:extLst>
          </p:cNvPr>
          <p:cNvGrpSpPr/>
          <p:nvPr/>
        </p:nvGrpSpPr>
        <p:grpSpPr>
          <a:xfrm>
            <a:off x="4643438" y="1686701"/>
            <a:ext cx="3384376" cy="2574966"/>
            <a:chOff x="323528" y="2060848"/>
            <a:chExt cx="4680520" cy="3816424"/>
          </a:xfrm>
        </p:grpSpPr>
        <p:pic>
          <p:nvPicPr>
            <p:cNvPr id="6" name="Picture 2" descr="nrn.2017.72-f5.jpg">
              <a:extLst>
                <a:ext uri="{FF2B5EF4-FFF2-40B4-BE49-F238E27FC236}">
                  <a16:creationId xmlns:a16="http://schemas.microsoft.com/office/drawing/2014/main" id="{73A673A2-6FF0-0851-6328-B8500EA306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154" r="31516" b="24893"/>
            <a:stretch/>
          </p:blipFill>
          <p:spPr bwMode="auto">
            <a:xfrm>
              <a:off x="582188" y="2276872"/>
              <a:ext cx="3905403" cy="360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94D7D04-7610-F716-F8B8-B73FA58210C9}"/>
                </a:ext>
              </a:extLst>
            </p:cNvPr>
            <p:cNvSpPr/>
            <p:nvPr/>
          </p:nvSpPr>
          <p:spPr>
            <a:xfrm>
              <a:off x="323528" y="2060848"/>
              <a:ext cx="864096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110D67F-92F2-F8D5-9B77-16DDA51058A6}"/>
                </a:ext>
              </a:extLst>
            </p:cNvPr>
            <p:cNvSpPr/>
            <p:nvPr/>
          </p:nvSpPr>
          <p:spPr>
            <a:xfrm>
              <a:off x="4139952" y="4005064"/>
              <a:ext cx="864096" cy="8640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946DE4C-04BC-4E98-FE8C-8A6F538C28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72"/>
          <a:stretch/>
        </p:blipFill>
        <p:spPr>
          <a:xfrm>
            <a:off x="1165267" y="1686701"/>
            <a:ext cx="3337234" cy="1394674"/>
          </a:xfrm>
          <a:prstGeom prst="rect">
            <a:avLst/>
          </a:prstGeom>
        </p:spPr>
      </p:pic>
      <p:sp>
        <p:nvSpPr>
          <p:cNvPr id="16" name="箭头: 下 15">
            <a:extLst>
              <a:ext uri="{FF2B5EF4-FFF2-40B4-BE49-F238E27FC236}">
                <a16:creationId xmlns:a16="http://schemas.microsoft.com/office/drawing/2014/main" id="{3A679662-6A7F-4F13-C04A-63A53380D178}"/>
              </a:ext>
            </a:extLst>
          </p:cNvPr>
          <p:cNvSpPr/>
          <p:nvPr/>
        </p:nvSpPr>
        <p:spPr>
          <a:xfrm rot="1742360">
            <a:off x="1820466" y="3304120"/>
            <a:ext cx="212412" cy="432048"/>
          </a:xfrm>
          <a:prstGeom prst="downArrow">
            <a:avLst/>
          </a:prstGeom>
          <a:solidFill>
            <a:srgbClr val="B22B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1641321A-6515-DD18-5441-B2553746B35F}"/>
              </a:ext>
            </a:extLst>
          </p:cNvPr>
          <p:cNvSpPr/>
          <p:nvPr/>
        </p:nvSpPr>
        <p:spPr>
          <a:xfrm rot="19566547">
            <a:off x="3634154" y="3308228"/>
            <a:ext cx="212412" cy="432048"/>
          </a:xfrm>
          <a:prstGeom prst="downArrow">
            <a:avLst/>
          </a:prstGeom>
          <a:solidFill>
            <a:srgbClr val="B22B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E6789BD-C257-A888-1B8E-1906373602E4}"/>
              </a:ext>
            </a:extLst>
          </p:cNvPr>
          <p:cNvSpPr txBox="1"/>
          <p:nvPr/>
        </p:nvSpPr>
        <p:spPr>
          <a:xfrm>
            <a:off x="437622" y="3802355"/>
            <a:ext cx="2582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i="1" dirty="0"/>
              <a:t>Pain</a:t>
            </a:r>
            <a:endParaRPr lang="zh-CN" altLang="en-US" sz="3600" b="1" i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BDA1037-28A1-B886-4F25-38E726377AA6}"/>
              </a:ext>
            </a:extLst>
          </p:cNvPr>
          <p:cNvSpPr txBox="1"/>
          <p:nvPr/>
        </p:nvSpPr>
        <p:spPr>
          <a:xfrm>
            <a:off x="2657645" y="3805433"/>
            <a:ext cx="2582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="1" i="1" dirty="0"/>
              <a:t>Distress</a:t>
            </a:r>
            <a:endParaRPr lang="zh-CN" altLang="en-US" sz="3600" b="1" i="1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CA45E27-80D5-3242-5BB0-CA75A65C54D7}"/>
              </a:ext>
            </a:extLst>
          </p:cNvPr>
          <p:cNvSpPr/>
          <p:nvPr/>
        </p:nvSpPr>
        <p:spPr>
          <a:xfrm>
            <a:off x="690964" y="1319056"/>
            <a:ext cx="7623073" cy="3324687"/>
          </a:xfrm>
          <a:prstGeom prst="round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i="1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2555083F-B397-684E-CFA3-2E5DCF75A944}"/>
              </a:ext>
            </a:extLst>
          </p:cNvPr>
          <p:cNvSpPr/>
          <p:nvPr/>
        </p:nvSpPr>
        <p:spPr>
          <a:xfrm>
            <a:off x="4454149" y="4566053"/>
            <a:ext cx="331070" cy="634995"/>
          </a:xfrm>
          <a:prstGeom prst="downArrow">
            <a:avLst/>
          </a:prstGeom>
          <a:solidFill>
            <a:srgbClr val="B22B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4C32F17-3B1A-5F4E-05DA-BEB7AB937233}"/>
              </a:ext>
            </a:extLst>
          </p:cNvPr>
          <p:cNvSpPr txBox="1"/>
          <p:nvPr/>
        </p:nvSpPr>
        <p:spPr>
          <a:xfrm>
            <a:off x="2198815" y="5278702"/>
            <a:ext cx="4890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/>
              <a:t>Prosocial behavior</a:t>
            </a:r>
            <a:endParaRPr lang="zh-CN" altLang="en-US" sz="4800" b="1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EDD10809-2CBE-8003-CD0D-9C93EF98FC4F}"/>
              </a:ext>
            </a:extLst>
          </p:cNvPr>
          <p:cNvSpPr/>
          <p:nvPr/>
        </p:nvSpPr>
        <p:spPr>
          <a:xfrm>
            <a:off x="6070914" y="1424081"/>
            <a:ext cx="1384550" cy="119231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38EE8582-36B1-37D7-3979-551E0EECEF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7" t="6920" r="39165" b="81127"/>
          <a:stretch/>
        </p:blipFill>
        <p:spPr>
          <a:xfrm>
            <a:off x="7208583" y="1497791"/>
            <a:ext cx="356321" cy="45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1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5" grpId="0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B1AB7-94CB-D86B-8AAE-5E988582A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D9F6756-6736-D8CF-FA52-305BD8FD7504}"/>
              </a:ext>
            </a:extLst>
          </p:cNvPr>
          <p:cNvGrpSpPr/>
          <p:nvPr/>
        </p:nvGrpSpPr>
        <p:grpSpPr>
          <a:xfrm>
            <a:off x="551633" y="239150"/>
            <a:ext cx="8026897" cy="544055"/>
            <a:chOff x="763871" y="225320"/>
            <a:chExt cx="10702529" cy="72540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4E438AEF-B2B8-4FC8-F982-80F47A39803F}"/>
                </a:ext>
              </a:extLst>
            </p:cNvPr>
            <p:cNvSpPr txBox="1"/>
            <p:nvPr/>
          </p:nvSpPr>
          <p:spPr>
            <a:xfrm>
              <a:off x="763871" y="225320"/>
              <a:ext cx="7256059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>
                  <a:solidFill>
                    <a:srgbClr val="2F55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Desigh</a:t>
              </a:r>
              <a:endParaRPr lang="zh-CN" altLang="en-US" sz="24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953394D2-2DD0-BAD0-FA7D-7E5330489D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" y="950724"/>
              <a:ext cx="10684080" cy="1"/>
            </a:xfrm>
            <a:prstGeom prst="line">
              <a:avLst/>
            </a:prstGeom>
            <a:ln w="3810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03014E50-3DCA-1DCC-8882-F2C5CF47AB9E}"/>
              </a:ext>
            </a:extLst>
          </p:cNvPr>
          <p:cNvSpPr txBox="1"/>
          <p:nvPr/>
        </p:nvSpPr>
        <p:spPr>
          <a:xfrm>
            <a:off x="7663587" y="203515"/>
            <a:ext cx="1300901" cy="400110"/>
          </a:xfrm>
          <a:prstGeom prst="rect">
            <a:avLst/>
          </a:prstGeom>
          <a:solidFill>
            <a:srgbClr val="EAFCEE"/>
          </a:solidFill>
        </p:spPr>
        <p:txBody>
          <a:bodyPr wrap="square">
            <a:sp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DF5C3D-630F-D506-0729-7E55C04C5275}"/>
              </a:ext>
            </a:extLst>
          </p:cNvPr>
          <p:cNvSpPr txBox="1"/>
          <p:nvPr/>
        </p:nvSpPr>
        <p:spPr>
          <a:xfrm>
            <a:off x="6785982" y="203515"/>
            <a:ext cx="1186873" cy="400110"/>
          </a:xfrm>
          <a:prstGeom prst="rect">
            <a:avLst/>
          </a:prstGeom>
          <a:solidFill>
            <a:srgbClr val="E9F4FF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CN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7AE090A-FDA2-D5E8-65BC-AA4EA38922A0}"/>
              </a:ext>
            </a:extLst>
          </p:cNvPr>
          <p:cNvSpPr txBox="1"/>
          <p:nvPr/>
        </p:nvSpPr>
        <p:spPr>
          <a:xfrm>
            <a:off x="2735261" y="203515"/>
            <a:ext cx="4050721" cy="400110"/>
          </a:xfrm>
          <a:prstGeom prst="rect">
            <a:avLst/>
          </a:prstGeom>
          <a:solidFill>
            <a:srgbClr val="FFEEF1"/>
          </a:solidFill>
          <a:ln w="19050">
            <a:noFill/>
          </a:ln>
        </p:spPr>
        <p:txBody>
          <a:bodyPr wrap="square">
            <a:spAutoFit/>
          </a:bodyPr>
          <a:lstStyle/>
          <a:p>
            <a:endParaRPr lang="zh-CN" altLang="en-US" sz="2000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27EAEE5C-E32D-580F-C62B-85111F5B27E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335" r="1160" b="831"/>
          <a:stretch/>
        </p:blipFill>
        <p:spPr>
          <a:xfrm>
            <a:off x="410115" y="897974"/>
            <a:ext cx="4040653" cy="5960025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67F67915-8DFA-04AD-8B1D-2571115E8BCA}"/>
              </a:ext>
            </a:extLst>
          </p:cNvPr>
          <p:cNvSpPr txBox="1"/>
          <p:nvPr/>
        </p:nvSpPr>
        <p:spPr>
          <a:xfrm>
            <a:off x="4851422" y="783204"/>
            <a:ext cx="4292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i="1" dirty="0"/>
              <a:t>Hand conditio</a:t>
            </a:r>
            <a:r>
              <a:rPr lang="en-US" altLang="zh-CN" sz="3600" b="1" i="1" dirty="0"/>
              <a:t>n </a:t>
            </a:r>
            <a:r>
              <a:rPr lang="en-US" altLang="zh-CN" sz="3600" dirty="0"/>
              <a:t>(</a:t>
            </a:r>
            <a:r>
              <a:rPr lang="en-US" altLang="zh-CN" sz="3600" dirty="0" err="1"/>
              <a:t>dSI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  <p:pic>
        <p:nvPicPr>
          <p:cNvPr id="35" name="elife-32740-video1">
            <a:hlinkClick r:id="" action="ppaction://media"/>
            <a:extLst>
              <a:ext uri="{FF2B5EF4-FFF2-40B4-BE49-F238E27FC236}">
                <a16:creationId xmlns:a16="http://schemas.microsoft.com/office/drawing/2014/main" id="{AC6DCD1C-D013-A6D1-590D-5B46D49F5FB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024994" y="1400501"/>
            <a:ext cx="3306001" cy="2479502"/>
          </a:xfrm>
          <a:prstGeom prst="rect">
            <a:avLst/>
          </a:prstGeom>
        </p:spPr>
      </p:pic>
      <p:pic>
        <p:nvPicPr>
          <p:cNvPr id="36" name="elife-32740-video2">
            <a:hlinkClick r:id="" action="ppaction://media"/>
            <a:extLst>
              <a:ext uri="{FF2B5EF4-FFF2-40B4-BE49-F238E27FC236}">
                <a16:creationId xmlns:a16="http://schemas.microsoft.com/office/drawing/2014/main" id="{24EF3640-133E-BCF9-C065-6D1FF8E7882E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031950" y="4139349"/>
            <a:ext cx="3306001" cy="247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95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66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966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3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3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802DC-C5F2-836F-9B8F-30DE49E63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D05F4D8-B94A-738B-88A6-90D38694B683}"/>
              </a:ext>
            </a:extLst>
          </p:cNvPr>
          <p:cNvGrpSpPr/>
          <p:nvPr/>
        </p:nvGrpSpPr>
        <p:grpSpPr>
          <a:xfrm>
            <a:off x="551633" y="239150"/>
            <a:ext cx="8026897" cy="544055"/>
            <a:chOff x="763871" y="225320"/>
            <a:chExt cx="10702529" cy="72540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A1E415D-0AF2-2E1E-74F6-B312DDFED075}"/>
                </a:ext>
              </a:extLst>
            </p:cNvPr>
            <p:cNvSpPr txBox="1"/>
            <p:nvPr/>
          </p:nvSpPr>
          <p:spPr>
            <a:xfrm>
              <a:off x="763871" y="225320"/>
              <a:ext cx="7256059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>
                  <a:solidFill>
                    <a:srgbClr val="2F55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Desigh</a:t>
              </a:r>
              <a:endParaRPr lang="zh-CN" altLang="en-US" sz="24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995738B-8531-AE9D-FE49-A288C69E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" y="950724"/>
              <a:ext cx="10684080" cy="1"/>
            </a:xfrm>
            <a:prstGeom prst="line">
              <a:avLst/>
            </a:prstGeom>
            <a:ln w="3810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4193B77B-13F6-3F28-3BA0-29034495BBC2}"/>
              </a:ext>
            </a:extLst>
          </p:cNvPr>
          <p:cNvSpPr txBox="1"/>
          <p:nvPr/>
        </p:nvSpPr>
        <p:spPr>
          <a:xfrm>
            <a:off x="7663587" y="203515"/>
            <a:ext cx="1300901" cy="400110"/>
          </a:xfrm>
          <a:prstGeom prst="rect">
            <a:avLst/>
          </a:prstGeom>
          <a:solidFill>
            <a:srgbClr val="EAFCEE"/>
          </a:solidFill>
        </p:spPr>
        <p:txBody>
          <a:bodyPr wrap="square">
            <a:sp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457030-1CB8-5C72-228F-878B015DD8B6}"/>
              </a:ext>
            </a:extLst>
          </p:cNvPr>
          <p:cNvSpPr txBox="1"/>
          <p:nvPr/>
        </p:nvSpPr>
        <p:spPr>
          <a:xfrm>
            <a:off x="6785982" y="203515"/>
            <a:ext cx="1186873" cy="400110"/>
          </a:xfrm>
          <a:prstGeom prst="rect">
            <a:avLst/>
          </a:prstGeom>
          <a:solidFill>
            <a:srgbClr val="E9F4FF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CN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102AD0-2B96-0115-2F5C-CBC70CD48E98}"/>
              </a:ext>
            </a:extLst>
          </p:cNvPr>
          <p:cNvSpPr txBox="1"/>
          <p:nvPr/>
        </p:nvSpPr>
        <p:spPr>
          <a:xfrm>
            <a:off x="2735261" y="203515"/>
            <a:ext cx="4050721" cy="400110"/>
          </a:xfrm>
          <a:prstGeom prst="rect">
            <a:avLst/>
          </a:prstGeom>
          <a:solidFill>
            <a:srgbClr val="FFEEF1"/>
          </a:solidFill>
          <a:ln w="19050">
            <a:noFill/>
          </a:ln>
        </p:spPr>
        <p:txBody>
          <a:bodyPr wrap="square">
            <a:spAutoFit/>
          </a:bodyPr>
          <a:lstStyle/>
          <a:p>
            <a:endParaRPr lang="zh-CN" altLang="en-US" sz="2000" dirty="0"/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F9166275-2313-95A1-71D1-D15AEC961D1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335" r="1160" b="831"/>
          <a:stretch/>
        </p:blipFill>
        <p:spPr>
          <a:xfrm>
            <a:off x="410318" y="885638"/>
            <a:ext cx="4040653" cy="5960025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8E0F2BB5-9A26-B95E-B019-E33DDC29A397}"/>
              </a:ext>
            </a:extLst>
          </p:cNvPr>
          <p:cNvSpPr txBox="1"/>
          <p:nvPr/>
        </p:nvSpPr>
        <p:spPr>
          <a:xfrm>
            <a:off x="4913767" y="798122"/>
            <a:ext cx="40507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i="1" dirty="0"/>
              <a:t>facial</a:t>
            </a:r>
            <a:r>
              <a:rPr lang="zh-CN" altLang="en-US" sz="3600" b="1" i="1" dirty="0"/>
              <a:t> conditio</a:t>
            </a:r>
            <a:r>
              <a:rPr lang="en-US" altLang="zh-CN" sz="3600" b="1" i="1" dirty="0"/>
              <a:t>n </a:t>
            </a:r>
            <a:r>
              <a:rPr lang="en-US" altLang="zh-CN" sz="3600" dirty="0"/>
              <a:t>(</a:t>
            </a:r>
            <a:r>
              <a:rPr lang="en-US" altLang="zh-CN" sz="3600" dirty="0" err="1"/>
              <a:t>vSI</a:t>
            </a:r>
            <a:r>
              <a:rPr lang="en-US" altLang="zh-CN" sz="3600" dirty="0"/>
              <a:t>)</a:t>
            </a:r>
            <a:endParaRPr lang="zh-CN" altLang="en-US" sz="3600" b="1" i="1" dirty="0"/>
          </a:p>
        </p:txBody>
      </p:sp>
      <p:pic>
        <p:nvPicPr>
          <p:cNvPr id="3" name="elife-32740-video3">
            <a:hlinkClick r:id="" action="ppaction://media"/>
            <a:extLst>
              <a:ext uri="{FF2B5EF4-FFF2-40B4-BE49-F238E27FC236}">
                <a16:creationId xmlns:a16="http://schemas.microsoft.com/office/drawing/2014/main" id="{DF97A2F9-E38E-09BF-2C85-1E3AFE39833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162845" y="1499588"/>
            <a:ext cx="3240361" cy="2430271"/>
          </a:xfrm>
          <a:prstGeom prst="rect">
            <a:avLst/>
          </a:prstGeom>
        </p:spPr>
      </p:pic>
      <p:pic>
        <p:nvPicPr>
          <p:cNvPr id="6" name="elife-32740-video4">
            <a:hlinkClick r:id="" action="ppaction://media"/>
            <a:extLst>
              <a:ext uri="{FF2B5EF4-FFF2-40B4-BE49-F238E27FC236}">
                <a16:creationId xmlns:a16="http://schemas.microsoft.com/office/drawing/2014/main" id="{E4A3699F-DDEC-CE69-63D0-5B0CD484ED29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5165801" y="4124356"/>
            <a:ext cx="3240361" cy="243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6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96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4664C-8572-5498-5D93-DBC4BE61F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861D0AD-A22F-22BC-0366-9E3839890652}"/>
              </a:ext>
            </a:extLst>
          </p:cNvPr>
          <p:cNvGrpSpPr/>
          <p:nvPr/>
        </p:nvGrpSpPr>
        <p:grpSpPr>
          <a:xfrm>
            <a:off x="551633" y="239150"/>
            <a:ext cx="8026897" cy="544055"/>
            <a:chOff x="763871" y="225320"/>
            <a:chExt cx="10702529" cy="72540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EEB9E2B-E7BE-FA3D-83F8-AF8EE8FF3134}"/>
                </a:ext>
              </a:extLst>
            </p:cNvPr>
            <p:cNvSpPr txBox="1"/>
            <p:nvPr/>
          </p:nvSpPr>
          <p:spPr>
            <a:xfrm>
              <a:off x="763871" y="225320"/>
              <a:ext cx="7256059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2F55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Result</a:t>
              </a:r>
              <a:endParaRPr lang="zh-CN" altLang="en-US" sz="24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97F91CC-5933-F149-A6BA-F33F3F700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" y="950724"/>
              <a:ext cx="10684080" cy="1"/>
            </a:xfrm>
            <a:prstGeom prst="line">
              <a:avLst/>
            </a:prstGeom>
            <a:ln w="3810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03182600-5CD1-237B-7FE8-A740DB384775}"/>
              </a:ext>
            </a:extLst>
          </p:cNvPr>
          <p:cNvSpPr txBox="1"/>
          <p:nvPr/>
        </p:nvSpPr>
        <p:spPr>
          <a:xfrm>
            <a:off x="7663587" y="203515"/>
            <a:ext cx="1300901" cy="400110"/>
          </a:xfrm>
          <a:prstGeom prst="rect">
            <a:avLst/>
          </a:prstGeom>
          <a:solidFill>
            <a:srgbClr val="EAFCEE"/>
          </a:solidFill>
        </p:spPr>
        <p:txBody>
          <a:bodyPr wrap="square">
            <a:sp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AA0BD8-DF11-8329-4B81-FA4A7641044C}"/>
              </a:ext>
            </a:extLst>
          </p:cNvPr>
          <p:cNvSpPr txBox="1"/>
          <p:nvPr/>
        </p:nvSpPr>
        <p:spPr>
          <a:xfrm>
            <a:off x="6785982" y="203515"/>
            <a:ext cx="1186873" cy="400110"/>
          </a:xfrm>
          <a:prstGeom prst="rect">
            <a:avLst/>
          </a:prstGeom>
          <a:solidFill>
            <a:srgbClr val="E9F4FF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CN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4079EC5-7BCB-7C0A-BAD8-8A2549F29287}"/>
              </a:ext>
            </a:extLst>
          </p:cNvPr>
          <p:cNvSpPr txBox="1"/>
          <p:nvPr/>
        </p:nvSpPr>
        <p:spPr>
          <a:xfrm>
            <a:off x="2735261" y="169175"/>
            <a:ext cx="4050721" cy="400110"/>
          </a:xfrm>
          <a:prstGeom prst="rect">
            <a:avLst/>
          </a:prstGeom>
          <a:solidFill>
            <a:srgbClr val="FFEEF1"/>
          </a:solidFill>
          <a:ln w="19050">
            <a:noFill/>
          </a:ln>
        </p:spPr>
        <p:txBody>
          <a:bodyPr wrap="square">
            <a:spAutoFit/>
          </a:bodyPr>
          <a:lstStyle/>
          <a:p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725182-1E9E-5831-831B-892D2C1FC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0848"/>
            <a:ext cx="4263564" cy="345638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74B4561-287F-0B47-7A22-0CA7AC8C3AF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08"/>
          <a:stretch/>
        </p:blipFill>
        <p:spPr>
          <a:xfrm>
            <a:off x="4385138" y="966540"/>
            <a:ext cx="4690520" cy="248909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1DE2991-31A5-7CC2-470E-9AAC88B4B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5138" y="4197901"/>
            <a:ext cx="4579351" cy="2490924"/>
          </a:xfrm>
          <a:prstGeom prst="rect">
            <a:avLst/>
          </a:prstGeom>
        </p:spPr>
      </p:pic>
      <p:sp>
        <p:nvSpPr>
          <p:cNvPr id="15" name="箭头: 下 14">
            <a:extLst>
              <a:ext uri="{FF2B5EF4-FFF2-40B4-BE49-F238E27FC236}">
                <a16:creationId xmlns:a16="http://schemas.microsoft.com/office/drawing/2014/main" id="{889982FC-D320-74BE-985D-0307268B3B53}"/>
              </a:ext>
            </a:extLst>
          </p:cNvPr>
          <p:cNvSpPr/>
          <p:nvPr/>
        </p:nvSpPr>
        <p:spPr>
          <a:xfrm>
            <a:off x="6509278" y="3756678"/>
            <a:ext cx="331070" cy="634995"/>
          </a:xfrm>
          <a:prstGeom prst="downArrow">
            <a:avLst/>
          </a:prstGeom>
          <a:solidFill>
            <a:srgbClr val="B22B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9612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AB5D3-193C-2F47-8717-54AD30745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B7F1178-DAF8-7C4B-3031-1E747CB5C0EB}"/>
              </a:ext>
            </a:extLst>
          </p:cNvPr>
          <p:cNvGrpSpPr/>
          <p:nvPr/>
        </p:nvGrpSpPr>
        <p:grpSpPr>
          <a:xfrm>
            <a:off x="551633" y="239150"/>
            <a:ext cx="8026897" cy="544055"/>
            <a:chOff x="763871" y="225320"/>
            <a:chExt cx="10702529" cy="72540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8B0453F-CC1C-34D3-9338-3E0E9347F900}"/>
                </a:ext>
              </a:extLst>
            </p:cNvPr>
            <p:cNvSpPr txBox="1"/>
            <p:nvPr/>
          </p:nvSpPr>
          <p:spPr>
            <a:xfrm>
              <a:off x="763871" y="225320"/>
              <a:ext cx="7256059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2F55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Result</a:t>
              </a:r>
              <a:endParaRPr lang="zh-CN" altLang="en-US" sz="24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1AB2558-1971-23E6-762D-847C77867B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" y="950724"/>
              <a:ext cx="10684080" cy="1"/>
            </a:xfrm>
            <a:prstGeom prst="line">
              <a:avLst/>
            </a:prstGeom>
            <a:ln w="3810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4184FF48-7078-A0B3-CBE8-92B2A1990BD1}"/>
              </a:ext>
            </a:extLst>
          </p:cNvPr>
          <p:cNvSpPr txBox="1"/>
          <p:nvPr/>
        </p:nvSpPr>
        <p:spPr>
          <a:xfrm>
            <a:off x="7663587" y="203515"/>
            <a:ext cx="1300901" cy="400110"/>
          </a:xfrm>
          <a:prstGeom prst="rect">
            <a:avLst/>
          </a:prstGeom>
          <a:solidFill>
            <a:srgbClr val="EAFCEE"/>
          </a:solidFill>
        </p:spPr>
        <p:txBody>
          <a:bodyPr wrap="square">
            <a:sp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E8BE93-98BD-C087-EAC1-9AEF24C2C821}"/>
              </a:ext>
            </a:extLst>
          </p:cNvPr>
          <p:cNvSpPr txBox="1"/>
          <p:nvPr/>
        </p:nvSpPr>
        <p:spPr>
          <a:xfrm>
            <a:off x="6785982" y="203515"/>
            <a:ext cx="1186873" cy="400110"/>
          </a:xfrm>
          <a:prstGeom prst="rect">
            <a:avLst/>
          </a:prstGeom>
          <a:solidFill>
            <a:srgbClr val="E9F4FF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CN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96ADB9-0615-FDE0-AEE0-C14FAB4E369B}"/>
              </a:ext>
            </a:extLst>
          </p:cNvPr>
          <p:cNvSpPr txBox="1"/>
          <p:nvPr/>
        </p:nvSpPr>
        <p:spPr>
          <a:xfrm>
            <a:off x="2735261" y="169175"/>
            <a:ext cx="4050721" cy="400110"/>
          </a:xfrm>
          <a:prstGeom prst="rect">
            <a:avLst/>
          </a:prstGeom>
          <a:solidFill>
            <a:srgbClr val="FFEEF1"/>
          </a:solidFill>
          <a:ln w="19050">
            <a:noFill/>
          </a:ln>
        </p:spPr>
        <p:txBody>
          <a:bodyPr wrap="square">
            <a:spAutoFit/>
          </a:bodyPr>
          <a:lstStyle/>
          <a:p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8BB958-B02E-E0E8-9A59-EDFF7CE5C5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5" r="1160" b="33812"/>
          <a:stretch/>
        </p:blipFill>
        <p:spPr>
          <a:xfrm>
            <a:off x="179512" y="1700808"/>
            <a:ext cx="3752740" cy="36882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879B42E-D4EC-1FCA-A9B4-F6F586E797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61"/>
          <a:stretch/>
        </p:blipFill>
        <p:spPr>
          <a:xfrm>
            <a:off x="4235499" y="1612981"/>
            <a:ext cx="4728989" cy="3848061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2A9A9BB0-90D5-8269-F09D-AB66DAC4A285}"/>
              </a:ext>
            </a:extLst>
          </p:cNvPr>
          <p:cNvSpPr/>
          <p:nvPr/>
        </p:nvSpPr>
        <p:spPr>
          <a:xfrm rot="10800000">
            <a:off x="5220072" y="5173007"/>
            <a:ext cx="216024" cy="432048"/>
          </a:xfrm>
          <a:prstGeom prst="downArrow">
            <a:avLst/>
          </a:prstGeom>
          <a:solidFill>
            <a:srgbClr val="FF0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2A58B56B-A70B-89F8-310D-9AC0C4273F5D}"/>
              </a:ext>
            </a:extLst>
          </p:cNvPr>
          <p:cNvSpPr/>
          <p:nvPr/>
        </p:nvSpPr>
        <p:spPr>
          <a:xfrm rot="10800000">
            <a:off x="7164288" y="1537186"/>
            <a:ext cx="196879" cy="510750"/>
          </a:xfrm>
          <a:prstGeom prst="downArrow">
            <a:avLst/>
          </a:prstGeom>
          <a:solidFill>
            <a:srgbClr val="B22B4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3D97C69-260B-FD82-A013-D486FB1160E5}"/>
              </a:ext>
            </a:extLst>
          </p:cNvPr>
          <p:cNvSpPr txBox="1"/>
          <p:nvPr/>
        </p:nvSpPr>
        <p:spPr>
          <a:xfrm>
            <a:off x="6257434" y="912300"/>
            <a:ext cx="20105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i="1" dirty="0"/>
              <a:t>fMRI EEG</a:t>
            </a:r>
            <a:endParaRPr lang="zh-CN" altLang="en-US" sz="3600" b="1" i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E399315-5DAB-F77C-FD42-7D470D311F00}"/>
              </a:ext>
            </a:extLst>
          </p:cNvPr>
          <p:cNvSpPr txBox="1"/>
          <p:nvPr/>
        </p:nvSpPr>
        <p:spPr>
          <a:xfrm>
            <a:off x="319561" y="5826791"/>
            <a:ext cx="4292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i="1" dirty="0"/>
              <a:t>Hand conditio</a:t>
            </a:r>
            <a:r>
              <a:rPr lang="en-US" altLang="zh-CN" sz="3600" b="1" i="1" dirty="0"/>
              <a:t>n </a:t>
            </a:r>
            <a:r>
              <a:rPr lang="en-US" altLang="zh-CN" sz="3600" dirty="0"/>
              <a:t>(</a:t>
            </a:r>
            <a:r>
              <a:rPr lang="en-US" altLang="zh-CN" sz="3600" dirty="0" err="1"/>
              <a:t>dSI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6A851B-54F7-F0B4-3128-648D32E8B6B9}"/>
              </a:ext>
            </a:extLst>
          </p:cNvPr>
          <p:cNvSpPr txBox="1"/>
          <p:nvPr/>
        </p:nvSpPr>
        <p:spPr>
          <a:xfrm>
            <a:off x="4605902" y="5867431"/>
            <a:ext cx="40507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1" i="1" dirty="0"/>
              <a:t>facial</a:t>
            </a:r>
            <a:r>
              <a:rPr lang="zh-CN" altLang="en-US" sz="3600" b="1" i="1" dirty="0"/>
              <a:t> conditio</a:t>
            </a:r>
            <a:r>
              <a:rPr lang="en-US" altLang="zh-CN" sz="3600" b="1" i="1" dirty="0"/>
              <a:t>n </a:t>
            </a:r>
            <a:r>
              <a:rPr lang="en-US" altLang="zh-CN" sz="3600" dirty="0"/>
              <a:t>(</a:t>
            </a:r>
            <a:r>
              <a:rPr lang="en-US" altLang="zh-CN" sz="3600" dirty="0" err="1"/>
              <a:t>vSI</a:t>
            </a:r>
            <a:r>
              <a:rPr lang="en-US" altLang="zh-CN" sz="3600" dirty="0"/>
              <a:t>)</a:t>
            </a:r>
            <a:endParaRPr lang="zh-CN" alt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281314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C1A80-6297-2DA6-2E09-D7C2A8D0F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30C76A2-9C3D-2F39-8F02-28487929F812}"/>
              </a:ext>
            </a:extLst>
          </p:cNvPr>
          <p:cNvGrpSpPr/>
          <p:nvPr/>
        </p:nvGrpSpPr>
        <p:grpSpPr>
          <a:xfrm>
            <a:off x="551633" y="239150"/>
            <a:ext cx="8026897" cy="544055"/>
            <a:chOff x="763871" y="225320"/>
            <a:chExt cx="10702529" cy="72540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0189404-1B36-6749-E024-E4DED9AD724B}"/>
                </a:ext>
              </a:extLst>
            </p:cNvPr>
            <p:cNvSpPr txBox="1"/>
            <p:nvPr/>
          </p:nvSpPr>
          <p:spPr>
            <a:xfrm>
              <a:off x="763871" y="225320"/>
              <a:ext cx="7256059" cy="615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solidFill>
                    <a:srgbClr val="2F559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Result</a:t>
              </a:r>
              <a:endParaRPr lang="zh-CN" altLang="en-US" sz="2400" b="1" dirty="0">
                <a:solidFill>
                  <a:srgbClr val="2F559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7C4F9CDB-719A-8E10-3ACB-BA320CF66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320" y="950724"/>
              <a:ext cx="10684080" cy="1"/>
            </a:xfrm>
            <a:prstGeom prst="line">
              <a:avLst/>
            </a:prstGeom>
            <a:ln w="38100">
              <a:solidFill>
                <a:srgbClr val="2F559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2F47D48-7159-CC8D-99CE-BDD510E5F03A}"/>
              </a:ext>
            </a:extLst>
          </p:cNvPr>
          <p:cNvSpPr txBox="1"/>
          <p:nvPr/>
        </p:nvSpPr>
        <p:spPr>
          <a:xfrm>
            <a:off x="7663587" y="203515"/>
            <a:ext cx="1300901" cy="400110"/>
          </a:xfrm>
          <a:prstGeom prst="rect">
            <a:avLst/>
          </a:prstGeom>
          <a:solidFill>
            <a:srgbClr val="EAFCEE"/>
          </a:solidFill>
        </p:spPr>
        <p:txBody>
          <a:bodyPr wrap="square">
            <a:spAutoFit/>
          </a:bodyPr>
          <a:lstStyle/>
          <a:p>
            <a:pPr algn="ctr"/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269D0B2-F717-FAAB-173D-B3F5B90DCF35}"/>
              </a:ext>
            </a:extLst>
          </p:cNvPr>
          <p:cNvSpPr txBox="1"/>
          <p:nvPr/>
        </p:nvSpPr>
        <p:spPr>
          <a:xfrm>
            <a:off x="6785982" y="203515"/>
            <a:ext cx="1186873" cy="400110"/>
          </a:xfrm>
          <a:prstGeom prst="rect">
            <a:avLst/>
          </a:prstGeom>
          <a:solidFill>
            <a:srgbClr val="E9F4FF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zh-CN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F90533-C9EB-9F8F-5AC7-FD8E5F8316AB}"/>
              </a:ext>
            </a:extLst>
          </p:cNvPr>
          <p:cNvSpPr txBox="1"/>
          <p:nvPr/>
        </p:nvSpPr>
        <p:spPr>
          <a:xfrm>
            <a:off x="2735261" y="169175"/>
            <a:ext cx="4050721" cy="400110"/>
          </a:xfrm>
          <a:prstGeom prst="rect">
            <a:avLst/>
          </a:prstGeom>
          <a:solidFill>
            <a:srgbClr val="FFEEF1"/>
          </a:solidFill>
          <a:ln w="19050">
            <a:noFill/>
          </a:ln>
        </p:spPr>
        <p:txBody>
          <a:bodyPr wrap="square">
            <a:spAutoFit/>
          </a:bodyPr>
          <a:lstStyle/>
          <a:p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0C08ED-79BA-240A-FA87-FAC087D9DD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184"/>
          <a:stretch/>
        </p:blipFill>
        <p:spPr>
          <a:xfrm>
            <a:off x="1115616" y="865594"/>
            <a:ext cx="6676740" cy="276581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BEB2B46-FA87-AE3F-E889-37D7179EA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036" y="3764782"/>
            <a:ext cx="6598227" cy="29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7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48952</TotalTime>
  <Words>182</Words>
  <Application>Microsoft Office PowerPoint</Application>
  <PresentationFormat>全屏显示(4:3)</PresentationFormat>
  <Paragraphs>56</Paragraphs>
  <Slides>12</Slides>
  <Notes>12</Notes>
  <HiddenSlides>0</HiddenSlides>
  <MMClips>4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Google Sans</vt:lpstr>
      <vt:lpstr>等线</vt:lpstr>
      <vt:lpstr>黑体</vt:lpstr>
      <vt:lpstr>微软雅黑</vt:lpstr>
      <vt:lpstr>Arial</vt:lpstr>
      <vt:lpstr>Brush Script MT</vt:lpstr>
      <vt:lpstr>Calibri</vt:lpstr>
      <vt:lpstr>Calibri Light</vt:lpstr>
      <vt:lpstr>Times New Roman</vt:lpstr>
      <vt:lpstr>Wingdings</vt:lpstr>
      <vt:lpstr>Office 主题​​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yang</dc:creator>
  <cp:lastModifiedBy>yang</cp:lastModifiedBy>
  <cp:revision>502</cp:revision>
  <dcterms:created xsi:type="dcterms:W3CDTF">2021-06-24T06:16:54Z</dcterms:created>
  <dcterms:modified xsi:type="dcterms:W3CDTF">2025-04-24T08:59:48Z</dcterms:modified>
</cp:coreProperties>
</file>