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23"/>
  </p:notesMasterIdLst>
  <p:sldIdLst>
    <p:sldId id="262" r:id="rId5"/>
    <p:sldId id="261" r:id="rId6"/>
    <p:sldId id="277" r:id="rId7"/>
    <p:sldId id="272" r:id="rId8"/>
    <p:sldId id="273" r:id="rId9"/>
    <p:sldId id="287" r:id="rId10"/>
    <p:sldId id="285" r:id="rId11"/>
    <p:sldId id="290" r:id="rId12"/>
    <p:sldId id="278" r:id="rId13"/>
    <p:sldId id="279" r:id="rId14"/>
    <p:sldId id="280" r:id="rId15"/>
    <p:sldId id="292" r:id="rId16"/>
    <p:sldId id="286" r:id="rId17"/>
    <p:sldId id="289" r:id="rId18"/>
    <p:sldId id="281" r:id="rId19"/>
    <p:sldId id="282" r:id="rId20"/>
    <p:sldId id="291" r:id="rId21"/>
    <p:sldId id="25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1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FFFF"/>
    <a:srgbClr val="07CDD7"/>
    <a:srgbClr val="558ED5"/>
    <a:srgbClr val="1AE1E6"/>
    <a:srgbClr val="131040"/>
    <a:srgbClr val="193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56" autoAdjust="0"/>
  </p:normalViewPr>
  <p:slideViewPr>
    <p:cSldViewPr>
      <p:cViewPr varScale="1">
        <p:scale>
          <a:sx n="126" d="100"/>
          <a:sy n="126" d="100"/>
        </p:scale>
        <p:origin x="1194" y="108"/>
      </p:cViewPr>
      <p:guideLst>
        <p:guide orient="horz" pos="1651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55BAB-7C45-421E-99C9-10E18144B49B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D2DA3-C41E-4549-8AC5-B16F02EA3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0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是什么：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Ribbon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发布的开源项目，主要功能是提供客户端的软件负载均衡算法，将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的中间层服务连接在一起。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3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在客户端负载均衡中，所有客户端节点都维护着自己要访问的服务端清单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1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ILoadBalancer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BaseLoadBalancer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DynamicServerListLoadBalancer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LoadBalancerAutoConfiguration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自动配置类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LoadBalancerInterceptor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拦截请求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0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LoadBalacerInterceptor</a:t>
            </a:r>
            <a:r>
              <a:rPr lang="en-US" altLang="zh-CN" dirty="0" smtClean="0"/>
              <a:t>:</a:t>
            </a:r>
            <a:r>
              <a:rPr lang="zh-CN" altLang="en-US" dirty="0" smtClean="0"/>
              <a:t>拦截每一次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请求，将请求绑定进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负载均衡生命周期。</a:t>
            </a:r>
            <a:endParaRPr lang="en-US" altLang="zh-CN" dirty="0" smtClean="0"/>
          </a:p>
          <a:p>
            <a:r>
              <a:rPr lang="en-US" altLang="zh-CN" dirty="0" err="1" smtClean="0"/>
              <a:t>RestTemplateCustomizer</a:t>
            </a:r>
            <a:r>
              <a:rPr lang="en-US" altLang="zh-CN" dirty="0" smtClean="0"/>
              <a:t>:</a:t>
            </a:r>
            <a:r>
              <a:rPr lang="zh-CN" altLang="en-US" dirty="0" smtClean="0"/>
              <a:t>为每个</a:t>
            </a:r>
            <a:r>
              <a:rPr lang="en-US" altLang="zh-CN" dirty="0" err="1" smtClean="0"/>
              <a:t>RestTemplate</a:t>
            </a:r>
            <a:r>
              <a:rPr lang="zh-CN" altLang="en-US" dirty="0" smtClean="0"/>
              <a:t>绑定</a:t>
            </a:r>
            <a:r>
              <a:rPr lang="en-US" altLang="zh-CN" dirty="0" err="1" smtClean="0"/>
              <a:t>LoadBalacerInterceptor</a:t>
            </a:r>
            <a:r>
              <a:rPr lang="zh-CN" altLang="en-US" dirty="0" smtClean="0"/>
              <a:t>拦截器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这个也是重要的部分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9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2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DynamicServerListLoadBalance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7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PingUrl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真实的去</a:t>
            </a:r>
            <a:r>
              <a:rPr lang="en-US" altLang="zh-CN" dirty="0" smtClean="0"/>
              <a:t>ping </a:t>
            </a:r>
            <a:r>
              <a:rPr lang="zh-CN" altLang="en-US" dirty="0" smtClean="0"/>
              <a:t>某个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，判断其是否</a:t>
            </a:r>
            <a:r>
              <a:rPr lang="en-US" altLang="zh-CN" dirty="0" smtClean="0"/>
              <a:t>alive</a:t>
            </a:r>
          </a:p>
          <a:p>
            <a:r>
              <a:rPr lang="en-US" altLang="zh-CN" dirty="0" err="1" smtClean="0"/>
              <a:t>PingConstant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固定返回某服务是否可用，默认返回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，即可用</a:t>
            </a:r>
            <a:endParaRPr lang="en-US" altLang="zh-CN" dirty="0" smtClean="0"/>
          </a:p>
          <a:p>
            <a:r>
              <a:rPr lang="en-US" altLang="zh-CN" dirty="0" err="1" smtClean="0"/>
              <a:t>NoOpPing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不去</a:t>
            </a:r>
            <a:r>
              <a:rPr lang="en-US" altLang="zh-CN" dirty="0" smtClean="0"/>
              <a:t>ping,</a:t>
            </a:r>
            <a:r>
              <a:rPr lang="zh-CN" altLang="en-US" dirty="0" smtClean="0"/>
              <a:t>直接返回</a:t>
            </a:r>
            <a:r>
              <a:rPr lang="en-US" altLang="zh-CN" dirty="0" smtClean="0"/>
              <a:t>true,</a:t>
            </a:r>
            <a:r>
              <a:rPr lang="zh-CN" altLang="en-US" dirty="0" smtClean="0"/>
              <a:t>即可用。</a:t>
            </a:r>
            <a:endParaRPr lang="en-US" altLang="zh-CN" dirty="0" smtClean="0"/>
          </a:p>
          <a:p>
            <a:r>
              <a:rPr lang="en-US" altLang="zh-CN" dirty="0" err="1" smtClean="0"/>
              <a:t>DummyPing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直接返回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，并实现了</a:t>
            </a:r>
            <a:r>
              <a:rPr lang="en-US" altLang="zh-CN" dirty="0" err="1" smtClean="0"/>
              <a:t>initWithNiwsConfig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en-US" altLang="zh-CN" dirty="0" err="1" smtClean="0"/>
              <a:t>NIWSDiscoveryPing</a:t>
            </a:r>
            <a:r>
              <a:rPr lang="zh-CN" altLang="en-US" dirty="0" smtClean="0"/>
              <a:t>，根据</a:t>
            </a:r>
            <a:r>
              <a:rPr lang="en-US" altLang="zh-CN" dirty="0" err="1" smtClean="0"/>
              <a:t>DiscoveryEnabledServer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InstanceInfo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InstanceStatus</a:t>
            </a:r>
            <a:r>
              <a:rPr lang="zh-CN" altLang="en-US" dirty="0" smtClean="0"/>
              <a:t>去判断，如果为</a:t>
            </a:r>
            <a:r>
              <a:rPr lang="en-US" altLang="zh-CN" dirty="0" err="1" smtClean="0"/>
              <a:t>InstanceStatus.UP</a:t>
            </a:r>
            <a:r>
              <a:rPr lang="zh-CN" altLang="en-US" dirty="0" smtClean="0"/>
              <a:t>，则为可用，否则不可用。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负载均衡器是从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EurekaClient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获取服务信息，并根据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去路由，并且根据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去判断服务的可用性。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1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D2DA3-C41E-4549-8AC5-B16F02EA38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0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60" y="1707654"/>
            <a:ext cx="6046566" cy="64488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主标题 微软雅黑 28pt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9328" y="2427734"/>
            <a:ext cx="6048672" cy="5040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 微软雅黑 22pt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>
          <a:xfrm>
            <a:off x="611560" y="314781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30820CF-B880-4189-942D-D702A7CBA730}" type="datetimeFigureOut">
              <a:rPr lang="zh-CN" altLang="en-US" smtClean="0"/>
              <a:t>2020/7/15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043608" y="483518"/>
            <a:ext cx="7664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目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251520" y="389921"/>
            <a:ext cx="6046566" cy="36003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主标题 微软雅黑 20pt 加粗</a:t>
            </a:r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9288" y="807363"/>
            <a:ext cx="6048672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副标题 微软雅黑 18pt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nliyuan\Desktop\8031587790_L 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3318" r="7013" b="33728"/>
          <a:stretch>
            <a:fillRect/>
          </a:stretch>
        </p:blipFill>
        <p:spPr bwMode="auto">
          <a:xfrm>
            <a:off x="-1270" y="635"/>
            <a:ext cx="914654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fanliyuan\Desktop\英文-应用部分RGB-EDM-0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8"/>
          <a:stretch>
            <a:fillRect/>
          </a:stretch>
        </p:blipFill>
        <p:spPr bwMode="auto">
          <a:xfrm>
            <a:off x="-35628" y="3075805"/>
            <a:ext cx="9246515" cy="206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logo-0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44080" y="406400"/>
            <a:ext cx="1411605" cy="1835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fanliyuan\Desktop\8031587790_L 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3318" r="7013" b="33728"/>
          <a:stretch>
            <a:fillRect/>
          </a:stretch>
        </p:blipFill>
        <p:spPr bwMode="auto">
          <a:xfrm>
            <a:off x="-2540" y="635"/>
            <a:ext cx="914654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logo-0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2915" y="215265"/>
            <a:ext cx="836295" cy="108585"/>
          </a:xfrm>
          <a:prstGeom prst="rect">
            <a:avLst/>
          </a:prstGeom>
        </p:spPr>
      </p:pic>
      <p:pic>
        <p:nvPicPr>
          <p:cNvPr id="6" name="图片 5" descr="中英文slogan2-01"/>
          <p:cNvPicPr>
            <a:picLocks noChangeAspect="1"/>
          </p:cNvPicPr>
          <p:nvPr userDrawn="1"/>
        </p:nvPicPr>
        <p:blipFill>
          <a:blip r:embed="rId5">
            <a:lum bright="12000"/>
          </a:blip>
          <a:stretch>
            <a:fillRect/>
          </a:stretch>
        </p:blipFill>
        <p:spPr>
          <a:xfrm>
            <a:off x="321172" y="4841875"/>
            <a:ext cx="795655" cy="120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39552" y="266953"/>
            <a:ext cx="734481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 userDrawn="1"/>
        </p:nvSpPr>
        <p:spPr>
          <a:xfrm>
            <a:off x="321172" y="223421"/>
            <a:ext cx="87064" cy="87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:\Users\fanliyuan\Desktop\Hikvision Logo-R-0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11057"/>
            <a:ext cx="888479" cy="1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logo-0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2915" y="215265"/>
            <a:ext cx="836295" cy="108585"/>
          </a:xfrm>
          <a:prstGeom prst="rect">
            <a:avLst/>
          </a:prstGeom>
        </p:spPr>
      </p:pic>
      <p:pic>
        <p:nvPicPr>
          <p:cNvPr id="3" name="图片 2" descr="中英文slogan2-01"/>
          <p:cNvPicPr>
            <a:picLocks noChangeAspect="1"/>
          </p:cNvPicPr>
          <p:nvPr userDrawn="1"/>
        </p:nvPicPr>
        <p:blipFill>
          <a:blip r:embed="rId5">
            <a:lum bright="12000"/>
          </a:blip>
          <a:stretch>
            <a:fillRect/>
          </a:stretch>
        </p:blipFill>
        <p:spPr>
          <a:xfrm>
            <a:off x="321172" y="4841875"/>
            <a:ext cx="795655" cy="120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nliyuan\Desktop\8031587790_L 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3318" r="7013" b="33728"/>
          <a:stretch>
            <a:fillRect/>
          </a:stretch>
        </p:blipFill>
        <p:spPr bwMode="auto">
          <a:xfrm>
            <a:off x="-2540" y="635"/>
            <a:ext cx="914654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fanliyuan\Desktop\英文-应用部分RGB-EDM-0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28" y="2931790"/>
            <a:ext cx="9246515" cy="22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fanliyuan\Desktop\Hikvision Logo-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9502"/>
            <a:ext cx="1572220" cy="31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中英文slogan2-0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68320" y="1772285"/>
            <a:ext cx="2726690" cy="8801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63788" y="2249307"/>
            <a:ext cx="3816424" cy="644887"/>
          </a:xfrm>
        </p:spPr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使用与源码解析</a:t>
            </a:r>
            <a:endParaRPr lang="zh-CN" altLang="en-US" dirty="0"/>
          </a:p>
        </p:txBody>
      </p:sp>
      <p:sp>
        <p:nvSpPr>
          <p:cNvPr id="6" name="副标题 2"/>
          <p:cNvSpPr txBox="1"/>
          <p:nvPr/>
        </p:nvSpPr>
        <p:spPr>
          <a:xfrm>
            <a:off x="4211960" y="2894194"/>
            <a:ext cx="720080" cy="25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夏光勇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心跳检测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2" y="904771"/>
            <a:ext cx="4557818" cy="1656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51" y="2643758"/>
            <a:ext cx="8164307" cy="19934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904771"/>
            <a:ext cx="354361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25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服务选取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915566"/>
            <a:ext cx="4248472" cy="36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7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地址转换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779294"/>
            <a:ext cx="7416824" cy="40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4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>
            <a:spLocks/>
          </p:cNvSpPr>
          <p:nvPr/>
        </p:nvSpPr>
        <p:spPr>
          <a:xfrm>
            <a:off x="3563888" y="2247714"/>
            <a:ext cx="2016225" cy="648072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dirty="0" smtClean="0"/>
              <a:t>源码分析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76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14603"/>
              </p:ext>
            </p:extLst>
          </p:nvPr>
        </p:nvGraphicFramePr>
        <p:xfrm>
          <a:off x="1655676" y="934434"/>
          <a:ext cx="6300700" cy="300546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200"/>
                <a:gridCol w="2412268"/>
                <a:gridCol w="2088232"/>
              </a:tblGrid>
              <a:tr h="221174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olidFill>
                            <a:schemeClr val="bg1"/>
                          </a:solidFill>
                        </a:rPr>
                        <a:t>接口</a:t>
                      </a:r>
                    </a:p>
                  </a:txBody>
                  <a:tcPr marL="55293" marR="55293" marT="27647" marB="2764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marL="55293" marR="55293" marT="27647" marB="2764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solidFill>
                            <a:schemeClr val="bg1"/>
                          </a:solidFill>
                        </a:rPr>
                        <a:t>默认实现类</a:t>
                      </a:r>
                    </a:p>
                  </a:txBody>
                  <a:tcPr marL="55293" marR="55293" marT="27647" marB="27647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7054">
                <a:tc>
                  <a:txBody>
                    <a:bodyPr/>
                    <a:lstStyle/>
                    <a:p>
                      <a:r>
                        <a:rPr lang="en-US" sz="1100" dirty="0" err="1"/>
                        <a:t>IClientConfig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客户端配置</a:t>
                      </a:r>
                      <a:endParaRPr lang="zh-CN" alt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DefaultClientConfigImpl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</a:tr>
              <a:tr h="387054">
                <a:tc>
                  <a:txBody>
                    <a:bodyPr/>
                    <a:lstStyle/>
                    <a:p>
                      <a:r>
                        <a:rPr lang="en-US" sz="1100" dirty="0" err="1"/>
                        <a:t>IRule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负载</a:t>
                      </a:r>
                      <a:r>
                        <a:rPr lang="zh-CN" altLang="en-US" sz="1100" dirty="0"/>
                        <a:t>均衡</a:t>
                      </a:r>
                      <a:r>
                        <a:rPr lang="zh-CN" altLang="en-US" sz="1100" dirty="0" smtClean="0"/>
                        <a:t>策略</a:t>
                      </a:r>
                      <a:endParaRPr lang="zh-CN" alt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ZoneAvoidanceRule</a:t>
                      </a:r>
                    </a:p>
                  </a:txBody>
                  <a:tcPr marL="55293" marR="55293" marT="27647" marB="27647" anchor="ctr"/>
                </a:tc>
              </a:tr>
              <a:tr h="387054">
                <a:tc>
                  <a:txBody>
                    <a:bodyPr/>
                    <a:lstStyle/>
                    <a:p>
                      <a:r>
                        <a:rPr lang="en-US" sz="1100" dirty="0" err="1"/>
                        <a:t>IPing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实例检查策略</a:t>
                      </a:r>
                      <a:endParaRPr lang="zh-CN" alt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DummyPing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55293" marR="55293" marT="27647" marB="27647" anchor="ctr"/>
                </a:tc>
              </a:tr>
              <a:tr h="387054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ServerList</a:t>
                      </a:r>
                      <a:r>
                        <a:rPr lang="en-US" sz="1100" dirty="0" smtClean="0"/>
                        <a:t>&lt;Server&gt;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服务实例清单维护机制</a:t>
                      </a:r>
                      <a:endParaRPr lang="zh-CN" alt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ConfigurationBasedServerList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</a:tr>
              <a:tr h="387054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ServerListFilter</a:t>
                      </a:r>
                      <a:r>
                        <a:rPr lang="en-US" altLang="zh-CN" sz="1100" dirty="0" smtClean="0"/>
                        <a:t>&lt;Server&gt;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服务实例清单过滤机制</a:t>
                      </a:r>
                      <a:endParaRPr lang="zh-CN" alt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ZonePreferenceServerListFilter</a:t>
                      </a:r>
                    </a:p>
                  </a:txBody>
                  <a:tcPr marL="55293" marR="55293" marT="27647" marB="27647" anchor="ctr"/>
                </a:tc>
              </a:tr>
              <a:tr h="387054">
                <a:tc>
                  <a:txBody>
                    <a:bodyPr/>
                    <a:lstStyle/>
                    <a:p>
                      <a:r>
                        <a:rPr lang="en-US" sz="1100" dirty="0" err="1"/>
                        <a:t>ILoadBalancer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负载</a:t>
                      </a:r>
                      <a:r>
                        <a:rPr lang="zh-CN" altLang="en-US" sz="1100" dirty="0" smtClean="0"/>
                        <a:t>均衡器</a:t>
                      </a:r>
                      <a:endParaRPr lang="zh-CN" alt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ZoneAwareLoadBalancer</a:t>
                      </a:r>
                    </a:p>
                  </a:txBody>
                  <a:tcPr marL="55293" marR="55293" marT="27647" marB="27647" anchor="ctr"/>
                </a:tc>
              </a:tr>
              <a:tr h="46021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ServerListUpdater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为定义</a:t>
                      </a:r>
                      <a:r>
                        <a:rPr lang="zh-CN" altLang="en-US" sz="1100" dirty="0"/>
                        <a:t>动态更新</a:t>
                      </a:r>
                      <a:r>
                        <a:rPr lang="zh-CN" altLang="en-US" sz="1100" dirty="0" smtClean="0"/>
                        <a:t>服务实例</a:t>
                      </a:r>
                      <a:endParaRPr lang="zh-CN" altLang="en-US" sz="1100" dirty="0"/>
                    </a:p>
                  </a:txBody>
                  <a:tcPr marL="55293" marR="55293" marT="27647" marB="27647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PollingServerListUpdater</a:t>
                      </a:r>
                      <a:endParaRPr lang="en-US" sz="1100" dirty="0"/>
                    </a:p>
                  </a:txBody>
                  <a:tcPr marL="55293" marR="55293" marT="27647" marB="2764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87575" y="10325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775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路由策略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9582"/>
            <a:ext cx="7962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72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zh-CN" altLang="en-US" dirty="0"/>
              <a:t>策略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07654"/>
            <a:ext cx="62293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107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288" y="1059582"/>
            <a:ext cx="8499176" cy="3600399"/>
          </a:xfrm>
        </p:spPr>
        <p:txBody>
          <a:bodyPr/>
          <a:lstStyle/>
          <a:p>
            <a:r>
              <a:rPr lang="en-US" altLang="zh-CN" dirty="0"/>
              <a:t>Ribbon</a:t>
            </a:r>
            <a:r>
              <a:rPr lang="zh-CN" altLang="en-US" dirty="0"/>
              <a:t>的负载均衡，主要通过</a:t>
            </a:r>
            <a:r>
              <a:rPr lang="en-US" altLang="zh-CN" dirty="0" err="1"/>
              <a:t>LoadBalancerClient</a:t>
            </a:r>
            <a:r>
              <a:rPr lang="zh-CN" altLang="en-US" dirty="0"/>
              <a:t>来实现的，而</a:t>
            </a:r>
            <a:r>
              <a:rPr lang="en-US" altLang="zh-CN" dirty="0" err="1"/>
              <a:t>LoadBalancerClient</a:t>
            </a:r>
            <a:r>
              <a:rPr lang="zh-CN" altLang="en-US" dirty="0"/>
              <a:t>具体交给了</a:t>
            </a:r>
            <a:r>
              <a:rPr lang="en-US" altLang="zh-CN" dirty="0" err="1"/>
              <a:t>ILoadBalancer</a:t>
            </a:r>
            <a:r>
              <a:rPr lang="zh-CN" altLang="en-US" dirty="0"/>
              <a:t>来处理，</a:t>
            </a:r>
            <a:r>
              <a:rPr lang="en-US" altLang="zh-CN" dirty="0" err="1"/>
              <a:t>ILoadBalancer</a:t>
            </a:r>
            <a:r>
              <a:rPr lang="zh-CN" altLang="en-US" dirty="0"/>
              <a:t>通过配置</a:t>
            </a:r>
            <a:r>
              <a:rPr lang="en-US" altLang="zh-CN" dirty="0" err="1"/>
              <a:t>IRule</a:t>
            </a:r>
            <a:r>
              <a:rPr lang="zh-CN" altLang="en-US" dirty="0"/>
              <a:t>、</a:t>
            </a:r>
            <a:r>
              <a:rPr lang="en-US" altLang="zh-CN" dirty="0" err="1"/>
              <a:t>IPing</a:t>
            </a:r>
            <a:r>
              <a:rPr lang="zh-CN" altLang="en-US" dirty="0"/>
              <a:t>等信息，并向</a:t>
            </a:r>
            <a:r>
              <a:rPr lang="en-US" altLang="zh-CN" dirty="0" err="1"/>
              <a:t>EurekaClient</a:t>
            </a:r>
            <a:r>
              <a:rPr lang="zh-CN" altLang="en-US" dirty="0"/>
              <a:t>获取注册列表的信息，并默认</a:t>
            </a:r>
            <a:r>
              <a:rPr lang="en-US" altLang="zh-CN" dirty="0"/>
              <a:t>10</a:t>
            </a:r>
            <a:r>
              <a:rPr lang="zh-CN" altLang="en-US" dirty="0"/>
              <a:t>秒一次向</a:t>
            </a:r>
            <a:r>
              <a:rPr lang="en-US" altLang="zh-CN" dirty="0" err="1"/>
              <a:t>EurekaClient</a:t>
            </a:r>
            <a:r>
              <a:rPr lang="zh-CN" altLang="en-US" dirty="0"/>
              <a:t>发送“</a:t>
            </a:r>
            <a:r>
              <a:rPr lang="en-US" altLang="zh-CN" dirty="0"/>
              <a:t>ping”,</a:t>
            </a:r>
            <a:r>
              <a:rPr lang="zh-CN" altLang="en-US" dirty="0"/>
              <a:t>进而检查是否更新服务列表，最后，得到注册列表后，</a:t>
            </a:r>
            <a:r>
              <a:rPr lang="en-US" altLang="zh-CN" dirty="0" err="1"/>
              <a:t>ILoadBalancer</a:t>
            </a:r>
            <a:r>
              <a:rPr lang="zh-CN" altLang="en-US" dirty="0"/>
              <a:t>根据</a:t>
            </a:r>
            <a:r>
              <a:rPr lang="en-US" altLang="zh-CN" dirty="0" err="1"/>
              <a:t>IRule</a:t>
            </a:r>
            <a:r>
              <a:rPr lang="zh-CN" altLang="en-US" dirty="0"/>
              <a:t>的策略进行负载均衡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err="1"/>
              <a:t>RestTemplate</a:t>
            </a:r>
            <a:r>
              <a:rPr lang="en-US" altLang="zh-CN" dirty="0"/>
              <a:t> </a:t>
            </a:r>
            <a:r>
              <a:rPr lang="zh-CN" altLang="en-US" dirty="0"/>
              <a:t>被</a:t>
            </a:r>
            <a:r>
              <a:rPr lang="en-US" altLang="zh-CN" dirty="0"/>
              <a:t>@</a:t>
            </a:r>
            <a:r>
              <a:rPr lang="en-US" altLang="zh-CN" dirty="0" err="1"/>
              <a:t>LoadBalance</a:t>
            </a:r>
            <a:r>
              <a:rPr lang="zh-CN" altLang="en-US" dirty="0"/>
              <a:t>注解后，能过用负载均衡，主要是维护了一个被</a:t>
            </a:r>
            <a:r>
              <a:rPr lang="en-US" altLang="zh-CN" dirty="0"/>
              <a:t>@</a:t>
            </a:r>
            <a:r>
              <a:rPr lang="en-US" altLang="zh-CN" dirty="0" err="1"/>
              <a:t>LoadBalance</a:t>
            </a:r>
            <a:r>
              <a:rPr lang="zh-CN" altLang="en-US" dirty="0"/>
              <a:t>注解的</a:t>
            </a:r>
            <a:r>
              <a:rPr lang="en-US" altLang="zh-CN" dirty="0" err="1"/>
              <a:t>RestTemplate</a:t>
            </a:r>
            <a:r>
              <a:rPr lang="zh-CN" altLang="en-US" dirty="0"/>
              <a:t>列表，并给列表中的</a:t>
            </a:r>
            <a:r>
              <a:rPr lang="en-US" altLang="zh-CN" dirty="0" err="1"/>
              <a:t>RestTemplate</a:t>
            </a:r>
            <a:r>
              <a:rPr lang="zh-CN" altLang="en-US" dirty="0"/>
              <a:t>添加拦截器，进而交给负载均衡器去处理。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54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662817"/>
            <a:ext cx="12939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背景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概念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項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目展示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源码解析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小结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743913" y="3478431"/>
            <a:ext cx="1440160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103450" y="1563638"/>
            <a:ext cx="2520280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注册中心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199794" y="2715766"/>
            <a:ext cx="2692686" cy="576064"/>
            <a:chOff x="6012160" y="2715766"/>
            <a:chExt cx="2692686" cy="576064"/>
          </a:xfrm>
        </p:grpSpPr>
        <p:sp>
          <p:nvSpPr>
            <p:cNvPr id="5" name="圆角矩形 4"/>
            <p:cNvSpPr/>
            <p:nvPr/>
          </p:nvSpPr>
          <p:spPr>
            <a:xfrm>
              <a:off x="6012160" y="2715766"/>
              <a:ext cx="1440160" cy="57606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product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23726" y="2849909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127.0.0.1:8001</a:t>
              </a:r>
              <a:endParaRPr lang="zh-CN" altLang="en-US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13611" y="3478431"/>
            <a:ext cx="2678869" cy="576064"/>
            <a:chOff x="6025977" y="3435846"/>
            <a:chExt cx="2678869" cy="576064"/>
          </a:xfrm>
        </p:grpSpPr>
        <p:sp>
          <p:nvSpPr>
            <p:cNvPr id="9" name="圆角矩形 8"/>
            <p:cNvSpPr/>
            <p:nvPr/>
          </p:nvSpPr>
          <p:spPr>
            <a:xfrm>
              <a:off x="6025977" y="3435846"/>
              <a:ext cx="1440160" cy="57606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product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23726" y="3569989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127.0.0.1:8002</a:t>
              </a:r>
              <a:endParaRPr lang="zh-CN" altLang="en-US" sz="1400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318421" y="915566"/>
            <a:ext cx="150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key:product</a:t>
            </a:r>
            <a:endParaRPr lang="en-US" altLang="zh-CN" sz="1200" dirty="0" smtClean="0"/>
          </a:p>
          <a:p>
            <a:r>
              <a:rPr lang="en-US" altLang="zh-CN" sz="1200" dirty="0" smtClean="0"/>
              <a:t>value:127.0.0.1:8001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640035" y="1098009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,127.0.0.1:8002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5" idx="0"/>
            <a:endCxn id="11" idx="3"/>
          </p:cNvCxnSpPr>
          <p:nvPr/>
        </p:nvCxnSpPr>
        <p:spPr>
          <a:xfrm flipH="1" flipV="1">
            <a:off x="5623730" y="1851670"/>
            <a:ext cx="1296144" cy="86409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444213" y="2103700"/>
            <a:ext cx="899597" cy="150887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0"/>
          </p:cNvCxnSpPr>
          <p:nvPr/>
        </p:nvCxnSpPr>
        <p:spPr>
          <a:xfrm flipH="1" flipV="1">
            <a:off x="3457021" y="2124318"/>
            <a:ext cx="6972" cy="135411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0968" y="2283718"/>
            <a:ext cx="1656184" cy="7271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负载均衡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>
            <a:stCxn id="10" idx="3"/>
            <a:endCxn id="9" idx="1"/>
          </p:cNvCxnSpPr>
          <p:nvPr/>
        </p:nvCxnSpPr>
        <p:spPr>
          <a:xfrm>
            <a:off x="4184073" y="3766463"/>
            <a:ext cx="2029538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734746" y="3504852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rpc</a:t>
            </a:r>
            <a:r>
              <a:rPr lang="zh-CN" altLang="en-US" sz="1100" dirty="0" smtClean="0"/>
              <a:t>调用</a:t>
            </a:r>
            <a:endParaRPr lang="zh-CN" altLang="en-US" sz="1100" dirty="0"/>
          </a:p>
        </p:txBody>
      </p:sp>
      <p:cxnSp>
        <p:nvCxnSpPr>
          <p:cNvPr id="54" name="肘形连接符 53"/>
          <p:cNvCxnSpPr>
            <a:stCxn id="37" idx="2"/>
            <a:endCxn id="10" idx="1"/>
          </p:cNvCxnSpPr>
          <p:nvPr/>
        </p:nvCxnSpPr>
        <p:spPr>
          <a:xfrm rot="16200000" flipH="1">
            <a:off x="1768703" y="2791252"/>
            <a:ext cx="755567" cy="1194853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63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/>
      <p:bldP spid="18" grpId="0"/>
      <p:bldP spid="37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91630"/>
            <a:ext cx="4415180" cy="2690676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5148064" y="1491630"/>
            <a:ext cx="3672408" cy="1080120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指将负载（工作任务）进行平衡、分摊到多个操作单元上进行运行，从而协同完成工作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50048" y="3003798"/>
            <a:ext cx="3672408" cy="1080120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FF00"/>
                </a:solidFill>
              </a:rPr>
              <a:t>是对系统的高可用、</a:t>
            </a:r>
            <a:r>
              <a:rPr lang="zh-CN" altLang="en-US" dirty="0" smtClean="0">
                <a:solidFill>
                  <a:srgbClr val="FFFF00"/>
                </a:solidFill>
              </a:rPr>
              <a:t>网络压力</a:t>
            </a:r>
            <a:r>
              <a:rPr lang="zh-CN" altLang="en-US" dirty="0">
                <a:solidFill>
                  <a:srgbClr val="FFFF00"/>
                </a:solidFill>
              </a:rPr>
              <a:t>的缓解和处理能力扩容</a:t>
            </a:r>
            <a:r>
              <a:rPr lang="zh-CN" altLang="en-US" dirty="0" smtClean="0">
                <a:solidFill>
                  <a:srgbClr val="FFFF00"/>
                </a:solidFill>
              </a:rPr>
              <a:t>的重要</a:t>
            </a:r>
            <a:r>
              <a:rPr lang="zh-CN" altLang="en-US" dirty="0">
                <a:solidFill>
                  <a:srgbClr val="FFFF00"/>
                </a:solidFill>
              </a:rPr>
              <a:t>手段</a:t>
            </a:r>
            <a:r>
              <a:rPr lang="zh-CN" altLang="en-US" dirty="0" smtClean="0">
                <a:solidFill>
                  <a:srgbClr val="FFFF00"/>
                </a:solidFill>
              </a:rPr>
              <a:t>之一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818" y="3493086"/>
            <a:ext cx="7635080" cy="1034129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954047" y="1098410"/>
            <a:ext cx="2538126" cy="432048"/>
            <a:chOff x="954047" y="1098410"/>
            <a:chExt cx="2538126" cy="432048"/>
          </a:xfrm>
        </p:grpSpPr>
        <p:sp>
          <p:nvSpPr>
            <p:cNvPr id="12" name="圆角矩形 11"/>
            <p:cNvSpPr/>
            <p:nvPr/>
          </p:nvSpPr>
          <p:spPr>
            <a:xfrm>
              <a:off x="954047" y="1098410"/>
              <a:ext cx="504056" cy="4320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88000" tIns="180000" rIns="0" bIns="0" rtlCol="0" anchor="ctr" anchorCtr="0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91680" y="112976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-apple-system"/>
                </a:rPr>
                <a:t>可用的</a:t>
              </a:r>
              <a:r>
                <a:rPr lang="zh-CN" altLang="en-US" dirty="0" smtClean="0">
                  <a:solidFill>
                    <a:srgbClr val="333333"/>
                  </a:solidFill>
                  <a:latin typeface="-apple-system"/>
                </a:rPr>
                <a:t>服务</a:t>
              </a:r>
              <a:r>
                <a:rPr lang="zh-CN" altLang="en-US" b="1" dirty="0" smtClean="0">
                  <a:solidFill>
                    <a:srgbClr val="333333"/>
                  </a:solidFill>
                  <a:latin typeface="-apple-system"/>
                </a:rPr>
                <a:t>清单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54047" y="1851670"/>
            <a:ext cx="4482049" cy="432048"/>
            <a:chOff x="954047" y="1851670"/>
            <a:chExt cx="4482049" cy="432048"/>
          </a:xfrm>
        </p:grpSpPr>
        <p:sp>
          <p:nvSpPr>
            <p:cNvPr id="14" name="圆角矩形 13"/>
            <p:cNvSpPr/>
            <p:nvPr/>
          </p:nvSpPr>
          <p:spPr>
            <a:xfrm>
              <a:off x="954047" y="1851670"/>
              <a:ext cx="504056" cy="4320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88000" tIns="180000" rIns="0" bIns="0" rtlCol="0" anchor="ctr" anchorCtr="0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91680" y="1883028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333333"/>
                  </a:solidFill>
                  <a:latin typeface="-apple-system"/>
                </a:rPr>
                <a:t>心跳检测</a:t>
              </a:r>
              <a:r>
                <a:rPr lang="zh-CN" altLang="en-US" dirty="0">
                  <a:solidFill>
                    <a:srgbClr val="333333"/>
                  </a:solidFill>
                  <a:latin typeface="-apple-system"/>
                </a:rPr>
                <a:t>来剔除故障的服务端节点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4047" y="2616596"/>
            <a:ext cx="7385607" cy="432048"/>
            <a:chOff x="954047" y="2616596"/>
            <a:chExt cx="7385607" cy="432048"/>
          </a:xfrm>
        </p:grpSpPr>
        <p:sp>
          <p:nvSpPr>
            <p:cNvPr id="17" name="圆角矩形 16"/>
            <p:cNvSpPr/>
            <p:nvPr/>
          </p:nvSpPr>
          <p:spPr>
            <a:xfrm>
              <a:off x="954047" y="2616596"/>
              <a:ext cx="504056" cy="43204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288000" tIns="180000" rIns="0" bIns="0" rtlCol="0" anchor="ctr" anchorCtr="0"/>
            <a:lstStyle/>
            <a:p>
              <a:pPr algn="ctr"/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91680" y="2645714"/>
              <a:ext cx="664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333333"/>
                  </a:solidFill>
                  <a:latin typeface="-apple-system"/>
                </a:rPr>
                <a:t>从可用服务端清单中</a:t>
              </a:r>
              <a:r>
                <a:rPr lang="zh-CN" altLang="en-US" b="1" dirty="0">
                  <a:solidFill>
                    <a:srgbClr val="333333"/>
                  </a:solidFill>
                  <a:latin typeface="-apple-system"/>
                </a:rPr>
                <a:t>选取</a:t>
              </a:r>
              <a:r>
                <a:rPr lang="zh-CN" altLang="en-US" dirty="0">
                  <a:solidFill>
                    <a:srgbClr val="333333"/>
                  </a:solidFill>
                  <a:latin typeface="-apple-system"/>
                </a:rPr>
                <a:t>出一台服务端端地址，然后进行</a:t>
              </a:r>
              <a:r>
                <a:rPr lang="zh-CN" altLang="en-US" dirty="0" smtClean="0">
                  <a:solidFill>
                    <a:srgbClr val="333333"/>
                  </a:solidFill>
                  <a:latin typeface="-apple-system"/>
                </a:rPr>
                <a:t>转发</a:t>
              </a:r>
              <a:endParaRPr lang="zh-CN" altLang="en-US" dirty="0">
                <a:solidFill>
                  <a:srgbClr val="333333"/>
                </a:solidFill>
                <a:latin typeface="-apple-system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59029"/>
            <a:ext cx="2342857" cy="1942857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954047" y="3644154"/>
            <a:ext cx="7074337" cy="51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最大的不同点在于上面所提到</a:t>
            </a:r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服务清单所存储的位置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3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2828711" y="2247714"/>
            <a:ext cx="3486579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 smtClean="0"/>
              <a:t>Ribbon </a:t>
            </a:r>
            <a:r>
              <a:rPr lang="zh-CN" altLang="en-US" sz="3600" dirty="0" smtClean="0"/>
              <a:t>项目演示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5987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1520" y="411510"/>
            <a:ext cx="8555536" cy="4310159"/>
            <a:chOff x="395536" y="1135065"/>
            <a:chExt cx="9434512" cy="4752975"/>
          </a:xfrm>
        </p:grpSpPr>
        <p:pic>
          <p:nvPicPr>
            <p:cNvPr id="5" name="Picture 44" descr="问号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74" t="11230" r="5713" b="15674"/>
            <a:stretch>
              <a:fillRect/>
            </a:stretch>
          </p:blipFill>
          <p:spPr bwMode="auto">
            <a:xfrm>
              <a:off x="395536" y="1135065"/>
              <a:ext cx="4392612" cy="475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5"/>
            <p:cNvGrpSpPr>
              <a:grpSpLocks/>
            </p:cNvGrpSpPr>
            <p:nvPr/>
          </p:nvGrpSpPr>
          <p:grpSpPr bwMode="auto">
            <a:xfrm>
              <a:off x="4861173" y="1350965"/>
              <a:ext cx="4968875" cy="1069975"/>
              <a:chOff x="1849115" y="1724843"/>
              <a:chExt cx="4968552" cy="1071006"/>
            </a:xfrm>
          </p:grpSpPr>
          <p:grpSp>
            <p:nvGrpSpPr>
              <p:cNvPr id="35" name="组合 47"/>
              <p:cNvGrpSpPr>
                <a:grpSpLocks/>
              </p:cNvGrpSpPr>
              <p:nvPr/>
            </p:nvGrpSpPr>
            <p:grpSpPr bwMode="auto">
              <a:xfrm>
                <a:off x="2575442" y="1725054"/>
                <a:ext cx="4242225" cy="700169"/>
                <a:chOff x="2159496" y="1391204"/>
                <a:chExt cx="5460503" cy="590105"/>
              </a:xfrm>
            </p:grpSpPr>
            <p:sp>
              <p:nvSpPr>
                <p:cNvPr id="39" name="任意多边形 38"/>
                <p:cNvSpPr/>
                <p:nvPr/>
              </p:nvSpPr>
              <p:spPr>
                <a:xfrm>
                  <a:off x="2160398" y="1391026"/>
                  <a:ext cx="5459601" cy="590604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 dirty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40" name="任意多边形 39"/>
                <p:cNvSpPr>
                  <a:spLocks noChangeArrowheads="1"/>
                </p:cNvSpPr>
                <p:nvPr/>
              </p:nvSpPr>
              <p:spPr bwMode="auto">
                <a:xfrm>
                  <a:off x="2184917" y="1403079"/>
                  <a:ext cx="5410562" cy="56649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33 h 5460503"/>
                    <a:gd name="T8" fmla="*/ 2147483647 w 590103"/>
                    <a:gd name="T9" fmla="*/ 633 h 5460503"/>
                    <a:gd name="T10" fmla="*/ 0 w 590103"/>
                    <a:gd name="T11" fmla="*/ 633 h 5460503"/>
                    <a:gd name="T12" fmla="*/ 0 w 590103"/>
                    <a:gd name="T13" fmla="*/ 633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/>
                    <a:t>服务清单如何</a:t>
                  </a:r>
                  <a:r>
                    <a:rPr lang="zh-CN" altLang="en-US" dirty="0" smtClean="0"/>
                    <a:t>获取</a:t>
                  </a:r>
                  <a:endParaRPr lang="en-US" altLang="zh-CN" dirty="0"/>
                </a:p>
              </p:txBody>
            </p:sp>
          </p:grpSp>
          <p:grpSp>
            <p:nvGrpSpPr>
              <p:cNvPr id="36" name="组合 39"/>
              <p:cNvGrpSpPr>
                <a:grpSpLocks/>
              </p:cNvGrpSpPr>
              <p:nvPr/>
            </p:nvGrpSpPr>
            <p:grpSpPr bwMode="auto">
              <a:xfrm>
                <a:off x="1849115" y="1724843"/>
                <a:ext cx="719152" cy="1071006"/>
                <a:chOff x="1523998" y="1398178"/>
                <a:chExt cx="1039020" cy="1484313"/>
              </a:xfrm>
            </p:grpSpPr>
            <p:sp>
              <p:nvSpPr>
                <p:cNvPr id="37" name="任意多边形 36"/>
                <p:cNvSpPr/>
                <p:nvPr/>
              </p:nvSpPr>
              <p:spPr>
                <a:xfrm>
                  <a:off x="1523998" y="1398178"/>
                  <a:ext cx="1038932" cy="1484313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001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2800" b="0" dirty="0">
                    <a:solidFill>
                      <a:sysClr val="windowText" lastClr="00000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38" name="任意多边形 37"/>
                <p:cNvSpPr/>
                <p:nvPr/>
              </p:nvSpPr>
              <p:spPr>
                <a:xfrm>
                  <a:off x="1549398" y="1466850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0" kern="0" dirty="0">
                      <a:solidFill>
                        <a:srgbClr val="FFFFFF"/>
                      </a:solidFill>
                      <a:latin typeface="Impact" pitchFamily="34" charset="0"/>
                      <a:cs typeface="Arial" charset="0"/>
                    </a:rPr>
                    <a:t>1</a:t>
                  </a:r>
                  <a:endParaRPr lang="zh-CN" altLang="en-US" sz="2800" b="0" kern="0" dirty="0">
                    <a:solidFill>
                      <a:srgbClr val="FFFFFF"/>
                    </a:solidFill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7" name="组合 2"/>
            <p:cNvGrpSpPr>
              <a:grpSpLocks/>
            </p:cNvGrpSpPr>
            <p:nvPr/>
          </p:nvGrpSpPr>
          <p:grpSpPr bwMode="auto">
            <a:xfrm>
              <a:off x="4861173" y="2484965"/>
              <a:ext cx="4968875" cy="1071564"/>
              <a:chOff x="1849115" y="2853883"/>
              <a:chExt cx="4968552" cy="1071007"/>
            </a:xfrm>
          </p:grpSpPr>
          <p:grpSp>
            <p:nvGrpSpPr>
              <p:cNvPr id="29" name="组合 48"/>
              <p:cNvGrpSpPr>
                <a:grpSpLocks/>
              </p:cNvGrpSpPr>
              <p:nvPr/>
            </p:nvGrpSpPr>
            <p:grpSpPr bwMode="auto">
              <a:xfrm>
                <a:off x="2576143" y="2853883"/>
                <a:ext cx="4241524" cy="699723"/>
                <a:chOff x="2160398" y="2405655"/>
                <a:chExt cx="5459601" cy="589730"/>
              </a:xfrm>
            </p:grpSpPr>
            <p:sp>
              <p:nvSpPr>
                <p:cNvPr id="33" name="任意多边形 32"/>
                <p:cNvSpPr/>
                <p:nvPr/>
              </p:nvSpPr>
              <p:spPr>
                <a:xfrm>
                  <a:off x="2160398" y="2405655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34" name="任意多边形 75"/>
                <p:cNvSpPr>
                  <a:spLocks noChangeArrowheads="1"/>
                </p:cNvSpPr>
                <p:nvPr/>
              </p:nvSpPr>
              <p:spPr bwMode="auto">
                <a:xfrm>
                  <a:off x="2184918" y="2409449"/>
                  <a:ext cx="5410563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r>
                    <a:rPr lang="zh-CN" altLang="en-US" dirty="0"/>
                    <a:t>心跳检测怎么做</a:t>
                  </a:r>
                  <a:endParaRPr lang="en-US" altLang="zh-CN" dirty="0"/>
                </a:p>
              </p:txBody>
            </p:sp>
          </p:grpSp>
          <p:grpSp>
            <p:nvGrpSpPr>
              <p:cNvPr id="30" name="组合 46"/>
              <p:cNvGrpSpPr>
                <a:grpSpLocks/>
              </p:cNvGrpSpPr>
              <p:nvPr/>
            </p:nvGrpSpPr>
            <p:grpSpPr bwMode="auto">
              <a:xfrm>
                <a:off x="1849115" y="2853886"/>
                <a:ext cx="719091" cy="1071004"/>
                <a:chOff x="1523998" y="1770539"/>
                <a:chExt cx="1038932" cy="1484312"/>
              </a:xfrm>
            </p:grpSpPr>
            <p:sp>
              <p:nvSpPr>
                <p:cNvPr id="31" name="任意多边形 30"/>
                <p:cNvSpPr/>
                <p:nvPr/>
              </p:nvSpPr>
              <p:spPr>
                <a:xfrm>
                  <a:off x="1523998" y="1770539"/>
                  <a:ext cx="1038932" cy="1484312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001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2800" b="0" dirty="0">
                    <a:solidFill>
                      <a:sysClr val="windowText" lastClr="00000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32" name="任意多边形 31"/>
                <p:cNvSpPr/>
                <p:nvPr/>
              </p:nvSpPr>
              <p:spPr>
                <a:xfrm>
                  <a:off x="1549399" y="1825656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0" kern="0" dirty="0">
                      <a:solidFill>
                        <a:srgbClr val="FFFFFF"/>
                      </a:solidFill>
                      <a:latin typeface="Impact" pitchFamily="34" charset="0"/>
                      <a:cs typeface="Arial" charset="0"/>
                    </a:rPr>
                    <a:t>2</a:t>
                  </a:r>
                  <a:endParaRPr lang="zh-CN" altLang="en-US" sz="2800" b="0" kern="0" dirty="0">
                    <a:solidFill>
                      <a:srgbClr val="FFFFFF"/>
                    </a:solidFill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8" name="组合 3"/>
            <p:cNvGrpSpPr>
              <a:grpSpLocks/>
            </p:cNvGrpSpPr>
            <p:nvPr/>
          </p:nvGrpSpPr>
          <p:grpSpPr bwMode="auto">
            <a:xfrm>
              <a:off x="4861173" y="3517240"/>
              <a:ext cx="4968875" cy="1071562"/>
              <a:chOff x="1849115" y="3866972"/>
              <a:chExt cx="4968552" cy="1071005"/>
            </a:xfrm>
          </p:grpSpPr>
          <p:grpSp>
            <p:nvGrpSpPr>
              <p:cNvPr id="23" name="组合 49"/>
              <p:cNvGrpSpPr>
                <a:grpSpLocks/>
              </p:cNvGrpSpPr>
              <p:nvPr/>
            </p:nvGrpSpPr>
            <p:grpSpPr bwMode="auto">
              <a:xfrm>
                <a:off x="2576143" y="3866972"/>
                <a:ext cx="4241524" cy="699724"/>
                <a:chOff x="2160398" y="3322554"/>
                <a:chExt cx="5459601" cy="589730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>
                  <a:off x="2160398" y="3322554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 dirty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  <a:p>
                  <a:pPr lvl="1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b="0" dirty="0">
                    <a:solidFill>
                      <a:srgbClr val="888888"/>
                    </a:solidFill>
                    <a:latin typeface="微软雅黑" pitchFamily="34" charset="-122"/>
                  </a:endParaRPr>
                </a:p>
              </p:txBody>
            </p:sp>
            <p:sp>
              <p:nvSpPr>
                <p:cNvPr id="28" name="任意多边形 78"/>
                <p:cNvSpPr>
                  <a:spLocks noChangeArrowheads="1"/>
                </p:cNvSpPr>
                <p:nvPr/>
              </p:nvSpPr>
              <p:spPr bwMode="auto">
                <a:xfrm>
                  <a:off x="2184918" y="3326351"/>
                  <a:ext cx="5410563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r>
                    <a:rPr lang="zh-CN" altLang="en-US" dirty="0" smtClean="0"/>
                    <a:t>服务如何选取</a:t>
                  </a:r>
                  <a:endParaRPr lang="en-US" altLang="zh-CN" dirty="0"/>
                </a:p>
              </p:txBody>
            </p:sp>
          </p:grpSp>
          <p:grpSp>
            <p:nvGrpSpPr>
              <p:cNvPr id="24" name="组合 54"/>
              <p:cNvGrpSpPr>
                <a:grpSpLocks/>
              </p:cNvGrpSpPr>
              <p:nvPr/>
            </p:nvGrpSpPr>
            <p:grpSpPr bwMode="auto">
              <a:xfrm>
                <a:off x="1849115" y="3866972"/>
                <a:ext cx="719091" cy="1071005"/>
                <a:chOff x="1523998" y="1982193"/>
                <a:chExt cx="1038932" cy="1484312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>
                  <a:off x="1523998" y="1982193"/>
                  <a:ext cx="1038932" cy="1484312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00150" fontAlgn="auto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2800" b="0" dirty="0">
                    <a:solidFill>
                      <a:sysClr val="windowText" lastClr="000000"/>
                    </a:solidFill>
                    <a:latin typeface="Impact" pitchFamily="34" charset="0"/>
                    <a:ea typeface="微软雅黑" pitchFamily="34" charset="-122"/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1549399" y="2037319"/>
                  <a:ext cx="988220" cy="1374775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b="0" kern="0" dirty="0">
                      <a:solidFill>
                        <a:srgbClr val="FFFFFF"/>
                      </a:solidFill>
                      <a:latin typeface="Impact" pitchFamily="34" charset="0"/>
                      <a:cs typeface="Arial" charset="0"/>
                    </a:rPr>
                    <a:t>3</a:t>
                  </a:r>
                  <a:endParaRPr lang="zh-CN" altLang="en-US" sz="2800" b="0" kern="0" dirty="0">
                    <a:solidFill>
                      <a:srgbClr val="FFFFFF"/>
                    </a:solidFill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9" name="组合 4"/>
            <p:cNvGrpSpPr>
              <a:grpSpLocks/>
            </p:cNvGrpSpPr>
            <p:nvPr/>
          </p:nvGrpSpPr>
          <p:grpSpPr bwMode="auto">
            <a:xfrm>
              <a:off x="4861173" y="4549518"/>
              <a:ext cx="4968875" cy="1071565"/>
              <a:chOff x="1849115" y="4911795"/>
              <a:chExt cx="4968552" cy="1071008"/>
            </a:xfrm>
          </p:grpSpPr>
          <p:grpSp>
            <p:nvGrpSpPr>
              <p:cNvPr id="17" name="组合 50"/>
              <p:cNvGrpSpPr>
                <a:grpSpLocks/>
              </p:cNvGrpSpPr>
              <p:nvPr/>
            </p:nvGrpSpPr>
            <p:grpSpPr bwMode="auto">
              <a:xfrm>
                <a:off x="2576143" y="4911797"/>
                <a:ext cx="4241524" cy="699724"/>
                <a:chOff x="2160398" y="4266202"/>
                <a:chExt cx="5459601" cy="589730"/>
              </a:xfrm>
            </p:grpSpPr>
            <p:sp>
              <p:nvSpPr>
                <p:cNvPr id="21" name="任意多边形 20"/>
                <p:cNvSpPr/>
                <p:nvPr/>
              </p:nvSpPr>
              <p:spPr>
                <a:xfrm>
                  <a:off x="2160398" y="4266202"/>
                  <a:ext cx="5459601" cy="589730"/>
                </a:xfrm>
                <a:custGeom>
                  <a:avLst/>
                  <a:gdLst>
                    <a:gd name="connsiteX0" fmla="*/ 98352 w 590103"/>
                    <a:gd name="connsiteY0" fmla="*/ 0 h 5460503"/>
                    <a:gd name="connsiteX1" fmla="*/ 491751 w 590103"/>
                    <a:gd name="connsiteY1" fmla="*/ 0 h 5460503"/>
                    <a:gd name="connsiteX2" fmla="*/ 590103 w 590103"/>
                    <a:gd name="connsiteY2" fmla="*/ 98352 h 5460503"/>
                    <a:gd name="connsiteX3" fmla="*/ 590103 w 590103"/>
                    <a:gd name="connsiteY3" fmla="*/ 5460503 h 5460503"/>
                    <a:gd name="connsiteX4" fmla="*/ 590103 w 590103"/>
                    <a:gd name="connsiteY4" fmla="*/ 5460503 h 5460503"/>
                    <a:gd name="connsiteX5" fmla="*/ 0 w 590103"/>
                    <a:gd name="connsiteY5" fmla="*/ 5460503 h 5460503"/>
                    <a:gd name="connsiteX6" fmla="*/ 0 w 590103"/>
                    <a:gd name="connsiteY6" fmla="*/ 5460503 h 5460503"/>
                    <a:gd name="connsiteX7" fmla="*/ 0 w 590103"/>
                    <a:gd name="connsiteY7" fmla="*/ 98352 h 5460503"/>
                    <a:gd name="connsiteX8" fmla="*/ 98352 w 590103"/>
                    <a:gd name="connsiteY8" fmla="*/ 0 h 5460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marL="0" marR="0" lvl="1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888888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22" name="任意多边形 81"/>
                <p:cNvSpPr>
                  <a:spLocks noChangeArrowheads="1"/>
                </p:cNvSpPr>
                <p:nvPr/>
              </p:nvSpPr>
              <p:spPr bwMode="auto">
                <a:xfrm>
                  <a:off x="2184917" y="4269999"/>
                  <a:ext cx="5410563" cy="565659"/>
                </a:xfrm>
                <a:custGeom>
                  <a:avLst/>
                  <a:gdLst>
                    <a:gd name="T0" fmla="*/ 695090569 w 590103"/>
                    <a:gd name="T1" fmla="*/ 0 h 5460503"/>
                    <a:gd name="T2" fmla="*/ 2147483647 w 590103"/>
                    <a:gd name="T3" fmla="*/ 0 h 5460503"/>
                    <a:gd name="T4" fmla="*/ 2147483647 w 590103"/>
                    <a:gd name="T5" fmla="*/ 11 h 5460503"/>
                    <a:gd name="T6" fmla="*/ 2147483647 w 590103"/>
                    <a:gd name="T7" fmla="*/ 629 h 5460503"/>
                    <a:gd name="T8" fmla="*/ 2147483647 w 590103"/>
                    <a:gd name="T9" fmla="*/ 629 h 5460503"/>
                    <a:gd name="T10" fmla="*/ 0 w 590103"/>
                    <a:gd name="T11" fmla="*/ 629 h 5460503"/>
                    <a:gd name="T12" fmla="*/ 0 w 590103"/>
                    <a:gd name="T13" fmla="*/ 629 h 5460503"/>
                    <a:gd name="T14" fmla="*/ 0 w 590103"/>
                    <a:gd name="T15" fmla="*/ 11 h 5460503"/>
                    <a:gd name="T16" fmla="*/ 695090569 w 590103"/>
                    <a:gd name="T17" fmla="*/ 0 h 546050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90103"/>
                    <a:gd name="T28" fmla="*/ 0 h 5460503"/>
                    <a:gd name="T29" fmla="*/ 590103 w 590103"/>
                    <a:gd name="T30" fmla="*/ 5460503 h 546050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90103" h="5460503">
                      <a:moveTo>
                        <a:pt x="590103" y="910101"/>
                      </a:moveTo>
                      <a:lnTo>
                        <a:pt x="590103" y="4550402"/>
                      </a:lnTo>
                      <a:cubicBezTo>
                        <a:pt x="590103" y="5053032"/>
                        <a:pt x="585344" y="5460498"/>
                        <a:pt x="579474" y="5460498"/>
                      </a:cubicBezTo>
                      <a:lnTo>
                        <a:pt x="0" y="5460498"/>
                      </a:lnTo>
                      <a:lnTo>
                        <a:pt x="0" y="5"/>
                      </a:lnTo>
                      <a:lnTo>
                        <a:pt x="579474" y="5"/>
                      </a:lnTo>
                      <a:cubicBezTo>
                        <a:pt x="585344" y="5"/>
                        <a:pt x="590103" y="407471"/>
                        <a:pt x="590103" y="91010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8F8F8"/>
                    </a:gs>
                    <a:gs pos="8000">
                      <a:srgbClr val="F8F8F8"/>
                    </a:gs>
                    <a:gs pos="50000">
                      <a:srgbClr val="ECECEC"/>
                    </a:gs>
                    <a:gs pos="51657">
                      <a:srgbClr val="E8E8E8"/>
                    </a:gs>
                    <a:gs pos="98000">
                      <a:srgbClr val="F9F9F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/>
                    <a:t>地址</a:t>
                  </a:r>
                  <a:r>
                    <a:rPr lang="zh-CN" altLang="en-US" dirty="0" smtClean="0"/>
                    <a:t>如何转换</a:t>
                  </a:r>
                  <a:endParaRPr lang="zh-CN" altLang="en-US" dirty="0">
                    <a:solidFill>
                      <a:srgbClr val="5F5F5F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grpSp>
            <p:nvGrpSpPr>
              <p:cNvPr id="18" name="组合 57"/>
              <p:cNvGrpSpPr>
                <a:grpSpLocks/>
              </p:cNvGrpSpPr>
              <p:nvPr/>
            </p:nvGrpSpPr>
            <p:grpSpPr bwMode="auto">
              <a:xfrm>
                <a:off x="1849115" y="4911795"/>
                <a:ext cx="719091" cy="1071008"/>
                <a:chOff x="1523998" y="2237831"/>
                <a:chExt cx="1038932" cy="1484312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1523998" y="2237831"/>
                  <a:ext cx="1038932" cy="1484312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6DAA2D">
                        <a:lumMod val="20000"/>
                        <a:lumOff val="80000"/>
                      </a:srgbClr>
                    </a:gs>
                    <a:gs pos="51657">
                      <a:srgbClr val="6DAA2D">
                        <a:lumMod val="60000"/>
                        <a:lumOff val="40000"/>
                      </a:srgbClr>
                    </a:gs>
                    <a:gs pos="0">
                      <a:srgbClr val="6DAA2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9525">
                  <a:solidFill>
                    <a:srgbClr val="6DAA2D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outerShdw blurRad="63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lIns="17146" tIns="180000" rIns="17146" bIns="536654" spcCol="127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120015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Impact" pitchFamily="34" charset="0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>
                  <a:off x="1549399" y="2292958"/>
                  <a:ext cx="988220" cy="1374776"/>
                </a:xfrm>
                <a:custGeom>
                  <a:avLst/>
                  <a:gdLst>
                    <a:gd name="connsiteX0" fmla="*/ 0 w 1484312"/>
                    <a:gd name="connsiteY0" fmla="*/ 0 h 1039018"/>
                    <a:gd name="connsiteX1" fmla="*/ 964803 w 1484312"/>
                    <a:gd name="connsiteY1" fmla="*/ 0 h 1039018"/>
                    <a:gd name="connsiteX2" fmla="*/ 1484312 w 1484312"/>
                    <a:gd name="connsiteY2" fmla="*/ 519509 h 1039018"/>
                    <a:gd name="connsiteX3" fmla="*/ 964803 w 1484312"/>
                    <a:gd name="connsiteY3" fmla="*/ 1039018 h 1039018"/>
                    <a:gd name="connsiteX4" fmla="*/ 0 w 1484312"/>
                    <a:gd name="connsiteY4" fmla="*/ 1039018 h 1039018"/>
                    <a:gd name="connsiteX5" fmla="*/ 519509 w 1484312"/>
                    <a:gd name="connsiteY5" fmla="*/ 519509 h 1039018"/>
                    <a:gd name="connsiteX6" fmla="*/ 0 w 1484312"/>
                    <a:gd name="connsiteY6" fmla="*/ 0 h 1039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4312" h="1039018">
                      <a:moveTo>
                        <a:pt x="1484312" y="0"/>
                      </a:moveTo>
                      <a:lnTo>
                        <a:pt x="1484312" y="675362"/>
                      </a:lnTo>
                      <a:lnTo>
                        <a:pt x="742156" y="1039018"/>
                      </a:lnTo>
                      <a:lnTo>
                        <a:pt x="0" y="675362"/>
                      </a:lnTo>
                      <a:lnTo>
                        <a:pt x="0" y="0"/>
                      </a:lnTo>
                      <a:lnTo>
                        <a:pt x="742156" y="363656"/>
                      </a:lnTo>
                      <a:lnTo>
                        <a:pt x="1484312" y="0"/>
                      </a:lnTo>
                      <a:close/>
                    </a:path>
                  </a:pathLst>
                </a:custGeom>
                <a:gradFill rotWithShape="1">
                  <a:gsLst>
                    <a:gs pos="98000">
                      <a:srgbClr val="6DAA2D">
                        <a:lumMod val="60000"/>
                        <a:lumOff val="40000"/>
                      </a:srgbClr>
                    </a:gs>
                    <a:gs pos="100000">
                      <a:srgbClr val="6DAA2D">
                        <a:lumMod val="40000"/>
                        <a:lumOff val="60000"/>
                      </a:srgbClr>
                    </a:gs>
                    <a:gs pos="51657">
                      <a:srgbClr val="6DAA2D"/>
                    </a:gs>
                    <a:gs pos="50000">
                      <a:srgbClr val="6DAA2D">
                        <a:alpha val="70000"/>
                      </a:srgbClr>
                    </a:gs>
                    <a:gs pos="8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tIns="1800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Impact" pitchFamily="34" charset="0"/>
                      <a:cs typeface="Arial" charset="0"/>
                    </a:rPr>
                    <a:t>4</a:t>
                  </a:r>
                  <a:endPara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itchFamily="34" charset="0"/>
                    <a:cs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5148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477"/>
            <a:ext cx="9144000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0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获取清单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89583"/>
            <a:ext cx="4492310" cy="2316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70401"/>
            <a:ext cx="4492310" cy="7295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864" y="1189583"/>
            <a:ext cx="4246652" cy="31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6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523</Words>
  <Application>Microsoft Office PowerPoint</Application>
  <PresentationFormat>全屏显示(16:9)</PresentationFormat>
  <Paragraphs>104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-apple-system</vt:lpstr>
      <vt:lpstr>等线</vt:lpstr>
      <vt:lpstr>黑体</vt:lpstr>
      <vt:lpstr>微软雅黑</vt:lpstr>
      <vt:lpstr>Arial</vt:lpstr>
      <vt:lpstr>Calibri</vt:lpstr>
      <vt:lpstr>Impact</vt:lpstr>
      <vt:lpstr>Office 主题</vt:lpstr>
      <vt:lpstr>2_自定义设计方案</vt:lpstr>
      <vt:lpstr>3_自定义设计方案</vt:lpstr>
      <vt:lpstr>1_自定义设计方案</vt:lpstr>
      <vt:lpstr>Ribbon使用与源码解析</vt:lpstr>
      <vt:lpstr>PowerPoint 演示文稿</vt:lpstr>
      <vt:lpstr>背景</vt:lpstr>
      <vt:lpstr>概念</vt:lpstr>
      <vt:lpstr>PowerPoint 演示文稿</vt:lpstr>
      <vt:lpstr>PowerPoint 演示文稿</vt:lpstr>
      <vt:lpstr>PowerPoint 演示文稿</vt:lpstr>
      <vt:lpstr>PowerPoint 演示文稿</vt:lpstr>
      <vt:lpstr>获取清单</vt:lpstr>
      <vt:lpstr>心跳检测</vt:lpstr>
      <vt:lpstr>服务选取</vt:lpstr>
      <vt:lpstr>地址转换</vt:lpstr>
      <vt:lpstr>PowerPoint 演示文稿</vt:lpstr>
      <vt:lpstr>PowerPoint 演示文稿</vt:lpstr>
      <vt:lpstr>路由策略</vt:lpstr>
      <vt:lpstr>检测策略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范丽媛</dc:creator>
  <cp:lastModifiedBy>Microsoft 帐户</cp:lastModifiedBy>
  <cp:revision>192</cp:revision>
  <dcterms:created xsi:type="dcterms:W3CDTF">2018-12-13T06:55:00Z</dcterms:created>
  <dcterms:modified xsi:type="dcterms:W3CDTF">2020-07-15T09:22:25Z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