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21"/>
  </p:notesMasterIdLst>
  <p:sldIdLst>
    <p:sldId id="262" r:id="rId5"/>
    <p:sldId id="261" r:id="rId6"/>
    <p:sldId id="277" r:id="rId7"/>
    <p:sldId id="272" r:id="rId8"/>
    <p:sldId id="273" r:id="rId9"/>
    <p:sldId id="287" r:id="rId10"/>
    <p:sldId id="285" r:id="rId11"/>
    <p:sldId id="276" r:id="rId12"/>
    <p:sldId id="286" r:id="rId13"/>
    <p:sldId id="278" r:id="rId14"/>
    <p:sldId id="279" r:id="rId15"/>
    <p:sldId id="280" r:id="rId16"/>
    <p:sldId id="281" r:id="rId17"/>
    <p:sldId id="282" r:id="rId18"/>
    <p:sldId id="283" r:id="rId19"/>
    <p:sldId id="25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FFFF"/>
    <a:srgbClr val="07CDD7"/>
    <a:srgbClr val="558ED5"/>
    <a:srgbClr val="1AE1E6"/>
    <a:srgbClr val="131040"/>
    <a:srgbClr val="19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56" autoAdjust="0"/>
  </p:normalViewPr>
  <p:slideViewPr>
    <p:cSldViewPr>
      <p:cViewPr varScale="1">
        <p:scale>
          <a:sx n="113" d="100"/>
          <a:sy n="113" d="100"/>
        </p:scale>
        <p:origin x="102" y="288"/>
      </p:cViewPr>
      <p:guideLst>
        <p:guide orient="horz" pos="1651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5BAB-7C45-421E-99C9-10E18144B49B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D2DA3-C41E-4549-8AC5-B16F02EA3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0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Ribbon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发布的开源项目，主要功能是提供客户端的软件负载均衡算法，将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的中间层服务连接在一起。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3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在客户端负载均衡中，所有客户端节点都维护着自己要访问的服务端清单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1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Eureka Server, </a:t>
            </a:r>
            <a:r>
              <a:rPr lang="zh-CN" altLang="en-US" dirty="0" smtClean="0"/>
              <a:t>它优先选择在同一个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且负载较少的</a:t>
            </a:r>
            <a:r>
              <a:rPr lang="en-US" altLang="zh-CN" dirty="0" smtClean="0"/>
              <a:t>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获取提供者客户端下标（总请求数</a:t>
            </a:r>
            <a:r>
              <a:rPr lang="en-US" altLang="zh-CN" dirty="0" smtClean="0"/>
              <a:t>%</a:t>
            </a:r>
            <a:r>
              <a:rPr lang="zh-CN" altLang="en-US" dirty="0" smtClean="0"/>
              <a:t>服务提供者数），得到调用的服务客户端的实际地址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多种路由策略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例如轮询、随机、根据响应时间加权等。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LoadBalancerAutoConfiguration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自动配置类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LoadBalancerInterceptor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0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PingUrl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真实的去</a:t>
            </a:r>
            <a:r>
              <a:rPr lang="en-US" altLang="zh-CN" dirty="0" smtClean="0"/>
              <a:t>ping </a:t>
            </a:r>
            <a:r>
              <a:rPr lang="zh-CN" altLang="en-US" dirty="0" smtClean="0"/>
              <a:t>某个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，判断其是否</a:t>
            </a:r>
            <a:r>
              <a:rPr lang="en-US" altLang="zh-CN" dirty="0" smtClean="0"/>
              <a:t>alive</a:t>
            </a:r>
          </a:p>
          <a:p>
            <a:r>
              <a:rPr lang="en-US" altLang="zh-CN" dirty="0" err="1" smtClean="0"/>
              <a:t>PingConstant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固定返回某服务是否可用，默认返回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，即可用</a:t>
            </a:r>
            <a:endParaRPr lang="en-US" altLang="zh-CN" dirty="0" smtClean="0"/>
          </a:p>
          <a:p>
            <a:r>
              <a:rPr lang="en-US" altLang="zh-CN" dirty="0" err="1" smtClean="0"/>
              <a:t>NoOpPing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不去</a:t>
            </a:r>
            <a:r>
              <a:rPr lang="en-US" altLang="zh-CN" dirty="0" smtClean="0"/>
              <a:t>ping,</a:t>
            </a:r>
            <a:r>
              <a:rPr lang="zh-CN" altLang="en-US" dirty="0" smtClean="0"/>
              <a:t>直接返回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即可用。</a:t>
            </a:r>
            <a:endParaRPr lang="en-US" altLang="zh-CN" dirty="0" smtClean="0"/>
          </a:p>
          <a:p>
            <a:r>
              <a:rPr lang="en-US" altLang="zh-CN" dirty="0" err="1" smtClean="0"/>
              <a:t>DummyPing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，并实现了</a:t>
            </a:r>
            <a:r>
              <a:rPr lang="en-US" altLang="zh-CN" dirty="0" err="1" smtClean="0"/>
              <a:t>initWithNiwsConfig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en-US" altLang="zh-CN" dirty="0" err="1" smtClean="0"/>
              <a:t>NIWSDiscoveryPing</a:t>
            </a:r>
            <a:r>
              <a:rPr lang="zh-CN" altLang="en-US" dirty="0" smtClean="0"/>
              <a:t>，根据</a:t>
            </a:r>
            <a:r>
              <a:rPr lang="en-US" altLang="zh-CN" dirty="0" err="1" smtClean="0"/>
              <a:t>DiscoveryEnabledServer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InstanceInfo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InstanceStatus</a:t>
            </a:r>
            <a:r>
              <a:rPr lang="zh-CN" altLang="en-US" dirty="0" smtClean="0"/>
              <a:t>去判断，如果为</a:t>
            </a:r>
            <a:r>
              <a:rPr lang="en-US" altLang="zh-CN" dirty="0" err="1" smtClean="0"/>
              <a:t>InstanceStatus.UP</a:t>
            </a:r>
            <a:r>
              <a:rPr lang="zh-CN" altLang="en-US" dirty="0" smtClean="0"/>
              <a:t>，则为可用，否则不可用。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负载均衡器是从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获取服务信息，并根据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去路由，并且根据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去判断服务的可用性。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1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LoadBalancerClient</a:t>
            </a:r>
            <a:r>
              <a:rPr lang="zh-CN" altLang="en-US" dirty="0" smtClean="0"/>
              <a:t>是在初始化的时候，会向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回去服务注册列表，并且向通过</a:t>
            </a:r>
            <a:r>
              <a:rPr lang="en-US" altLang="zh-CN" dirty="0" smtClean="0"/>
              <a:t>10s</a:t>
            </a:r>
            <a:r>
              <a:rPr lang="zh-CN" altLang="en-US" dirty="0" smtClean="0"/>
              <a:t>一次向</a:t>
            </a:r>
            <a:r>
              <a:rPr lang="en-US" altLang="zh-CN" dirty="0" err="1" smtClean="0"/>
              <a:t>EurekaClient</a:t>
            </a:r>
            <a:r>
              <a:rPr lang="zh-CN" altLang="en-US" dirty="0" smtClean="0"/>
              <a:t>发送“</a:t>
            </a:r>
            <a:r>
              <a:rPr lang="en-US" altLang="zh-CN" dirty="0" smtClean="0"/>
              <a:t>ping”</a:t>
            </a:r>
            <a:r>
              <a:rPr lang="zh-CN" altLang="en-US" dirty="0" smtClean="0"/>
              <a:t>，来判断服务的可用性，</a:t>
            </a:r>
            <a:endParaRPr lang="en-US" altLang="zh-CN" dirty="0" smtClean="0"/>
          </a:p>
          <a:p>
            <a:r>
              <a:rPr lang="zh-CN" altLang="en-US" dirty="0" smtClean="0"/>
              <a:t>如果服务的可用性发生了改变或者服务数量和之前的不一致，则更新或者重新拉取。</a:t>
            </a:r>
            <a:r>
              <a:rPr lang="en-US" altLang="zh-CN" dirty="0" err="1" smtClean="0"/>
              <a:t>LoadBalancerClient</a:t>
            </a:r>
            <a:r>
              <a:rPr lang="zh-CN" altLang="en-US" dirty="0" smtClean="0"/>
              <a:t>有了这些服务注册列表，就可以根据具体的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来进行负载均衡。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6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60" y="1707654"/>
            <a:ext cx="6046566" cy="6448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主标题 微软雅黑 28pt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9328" y="2427734"/>
            <a:ext cx="6048672" cy="504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 微软雅黑 22pt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611560" y="314781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t>2020/7/13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043608" y="483518"/>
            <a:ext cx="766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主标题 微软雅黑 20pt 加粗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9288" y="807363"/>
            <a:ext cx="60486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副标题 微软雅黑 18pt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127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anliyuan\Desktop\英文-应用部分RGB-EDM-0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8"/>
          <a:stretch>
            <a:fillRect/>
          </a:stretch>
        </p:blipFill>
        <p:spPr bwMode="auto">
          <a:xfrm>
            <a:off x="-35628" y="3075805"/>
            <a:ext cx="9246515" cy="20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44080" y="406400"/>
            <a:ext cx="1411605" cy="1835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6" name="图片 5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39552" y="266953"/>
            <a:ext cx="7344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321172" y="223421"/>
            <a:ext cx="87064" cy="87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fanliyuan\Desktop\Hikvision Logo-R-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1057"/>
            <a:ext cx="888479" cy="1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3" name="图片 2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fanliyuan\Desktop\英文-应用部分RGB-EDM-0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28" y="2931790"/>
            <a:ext cx="9246515" cy="22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fanliyuan\Desktop\Hikvision Logo-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9502"/>
            <a:ext cx="1572220" cy="3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中英文slogan2-0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68320" y="1772285"/>
            <a:ext cx="2726690" cy="880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3788" y="2249307"/>
            <a:ext cx="3816424" cy="644887"/>
          </a:xfrm>
        </p:spPr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使用与源码解析</a:t>
            </a: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4211960" y="2894194"/>
            <a:ext cx="720080" cy="25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夏光勇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获取清单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核心：</a:t>
            </a:r>
            <a:r>
              <a:rPr lang="en-US" altLang="zh-CN" dirty="0"/>
              <a:t> </a:t>
            </a:r>
            <a:r>
              <a:rPr lang="en-US" altLang="zh-CN" dirty="0" err="1"/>
              <a:t>LoadBalancerClient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630"/>
            <a:ext cx="3533775" cy="256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9952" y="19236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choose()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方法是选择具体服务实例的一个方法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1960" y="30031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交给了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ILoadBalancer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类去选择服务实例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心跳检测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5524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服务选取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19622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IClientConfig ribbonClientConfig: DefaultClientConfigImpl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IRule </a:t>
            </a:r>
            <a:r>
              <a:rPr lang="zh-CN" altLang="en-US" dirty="0"/>
              <a:t>ribbonRule: RoundRobinRule 路由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 smtClean="0"/>
              <a:t>IPing </a:t>
            </a:r>
            <a:r>
              <a:rPr lang="zh-CN" altLang="en-US" dirty="0"/>
              <a:t>ribbonPing: </a:t>
            </a:r>
            <a:r>
              <a:rPr lang="zh-CN" altLang="en-US" dirty="0" smtClean="0"/>
              <a:t>DummyPing</a:t>
            </a:r>
            <a:endParaRPr lang="en-US" altLang="zh-CN" dirty="0" smtClean="0"/>
          </a:p>
          <a:p>
            <a:r>
              <a:rPr lang="zh-CN" altLang="en-US" dirty="0" smtClean="0"/>
              <a:t>ServerList ribbonServerList</a:t>
            </a:r>
            <a:r>
              <a:rPr lang="zh-CN" altLang="en-US" dirty="0"/>
              <a:t>: </a:t>
            </a:r>
            <a:r>
              <a:rPr lang="zh-CN" altLang="en-US" dirty="0" smtClean="0"/>
              <a:t>ConfigurationBasedServerList</a:t>
            </a:r>
            <a:endParaRPr lang="en-US" altLang="zh-CN" dirty="0" smtClean="0"/>
          </a:p>
          <a:p>
            <a:r>
              <a:rPr lang="zh-CN" altLang="en-US" dirty="0" smtClean="0"/>
              <a:t>ServerListFilter </a:t>
            </a:r>
            <a:r>
              <a:rPr lang="zh-CN" altLang="en-US" dirty="0"/>
              <a:t>ribbonServerListFilter</a:t>
            </a:r>
            <a:r>
              <a:rPr lang="zh-CN" altLang="en-US" dirty="0" smtClean="0"/>
              <a:t>:ZonePreferenceServerListFilter</a:t>
            </a:r>
            <a:endParaRPr lang="en-US" altLang="zh-CN" dirty="0" smtClean="0"/>
          </a:p>
          <a:p>
            <a:r>
              <a:rPr lang="zh-CN" altLang="en-US" dirty="0" smtClean="0"/>
              <a:t>ILoadBalancer </a:t>
            </a:r>
            <a:r>
              <a:rPr lang="zh-CN" altLang="en-US" dirty="0"/>
              <a:t>ribbonLoadBalancer: </a:t>
            </a:r>
            <a:r>
              <a:rPr lang="zh-CN" altLang="en-US" dirty="0" smtClean="0"/>
              <a:t>ZoneAwareLoadBalancer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0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路由策略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9582"/>
            <a:ext cx="7962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心跳检测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7654"/>
            <a:ext cx="6229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定时更新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34761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BaseLoadBalancer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0475" y="191290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setupPingTask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62817"/>
            <a:ext cx="1293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使用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源码解析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标题四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43913" y="3478431"/>
            <a:ext cx="1440160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103450" y="1563638"/>
            <a:ext cx="2520280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199794" y="2715766"/>
            <a:ext cx="2692686" cy="576064"/>
            <a:chOff x="6012160" y="2715766"/>
            <a:chExt cx="2692686" cy="576064"/>
          </a:xfrm>
        </p:grpSpPr>
        <p:sp>
          <p:nvSpPr>
            <p:cNvPr id="5" name="圆角矩形 4"/>
            <p:cNvSpPr/>
            <p:nvPr/>
          </p:nvSpPr>
          <p:spPr>
            <a:xfrm>
              <a:off x="6012160" y="2715766"/>
              <a:ext cx="1440160" cy="5760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product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3726" y="284990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127.0.0.1:8001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13611" y="3478431"/>
            <a:ext cx="2678869" cy="576064"/>
            <a:chOff x="6025977" y="3435846"/>
            <a:chExt cx="2678869" cy="576064"/>
          </a:xfrm>
        </p:grpSpPr>
        <p:sp>
          <p:nvSpPr>
            <p:cNvPr id="9" name="圆角矩形 8"/>
            <p:cNvSpPr/>
            <p:nvPr/>
          </p:nvSpPr>
          <p:spPr>
            <a:xfrm>
              <a:off x="6025977" y="3435846"/>
              <a:ext cx="1440160" cy="5760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product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23726" y="356998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127.0.0.1:8002</a:t>
              </a:r>
              <a:endParaRPr lang="zh-CN" altLang="en-US" sz="14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18421" y="915566"/>
            <a:ext cx="15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key:product</a:t>
            </a:r>
            <a:endParaRPr lang="en-US" altLang="zh-CN" sz="1200" dirty="0" smtClean="0"/>
          </a:p>
          <a:p>
            <a:r>
              <a:rPr lang="en-US" altLang="zh-CN" sz="1200" dirty="0" smtClean="0"/>
              <a:t>value:127.0.0.1:8001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40035" y="1098009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,127.0.0.1:8002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5" idx="0"/>
            <a:endCxn id="11" idx="3"/>
          </p:cNvCxnSpPr>
          <p:nvPr/>
        </p:nvCxnSpPr>
        <p:spPr>
          <a:xfrm flipH="1" flipV="1">
            <a:off x="5623730" y="1851670"/>
            <a:ext cx="1296144" cy="86409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444213" y="2103700"/>
            <a:ext cx="899597" cy="150887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0"/>
          </p:cNvCxnSpPr>
          <p:nvPr/>
        </p:nvCxnSpPr>
        <p:spPr>
          <a:xfrm flipH="1" flipV="1">
            <a:off x="3457021" y="2124318"/>
            <a:ext cx="6972" cy="135411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0968" y="2283718"/>
            <a:ext cx="1656184" cy="7271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负载均衡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10" idx="3"/>
            <a:endCxn id="9" idx="1"/>
          </p:cNvCxnSpPr>
          <p:nvPr/>
        </p:nvCxnSpPr>
        <p:spPr>
          <a:xfrm>
            <a:off x="4184073" y="3766463"/>
            <a:ext cx="202953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734746" y="3504852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rpc</a:t>
            </a:r>
            <a:r>
              <a:rPr lang="zh-CN" altLang="en-US" sz="1100" dirty="0" smtClean="0"/>
              <a:t>调用</a:t>
            </a:r>
            <a:endParaRPr lang="zh-CN" altLang="en-US" sz="1100" dirty="0"/>
          </a:p>
        </p:txBody>
      </p:sp>
      <p:cxnSp>
        <p:nvCxnSpPr>
          <p:cNvPr id="54" name="肘形连接符 53"/>
          <p:cNvCxnSpPr>
            <a:stCxn id="37" idx="2"/>
            <a:endCxn id="10" idx="1"/>
          </p:cNvCxnSpPr>
          <p:nvPr/>
        </p:nvCxnSpPr>
        <p:spPr>
          <a:xfrm rot="16200000" flipH="1">
            <a:off x="1768703" y="2791252"/>
            <a:ext cx="755567" cy="119485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37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91630"/>
            <a:ext cx="4415180" cy="2690676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148064" y="1491630"/>
            <a:ext cx="3672408" cy="108012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指将负载（工作任务）进行平衡、分摊到多个操作单元上进行运行，从而协同完成工作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50048" y="3003798"/>
            <a:ext cx="3672408" cy="108012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是对系统的高可用、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网络压力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的缓解和处理能力扩容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的重要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手段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之一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818" y="3493086"/>
            <a:ext cx="7635080" cy="103412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54047" y="1098410"/>
            <a:ext cx="2538126" cy="432048"/>
            <a:chOff x="954047" y="1098410"/>
            <a:chExt cx="2538126" cy="432048"/>
          </a:xfrm>
        </p:grpSpPr>
        <p:sp>
          <p:nvSpPr>
            <p:cNvPr id="12" name="圆角矩形 11"/>
            <p:cNvSpPr/>
            <p:nvPr/>
          </p:nvSpPr>
          <p:spPr>
            <a:xfrm>
              <a:off x="954047" y="1098410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1680" y="112976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可用的</a:t>
              </a:r>
              <a:r>
                <a:rPr lang="zh-CN" altLang="en-US" dirty="0" smtClean="0">
                  <a:solidFill>
                    <a:srgbClr val="333333"/>
                  </a:solidFill>
                  <a:latin typeface="-apple-system"/>
                </a:rPr>
                <a:t>服务</a:t>
              </a:r>
              <a:r>
                <a:rPr lang="zh-CN" altLang="en-US" b="1" dirty="0" smtClean="0">
                  <a:solidFill>
                    <a:srgbClr val="333333"/>
                  </a:solidFill>
                  <a:latin typeface="-apple-system"/>
                </a:rPr>
                <a:t>清单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54047" y="1851670"/>
            <a:ext cx="4482049" cy="432048"/>
            <a:chOff x="954047" y="1851670"/>
            <a:chExt cx="4482049" cy="432048"/>
          </a:xfrm>
        </p:grpSpPr>
        <p:sp>
          <p:nvSpPr>
            <p:cNvPr id="14" name="圆角矩形 13"/>
            <p:cNvSpPr/>
            <p:nvPr/>
          </p:nvSpPr>
          <p:spPr>
            <a:xfrm>
              <a:off x="954047" y="1851670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91680" y="1883028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33333"/>
                  </a:solidFill>
                  <a:latin typeface="-apple-system"/>
                </a:rPr>
                <a:t>心跳检测</a:t>
              </a:r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来剔除故障的服务端节点</a:t>
              </a:r>
              <a:endParaRPr lang="zh-CN" altLang="en-US" dirty="0">
                <a:solidFill>
                  <a:srgbClr val="333333"/>
                </a:solidFill>
                <a:latin typeface="-apple-system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4047" y="2616596"/>
            <a:ext cx="7385607" cy="432048"/>
            <a:chOff x="954047" y="2616596"/>
            <a:chExt cx="7385607" cy="432048"/>
          </a:xfrm>
        </p:grpSpPr>
        <p:sp>
          <p:nvSpPr>
            <p:cNvPr id="17" name="圆角矩形 16"/>
            <p:cNvSpPr/>
            <p:nvPr/>
          </p:nvSpPr>
          <p:spPr>
            <a:xfrm>
              <a:off x="954047" y="2616596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91680" y="2645714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从可用服务端清单中</a:t>
              </a:r>
              <a:r>
                <a:rPr lang="zh-CN" altLang="en-US" b="1" dirty="0">
                  <a:solidFill>
                    <a:srgbClr val="333333"/>
                  </a:solidFill>
                  <a:latin typeface="-apple-system"/>
                </a:rPr>
                <a:t>选取</a:t>
              </a:r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出一台服务端端地址，然后进行</a:t>
              </a:r>
              <a:r>
                <a:rPr lang="zh-CN" altLang="en-US" dirty="0" smtClean="0">
                  <a:solidFill>
                    <a:srgbClr val="333333"/>
                  </a:solidFill>
                  <a:latin typeface="-apple-system"/>
                </a:rPr>
                <a:t>转发</a:t>
              </a:r>
              <a:endParaRPr lang="zh-CN" altLang="en-US" dirty="0">
                <a:solidFill>
                  <a:srgbClr val="333333"/>
                </a:solidFill>
                <a:latin typeface="-apple-system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59029"/>
            <a:ext cx="2342857" cy="1942857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954047" y="3644154"/>
            <a:ext cx="7074337" cy="51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最大的不同点在于上面所提到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服务清单所存储的位置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2381565" y="2283718"/>
            <a:ext cx="6770984" cy="2196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smtClean="0"/>
              <a:t>Ribbon </a:t>
            </a:r>
            <a:r>
              <a:rPr lang="zh-CN" altLang="en-US" sz="3600" dirty="0" smtClean="0"/>
              <a:t>项目演示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59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288" y="807362"/>
            <a:ext cx="8571184" cy="385261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服务清单如何获取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清单如何存储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如何维护（心跳检测）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如何选取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1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288" y="807362"/>
            <a:ext cx="7563072" cy="2916515"/>
          </a:xfrm>
        </p:spPr>
        <p:txBody>
          <a:bodyPr/>
          <a:lstStyle/>
          <a:p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根据服务别名，</a:t>
            </a:r>
            <a:r>
              <a:rPr lang="zh-CN" altLang="en-US" dirty="0" smtClean="0"/>
              <a:t>从</a:t>
            </a:r>
            <a:r>
              <a:rPr lang="zh-CN" altLang="en-US" dirty="0"/>
              <a:t>注册</a:t>
            </a:r>
            <a:r>
              <a:rPr lang="zh-CN" altLang="en-US" dirty="0" smtClean="0"/>
              <a:t>中心获取</a:t>
            </a:r>
            <a:r>
              <a:rPr lang="zh-CN" altLang="en-US" dirty="0"/>
              <a:t>服务提供者的客户端</a:t>
            </a:r>
            <a:r>
              <a:rPr lang="zh-CN" altLang="en-US" dirty="0" smtClean="0"/>
              <a:t>列表 </a:t>
            </a:r>
            <a:r>
              <a:rPr lang="zh-CN" altLang="en-US" dirty="0" smtClean="0">
                <a:solidFill>
                  <a:srgbClr val="FF0000"/>
                </a:solidFill>
              </a:rPr>
              <a:t>代码在哪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将列表缓存到本地，即消费者客户端的</a:t>
            </a:r>
            <a:r>
              <a:rPr lang="en-US" altLang="zh-CN" dirty="0" err="1"/>
              <a:t>jvm</a:t>
            </a:r>
            <a:r>
              <a:rPr lang="zh-CN" altLang="en-US" dirty="0" smtClean="0"/>
              <a:t>中 </a:t>
            </a:r>
            <a:r>
              <a:rPr lang="zh-CN" altLang="en-US" dirty="0" smtClean="0">
                <a:solidFill>
                  <a:srgbClr val="FF0000"/>
                </a:solidFill>
              </a:rPr>
              <a:t>代码</a:t>
            </a:r>
            <a:r>
              <a:rPr lang="zh-CN" altLang="en-US" dirty="0">
                <a:solidFill>
                  <a:srgbClr val="FF0000"/>
                </a:solidFill>
              </a:rPr>
              <a:t>在哪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根据用户指定的策略，在从</a:t>
            </a:r>
            <a:r>
              <a:rPr lang="en-US" altLang="zh-CN" dirty="0"/>
              <a:t>Server</a:t>
            </a:r>
            <a:r>
              <a:rPr lang="zh-CN" altLang="en-US" dirty="0"/>
              <a:t>取到的服务注册列表中选择一个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7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3131839" y="2283718"/>
            <a:ext cx="6020709" cy="2196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dirty="0" smtClean="0"/>
              <a:t>源码分析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7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563</Words>
  <Application>Microsoft Office PowerPoint</Application>
  <PresentationFormat>全屏显示(16:9)</PresentationFormat>
  <Paragraphs>84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等线</vt:lpstr>
      <vt:lpstr>Arial</vt:lpstr>
      <vt:lpstr>Calibri</vt:lpstr>
      <vt:lpstr>微软雅黑</vt:lpstr>
      <vt:lpstr>微软雅黑</vt:lpstr>
      <vt:lpstr>Office 主题</vt:lpstr>
      <vt:lpstr>2_自定义设计方案</vt:lpstr>
      <vt:lpstr>3_自定义设计方案</vt:lpstr>
      <vt:lpstr>1_自定义设计方案</vt:lpstr>
      <vt:lpstr>Ribbon使用与源码解析</vt:lpstr>
      <vt:lpstr>PowerPoint 演示文稿</vt:lpstr>
      <vt:lpstr>背景</vt:lpstr>
      <vt:lpstr>概念</vt:lpstr>
      <vt:lpstr>PowerPoint 演示文稿</vt:lpstr>
      <vt:lpstr>PowerPoint 演示文稿</vt:lpstr>
      <vt:lpstr>疑问</vt:lpstr>
      <vt:lpstr>疑问</vt:lpstr>
      <vt:lpstr>PowerPoint 演示文稿</vt:lpstr>
      <vt:lpstr>获取清单</vt:lpstr>
      <vt:lpstr>心跳检测</vt:lpstr>
      <vt:lpstr>服务选取</vt:lpstr>
      <vt:lpstr>路由策略</vt:lpstr>
      <vt:lpstr>心跳检测</vt:lpstr>
      <vt:lpstr>定时更新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范丽媛</dc:creator>
  <cp:lastModifiedBy>夏光勇</cp:lastModifiedBy>
  <cp:revision>164</cp:revision>
  <dcterms:created xsi:type="dcterms:W3CDTF">2018-12-13T06:55:00Z</dcterms:created>
  <dcterms:modified xsi:type="dcterms:W3CDTF">2020-07-14T12:55:09Z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