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Oswald"/>
      <p:regular r:id="rId36"/>
      <p:bold r:id="rId37"/>
    </p:embeddedFont>
    <p:embeddedFont>
      <p:font typeface="Source Sans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C6E1CF-1C30-4241-95F0-F3F1179A7778}">
  <a:tblStyle styleId="{4DC6E1CF-1C30-4241-95F0-F3F1179A77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italic.fntdata"/><Relationship Id="rId20" Type="http://schemas.openxmlformats.org/officeDocument/2006/relationships/slide" Target="slides/slide15.xml"/><Relationship Id="rId41" Type="http://schemas.openxmlformats.org/officeDocument/2006/relationships/font" Target="fonts/SourceSansPr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39" Type="http://schemas.openxmlformats.org/officeDocument/2006/relationships/font" Target="fonts/SourceSansPro-bold.fntdata"/><Relationship Id="rId16" Type="http://schemas.openxmlformats.org/officeDocument/2006/relationships/slide" Target="slides/slide11.xml"/><Relationship Id="rId38" Type="http://schemas.openxmlformats.org/officeDocument/2006/relationships/font" Target="fonts/SourceSans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cfa2d19ba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cfa2d19ba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2e77a72eb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02e77a72e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Ziya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02cfbfcd57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02cfbfcd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Ziya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02e77a72eb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02e77a72e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Ziya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02e77a72eb_1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02e77a72e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02cfbfcd57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02cfbfcd5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02d3bef6ca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02d3bef6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02e77a72eb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02e77a72e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Altug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Altug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solidFill>
                  <a:schemeClr val="dk1"/>
                </a:solidFill>
              </a:rPr>
              <a:t>fe: Bankruptcy has a negative impact both on the enterprise itself and the global economy. Business practitioners, investors, governments, and academic researchers have long studied ways to identify the potential risk of business failure in order to reduce the economic loss caused by bankruptcy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02e77a72eb_1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02e77a72e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02e77a72eb_1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02e77a72e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02e77a72eb_1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02e77a72e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0504459662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050445966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cfa2d19ba7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cfa2d19ba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cfa2d19ba7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cfa2d19ba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 </a:t>
            </a:r>
            <a:r>
              <a:rPr lang="en" sz="1800">
                <a:solidFill>
                  <a:srgbClr val="8EC400"/>
                </a:solidFill>
                <a:latin typeface="Oswald"/>
                <a:ea typeface="Oswald"/>
                <a:cs typeface="Oswald"/>
                <a:sym typeface="Oswald"/>
              </a:rPr>
              <a:t>False negatives hurt us the most</a:t>
            </a:r>
            <a:endParaRPr sz="1800">
              <a:solidFill>
                <a:srgbClr val="8EC400"/>
              </a:solidFill>
              <a:latin typeface="Oswald"/>
              <a:ea typeface="Oswald"/>
              <a:cs typeface="Oswald"/>
              <a:sym typeface="Oswald"/>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fa2d19ba7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fa2d19b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Ziya  not </a:t>
            </a:r>
            <a:r>
              <a:rPr lang="en"/>
              <a:t>applicable</a:t>
            </a:r>
            <a:r>
              <a:rPr lang="en"/>
              <a:t> to other companies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Ziya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cd566ac1d1_0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cd566ac1d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504459662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50445966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Altug - We had 6819 </a:t>
            </a:r>
            <a:r>
              <a:rPr lang="en"/>
              <a:t>companies</a:t>
            </a:r>
            <a:r>
              <a:rPr lang="en"/>
              <a:t> in our dataset the names of which we do not due to confidentiality standards, most of them were manufacturing companies as our research showed that majority of companies in Taiwan is manufacturing companies. In the finance industry there are more than 300 financial ratios but our data set has 95 different ratios.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02e77a72eb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02e77a72e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Altug -  predictors were already scaled range from 0 to 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fa2d19ba7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cfa2d19ba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Altug - our data set mostly </a:t>
            </a:r>
            <a:r>
              <a:rPr lang="en"/>
              <a:t>constitutes</a:t>
            </a:r>
            <a:r>
              <a:rPr lang="en"/>
              <a:t> of 0s </a:t>
            </a:r>
            <a:r>
              <a:rPr lang="en"/>
              <a:t>which</a:t>
            </a:r>
            <a:r>
              <a:rPr lang="en"/>
              <a:t> means no bankruptcy. We also had a </a:t>
            </a:r>
            <a:r>
              <a:rPr lang="en"/>
              <a:t>limitation</a:t>
            </a:r>
            <a:r>
              <a:rPr lang="en"/>
              <a:t> because of the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First of all we wanted to see which predictors are significant. So we had a unique approach to deal with this. Firstly, we had a preliminary accounting analysis which help us to decrease the predictors from 95 to 85. The reason that we eliminated 10 predictor is to make our model to be applicable to private companies as well. Because these 10 ratios were only applicable to public companies.</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fa2d19ba7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fa2d19b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After going down to 85 predictors, we ran a one variable logistic regression with each 85 predictors and ranked them based on their P-value and AIC.</a:t>
            </a:r>
            <a:endParaRPr/>
          </a:p>
          <a:p>
            <a:pPr indent="0" lvl="0" marL="0" rtl="0" algn="l">
              <a:lnSpc>
                <a:spcPct val="115000"/>
              </a:lnSpc>
              <a:spcBef>
                <a:spcPts val="1200"/>
              </a:spcBef>
              <a:spcAft>
                <a:spcPts val="0"/>
              </a:spcAft>
              <a:buClr>
                <a:schemeClr val="dk1"/>
              </a:buClr>
              <a:buSzPts val="1100"/>
              <a:buFont typeface="Arial"/>
              <a:buNone/>
            </a:pPr>
            <a:r>
              <a:rPr lang="en"/>
              <a:t>Then we ran a stepwise regression. The stepwise regression gave us 25 significant variables.</a:t>
            </a:r>
            <a:endParaRPr/>
          </a:p>
          <a:p>
            <a:pPr indent="0" lvl="0" marL="0" rtl="0" algn="l">
              <a:lnSpc>
                <a:spcPct val="115000"/>
              </a:lnSpc>
              <a:spcBef>
                <a:spcPts val="1200"/>
              </a:spcBef>
              <a:spcAft>
                <a:spcPts val="0"/>
              </a:spcAft>
              <a:buClr>
                <a:schemeClr val="dk1"/>
              </a:buClr>
              <a:buSzPts val="1100"/>
              <a:buFont typeface="Arial"/>
              <a:buNone/>
            </a:pPr>
            <a:r>
              <a:rPr lang="en"/>
              <a:t>Lastly we looked at the 25 predictors with the lowest p-values, lowest AICs and predictors that we obtained from the stepwise regression. At the end we came up with 7 final predictors in common.</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2.png"/><Relationship Id="rId7"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idx="4294967295" type="subTitle"/>
          </p:nvPr>
        </p:nvSpPr>
        <p:spPr>
          <a:xfrm>
            <a:off x="1275150" y="2859400"/>
            <a:ext cx="6593700" cy="1446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solidFill>
                  <a:schemeClr val="accent2"/>
                </a:solidFill>
                <a:latin typeface="Oswald"/>
                <a:ea typeface="Oswald"/>
                <a:cs typeface="Oswald"/>
                <a:sym typeface="Oswald"/>
              </a:rPr>
              <a:t>QTM2020</a:t>
            </a:r>
            <a:r>
              <a:rPr b="1" lang="en">
                <a:latin typeface="Oswald"/>
                <a:ea typeface="Oswald"/>
                <a:cs typeface="Oswald"/>
                <a:sym typeface="Oswald"/>
              </a:rPr>
              <a:t> Final Presentation</a:t>
            </a:r>
            <a:endParaRPr b="1">
              <a:latin typeface="Oswald"/>
              <a:ea typeface="Oswald"/>
              <a:cs typeface="Oswald"/>
              <a:sym typeface="Oswald"/>
            </a:endParaRPr>
          </a:p>
          <a:p>
            <a:pPr indent="0" lvl="0" marL="0" rtl="0" algn="ctr">
              <a:spcBef>
                <a:spcPts val="600"/>
              </a:spcBef>
              <a:spcAft>
                <a:spcPts val="0"/>
              </a:spcAft>
              <a:buClr>
                <a:schemeClr val="dk1"/>
              </a:buClr>
              <a:buSzPts val="1100"/>
              <a:buFont typeface="Arial"/>
              <a:buNone/>
            </a:pPr>
            <a:r>
              <a:rPr b="1" lang="en" sz="1800">
                <a:solidFill>
                  <a:schemeClr val="accent6"/>
                </a:solidFill>
                <a:latin typeface="Oswald"/>
                <a:ea typeface="Oswald"/>
                <a:cs typeface="Oswald"/>
                <a:sym typeface="Oswald"/>
              </a:rPr>
              <a:t>Prof. Pachamanova</a:t>
            </a:r>
            <a:endParaRPr b="1" sz="1800">
              <a:solidFill>
                <a:schemeClr val="accent6"/>
              </a:solidFill>
              <a:latin typeface="Oswald"/>
              <a:ea typeface="Oswald"/>
              <a:cs typeface="Oswald"/>
              <a:sym typeface="Oswald"/>
            </a:endParaRPr>
          </a:p>
          <a:p>
            <a:pPr indent="0" lvl="0" marL="0" rtl="0" algn="ctr">
              <a:spcBef>
                <a:spcPts val="600"/>
              </a:spcBef>
              <a:spcAft>
                <a:spcPts val="0"/>
              </a:spcAft>
              <a:buClr>
                <a:schemeClr val="dk1"/>
              </a:buClr>
              <a:buSzPts val="1100"/>
              <a:buFont typeface="Arial"/>
              <a:buNone/>
            </a:pPr>
            <a:r>
              <a:t/>
            </a:r>
            <a:endParaRPr b="1" sz="1800">
              <a:latin typeface="Oswald"/>
              <a:ea typeface="Oswald"/>
              <a:cs typeface="Oswald"/>
              <a:sym typeface="Oswald"/>
            </a:endParaRPr>
          </a:p>
          <a:p>
            <a:pPr indent="0" lvl="0" marL="0" rtl="0" algn="ctr">
              <a:spcBef>
                <a:spcPts val="600"/>
              </a:spcBef>
              <a:spcAft>
                <a:spcPts val="0"/>
              </a:spcAft>
              <a:buClr>
                <a:schemeClr val="dk1"/>
              </a:buClr>
              <a:buSzPts val="1100"/>
              <a:buFont typeface="Arial"/>
              <a:buNone/>
            </a:pPr>
            <a:r>
              <a:rPr lang="en" sz="1800">
                <a:solidFill>
                  <a:schemeClr val="accent4"/>
                </a:solidFill>
                <a:latin typeface="Oswald"/>
                <a:ea typeface="Oswald"/>
                <a:cs typeface="Oswald"/>
                <a:sym typeface="Oswald"/>
              </a:rPr>
              <a:t>Altug Kalfazade</a:t>
            </a:r>
            <a:r>
              <a:rPr lang="en" sz="1800">
                <a:latin typeface="Oswald"/>
                <a:ea typeface="Oswald"/>
                <a:cs typeface="Oswald"/>
                <a:sym typeface="Oswald"/>
              </a:rPr>
              <a:t>, </a:t>
            </a:r>
            <a:r>
              <a:rPr lang="en" sz="1800">
                <a:solidFill>
                  <a:schemeClr val="accent3"/>
                </a:solidFill>
                <a:latin typeface="Oswald"/>
                <a:ea typeface="Oswald"/>
                <a:cs typeface="Oswald"/>
                <a:sym typeface="Oswald"/>
              </a:rPr>
              <a:t>Efe Bora</a:t>
            </a:r>
            <a:r>
              <a:rPr lang="en" sz="1800">
                <a:latin typeface="Oswald"/>
                <a:ea typeface="Oswald"/>
                <a:cs typeface="Oswald"/>
                <a:sym typeface="Oswald"/>
              </a:rPr>
              <a:t>, </a:t>
            </a:r>
            <a:r>
              <a:rPr lang="en" sz="1800">
                <a:solidFill>
                  <a:schemeClr val="accent1"/>
                </a:solidFill>
                <a:latin typeface="Oswald"/>
                <a:ea typeface="Oswald"/>
                <a:cs typeface="Oswald"/>
                <a:sym typeface="Oswald"/>
              </a:rPr>
              <a:t>Linh Ha</a:t>
            </a:r>
            <a:r>
              <a:rPr lang="en" sz="1800">
                <a:latin typeface="Oswald"/>
                <a:ea typeface="Oswald"/>
                <a:cs typeface="Oswald"/>
                <a:sym typeface="Oswald"/>
              </a:rPr>
              <a:t>, &amp; </a:t>
            </a:r>
            <a:r>
              <a:rPr lang="en" sz="1800">
                <a:solidFill>
                  <a:schemeClr val="accent5"/>
                </a:solidFill>
                <a:latin typeface="Oswald"/>
                <a:ea typeface="Oswald"/>
                <a:cs typeface="Oswald"/>
                <a:sym typeface="Oswald"/>
              </a:rPr>
              <a:t>Ziya Aydin</a:t>
            </a:r>
            <a:endParaRPr sz="1800">
              <a:solidFill>
                <a:schemeClr val="accent5"/>
              </a:solidFill>
              <a:latin typeface="Oswald"/>
              <a:ea typeface="Oswald"/>
              <a:cs typeface="Oswald"/>
              <a:sym typeface="Oswald"/>
            </a:endParaRPr>
          </a:p>
          <a:p>
            <a:pPr indent="0" lvl="0" marL="0" rtl="0" algn="ctr">
              <a:spcBef>
                <a:spcPts val="600"/>
              </a:spcBef>
              <a:spcAft>
                <a:spcPts val="0"/>
              </a:spcAft>
              <a:buClr>
                <a:schemeClr val="dk1"/>
              </a:buClr>
              <a:buSzPts val="1100"/>
              <a:buFont typeface="Arial"/>
              <a:buNone/>
            </a:pPr>
            <a:r>
              <a:t/>
            </a:r>
            <a:endParaRPr b="1" sz="1500">
              <a:solidFill>
                <a:schemeClr val="accent2"/>
              </a:solidFill>
              <a:latin typeface="Oswald"/>
              <a:ea typeface="Oswald"/>
              <a:cs typeface="Oswald"/>
              <a:sym typeface="Oswald"/>
            </a:endParaRPr>
          </a:p>
          <a:p>
            <a:pPr indent="0" lvl="0" marL="0" rtl="0" algn="ctr">
              <a:spcBef>
                <a:spcPts val="600"/>
              </a:spcBef>
              <a:spcAft>
                <a:spcPts val="0"/>
              </a:spcAft>
              <a:buClr>
                <a:schemeClr val="dk1"/>
              </a:buClr>
              <a:buSzPts val="1100"/>
              <a:buFont typeface="Arial"/>
              <a:buNone/>
            </a:pPr>
            <a:r>
              <a:t/>
            </a:r>
            <a:endParaRPr>
              <a:solidFill>
                <a:schemeClr val="accent1"/>
              </a:solidFill>
              <a:latin typeface="Oswald"/>
              <a:ea typeface="Oswald"/>
              <a:cs typeface="Oswald"/>
              <a:sym typeface="Oswald"/>
            </a:endParaRPr>
          </a:p>
          <a:p>
            <a:pPr indent="0" lvl="0" marL="0" rtl="0" algn="ctr">
              <a:spcBef>
                <a:spcPts val="600"/>
              </a:spcBef>
              <a:spcAft>
                <a:spcPts val="0"/>
              </a:spcAft>
              <a:buClr>
                <a:schemeClr val="dk1"/>
              </a:buClr>
              <a:buSzPts val="1100"/>
              <a:buFont typeface="Arial"/>
              <a:buNone/>
            </a:pPr>
            <a:r>
              <a:t/>
            </a:r>
            <a:endParaRPr b="1" sz="3600">
              <a:latin typeface="Oswald"/>
              <a:ea typeface="Oswald"/>
              <a:cs typeface="Oswald"/>
              <a:sym typeface="Oswald"/>
            </a:endParaRPr>
          </a:p>
        </p:txBody>
      </p:sp>
      <p:sp>
        <p:nvSpPr>
          <p:cNvPr id="465" name="Google Shape;465;p1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6" name="Google Shape;466;p13"/>
          <p:cNvPicPr preferRelativeResize="0"/>
          <p:nvPr/>
        </p:nvPicPr>
        <p:blipFill rotWithShape="1">
          <a:blip r:embed="rId3">
            <a:alphaModFix/>
          </a:blip>
          <a:srcRect b="0" l="1710" r="0" t="0"/>
          <a:stretch/>
        </p:blipFill>
        <p:spPr>
          <a:xfrm>
            <a:off x="1715700" y="217950"/>
            <a:ext cx="5297325" cy="2936982"/>
          </a:xfrm>
          <a:prstGeom prst="rect">
            <a:avLst/>
          </a:prstGeom>
          <a:noFill/>
          <a:ln>
            <a:noFill/>
          </a:ln>
        </p:spPr>
      </p:pic>
      <p:pic>
        <p:nvPicPr>
          <p:cNvPr id="467" name="Google Shape;467;p13"/>
          <p:cNvPicPr preferRelativeResize="0"/>
          <p:nvPr/>
        </p:nvPicPr>
        <p:blipFill>
          <a:blip r:embed="rId4">
            <a:alphaModFix/>
          </a:blip>
          <a:stretch>
            <a:fillRect/>
          </a:stretch>
        </p:blipFill>
        <p:spPr>
          <a:xfrm>
            <a:off x="6289550" y="1396775"/>
            <a:ext cx="219774" cy="219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2"/>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The 7 Significant 	Predictors</a:t>
            </a:r>
            <a:endParaRPr sz="3500"/>
          </a:p>
        </p:txBody>
      </p:sp>
      <p:sp>
        <p:nvSpPr>
          <p:cNvPr id="574" name="Google Shape;574;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22"/>
          <p:cNvSpPr txBox="1"/>
          <p:nvPr/>
        </p:nvSpPr>
        <p:spPr>
          <a:xfrm>
            <a:off x="968200" y="1432825"/>
            <a:ext cx="7347900" cy="261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accent2"/>
              </a:buClr>
              <a:buSzPts val="2000"/>
              <a:buFont typeface="Oswald"/>
              <a:buChar char="●"/>
            </a:pPr>
            <a:r>
              <a:rPr lang="en" sz="2000">
                <a:solidFill>
                  <a:schemeClr val="accent2"/>
                </a:solidFill>
                <a:latin typeface="Oswald"/>
                <a:ea typeface="Oswald"/>
                <a:cs typeface="Oswald"/>
                <a:sym typeface="Oswald"/>
              </a:rPr>
              <a:t>Cash/Total Assets</a:t>
            </a:r>
            <a:endParaRPr sz="2000">
              <a:solidFill>
                <a:schemeClr val="accent2"/>
              </a:solidFill>
              <a:latin typeface="Oswald"/>
              <a:ea typeface="Oswald"/>
              <a:cs typeface="Oswald"/>
              <a:sym typeface="Oswald"/>
            </a:endParaRPr>
          </a:p>
          <a:p>
            <a:pPr indent="-355600" lvl="0" marL="457200" rtl="0" algn="l">
              <a:lnSpc>
                <a:spcPct val="115000"/>
              </a:lnSpc>
              <a:spcBef>
                <a:spcPts val="0"/>
              </a:spcBef>
              <a:spcAft>
                <a:spcPts val="0"/>
              </a:spcAft>
              <a:buClr>
                <a:schemeClr val="accent2"/>
              </a:buClr>
              <a:buSzPts val="2000"/>
              <a:buFont typeface="Oswald"/>
              <a:buChar char="●"/>
            </a:pPr>
            <a:r>
              <a:rPr lang="en" sz="2000">
                <a:solidFill>
                  <a:schemeClr val="accent2"/>
                </a:solidFill>
                <a:latin typeface="Oswald"/>
                <a:ea typeface="Oswald"/>
                <a:cs typeface="Oswald"/>
                <a:sym typeface="Oswald"/>
              </a:rPr>
              <a:t>Working Capital to Total Assets</a:t>
            </a:r>
            <a:endParaRPr sz="2000">
              <a:solidFill>
                <a:schemeClr val="accent2"/>
              </a:solidFill>
              <a:latin typeface="Oswald"/>
              <a:ea typeface="Oswald"/>
              <a:cs typeface="Oswald"/>
              <a:sym typeface="Oswald"/>
            </a:endParaRPr>
          </a:p>
          <a:p>
            <a:pPr indent="-355600" lvl="0" marL="457200" rtl="0" algn="l">
              <a:lnSpc>
                <a:spcPct val="115000"/>
              </a:lnSpc>
              <a:spcBef>
                <a:spcPts val="0"/>
              </a:spcBef>
              <a:spcAft>
                <a:spcPts val="0"/>
              </a:spcAft>
              <a:buClr>
                <a:schemeClr val="accent2"/>
              </a:buClr>
              <a:buSzPts val="2000"/>
              <a:buFont typeface="Oswald"/>
              <a:buChar char="●"/>
            </a:pPr>
            <a:r>
              <a:rPr lang="en" sz="2000">
                <a:solidFill>
                  <a:schemeClr val="accent2"/>
                </a:solidFill>
                <a:latin typeface="Oswald"/>
                <a:ea typeface="Oswald"/>
                <a:cs typeface="Oswald"/>
                <a:sym typeface="Oswald"/>
              </a:rPr>
              <a:t>Net Income to Total Assets</a:t>
            </a:r>
            <a:endParaRPr sz="2000">
              <a:solidFill>
                <a:schemeClr val="accent2"/>
              </a:solidFill>
              <a:latin typeface="Oswald"/>
              <a:ea typeface="Oswald"/>
              <a:cs typeface="Oswald"/>
              <a:sym typeface="Oswald"/>
            </a:endParaRPr>
          </a:p>
          <a:p>
            <a:pPr indent="-355600" lvl="0" marL="457200" rtl="0" algn="l">
              <a:lnSpc>
                <a:spcPct val="115000"/>
              </a:lnSpc>
              <a:spcBef>
                <a:spcPts val="0"/>
              </a:spcBef>
              <a:spcAft>
                <a:spcPts val="0"/>
              </a:spcAft>
              <a:buClr>
                <a:schemeClr val="accent2"/>
              </a:buClr>
              <a:buSzPts val="2000"/>
              <a:buFont typeface="Oswald"/>
              <a:buChar char="●"/>
            </a:pPr>
            <a:r>
              <a:rPr lang="en" sz="2000">
                <a:solidFill>
                  <a:schemeClr val="accent2"/>
                </a:solidFill>
                <a:latin typeface="Oswald"/>
                <a:ea typeface="Oswald"/>
                <a:cs typeface="Oswald"/>
                <a:sym typeface="Oswald"/>
              </a:rPr>
              <a:t>Working Capital/Equity</a:t>
            </a:r>
            <a:endParaRPr sz="2000">
              <a:solidFill>
                <a:schemeClr val="accent2"/>
              </a:solidFill>
              <a:latin typeface="Oswald"/>
              <a:ea typeface="Oswald"/>
              <a:cs typeface="Oswald"/>
              <a:sym typeface="Oswald"/>
            </a:endParaRPr>
          </a:p>
          <a:p>
            <a:pPr indent="-355600" lvl="0" marL="457200" rtl="0" algn="l">
              <a:lnSpc>
                <a:spcPct val="115000"/>
              </a:lnSpc>
              <a:spcBef>
                <a:spcPts val="0"/>
              </a:spcBef>
              <a:spcAft>
                <a:spcPts val="0"/>
              </a:spcAft>
              <a:buClr>
                <a:schemeClr val="accent2"/>
              </a:buClr>
              <a:buSzPts val="2000"/>
              <a:buFont typeface="Oswald"/>
              <a:buChar char="●"/>
            </a:pPr>
            <a:r>
              <a:rPr lang="en" sz="2000">
                <a:solidFill>
                  <a:schemeClr val="accent2"/>
                </a:solidFill>
                <a:latin typeface="Oswald"/>
                <a:ea typeface="Oswald"/>
                <a:cs typeface="Oswald"/>
                <a:sym typeface="Oswald"/>
              </a:rPr>
              <a:t>Retained Earnings to Total Assets</a:t>
            </a:r>
            <a:endParaRPr sz="2000">
              <a:solidFill>
                <a:schemeClr val="accent2"/>
              </a:solidFill>
              <a:latin typeface="Oswald"/>
              <a:ea typeface="Oswald"/>
              <a:cs typeface="Oswald"/>
              <a:sym typeface="Oswald"/>
            </a:endParaRPr>
          </a:p>
          <a:p>
            <a:pPr indent="-355600" lvl="0" marL="457200" rtl="0" algn="l">
              <a:lnSpc>
                <a:spcPct val="115000"/>
              </a:lnSpc>
              <a:spcBef>
                <a:spcPts val="0"/>
              </a:spcBef>
              <a:spcAft>
                <a:spcPts val="0"/>
              </a:spcAft>
              <a:buClr>
                <a:schemeClr val="accent2"/>
              </a:buClr>
              <a:buSzPts val="2000"/>
              <a:buFont typeface="Oswald"/>
              <a:buChar char="●"/>
            </a:pPr>
            <a:r>
              <a:rPr lang="en" sz="2000">
                <a:solidFill>
                  <a:schemeClr val="accent2"/>
                </a:solidFill>
                <a:latin typeface="Oswald"/>
                <a:ea typeface="Oswald"/>
                <a:cs typeface="Oswald"/>
                <a:sym typeface="Oswald"/>
              </a:rPr>
              <a:t>ROA(C) before interest and depreciation before interest</a:t>
            </a:r>
            <a:endParaRPr sz="2000">
              <a:solidFill>
                <a:schemeClr val="accent2"/>
              </a:solidFill>
              <a:latin typeface="Oswald"/>
              <a:ea typeface="Oswald"/>
              <a:cs typeface="Oswald"/>
              <a:sym typeface="Oswald"/>
            </a:endParaRPr>
          </a:p>
          <a:p>
            <a:pPr indent="-355600" lvl="0" marL="457200" rtl="0" algn="l">
              <a:lnSpc>
                <a:spcPct val="115000"/>
              </a:lnSpc>
              <a:spcBef>
                <a:spcPts val="0"/>
              </a:spcBef>
              <a:spcAft>
                <a:spcPts val="0"/>
              </a:spcAft>
              <a:buClr>
                <a:schemeClr val="accent2"/>
              </a:buClr>
              <a:buSzPts val="2000"/>
              <a:buFont typeface="Oswald"/>
              <a:buChar char="●"/>
            </a:pPr>
            <a:r>
              <a:rPr lang="en" sz="2000">
                <a:solidFill>
                  <a:schemeClr val="accent2"/>
                </a:solidFill>
                <a:latin typeface="Oswald"/>
                <a:ea typeface="Oswald"/>
                <a:cs typeface="Oswald"/>
                <a:sym typeface="Oswald"/>
              </a:rPr>
              <a:t>Borrowing Dependency</a:t>
            </a:r>
            <a:endParaRPr sz="2000">
              <a:solidFill>
                <a:schemeClr val="accent2"/>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Clustering</a:t>
            </a:r>
            <a:endParaRPr/>
          </a:p>
        </p:txBody>
      </p:sp>
      <p:sp>
        <p:nvSpPr>
          <p:cNvPr id="581" name="Google Shape;581;p2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 bunch of things</a:t>
            </a:r>
            <a:endParaRPr/>
          </a:p>
        </p:txBody>
      </p:sp>
      <p:sp>
        <p:nvSpPr>
          <p:cNvPr id="582" name="Google Shape;582;p23"/>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2</a:t>
            </a:r>
            <a:endParaRPr sz="12000">
              <a:solidFill>
                <a:schemeClr val="accent2"/>
              </a:solidFill>
            </a:endParaRPr>
          </a:p>
        </p:txBody>
      </p:sp>
      <p:sp>
        <p:nvSpPr>
          <p:cNvPr id="583" name="Google Shape;583;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4" name="Google Shape;584;p23"/>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4"/>
          <p:cNvSpPr txBox="1"/>
          <p:nvPr>
            <p:ph type="title"/>
          </p:nvPr>
        </p:nvSpPr>
        <p:spPr>
          <a:xfrm>
            <a:off x="1073700" y="4482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accent2"/>
                </a:solidFill>
              </a:rPr>
              <a:t>Clustering</a:t>
            </a:r>
            <a:endParaRPr sz="3500">
              <a:solidFill>
                <a:schemeClr val="accent2"/>
              </a:solidFill>
            </a:endParaRPr>
          </a:p>
        </p:txBody>
      </p:sp>
      <p:sp>
        <p:nvSpPr>
          <p:cNvPr id="590" name="Google Shape;590;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91" name="Google Shape;591;p24"/>
          <p:cNvGrpSpPr/>
          <p:nvPr/>
        </p:nvGrpSpPr>
        <p:grpSpPr>
          <a:xfrm rot="5400000">
            <a:off x="1085229" y="2509257"/>
            <a:ext cx="3160434" cy="841755"/>
            <a:chOff x="3042485" y="5594633"/>
            <a:chExt cx="2159652" cy="510557"/>
          </a:xfrm>
        </p:grpSpPr>
        <p:sp>
          <p:nvSpPr>
            <p:cNvPr id="592" name="Google Shape;592;p24"/>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3" name="Google Shape;593;p24"/>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4" name="Google Shape;594;p24"/>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5" name="Google Shape;595;p24"/>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6" name="Google Shape;596;p24"/>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7" name="Google Shape;597;p24"/>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8" name="Google Shape;598;p24"/>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99" name="Google Shape;599;p24"/>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0" name="Google Shape;600;p24"/>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1" name="Google Shape;601;p24"/>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2" name="Google Shape;602;p24"/>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3" name="Google Shape;603;p24"/>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4" name="Google Shape;604;p24"/>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5" name="Google Shape;605;p24"/>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6" name="Google Shape;606;p24"/>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07" name="Google Shape;607;p24"/>
          <p:cNvGrpSpPr/>
          <p:nvPr/>
        </p:nvGrpSpPr>
        <p:grpSpPr>
          <a:xfrm rot="5400000">
            <a:off x="4435304" y="2509257"/>
            <a:ext cx="3160434" cy="841755"/>
            <a:chOff x="3042485" y="5594633"/>
            <a:chExt cx="2159652" cy="510557"/>
          </a:xfrm>
        </p:grpSpPr>
        <p:sp>
          <p:nvSpPr>
            <p:cNvPr id="608" name="Google Shape;608;p24"/>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9" name="Google Shape;609;p24"/>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0" name="Google Shape;610;p24"/>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1" name="Google Shape;611;p24"/>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2" name="Google Shape;612;p24"/>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3" name="Google Shape;613;p24"/>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4" name="Google Shape;614;p24"/>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5" name="Google Shape;615;p24"/>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6" name="Google Shape;616;p24"/>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7" name="Google Shape;617;p24"/>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8" name="Google Shape;618;p24"/>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9" name="Google Shape;619;p24"/>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0" name="Google Shape;620;p24"/>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1" name="Google Shape;621;p24"/>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2" name="Google Shape;622;p24"/>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623" name="Google Shape;623;p24"/>
          <p:cNvSpPr txBox="1"/>
          <p:nvPr>
            <p:ph type="title"/>
          </p:nvPr>
        </p:nvSpPr>
        <p:spPr>
          <a:xfrm>
            <a:off x="371825" y="1349925"/>
            <a:ext cx="1276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93C47D"/>
                </a:solidFill>
              </a:rPr>
              <a:t>Low Risk</a:t>
            </a:r>
            <a:endParaRPr>
              <a:solidFill>
                <a:srgbClr val="93C47D"/>
              </a:solidFill>
            </a:endParaRPr>
          </a:p>
        </p:txBody>
      </p:sp>
      <p:sp>
        <p:nvSpPr>
          <p:cNvPr id="624" name="Google Shape;624;p24"/>
          <p:cNvSpPr txBox="1"/>
          <p:nvPr>
            <p:ph type="title"/>
          </p:nvPr>
        </p:nvSpPr>
        <p:spPr>
          <a:xfrm>
            <a:off x="3609600" y="1349925"/>
            <a:ext cx="1924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D966"/>
                </a:solidFill>
              </a:rPr>
              <a:t>Medium </a:t>
            </a:r>
            <a:r>
              <a:rPr lang="en">
                <a:solidFill>
                  <a:srgbClr val="FFD966"/>
                </a:solidFill>
              </a:rPr>
              <a:t>Risk</a:t>
            </a:r>
            <a:endParaRPr>
              <a:solidFill>
                <a:srgbClr val="FFD966"/>
              </a:solidFill>
            </a:endParaRPr>
          </a:p>
        </p:txBody>
      </p:sp>
      <p:sp>
        <p:nvSpPr>
          <p:cNvPr id="625" name="Google Shape;625;p24"/>
          <p:cNvSpPr txBox="1"/>
          <p:nvPr>
            <p:ph type="title"/>
          </p:nvPr>
        </p:nvSpPr>
        <p:spPr>
          <a:xfrm>
            <a:off x="7342900" y="1349925"/>
            <a:ext cx="1276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High</a:t>
            </a:r>
            <a:r>
              <a:rPr lang="en">
                <a:solidFill>
                  <a:srgbClr val="FF0000"/>
                </a:solidFill>
              </a:rPr>
              <a:t> Risk</a:t>
            </a:r>
            <a:endParaRPr>
              <a:solidFill>
                <a:srgbClr val="FF0000"/>
              </a:solidFill>
            </a:endParaRPr>
          </a:p>
        </p:txBody>
      </p:sp>
      <p:sp>
        <p:nvSpPr>
          <p:cNvPr id="626" name="Google Shape;626;p24"/>
          <p:cNvSpPr txBox="1"/>
          <p:nvPr>
            <p:ph idx="4294967295" type="subTitle"/>
          </p:nvPr>
        </p:nvSpPr>
        <p:spPr>
          <a:xfrm>
            <a:off x="0" y="1882725"/>
            <a:ext cx="2429400" cy="22197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6AA84F"/>
              </a:buClr>
              <a:buSzPts val="1700"/>
              <a:buFont typeface="Oswald"/>
              <a:buChar char="◉"/>
            </a:pPr>
            <a:r>
              <a:rPr lang="en" sz="1700">
                <a:solidFill>
                  <a:srgbClr val="6AA84F"/>
                </a:solidFill>
                <a:latin typeface="Oswald"/>
                <a:ea typeface="Oswald"/>
                <a:cs typeface="Oswald"/>
                <a:sym typeface="Oswald"/>
              </a:rPr>
              <a:t>16 % of the companies</a:t>
            </a:r>
            <a:endParaRPr sz="1700">
              <a:solidFill>
                <a:srgbClr val="6AA84F"/>
              </a:solidFill>
              <a:latin typeface="Oswald"/>
              <a:ea typeface="Oswald"/>
              <a:cs typeface="Oswald"/>
              <a:sym typeface="Oswald"/>
            </a:endParaRPr>
          </a:p>
          <a:p>
            <a:pPr indent="0" lvl="0" marL="914400" rtl="0" algn="l">
              <a:spcBef>
                <a:spcPts val="600"/>
              </a:spcBef>
              <a:spcAft>
                <a:spcPts val="0"/>
              </a:spcAft>
              <a:buNone/>
            </a:pPr>
            <a:r>
              <a:t/>
            </a:r>
            <a:endParaRPr sz="1700">
              <a:solidFill>
                <a:srgbClr val="6AA84F"/>
              </a:solidFill>
              <a:latin typeface="Oswald"/>
              <a:ea typeface="Oswald"/>
              <a:cs typeface="Oswald"/>
              <a:sym typeface="Oswald"/>
            </a:endParaRPr>
          </a:p>
          <a:p>
            <a:pPr indent="-336550" lvl="0" marL="457200" rtl="0" algn="l">
              <a:spcBef>
                <a:spcPts val="600"/>
              </a:spcBef>
              <a:spcAft>
                <a:spcPts val="0"/>
              </a:spcAft>
              <a:buClr>
                <a:srgbClr val="6AA84F"/>
              </a:buClr>
              <a:buSzPts val="1700"/>
              <a:buFont typeface="Oswald"/>
              <a:buChar char="◉"/>
            </a:pPr>
            <a:r>
              <a:rPr lang="en" sz="1700">
                <a:solidFill>
                  <a:srgbClr val="6AA84F"/>
                </a:solidFill>
                <a:latin typeface="Oswald"/>
                <a:ea typeface="Oswald"/>
                <a:cs typeface="Oswald"/>
                <a:sym typeface="Oswald"/>
              </a:rPr>
              <a:t>Highest average of 6 financial ratios</a:t>
            </a:r>
            <a:endParaRPr sz="1700">
              <a:solidFill>
                <a:srgbClr val="6AA84F"/>
              </a:solidFill>
              <a:latin typeface="Oswald"/>
              <a:ea typeface="Oswald"/>
              <a:cs typeface="Oswald"/>
              <a:sym typeface="Oswald"/>
            </a:endParaRPr>
          </a:p>
          <a:p>
            <a:pPr indent="0" lvl="0" marL="914400" rtl="0" algn="l">
              <a:spcBef>
                <a:spcPts val="600"/>
              </a:spcBef>
              <a:spcAft>
                <a:spcPts val="0"/>
              </a:spcAft>
              <a:buNone/>
            </a:pPr>
            <a:r>
              <a:t/>
            </a:r>
            <a:endParaRPr sz="1700">
              <a:solidFill>
                <a:srgbClr val="6AA84F"/>
              </a:solidFill>
              <a:latin typeface="Oswald"/>
              <a:ea typeface="Oswald"/>
              <a:cs typeface="Oswald"/>
              <a:sym typeface="Oswald"/>
            </a:endParaRPr>
          </a:p>
          <a:p>
            <a:pPr indent="-336550" lvl="0" marL="457200" rtl="0" algn="l">
              <a:spcBef>
                <a:spcPts val="600"/>
              </a:spcBef>
              <a:spcAft>
                <a:spcPts val="0"/>
              </a:spcAft>
              <a:buClr>
                <a:srgbClr val="6AA84F"/>
              </a:buClr>
              <a:buSzPts val="1700"/>
              <a:buFont typeface="Oswald"/>
              <a:buChar char="◉"/>
            </a:pPr>
            <a:r>
              <a:rPr lang="en" sz="1700">
                <a:solidFill>
                  <a:srgbClr val="6AA84F"/>
                </a:solidFill>
                <a:latin typeface="Oswald"/>
                <a:ea typeface="Oswald"/>
                <a:cs typeface="Oswald"/>
                <a:sym typeface="Oswald"/>
              </a:rPr>
              <a:t>Lowest Borrowing Dependency </a:t>
            </a:r>
            <a:endParaRPr sz="1700">
              <a:solidFill>
                <a:srgbClr val="6AA84F"/>
              </a:solidFill>
              <a:latin typeface="Oswald"/>
              <a:ea typeface="Oswald"/>
              <a:cs typeface="Oswald"/>
              <a:sym typeface="Oswald"/>
            </a:endParaRPr>
          </a:p>
          <a:p>
            <a:pPr indent="0" lvl="0" marL="457200" rtl="0" algn="ctr">
              <a:spcBef>
                <a:spcPts val="600"/>
              </a:spcBef>
              <a:spcAft>
                <a:spcPts val="0"/>
              </a:spcAft>
              <a:buNone/>
            </a:pPr>
            <a:r>
              <a:t/>
            </a:r>
            <a:endParaRPr sz="1700">
              <a:solidFill>
                <a:schemeClr val="accent2"/>
              </a:solidFill>
              <a:latin typeface="Oswald"/>
              <a:ea typeface="Oswald"/>
              <a:cs typeface="Oswald"/>
              <a:sym typeface="Oswald"/>
            </a:endParaRPr>
          </a:p>
          <a:p>
            <a:pPr indent="0" lvl="0" marL="0" rtl="0" algn="l">
              <a:spcBef>
                <a:spcPts val="600"/>
              </a:spcBef>
              <a:spcAft>
                <a:spcPts val="0"/>
              </a:spcAft>
              <a:buNone/>
            </a:pPr>
            <a:r>
              <a:t/>
            </a:r>
            <a:endParaRPr sz="1700">
              <a:solidFill>
                <a:schemeClr val="accent2"/>
              </a:solidFill>
              <a:latin typeface="Oswald"/>
              <a:ea typeface="Oswald"/>
              <a:cs typeface="Oswald"/>
              <a:sym typeface="Oswald"/>
            </a:endParaRPr>
          </a:p>
          <a:p>
            <a:pPr indent="0" lvl="0" marL="457200" rtl="0" algn="l">
              <a:spcBef>
                <a:spcPts val="600"/>
              </a:spcBef>
              <a:spcAft>
                <a:spcPts val="0"/>
              </a:spcAft>
              <a:buNone/>
            </a:pPr>
            <a:r>
              <a:t/>
            </a:r>
            <a:endParaRPr sz="1700">
              <a:solidFill>
                <a:schemeClr val="accent2"/>
              </a:solidFill>
              <a:latin typeface="Oswald"/>
              <a:ea typeface="Oswald"/>
              <a:cs typeface="Oswald"/>
              <a:sym typeface="Oswald"/>
            </a:endParaRPr>
          </a:p>
        </p:txBody>
      </p:sp>
      <p:sp>
        <p:nvSpPr>
          <p:cNvPr id="627" name="Google Shape;627;p24"/>
          <p:cNvSpPr txBox="1"/>
          <p:nvPr>
            <p:ph idx="4294967295" type="subTitle"/>
          </p:nvPr>
        </p:nvSpPr>
        <p:spPr>
          <a:xfrm>
            <a:off x="3348875" y="1935975"/>
            <a:ext cx="2429400" cy="22197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FFD966"/>
              </a:buClr>
              <a:buSzPts val="1700"/>
              <a:buFont typeface="Oswald"/>
              <a:buChar char="◉"/>
            </a:pPr>
            <a:r>
              <a:rPr lang="en" sz="1700">
                <a:solidFill>
                  <a:srgbClr val="FFD966"/>
                </a:solidFill>
                <a:latin typeface="Oswald"/>
                <a:ea typeface="Oswald"/>
                <a:cs typeface="Oswald"/>
                <a:sym typeface="Oswald"/>
              </a:rPr>
              <a:t>81</a:t>
            </a:r>
            <a:r>
              <a:rPr lang="en" sz="1700">
                <a:solidFill>
                  <a:srgbClr val="FFD966"/>
                </a:solidFill>
                <a:latin typeface="Oswald"/>
                <a:ea typeface="Oswald"/>
                <a:cs typeface="Oswald"/>
                <a:sym typeface="Oswald"/>
              </a:rPr>
              <a:t> % of the companies</a:t>
            </a:r>
            <a:endParaRPr sz="1700">
              <a:solidFill>
                <a:srgbClr val="FFD966"/>
              </a:solidFill>
              <a:latin typeface="Oswald"/>
              <a:ea typeface="Oswald"/>
              <a:cs typeface="Oswald"/>
              <a:sym typeface="Oswald"/>
            </a:endParaRPr>
          </a:p>
          <a:p>
            <a:pPr indent="0" lvl="0" marL="914400" rtl="0" algn="l">
              <a:spcBef>
                <a:spcPts val="600"/>
              </a:spcBef>
              <a:spcAft>
                <a:spcPts val="0"/>
              </a:spcAft>
              <a:buNone/>
            </a:pPr>
            <a:r>
              <a:t/>
            </a:r>
            <a:endParaRPr sz="1700">
              <a:solidFill>
                <a:srgbClr val="FFD966"/>
              </a:solidFill>
              <a:latin typeface="Oswald"/>
              <a:ea typeface="Oswald"/>
              <a:cs typeface="Oswald"/>
              <a:sym typeface="Oswald"/>
            </a:endParaRPr>
          </a:p>
          <a:p>
            <a:pPr indent="-336550" lvl="0" marL="457200" rtl="0" algn="l">
              <a:spcBef>
                <a:spcPts val="600"/>
              </a:spcBef>
              <a:spcAft>
                <a:spcPts val="0"/>
              </a:spcAft>
              <a:buClr>
                <a:srgbClr val="FFD966"/>
              </a:buClr>
              <a:buSzPts val="1700"/>
              <a:buFont typeface="Oswald"/>
              <a:buChar char="◉"/>
            </a:pPr>
            <a:r>
              <a:rPr lang="en" sz="1700">
                <a:solidFill>
                  <a:srgbClr val="FFD966"/>
                </a:solidFill>
                <a:latin typeface="Oswald"/>
                <a:ea typeface="Oswald"/>
                <a:cs typeface="Oswald"/>
                <a:sym typeface="Oswald"/>
              </a:rPr>
              <a:t>Medium level financial ratios</a:t>
            </a:r>
            <a:endParaRPr sz="1700">
              <a:solidFill>
                <a:srgbClr val="FFD966"/>
              </a:solidFill>
              <a:latin typeface="Oswald"/>
              <a:ea typeface="Oswald"/>
              <a:cs typeface="Oswald"/>
              <a:sym typeface="Oswald"/>
            </a:endParaRPr>
          </a:p>
          <a:p>
            <a:pPr indent="0" lvl="0" marL="914400" rtl="0" algn="l">
              <a:spcBef>
                <a:spcPts val="600"/>
              </a:spcBef>
              <a:spcAft>
                <a:spcPts val="0"/>
              </a:spcAft>
              <a:buNone/>
            </a:pPr>
            <a:r>
              <a:t/>
            </a:r>
            <a:endParaRPr sz="1700">
              <a:solidFill>
                <a:schemeClr val="accent1"/>
              </a:solidFill>
              <a:latin typeface="Oswald"/>
              <a:ea typeface="Oswald"/>
              <a:cs typeface="Oswald"/>
              <a:sym typeface="Oswald"/>
            </a:endParaRPr>
          </a:p>
          <a:p>
            <a:pPr indent="0" lvl="0" marL="914400" rtl="0" algn="l">
              <a:spcBef>
                <a:spcPts val="600"/>
              </a:spcBef>
              <a:spcAft>
                <a:spcPts val="0"/>
              </a:spcAft>
              <a:buNone/>
            </a:pPr>
            <a:r>
              <a:t/>
            </a:r>
            <a:endParaRPr sz="1700">
              <a:solidFill>
                <a:schemeClr val="accent1"/>
              </a:solidFill>
              <a:latin typeface="Oswald"/>
              <a:ea typeface="Oswald"/>
              <a:cs typeface="Oswald"/>
              <a:sym typeface="Oswald"/>
            </a:endParaRPr>
          </a:p>
          <a:p>
            <a:pPr indent="0" lvl="0" marL="457200" rtl="0" algn="ctr">
              <a:spcBef>
                <a:spcPts val="600"/>
              </a:spcBef>
              <a:spcAft>
                <a:spcPts val="0"/>
              </a:spcAft>
              <a:buNone/>
            </a:pPr>
            <a:r>
              <a:t/>
            </a:r>
            <a:endParaRPr sz="1700">
              <a:solidFill>
                <a:schemeClr val="accent1"/>
              </a:solidFill>
              <a:latin typeface="Oswald"/>
              <a:ea typeface="Oswald"/>
              <a:cs typeface="Oswald"/>
              <a:sym typeface="Oswald"/>
            </a:endParaRPr>
          </a:p>
          <a:p>
            <a:pPr indent="0" lvl="0" marL="0" rtl="0" algn="l">
              <a:spcBef>
                <a:spcPts val="600"/>
              </a:spcBef>
              <a:spcAft>
                <a:spcPts val="0"/>
              </a:spcAft>
              <a:buNone/>
            </a:pPr>
            <a:r>
              <a:t/>
            </a:r>
            <a:endParaRPr sz="1700">
              <a:solidFill>
                <a:schemeClr val="accent1"/>
              </a:solidFill>
              <a:latin typeface="Oswald"/>
              <a:ea typeface="Oswald"/>
              <a:cs typeface="Oswald"/>
              <a:sym typeface="Oswald"/>
            </a:endParaRPr>
          </a:p>
          <a:p>
            <a:pPr indent="0" lvl="0" marL="457200" rtl="0" algn="l">
              <a:spcBef>
                <a:spcPts val="600"/>
              </a:spcBef>
              <a:spcAft>
                <a:spcPts val="0"/>
              </a:spcAft>
              <a:buNone/>
            </a:pPr>
            <a:r>
              <a:t/>
            </a:r>
            <a:endParaRPr sz="1700">
              <a:solidFill>
                <a:schemeClr val="accent1"/>
              </a:solidFill>
              <a:latin typeface="Oswald"/>
              <a:ea typeface="Oswald"/>
              <a:cs typeface="Oswald"/>
              <a:sym typeface="Oswald"/>
            </a:endParaRPr>
          </a:p>
        </p:txBody>
      </p:sp>
      <p:sp>
        <p:nvSpPr>
          <p:cNvPr id="628" name="Google Shape;628;p24"/>
          <p:cNvSpPr txBox="1"/>
          <p:nvPr>
            <p:ph idx="4294967295" type="subTitle"/>
          </p:nvPr>
        </p:nvSpPr>
        <p:spPr>
          <a:xfrm>
            <a:off x="6622300" y="1885263"/>
            <a:ext cx="2429400" cy="22197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FF0000"/>
              </a:buClr>
              <a:buSzPts val="1700"/>
              <a:buFont typeface="Oswald"/>
              <a:buChar char="◉"/>
            </a:pPr>
            <a:r>
              <a:rPr lang="en" sz="1700">
                <a:solidFill>
                  <a:srgbClr val="FF0000"/>
                </a:solidFill>
                <a:latin typeface="Oswald"/>
                <a:ea typeface="Oswald"/>
                <a:cs typeface="Oswald"/>
                <a:sym typeface="Oswald"/>
              </a:rPr>
              <a:t>3 % of the companies</a:t>
            </a:r>
            <a:endParaRPr sz="1700">
              <a:solidFill>
                <a:srgbClr val="FF0000"/>
              </a:solidFill>
              <a:latin typeface="Oswald"/>
              <a:ea typeface="Oswald"/>
              <a:cs typeface="Oswald"/>
              <a:sym typeface="Oswald"/>
            </a:endParaRPr>
          </a:p>
          <a:p>
            <a:pPr indent="0" lvl="0" marL="914400" rtl="0" algn="l">
              <a:spcBef>
                <a:spcPts val="600"/>
              </a:spcBef>
              <a:spcAft>
                <a:spcPts val="0"/>
              </a:spcAft>
              <a:buNone/>
            </a:pPr>
            <a:r>
              <a:t/>
            </a:r>
            <a:endParaRPr sz="1700">
              <a:solidFill>
                <a:srgbClr val="FF0000"/>
              </a:solidFill>
              <a:latin typeface="Oswald"/>
              <a:ea typeface="Oswald"/>
              <a:cs typeface="Oswald"/>
              <a:sym typeface="Oswald"/>
            </a:endParaRPr>
          </a:p>
          <a:p>
            <a:pPr indent="-336550" lvl="0" marL="457200" rtl="0" algn="l">
              <a:spcBef>
                <a:spcPts val="600"/>
              </a:spcBef>
              <a:spcAft>
                <a:spcPts val="0"/>
              </a:spcAft>
              <a:buClr>
                <a:srgbClr val="FF0000"/>
              </a:buClr>
              <a:buSzPts val="1700"/>
              <a:buFont typeface="Oswald"/>
              <a:buChar char="◉"/>
            </a:pPr>
            <a:r>
              <a:rPr lang="en" sz="1700">
                <a:solidFill>
                  <a:srgbClr val="FF0000"/>
                </a:solidFill>
                <a:latin typeface="Oswald"/>
                <a:ea typeface="Oswald"/>
                <a:cs typeface="Oswald"/>
                <a:sym typeface="Oswald"/>
              </a:rPr>
              <a:t>Lowest average of 6 financial ratios</a:t>
            </a:r>
            <a:endParaRPr sz="1700">
              <a:solidFill>
                <a:srgbClr val="FF0000"/>
              </a:solidFill>
              <a:latin typeface="Oswald"/>
              <a:ea typeface="Oswald"/>
              <a:cs typeface="Oswald"/>
              <a:sym typeface="Oswald"/>
            </a:endParaRPr>
          </a:p>
          <a:p>
            <a:pPr indent="0" lvl="0" marL="914400" rtl="0" algn="l">
              <a:spcBef>
                <a:spcPts val="600"/>
              </a:spcBef>
              <a:spcAft>
                <a:spcPts val="0"/>
              </a:spcAft>
              <a:buNone/>
            </a:pPr>
            <a:r>
              <a:t/>
            </a:r>
            <a:endParaRPr sz="1700">
              <a:solidFill>
                <a:srgbClr val="FF0000"/>
              </a:solidFill>
              <a:latin typeface="Oswald"/>
              <a:ea typeface="Oswald"/>
              <a:cs typeface="Oswald"/>
              <a:sym typeface="Oswald"/>
            </a:endParaRPr>
          </a:p>
          <a:p>
            <a:pPr indent="-336550" lvl="0" marL="457200" rtl="0" algn="l">
              <a:spcBef>
                <a:spcPts val="600"/>
              </a:spcBef>
              <a:spcAft>
                <a:spcPts val="0"/>
              </a:spcAft>
              <a:buClr>
                <a:srgbClr val="FF0000"/>
              </a:buClr>
              <a:buSzPts val="1700"/>
              <a:buFont typeface="Oswald"/>
              <a:buChar char="◉"/>
            </a:pPr>
            <a:r>
              <a:rPr lang="en" sz="1700">
                <a:solidFill>
                  <a:srgbClr val="FF0000"/>
                </a:solidFill>
                <a:latin typeface="Oswald"/>
                <a:ea typeface="Oswald"/>
                <a:cs typeface="Oswald"/>
                <a:sym typeface="Oswald"/>
              </a:rPr>
              <a:t>Highest Borrowing Dependency </a:t>
            </a:r>
            <a:endParaRPr sz="1700">
              <a:solidFill>
                <a:srgbClr val="FF0000"/>
              </a:solidFill>
              <a:latin typeface="Oswald"/>
              <a:ea typeface="Oswald"/>
              <a:cs typeface="Oswald"/>
              <a:sym typeface="Oswald"/>
            </a:endParaRPr>
          </a:p>
          <a:p>
            <a:pPr indent="0" lvl="0" marL="457200" rtl="0" algn="ctr">
              <a:spcBef>
                <a:spcPts val="600"/>
              </a:spcBef>
              <a:spcAft>
                <a:spcPts val="0"/>
              </a:spcAft>
              <a:buNone/>
            </a:pPr>
            <a:r>
              <a:t/>
            </a:r>
            <a:endParaRPr sz="1700">
              <a:solidFill>
                <a:schemeClr val="accent4"/>
              </a:solidFill>
              <a:latin typeface="Oswald"/>
              <a:ea typeface="Oswald"/>
              <a:cs typeface="Oswald"/>
              <a:sym typeface="Oswald"/>
            </a:endParaRPr>
          </a:p>
          <a:p>
            <a:pPr indent="0" lvl="0" marL="0" rtl="0" algn="l">
              <a:spcBef>
                <a:spcPts val="600"/>
              </a:spcBef>
              <a:spcAft>
                <a:spcPts val="0"/>
              </a:spcAft>
              <a:buNone/>
            </a:pPr>
            <a:r>
              <a:t/>
            </a:r>
            <a:endParaRPr sz="1700">
              <a:solidFill>
                <a:schemeClr val="accent4"/>
              </a:solidFill>
              <a:latin typeface="Oswald"/>
              <a:ea typeface="Oswald"/>
              <a:cs typeface="Oswald"/>
              <a:sym typeface="Oswald"/>
            </a:endParaRPr>
          </a:p>
          <a:p>
            <a:pPr indent="0" lvl="0" marL="457200" rtl="0" algn="l">
              <a:spcBef>
                <a:spcPts val="600"/>
              </a:spcBef>
              <a:spcAft>
                <a:spcPts val="0"/>
              </a:spcAft>
              <a:buNone/>
            </a:pPr>
            <a:r>
              <a:t/>
            </a:r>
            <a:endParaRPr sz="1700">
              <a:solidFill>
                <a:schemeClr val="accent4"/>
              </a:solidFill>
              <a:latin typeface="Oswald"/>
              <a:ea typeface="Oswald"/>
              <a:cs typeface="Oswald"/>
              <a:sym typeface="Oswald"/>
            </a:endParaRPr>
          </a:p>
        </p:txBody>
      </p:sp>
      <p:pic>
        <p:nvPicPr>
          <p:cNvPr id="629" name="Google Shape;629;p24"/>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25"/>
          <p:cNvPicPr preferRelativeResize="0"/>
          <p:nvPr/>
        </p:nvPicPr>
        <p:blipFill>
          <a:blip r:embed="rId3">
            <a:alphaModFix/>
          </a:blip>
          <a:stretch>
            <a:fillRect/>
          </a:stretch>
        </p:blipFill>
        <p:spPr>
          <a:xfrm>
            <a:off x="0" y="100"/>
            <a:ext cx="9143999" cy="5143500"/>
          </a:xfrm>
          <a:prstGeom prst="rect">
            <a:avLst/>
          </a:prstGeom>
          <a:noFill/>
          <a:ln>
            <a:noFill/>
          </a:ln>
        </p:spPr>
      </p:pic>
      <p:sp>
        <p:nvSpPr>
          <p:cNvPr id="635" name="Google Shape;635;p25"/>
          <p:cNvSpPr txBox="1"/>
          <p:nvPr>
            <p:ph type="title"/>
          </p:nvPr>
        </p:nvSpPr>
        <p:spPr>
          <a:xfrm>
            <a:off x="4254875" y="210370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Visualization</a:t>
            </a:r>
            <a:endParaRPr sz="3500"/>
          </a:p>
        </p:txBody>
      </p:sp>
      <p:sp>
        <p:nvSpPr>
          <p:cNvPr id="636" name="Google Shape;636;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7" name="Google Shape;637;p25"/>
          <p:cNvPicPr preferRelativeResize="0"/>
          <p:nvPr/>
        </p:nvPicPr>
        <p:blipFill rotWithShape="1">
          <a:blip r:embed="rId4">
            <a:alphaModFix/>
          </a:blip>
          <a:srcRect b="0" l="1710" r="0" t="0"/>
          <a:stretch/>
        </p:blipFill>
        <p:spPr>
          <a:xfrm>
            <a:off x="7852925" y="4427800"/>
            <a:ext cx="1291064" cy="71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Logistics Regression</a:t>
            </a:r>
            <a:endParaRPr/>
          </a:p>
        </p:txBody>
      </p:sp>
      <p:sp>
        <p:nvSpPr>
          <p:cNvPr id="643" name="Google Shape;643;p26"/>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010110110001001100</a:t>
            </a:r>
            <a:endParaRPr/>
          </a:p>
        </p:txBody>
      </p:sp>
      <p:sp>
        <p:nvSpPr>
          <p:cNvPr id="644" name="Google Shape;644;p2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3</a:t>
            </a:r>
            <a:endParaRPr sz="12000">
              <a:solidFill>
                <a:schemeClr val="accent2"/>
              </a:solidFill>
            </a:endParaRPr>
          </a:p>
        </p:txBody>
      </p:sp>
      <p:sp>
        <p:nvSpPr>
          <p:cNvPr id="645" name="Google Shape;645;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6" name="Google Shape;646;p26"/>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27"/>
          <p:cNvSpPr txBox="1"/>
          <p:nvPr>
            <p:ph type="title"/>
          </p:nvPr>
        </p:nvSpPr>
        <p:spPr>
          <a:xfrm>
            <a:off x="1041675" y="4110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accent3"/>
                </a:solidFill>
              </a:rPr>
              <a:t>Logistics Regression</a:t>
            </a:r>
            <a:endParaRPr sz="3500">
              <a:solidFill>
                <a:schemeClr val="accent3"/>
              </a:solidFill>
            </a:endParaRPr>
          </a:p>
        </p:txBody>
      </p:sp>
      <p:sp>
        <p:nvSpPr>
          <p:cNvPr id="652" name="Google Shape;652;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653" name="Google Shape;653;p27"/>
          <p:cNvGrpSpPr/>
          <p:nvPr/>
        </p:nvGrpSpPr>
        <p:grpSpPr>
          <a:xfrm>
            <a:off x="7723532" y="124505"/>
            <a:ext cx="1321679" cy="1288898"/>
            <a:chOff x="7638277" y="937343"/>
            <a:chExt cx="744273" cy="793950"/>
          </a:xfrm>
        </p:grpSpPr>
        <p:sp>
          <p:nvSpPr>
            <p:cNvPr id="654" name="Google Shape;654;p27"/>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5" name="Google Shape;655;p27"/>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6" name="Google Shape;656;p27"/>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7" name="Google Shape;657;p27"/>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658" name="Google Shape;658;p27"/>
            <p:cNvGrpSpPr/>
            <p:nvPr/>
          </p:nvGrpSpPr>
          <p:grpSpPr>
            <a:xfrm>
              <a:off x="7638277" y="937343"/>
              <a:ext cx="744273" cy="793950"/>
              <a:chOff x="6565437" y="1588001"/>
              <a:chExt cx="744273" cy="793950"/>
            </a:xfrm>
          </p:grpSpPr>
          <p:sp>
            <p:nvSpPr>
              <p:cNvPr id="659" name="Google Shape;659;p2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0" name="Google Shape;660;p2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1" name="Google Shape;661;p2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2" name="Google Shape;662;p2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3" name="Google Shape;663;p2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4" name="Google Shape;664;p2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5" name="Google Shape;665;p2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6" name="Google Shape;666;p2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7" name="Google Shape;667;p2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68" name="Google Shape;668;p2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pic>
        <p:nvPicPr>
          <p:cNvPr id="669" name="Google Shape;669;p27"/>
          <p:cNvPicPr preferRelativeResize="0"/>
          <p:nvPr/>
        </p:nvPicPr>
        <p:blipFill rotWithShape="1">
          <a:blip r:embed="rId3">
            <a:alphaModFix/>
          </a:blip>
          <a:srcRect b="0" l="1710" r="0" t="0"/>
          <a:stretch/>
        </p:blipFill>
        <p:spPr>
          <a:xfrm>
            <a:off x="0" y="0"/>
            <a:ext cx="1291064" cy="715800"/>
          </a:xfrm>
          <a:prstGeom prst="rect">
            <a:avLst/>
          </a:prstGeom>
          <a:noFill/>
          <a:ln>
            <a:noFill/>
          </a:ln>
        </p:spPr>
      </p:pic>
      <p:pic>
        <p:nvPicPr>
          <p:cNvPr id="670" name="Google Shape;670;p27"/>
          <p:cNvPicPr preferRelativeResize="0"/>
          <p:nvPr/>
        </p:nvPicPr>
        <p:blipFill>
          <a:blip r:embed="rId4">
            <a:alphaModFix/>
          </a:blip>
          <a:stretch>
            <a:fillRect/>
          </a:stretch>
        </p:blipFill>
        <p:spPr>
          <a:xfrm>
            <a:off x="803714" y="1857563"/>
            <a:ext cx="7472525" cy="142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28"/>
          <p:cNvSpPr txBox="1"/>
          <p:nvPr>
            <p:ph idx="12" type="sldNum"/>
          </p:nvPr>
        </p:nvSpPr>
        <p:spPr>
          <a:xfrm>
            <a:off x="8556775" y="4760225"/>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28"/>
          <p:cNvSpPr txBox="1"/>
          <p:nvPr>
            <p:ph idx="1" type="body"/>
          </p:nvPr>
        </p:nvSpPr>
        <p:spPr>
          <a:xfrm>
            <a:off x="898125" y="1072350"/>
            <a:ext cx="1559700" cy="59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Oswald"/>
                <a:ea typeface="Oswald"/>
                <a:cs typeface="Oswald"/>
                <a:sym typeface="Oswald"/>
              </a:rPr>
              <a:t>85 variables</a:t>
            </a:r>
            <a:endParaRPr b="1" sz="2000">
              <a:latin typeface="Oswald"/>
              <a:ea typeface="Oswald"/>
              <a:cs typeface="Oswald"/>
              <a:sym typeface="Oswald"/>
            </a:endParaRPr>
          </a:p>
        </p:txBody>
      </p:sp>
      <p:sp>
        <p:nvSpPr>
          <p:cNvPr id="677" name="Google Shape;677;p28"/>
          <p:cNvSpPr txBox="1"/>
          <p:nvPr>
            <p:ph idx="2" type="body"/>
          </p:nvPr>
        </p:nvSpPr>
        <p:spPr>
          <a:xfrm>
            <a:off x="4051263" y="1097700"/>
            <a:ext cx="1559700" cy="54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Oswald"/>
                <a:ea typeface="Oswald"/>
                <a:cs typeface="Oswald"/>
                <a:sym typeface="Oswald"/>
              </a:rPr>
              <a:t>25 variables</a:t>
            </a:r>
            <a:endParaRPr b="1" sz="2000">
              <a:latin typeface="Oswald"/>
              <a:ea typeface="Oswald"/>
              <a:cs typeface="Oswald"/>
              <a:sym typeface="Oswald"/>
            </a:endParaRPr>
          </a:p>
        </p:txBody>
      </p:sp>
      <p:sp>
        <p:nvSpPr>
          <p:cNvPr id="678" name="Google Shape;678;p28"/>
          <p:cNvSpPr txBox="1"/>
          <p:nvPr>
            <p:ph idx="3" type="body"/>
          </p:nvPr>
        </p:nvSpPr>
        <p:spPr>
          <a:xfrm>
            <a:off x="7204400" y="1097700"/>
            <a:ext cx="1742700" cy="71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latin typeface="Oswald"/>
                <a:ea typeface="Oswald"/>
                <a:cs typeface="Oswald"/>
                <a:sym typeface="Oswald"/>
              </a:rPr>
              <a:t>7 variables</a:t>
            </a:r>
            <a:endParaRPr b="1" sz="2000">
              <a:latin typeface="Oswald"/>
              <a:ea typeface="Oswald"/>
              <a:cs typeface="Oswald"/>
              <a:sym typeface="Oswald"/>
            </a:endParaRPr>
          </a:p>
        </p:txBody>
      </p:sp>
      <p:sp>
        <p:nvSpPr>
          <p:cNvPr id="679" name="Google Shape;679;p28"/>
          <p:cNvSpPr txBox="1"/>
          <p:nvPr>
            <p:ph type="title"/>
          </p:nvPr>
        </p:nvSpPr>
        <p:spPr>
          <a:xfrm>
            <a:off x="1031625" y="3565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accent3"/>
                </a:solidFill>
              </a:rPr>
              <a:t>Logistics Regression</a:t>
            </a:r>
            <a:endParaRPr sz="3500">
              <a:solidFill>
                <a:schemeClr val="accent3"/>
              </a:solidFill>
            </a:endParaRPr>
          </a:p>
        </p:txBody>
      </p:sp>
      <p:pic>
        <p:nvPicPr>
          <p:cNvPr id="680" name="Google Shape;680;p28"/>
          <p:cNvPicPr preferRelativeResize="0"/>
          <p:nvPr/>
        </p:nvPicPr>
        <p:blipFill>
          <a:blip r:embed="rId3">
            <a:alphaModFix/>
          </a:blip>
          <a:stretch>
            <a:fillRect/>
          </a:stretch>
        </p:blipFill>
        <p:spPr>
          <a:xfrm>
            <a:off x="6117325" y="1545700"/>
            <a:ext cx="3029129" cy="2206175"/>
          </a:xfrm>
          <a:prstGeom prst="rect">
            <a:avLst/>
          </a:prstGeom>
          <a:noFill/>
          <a:ln>
            <a:noFill/>
          </a:ln>
        </p:spPr>
      </p:pic>
      <p:sp>
        <p:nvSpPr>
          <p:cNvPr id="681" name="Google Shape;681;p28"/>
          <p:cNvSpPr txBox="1"/>
          <p:nvPr/>
        </p:nvSpPr>
        <p:spPr>
          <a:xfrm>
            <a:off x="7034438" y="3751875"/>
            <a:ext cx="1332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Oswald"/>
                <a:ea typeface="Oswald"/>
                <a:cs typeface="Oswald"/>
                <a:sym typeface="Oswald"/>
              </a:rPr>
              <a:t>AUC = </a:t>
            </a:r>
            <a:r>
              <a:rPr b="1" lang="en" sz="1600">
                <a:solidFill>
                  <a:schemeClr val="dk2"/>
                </a:solidFill>
                <a:latin typeface="Oswald"/>
                <a:ea typeface="Oswald"/>
                <a:cs typeface="Oswald"/>
                <a:sym typeface="Oswald"/>
              </a:rPr>
              <a:t>0.8598</a:t>
            </a:r>
            <a:endParaRPr b="1" sz="1600">
              <a:solidFill>
                <a:schemeClr val="dk2"/>
              </a:solidFill>
              <a:latin typeface="Oswald"/>
              <a:ea typeface="Oswald"/>
              <a:cs typeface="Oswald"/>
              <a:sym typeface="Oswald"/>
            </a:endParaRPr>
          </a:p>
        </p:txBody>
      </p:sp>
      <p:pic>
        <p:nvPicPr>
          <p:cNvPr id="682" name="Google Shape;682;p28"/>
          <p:cNvPicPr preferRelativeResize="0"/>
          <p:nvPr/>
        </p:nvPicPr>
        <p:blipFill>
          <a:blip r:embed="rId4">
            <a:alphaModFix/>
          </a:blip>
          <a:stretch>
            <a:fillRect/>
          </a:stretch>
        </p:blipFill>
        <p:spPr>
          <a:xfrm>
            <a:off x="3086750" y="1596757"/>
            <a:ext cx="3029125" cy="2208143"/>
          </a:xfrm>
          <a:prstGeom prst="rect">
            <a:avLst/>
          </a:prstGeom>
          <a:noFill/>
          <a:ln>
            <a:noFill/>
          </a:ln>
        </p:spPr>
      </p:pic>
      <p:pic>
        <p:nvPicPr>
          <p:cNvPr id="683" name="Google Shape;683;p28"/>
          <p:cNvPicPr preferRelativeResize="0"/>
          <p:nvPr/>
        </p:nvPicPr>
        <p:blipFill>
          <a:blip r:embed="rId5">
            <a:alphaModFix/>
          </a:blip>
          <a:stretch>
            <a:fillRect/>
          </a:stretch>
        </p:blipFill>
        <p:spPr>
          <a:xfrm>
            <a:off x="140625" y="1596750"/>
            <a:ext cx="2885587" cy="2104075"/>
          </a:xfrm>
          <a:prstGeom prst="rect">
            <a:avLst/>
          </a:prstGeom>
          <a:noFill/>
          <a:ln>
            <a:noFill/>
          </a:ln>
        </p:spPr>
      </p:pic>
      <p:sp>
        <p:nvSpPr>
          <p:cNvPr id="684" name="Google Shape;684;p28"/>
          <p:cNvSpPr txBox="1"/>
          <p:nvPr/>
        </p:nvSpPr>
        <p:spPr>
          <a:xfrm>
            <a:off x="4051275" y="3751875"/>
            <a:ext cx="1332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accent1"/>
                </a:solidFill>
                <a:latin typeface="Oswald"/>
                <a:ea typeface="Oswald"/>
                <a:cs typeface="Oswald"/>
                <a:sym typeface="Oswald"/>
              </a:rPr>
              <a:t>AUC = 0.9265</a:t>
            </a:r>
            <a:endParaRPr b="1" sz="1600">
              <a:solidFill>
                <a:schemeClr val="accent1"/>
              </a:solidFill>
              <a:latin typeface="Oswald"/>
              <a:ea typeface="Oswald"/>
              <a:cs typeface="Oswald"/>
              <a:sym typeface="Oswald"/>
            </a:endParaRPr>
          </a:p>
        </p:txBody>
      </p:sp>
      <p:sp>
        <p:nvSpPr>
          <p:cNvPr id="685" name="Google Shape;685;p28"/>
          <p:cNvSpPr txBox="1"/>
          <p:nvPr/>
        </p:nvSpPr>
        <p:spPr>
          <a:xfrm>
            <a:off x="917100" y="3751875"/>
            <a:ext cx="13326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Oswald"/>
                <a:ea typeface="Oswald"/>
                <a:cs typeface="Oswald"/>
                <a:sym typeface="Oswald"/>
              </a:rPr>
              <a:t>AUC = 0.5936</a:t>
            </a:r>
            <a:endParaRPr b="1" sz="1600">
              <a:solidFill>
                <a:schemeClr val="dk2"/>
              </a:solidFill>
              <a:latin typeface="Oswald"/>
              <a:ea typeface="Oswald"/>
              <a:cs typeface="Oswald"/>
              <a:sym typeface="Oswald"/>
            </a:endParaRPr>
          </a:p>
        </p:txBody>
      </p:sp>
      <p:pic>
        <p:nvPicPr>
          <p:cNvPr id="686" name="Google Shape;686;p28"/>
          <p:cNvPicPr preferRelativeResize="0"/>
          <p:nvPr/>
        </p:nvPicPr>
        <p:blipFill rotWithShape="1">
          <a:blip r:embed="rId6">
            <a:alphaModFix/>
          </a:blip>
          <a:srcRect b="0" l="1710" r="0" t="0"/>
          <a:stretch/>
        </p:blipFill>
        <p:spPr>
          <a:xfrm>
            <a:off x="0" y="0"/>
            <a:ext cx="1291064" cy="71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9"/>
          <p:cNvSpPr txBox="1"/>
          <p:nvPr>
            <p:ph idx="4294967295" type="ctrTitle"/>
          </p:nvPr>
        </p:nvSpPr>
        <p:spPr>
          <a:xfrm>
            <a:off x="685800" y="305859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400">
                <a:solidFill>
                  <a:schemeClr val="accent3"/>
                </a:solidFill>
              </a:rPr>
              <a:t>Optimal Model:</a:t>
            </a:r>
            <a:endParaRPr sz="8400">
              <a:solidFill>
                <a:schemeClr val="accent3"/>
              </a:solidFill>
            </a:endParaRPr>
          </a:p>
          <a:p>
            <a:pPr indent="0" lvl="0" marL="0" rtl="0" algn="ctr">
              <a:spcBef>
                <a:spcPts val="0"/>
              </a:spcBef>
              <a:spcAft>
                <a:spcPts val="0"/>
              </a:spcAft>
              <a:buNone/>
            </a:pPr>
            <a:r>
              <a:rPr lang="en" sz="6600">
                <a:solidFill>
                  <a:schemeClr val="dk1"/>
                </a:solidFill>
              </a:rPr>
              <a:t>7 variables</a:t>
            </a:r>
            <a:endParaRPr sz="6600">
              <a:solidFill>
                <a:schemeClr val="dk1"/>
              </a:solidFill>
            </a:endParaRPr>
          </a:p>
        </p:txBody>
      </p:sp>
      <p:grpSp>
        <p:nvGrpSpPr>
          <p:cNvPr id="692" name="Google Shape;692;p29"/>
          <p:cNvGrpSpPr/>
          <p:nvPr/>
        </p:nvGrpSpPr>
        <p:grpSpPr>
          <a:xfrm>
            <a:off x="4146171" y="259688"/>
            <a:ext cx="1166508" cy="1166538"/>
            <a:chOff x="6654650" y="3665275"/>
            <a:chExt cx="409100" cy="409125"/>
          </a:xfrm>
        </p:grpSpPr>
        <p:sp>
          <p:nvSpPr>
            <p:cNvPr id="693" name="Google Shape;693;p2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29"/>
          <p:cNvGrpSpPr/>
          <p:nvPr/>
        </p:nvGrpSpPr>
        <p:grpSpPr>
          <a:xfrm rot="1940693">
            <a:off x="3340903" y="735018"/>
            <a:ext cx="587626" cy="587659"/>
            <a:chOff x="570875" y="4322250"/>
            <a:chExt cx="443300" cy="443325"/>
          </a:xfrm>
        </p:grpSpPr>
        <p:sp>
          <p:nvSpPr>
            <p:cNvPr id="696" name="Google Shape;696;p29"/>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9"/>
          <p:cNvSpPr/>
          <p:nvPr/>
        </p:nvSpPr>
        <p:spPr>
          <a:xfrm>
            <a:off x="3829676" y="259708"/>
            <a:ext cx="316510" cy="30221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rot="1793658">
            <a:off x="5318500" y="921383"/>
            <a:ext cx="225078" cy="2149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3" name="Google Shape;703;p29"/>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0"/>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kNN</a:t>
            </a:r>
            <a:endParaRPr/>
          </a:p>
        </p:txBody>
      </p:sp>
      <p:sp>
        <p:nvSpPr>
          <p:cNvPr id="709" name="Google Shape;709;p30"/>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4</a:t>
            </a:r>
            <a:endParaRPr sz="12000">
              <a:solidFill>
                <a:schemeClr val="accent2"/>
              </a:solidFill>
            </a:endParaRPr>
          </a:p>
        </p:txBody>
      </p:sp>
      <p:sp>
        <p:nvSpPr>
          <p:cNvPr id="710" name="Google Shape;710;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1" name="Google Shape;711;p30"/>
          <p:cNvPicPr preferRelativeResize="0"/>
          <p:nvPr/>
        </p:nvPicPr>
        <p:blipFill rotWithShape="1">
          <a:blip r:embed="rId3">
            <a:alphaModFix/>
          </a:blip>
          <a:srcRect b="0" l="1710" r="0" t="0"/>
          <a:stretch/>
        </p:blipFill>
        <p:spPr>
          <a:xfrm>
            <a:off x="0" y="0"/>
            <a:ext cx="1291064" cy="715800"/>
          </a:xfrm>
          <a:prstGeom prst="rect">
            <a:avLst/>
          </a:prstGeom>
          <a:noFill/>
          <a:ln>
            <a:noFill/>
          </a:ln>
        </p:spPr>
      </p:pic>
      <p:sp>
        <p:nvSpPr>
          <p:cNvPr id="712" name="Google Shape;712;p30"/>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Knock knock!?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1"/>
          <p:cNvSpPr txBox="1"/>
          <p:nvPr>
            <p:ph type="title"/>
          </p:nvPr>
        </p:nvSpPr>
        <p:spPr>
          <a:xfrm>
            <a:off x="1047763" y="2995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accent4"/>
                </a:solidFill>
              </a:rPr>
              <a:t>kNN Model</a:t>
            </a:r>
            <a:endParaRPr sz="3500">
              <a:solidFill>
                <a:schemeClr val="accent4"/>
              </a:solidFill>
            </a:endParaRPr>
          </a:p>
        </p:txBody>
      </p:sp>
      <p:sp>
        <p:nvSpPr>
          <p:cNvPr id="718" name="Google Shape;718;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9" name="Google Shape;719;p31"/>
          <p:cNvPicPr preferRelativeResize="0"/>
          <p:nvPr/>
        </p:nvPicPr>
        <p:blipFill rotWithShape="1">
          <a:blip r:embed="rId3">
            <a:alphaModFix/>
          </a:blip>
          <a:srcRect b="0" l="1710" r="0" t="0"/>
          <a:stretch/>
        </p:blipFill>
        <p:spPr>
          <a:xfrm>
            <a:off x="0" y="0"/>
            <a:ext cx="1291064" cy="715800"/>
          </a:xfrm>
          <a:prstGeom prst="rect">
            <a:avLst/>
          </a:prstGeom>
          <a:noFill/>
          <a:ln>
            <a:noFill/>
          </a:ln>
        </p:spPr>
      </p:pic>
      <p:sp>
        <p:nvSpPr>
          <p:cNvPr id="720" name="Google Shape;720;p31"/>
          <p:cNvSpPr txBox="1"/>
          <p:nvPr/>
        </p:nvSpPr>
        <p:spPr>
          <a:xfrm>
            <a:off x="6877650" y="3473675"/>
            <a:ext cx="1526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u="sng">
                <a:solidFill>
                  <a:schemeClr val="accent2"/>
                </a:solidFill>
                <a:latin typeface="Oswald"/>
                <a:ea typeface="Oswald"/>
                <a:cs typeface="Oswald"/>
                <a:sym typeface="Oswald"/>
              </a:rPr>
              <a:t>Best K = 7</a:t>
            </a:r>
            <a:endParaRPr b="1" sz="1700" u="sng">
              <a:solidFill>
                <a:schemeClr val="accent2"/>
              </a:solidFill>
              <a:latin typeface="Oswald"/>
              <a:ea typeface="Oswald"/>
              <a:cs typeface="Oswald"/>
              <a:sym typeface="Oswald"/>
            </a:endParaRPr>
          </a:p>
        </p:txBody>
      </p:sp>
      <p:pic>
        <p:nvPicPr>
          <p:cNvPr id="721" name="Google Shape;721;p31"/>
          <p:cNvPicPr preferRelativeResize="0"/>
          <p:nvPr/>
        </p:nvPicPr>
        <p:blipFill>
          <a:blip r:embed="rId4">
            <a:alphaModFix/>
          </a:blip>
          <a:stretch>
            <a:fillRect/>
          </a:stretch>
        </p:blipFill>
        <p:spPr>
          <a:xfrm>
            <a:off x="762875" y="1486025"/>
            <a:ext cx="6686550" cy="1866900"/>
          </a:xfrm>
          <a:prstGeom prst="rect">
            <a:avLst/>
          </a:prstGeom>
          <a:noFill/>
          <a:ln>
            <a:noFill/>
          </a:ln>
        </p:spPr>
      </p:pic>
      <p:grpSp>
        <p:nvGrpSpPr>
          <p:cNvPr id="722" name="Google Shape;722;p31"/>
          <p:cNvGrpSpPr/>
          <p:nvPr/>
        </p:nvGrpSpPr>
        <p:grpSpPr>
          <a:xfrm>
            <a:off x="7723532" y="124505"/>
            <a:ext cx="1321679" cy="1288898"/>
            <a:chOff x="7638277" y="937343"/>
            <a:chExt cx="744273" cy="793950"/>
          </a:xfrm>
        </p:grpSpPr>
        <p:sp>
          <p:nvSpPr>
            <p:cNvPr id="723" name="Google Shape;723;p31"/>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4" name="Google Shape;724;p31"/>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5" name="Google Shape;725;p31"/>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726" name="Google Shape;726;p31"/>
            <p:cNvGrpSpPr/>
            <p:nvPr/>
          </p:nvGrpSpPr>
          <p:grpSpPr>
            <a:xfrm>
              <a:off x="7638277" y="937343"/>
              <a:ext cx="744273" cy="793950"/>
              <a:chOff x="6565437" y="1588001"/>
              <a:chExt cx="744273" cy="793950"/>
            </a:xfrm>
          </p:grpSpPr>
          <p:sp>
            <p:nvSpPr>
              <p:cNvPr id="727" name="Google Shape;727;p31"/>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28" name="Google Shape;728;p31"/>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29" name="Google Shape;729;p31"/>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0" name="Google Shape;730;p31"/>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1" name="Google Shape;731;p31"/>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2" name="Google Shape;732;p31"/>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3" name="Google Shape;733;p31"/>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4" name="Google Shape;734;p31"/>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5" name="Google Shape;735;p31"/>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36" name="Google Shape;736;p31"/>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737" name="Google Shape;737;p31"/>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4"/>
          <p:cNvSpPr/>
          <p:nvPr/>
        </p:nvSpPr>
        <p:spPr>
          <a:xfrm>
            <a:off x="807244" y="790176"/>
            <a:ext cx="7529513" cy="3586894"/>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4"/>
          <p:cNvSpPr txBox="1"/>
          <p:nvPr>
            <p:ph type="title"/>
          </p:nvPr>
        </p:nvSpPr>
        <p:spPr>
          <a:xfrm>
            <a:off x="1047750" y="245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accent2"/>
                </a:solidFill>
              </a:rPr>
              <a:t>Bankruptcy in </a:t>
            </a:r>
            <a:r>
              <a:rPr lang="en" sz="3500">
                <a:solidFill>
                  <a:schemeClr val="accent2"/>
                </a:solidFill>
              </a:rPr>
              <a:t>Taiwan</a:t>
            </a:r>
            <a:r>
              <a:rPr lang="en" sz="3500">
                <a:solidFill>
                  <a:schemeClr val="accent2"/>
                </a:solidFill>
              </a:rPr>
              <a:t> </a:t>
            </a:r>
            <a:endParaRPr sz="3500">
              <a:solidFill>
                <a:schemeClr val="accent2"/>
              </a:solidFill>
            </a:endParaRPr>
          </a:p>
        </p:txBody>
      </p:sp>
      <p:sp>
        <p:nvSpPr>
          <p:cNvPr id="474" name="Google Shape;474;p14"/>
          <p:cNvSpPr/>
          <p:nvPr/>
        </p:nvSpPr>
        <p:spPr>
          <a:xfrm>
            <a:off x="7767650" y="1274800"/>
            <a:ext cx="724800" cy="568800"/>
          </a:xfrm>
          <a:prstGeom prst="wedgeRectCallout">
            <a:avLst>
              <a:gd fmla="val -163304" name="adj1"/>
              <a:gd fmla="val 121115" name="adj2"/>
            </a:avLst>
          </a:prstGeom>
          <a:solidFill>
            <a:schemeClr val="accent5"/>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Oswald"/>
                <a:ea typeface="Oswald"/>
                <a:cs typeface="Oswald"/>
                <a:sym typeface="Oswald"/>
              </a:rPr>
              <a:t>Taiwan</a:t>
            </a:r>
            <a:endParaRPr sz="1600">
              <a:latin typeface="Oswald"/>
              <a:ea typeface="Oswald"/>
              <a:cs typeface="Oswald"/>
              <a:sym typeface="Oswald"/>
            </a:endParaRPr>
          </a:p>
        </p:txBody>
      </p:sp>
      <p:sp>
        <p:nvSpPr>
          <p:cNvPr id="475" name="Google Shape;475;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6" name="Google Shape;476;p14"/>
          <p:cNvPicPr preferRelativeResize="0"/>
          <p:nvPr/>
        </p:nvPicPr>
        <p:blipFill rotWithShape="1">
          <a:blip r:embed="rId3">
            <a:alphaModFix/>
          </a:blip>
          <a:srcRect b="0" l="1710" r="0" t="0"/>
          <a:stretch/>
        </p:blipFill>
        <p:spPr>
          <a:xfrm>
            <a:off x="0" y="0"/>
            <a:ext cx="1291064" cy="715800"/>
          </a:xfrm>
          <a:prstGeom prst="rect">
            <a:avLst/>
          </a:prstGeom>
          <a:noFill/>
          <a:ln>
            <a:noFill/>
          </a:ln>
        </p:spPr>
      </p:pic>
      <p:pic>
        <p:nvPicPr>
          <p:cNvPr id="477" name="Google Shape;477;p14"/>
          <p:cNvPicPr preferRelativeResize="0"/>
          <p:nvPr/>
        </p:nvPicPr>
        <p:blipFill>
          <a:blip r:embed="rId4">
            <a:alphaModFix/>
          </a:blip>
          <a:stretch>
            <a:fillRect/>
          </a:stretch>
        </p:blipFill>
        <p:spPr>
          <a:xfrm>
            <a:off x="278550" y="2705807"/>
            <a:ext cx="1291076" cy="11560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2"/>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Decision Trees</a:t>
            </a:r>
            <a:endParaRPr/>
          </a:p>
        </p:txBody>
      </p:sp>
      <p:sp>
        <p:nvSpPr>
          <p:cNvPr id="743" name="Google Shape;743;p32"/>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How far did the apple fall from the tree?</a:t>
            </a:r>
            <a:endParaRPr/>
          </a:p>
        </p:txBody>
      </p:sp>
      <p:sp>
        <p:nvSpPr>
          <p:cNvPr id="744" name="Google Shape;744;p32"/>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5</a:t>
            </a:r>
            <a:endParaRPr sz="12000">
              <a:solidFill>
                <a:schemeClr val="accent2"/>
              </a:solidFill>
            </a:endParaRPr>
          </a:p>
        </p:txBody>
      </p:sp>
      <p:sp>
        <p:nvSpPr>
          <p:cNvPr id="745" name="Google Shape;745;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46" name="Google Shape;746;p32"/>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p33"/>
          <p:cNvPicPr preferRelativeResize="0"/>
          <p:nvPr/>
        </p:nvPicPr>
        <p:blipFill>
          <a:blip r:embed="rId3">
            <a:alphaModFix/>
          </a:blip>
          <a:stretch>
            <a:fillRect/>
          </a:stretch>
        </p:blipFill>
        <p:spPr>
          <a:xfrm>
            <a:off x="4036225" y="0"/>
            <a:ext cx="5107775" cy="4304975"/>
          </a:xfrm>
          <a:prstGeom prst="rect">
            <a:avLst/>
          </a:prstGeom>
          <a:noFill/>
          <a:ln>
            <a:noFill/>
          </a:ln>
        </p:spPr>
      </p:pic>
      <p:sp>
        <p:nvSpPr>
          <p:cNvPr id="752" name="Google Shape;752;p33"/>
          <p:cNvSpPr txBox="1"/>
          <p:nvPr>
            <p:ph type="title"/>
          </p:nvPr>
        </p:nvSpPr>
        <p:spPr>
          <a:xfrm>
            <a:off x="90800" y="2213850"/>
            <a:ext cx="36783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Classification Tree </a:t>
            </a:r>
            <a:r>
              <a:rPr lang="en" sz="3500">
                <a:solidFill>
                  <a:schemeClr val="accent2"/>
                </a:solidFill>
              </a:rPr>
              <a:t>(Imbalanced)</a:t>
            </a:r>
            <a:endParaRPr sz="3500">
              <a:solidFill>
                <a:schemeClr val="accent2"/>
              </a:solidFill>
            </a:endParaRPr>
          </a:p>
        </p:txBody>
      </p:sp>
      <p:sp>
        <p:nvSpPr>
          <p:cNvPr id="753" name="Google Shape;753;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4" name="Google Shape;754;p33"/>
          <p:cNvPicPr preferRelativeResize="0"/>
          <p:nvPr/>
        </p:nvPicPr>
        <p:blipFill rotWithShape="1">
          <a:blip r:embed="rId4">
            <a:alphaModFix/>
          </a:blip>
          <a:srcRect b="0" l="1710" r="0" t="0"/>
          <a:stretch/>
        </p:blipFill>
        <p:spPr>
          <a:xfrm>
            <a:off x="0" y="0"/>
            <a:ext cx="1291064" cy="71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34"/>
          <p:cNvSpPr txBox="1"/>
          <p:nvPr>
            <p:ph type="title"/>
          </p:nvPr>
        </p:nvSpPr>
        <p:spPr>
          <a:xfrm>
            <a:off x="90800" y="2213850"/>
            <a:ext cx="36783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Classification Tree </a:t>
            </a:r>
            <a:r>
              <a:rPr lang="en" sz="3500">
                <a:solidFill>
                  <a:schemeClr val="accent3"/>
                </a:solidFill>
              </a:rPr>
              <a:t>(Downsampled)</a:t>
            </a:r>
            <a:endParaRPr sz="3500">
              <a:solidFill>
                <a:schemeClr val="accent3"/>
              </a:solidFill>
            </a:endParaRPr>
          </a:p>
        </p:txBody>
      </p:sp>
      <p:sp>
        <p:nvSpPr>
          <p:cNvPr id="760" name="Google Shape;760;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1" name="Google Shape;761;p34"/>
          <p:cNvPicPr preferRelativeResize="0"/>
          <p:nvPr/>
        </p:nvPicPr>
        <p:blipFill rotWithShape="1">
          <a:blip r:embed="rId3">
            <a:alphaModFix/>
          </a:blip>
          <a:srcRect b="0" l="1710" r="0" t="0"/>
          <a:stretch/>
        </p:blipFill>
        <p:spPr>
          <a:xfrm>
            <a:off x="0" y="0"/>
            <a:ext cx="1291064" cy="715800"/>
          </a:xfrm>
          <a:prstGeom prst="rect">
            <a:avLst/>
          </a:prstGeom>
          <a:noFill/>
          <a:ln>
            <a:noFill/>
          </a:ln>
        </p:spPr>
      </p:pic>
      <p:pic>
        <p:nvPicPr>
          <p:cNvPr id="762" name="Google Shape;762;p34"/>
          <p:cNvPicPr preferRelativeResize="0"/>
          <p:nvPr/>
        </p:nvPicPr>
        <p:blipFill>
          <a:blip r:embed="rId4">
            <a:alphaModFix/>
          </a:blip>
          <a:stretch>
            <a:fillRect/>
          </a:stretch>
        </p:blipFill>
        <p:spPr>
          <a:xfrm>
            <a:off x="4077175" y="0"/>
            <a:ext cx="5066825" cy="4287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5"/>
          <p:cNvSpPr txBox="1"/>
          <p:nvPr>
            <p:ph type="title"/>
          </p:nvPr>
        </p:nvSpPr>
        <p:spPr>
          <a:xfrm>
            <a:off x="116725" y="2741200"/>
            <a:ext cx="36783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Classification Tree </a:t>
            </a:r>
            <a:r>
              <a:rPr lang="en" sz="3500">
                <a:solidFill>
                  <a:schemeClr val="accent4"/>
                </a:solidFill>
              </a:rPr>
              <a:t>(Upsampled)</a:t>
            </a:r>
            <a:endParaRPr sz="3500">
              <a:solidFill>
                <a:schemeClr val="accent4"/>
              </a:solidFill>
            </a:endParaRPr>
          </a:p>
          <a:p>
            <a:pPr indent="0" lvl="0" marL="0" rtl="0" algn="ctr">
              <a:spcBef>
                <a:spcPts val="0"/>
              </a:spcBef>
              <a:spcAft>
                <a:spcPts val="0"/>
              </a:spcAft>
              <a:buNone/>
            </a:pPr>
            <a:r>
              <a:rPr lang="en" sz="3500">
                <a:solidFill>
                  <a:schemeClr val="accent4"/>
                </a:solidFill>
              </a:rPr>
              <a:t>:(</a:t>
            </a:r>
            <a:endParaRPr sz="3500">
              <a:solidFill>
                <a:schemeClr val="accent4"/>
              </a:solidFill>
            </a:endParaRPr>
          </a:p>
        </p:txBody>
      </p:sp>
      <p:sp>
        <p:nvSpPr>
          <p:cNvPr id="768" name="Google Shape;768;p3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9" name="Google Shape;769;p35"/>
          <p:cNvPicPr preferRelativeResize="0"/>
          <p:nvPr/>
        </p:nvPicPr>
        <p:blipFill rotWithShape="1">
          <a:blip r:embed="rId3">
            <a:alphaModFix/>
          </a:blip>
          <a:srcRect b="0" l="1710" r="0" t="0"/>
          <a:stretch/>
        </p:blipFill>
        <p:spPr>
          <a:xfrm>
            <a:off x="0" y="0"/>
            <a:ext cx="1291064" cy="715800"/>
          </a:xfrm>
          <a:prstGeom prst="rect">
            <a:avLst/>
          </a:prstGeom>
          <a:noFill/>
          <a:ln>
            <a:noFill/>
          </a:ln>
        </p:spPr>
      </p:pic>
      <p:pic>
        <p:nvPicPr>
          <p:cNvPr id="770" name="Google Shape;770;p35"/>
          <p:cNvPicPr preferRelativeResize="0"/>
          <p:nvPr/>
        </p:nvPicPr>
        <p:blipFill>
          <a:blip r:embed="rId4">
            <a:alphaModFix/>
          </a:blip>
          <a:stretch>
            <a:fillRect/>
          </a:stretch>
        </p:blipFill>
        <p:spPr>
          <a:xfrm>
            <a:off x="4038650" y="0"/>
            <a:ext cx="5066825" cy="4261750"/>
          </a:xfrm>
          <a:prstGeom prst="rect">
            <a:avLst/>
          </a:prstGeom>
          <a:noFill/>
          <a:ln>
            <a:noFill/>
          </a:ln>
        </p:spPr>
      </p:pic>
      <p:sp>
        <p:nvSpPr>
          <p:cNvPr id="771" name="Google Shape;771;p35"/>
          <p:cNvSpPr txBox="1"/>
          <p:nvPr/>
        </p:nvSpPr>
        <p:spPr>
          <a:xfrm>
            <a:off x="778000" y="3699875"/>
            <a:ext cx="253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Oswald"/>
                <a:ea typeface="Oswald"/>
                <a:cs typeface="Oswald"/>
                <a:sym typeface="Oswald"/>
              </a:rPr>
              <a:t>Yes, this is pruned.</a:t>
            </a:r>
            <a:endParaRPr>
              <a:solidFill>
                <a:schemeClr val="dk2"/>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accent3"/>
                </a:solidFill>
              </a:rPr>
              <a:t>Confusion Matrix</a:t>
            </a:r>
            <a:endParaRPr sz="3500">
              <a:solidFill>
                <a:schemeClr val="accent3"/>
              </a:solidFill>
            </a:endParaRPr>
          </a:p>
        </p:txBody>
      </p:sp>
      <p:sp>
        <p:nvSpPr>
          <p:cNvPr id="777" name="Google Shape;777;p3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36"/>
          <p:cNvPicPr preferRelativeResize="0"/>
          <p:nvPr/>
        </p:nvPicPr>
        <p:blipFill rotWithShape="1">
          <a:blip r:embed="rId3">
            <a:alphaModFix/>
          </a:blip>
          <a:srcRect b="0" l="1710" r="0" t="0"/>
          <a:stretch/>
        </p:blipFill>
        <p:spPr>
          <a:xfrm>
            <a:off x="0" y="0"/>
            <a:ext cx="1291064" cy="715800"/>
          </a:xfrm>
          <a:prstGeom prst="rect">
            <a:avLst/>
          </a:prstGeom>
          <a:noFill/>
          <a:ln>
            <a:noFill/>
          </a:ln>
        </p:spPr>
      </p:pic>
      <p:pic>
        <p:nvPicPr>
          <p:cNvPr id="779" name="Google Shape;779;p36"/>
          <p:cNvPicPr preferRelativeResize="0"/>
          <p:nvPr/>
        </p:nvPicPr>
        <p:blipFill>
          <a:blip r:embed="rId4">
            <a:alphaModFix/>
          </a:blip>
          <a:stretch>
            <a:fillRect/>
          </a:stretch>
        </p:blipFill>
        <p:spPr>
          <a:xfrm>
            <a:off x="522200" y="1615625"/>
            <a:ext cx="8099600" cy="1660650"/>
          </a:xfrm>
          <a:prstGeom prst="rect">
            <a:avLst/>
          </a:prstGeom>
          <a:noFill/>
          <a:ln>
            <a:noFill/>
          </a:ln>
        </p:spPr>
      </p:pic>
      <p:grpSp>
        <p:nvGrpSpPr>
          <p:cNvPr id="780" name="Google Shape;780;p36"/>
          <p:cNvGrpSpPr/>
          <p:nvPr/>
        </p:nvGrpSpPr>
        <p:grpSpPr>
          <a:xfrm>
            <a:off x="7723532" y="124505"/>
            <a:ext cx="1321679" cy="1288898"/>
            <a:chOff x="7638277" y="937343"/>
            <a:chExt cx="744273" cy="793950"/>
          </a:xfrm>
        </p:grpSpPr>
        <p:sp>
          <p:nvSpPr>
            <p:cNvPr id="781" name="Google Shape;781;p36"/>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2" name="Google Shape;782;p36"/>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3" name="Google Shape;783;p36"/>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4" name="Google Shape;784;p36"/>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785" name="Google Shape;785;p36"/>
            <p:cNvGrpSpPr/>
            <p:nvPr/>
          </p:nvGrpSpPr>
          <p:grpSpPr>
            <a:xfrm>
              <a:off x="7638277" y="937343"/>
              <a:ext cx="744273" cy="793950"/>
              <a:chOff x="6565437" y="1588001"/>
              <a:chExt cx="744273" cy="793950"/>
            </a:xfrm>
          </p:grpSpPr>
          <p:sp>
            <p:nvSpPr>
              <p:cNvPr id="786" name="Google Shape;786;p36"/>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7" name="Google Shape;787;p36"/>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8" name="Google Shape;788;p36"/>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89" name="Google Shape;789;p36"/>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0" name="Google Shape;790;p36"/>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1" name="Google Shape;791;p36"/>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2" name="Google Shape;792;p36"/>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3" name="Google Shape;793;p36"/>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4" name="Google Shape;794;p36"/>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795" name="Google Shape;795;p36"/>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37"/>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Business Recommendations</a:t>
            </a:r>
            <a:endParaRPr/>
          </a:p>
        </p:txBody>
      </p:sp>
      <p:sp>
        <p:nvSpPr>
          <p:cNvPr id="801" name="Google Shape;801;p37"/>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So… what now?</a:t>
            </a:r>
            <a:endParaRPr/>
          </a:p>
        </p:txBody>
      </p:sp>
      <p:sp>
        <p:nvSpPr>
          <p:cNvPr id="802" name="Google Shape;802;p37"/>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6</a:t>
            </a:r>
            <a:endParaRPr sz="12000">
              <a:solidFill>
                <a:schemeClr val="accent2"/>
              </a:solidFill>
            </a:endParaRPr>
          </a:p>
        </p:txBody>
      </p:sp>
      <p:sp>
        <p:nvSpPr>
          <p:cNvPr id="803" name="Google Shape;803;p3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4" name="Google Shape;804;p37"/>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3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Best Model </a:t>
            </a:r>
            <a:endParaRPr sz="3500"/>
          </a:p>
        </p:txBody>
      </p:sp>
      <p:sp>
        <p:nvSpPr>
          <p:cNvPr id="810" name="Google Shape;810;p3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1" name="Google Shape;811;p38"/>
          <p:cNvPicPr preferRelativeResize="0"/>
          <p:nvPr/>
        </p:nvPicPr>
        <p:blipFill>
          <a:blip r:embed="rId3">
            <a:alphaModFix/>
          </a:blip>
          <a:stretch>
            <a:fillRect/>
          </a:stretch>
        </p:blipFill>
        <p:spPr>
          <a:xfrm>
            <a:off x="735013" y="1681250"/>
            <a:ext cx="7622076" cy="1781000"/>
          </a:xfrm>
          <a:prstGeom prst="rect">
            <a:avLst/>
          </a:prstGeom>
          <a:noFill/>
          <a:ln>
            <a:noFill/>
          </a:ln>
        </p:spPr>
      </p:pic>
      <p:pic>
        <p:nvPicPr>
          <p:cNvPr id="812" name="Google Shape;812;p38"/>
          <p:cNvPicPr preferRelativeResize="0"/>
          <p:nvPr/>
        </p:nvPicPr>
        <p:blipFill>
          <a:blip r:embed="rId4">
            <a:alphaModFix/>
          </a:blip>
          <a:stretch>
            <a:fillRect/>
          </a:stretch>
        </p:blipFill>
        <p:spPr>
          <a:xfrm>
            <a:off x="6953250" y="976000"/>
            <a:ext cx="714450" cy="63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par>
                                <p:cTn fill="hold" nodeType="withEffect" presetClass="entr" presetID="2" presetSubtype="4">
                                  <p:stCondLst>
                                    <p:cond delay="0"/>
                                  </p:stCondLst>
                                  <p:childTnLst>
                                    <p:set>
                                      <p:cBhvr>
                                        <p:cTn dur="1" fill="hold">
                                          <p:stCondLst>
                                            <p:cond delay="0"/>
                                          </p:stCondLst>
                                        </p:cTn>
                                        <p:tgtEl>
                                          <p:spTgt spid="812"/>
                                        </p:tgtEl>
                                        <p:attrNameLst>
                                          <p:attrName>style.visibility</p:attrName>
                                        </p:attrNameLst>
                                      </p:cBhvr>
                                      <p:to>
                                        <p:strVal val="visible"/>
                                      </p:to>
                                    </p:set>
                                    <p:anim calcmode="lin" valueType="num">
                                      <p:cBhvr additive="base">
                                        <p:cTn dur="1000"/>
                                        <p:tgtEl>
                                          <p:spTgt spid="812"/>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812"/>
                                        </p:tgtEl>
                                        <p:attrNameLst>
                                          <p:attrName>style.visibility</p:attrName>
                                        </p:attrNameLst>
                                      </p:cBhvr>
                                      <p:to>
                                        <p:strVal val="visible"/>
                                      </p:to>
                                    </p:set>
                                    <p:anim calcmode="lin" valueType="num">
                                      <p:cBhvr additive="base">
                                        <p:cTn dur="1000"/>
                                        <p:tgtEl>
                                          <p:spTgt spid="812"/>
                                        </p:tgtEl>
                                        <p:attrNameLst>
                                          <p:attrName>ppt_w</p:attrName>
                                        </p:attrNameLst>
                                      </p:cBhvr>
                                      <p:tavLst>
                                        <p:tav fmla="" tm="0">
                                          <p:val>
                                            <p:strVal val="0"/>
                                          </p:val>
                                        </p:tav>
                                        <p:tav fmla="" tm="100000">
                                          <p:val>
                                            <p:strVal val="#ppt_w"/>
                                          </p:val>
                                        </p:tav>
                                      </p:tavLst>
                                    </p:anim>
                                    <p:anim calcmode="lin" valueType="num">
                                      <p:cBhvr additive="base">
                                        <p:cTn dur="1000"/>
                                        <p:tgtEl>
                                          <p:spTgt spid="812"/>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800" fill="hold"/>
                                        <p:tgtEl>
                                          <p:spTgt spid="81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Data Findings</a:t>
            </a:r>
            <a:endParaRPr sz="3500"/>
          </a:p>
        </p:txBody>
      </p:sp>
      <p:sp>
        <p:nvSpPr>
          <p:cNvPr id="818" name="Google Shape;818;p39"/>
          <p:cNvSpPr txBox="1"/>
          <p:nvPr>
            <p:ph idx="1" type="body"/>
          </p:nvPr>
        </p:nvSpPr>
        <p:spPr>
          <a:xfrm>
            <a:off x="101025" y="1626600"/>
            <a:ext cx="3076500" cy="27027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2"/>
              </a:buClr>
              <a:buSzPts val="2000"/>
              <a:buFont typeface="Oswald"/>
              <a:buChar char="●"/>
            </a:pPr>
            <a:r>
              <a:rPr lang="en" sz="2000">
                <a:solidFill>
                  <a:schemeClr val="accent2"/>
                </a:solidFill>
                <a:latin typeface="Oswald"/>
                <a:ea typeface="Oswald"/>
                <a:cs typeface="Oswald"/>
                <a:sym typeface="Oswald"/>
              </a:rPr>
              <a:t>Increasing the number of variables </a:t>
            </a:r>
            <a:r>
              <a:rPr lang="en" sz="2000">
                <a:solidFill>
                  <a:schemeClr val="accent2"/>
                </a:solidFill>
                <a:latin typeface="Oswald"/>
                <a:ea typeface="Oswald"/>
                <a:cs typeface="Oswald"/>
                <a:sym typeface="Oswald"/>
              </a:rPr>
              <a:t>doesn't</a:t>
            </a:r>
            <a:r>
              <a:rPr lang="en" sz="2000">
                <a:solidFill>
                  <a:schemeClr val="accent2"/>
                </a:solidFill>
                <a:latin typeface="Oswald"/>
                <a:ea typeface="Oswald"/>
                <a:cs typeface="Oswald"/>
                <a:sym typeface="Oswald"/>
              </a:rPr>
              <a:t> mean that the model is getting better</a:t>
            </a:r>
            <a:endParaRPr sz="2000">
              <a:solidFill>
                <a:schemeClr val="accent2"/>
              </a:solidFill>
              <a:latin typeface="Oswald"/>
              <a:ea typeface="Oswald"/>
              <a:cs typeface="Oswald"/>
              <a:sym typeface="Oswald"/>
            </a:endParaRPr>
          </a:p>
          <a:p>
            <a:pPr indent="0" lvl="0" marL="0" rtl="0" algn="l">
              <a:spcBef>
                <a:spcPts val="600"/>
              </a:spcBef>
              <a:spcAft>
                <a:spcPts val="0"/>
              </a:spcAft>
              <a:buNone/>
            </a:pPr>
            <a:r>
              <a:t/>
            </a:r>
            <a:endParaRPr>
              <a:solidFill>
                <a:schemeClr val="accent2"/>
              </a:solidFill>
            </a:endParaRPr>
          </a:p>
        </p:txBody>
      </p:sp>
      <p:sp>
        <p:nvSpPr>
          <p:cNvPr id="819" name="Google Shape;819;p39"/>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3"/>
              </a:buClr>
              <a:buSzPts val="2000"/>
              <a:buFont typeface="Oswald"/>
              <a:buChar char="●"/>
            </a:pPr>
            <a:r>
              <a:rPr lang="en" sz="2000">
                <a:solidFill>
                  <a:schemeClr val="accent3"/>
                </a:solidFill>
                <a:latin typeface="Oswald"/>
                <a:ea typeface="Oswald"/>
                <a:cs typeface="Oswald"/>
                <a:sym typeface="Oswald"/>
              </a:rPr>
              <a:t>Accuracy itself is not a very reliable measure</a:t>
            </a:r>
            <a:endParaRPr sz="2000">
              <a:solidFill>
                <a:schemeClr val="accent3"/>
              </a:solidFill>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chemeClr val="accent3"/>
              </a:solidFill>
              <a:latin typeface="Oswald"/>
              <a:ea typeface="Oswald"/>
              <a:cs typeface="Oswald"/>
              <a:sym typeface="Oswald"/>
            </a:endParaRPr>
          </a:p>
          <a:p>
            <a:pPr indent="0" lvl="0" marL="0" rtl="0" algn="l">
              <a:lnSpc>
                <a:spcPct val="115000"/>
              </a:lnSpc>
              <a:spcBef>
                <a:spcPts val="0"/>
              </a:spcBef>
              <a:spcAft>
                <a:spcPts val="0"/>
              </a:spcAft>
              <a:buNone/>
            </a:pPr>
            <a:r>
              <a:t/>
            </a:r>
            <a:endParaRPr sz="2000">
              <a:solidFill>
                <a:schemeClr val="accent3"/>
              </a:solidFill>
              <a:latin typeface="Oswald"/>
              <a:ea typeface="Oswald"/>
              <a:cs typeface="Oswald"/>
              <a:sym typeface="Oswald"/>
            </a:endParaRPr>
          </a:p>
          <a:p>
            <a:pPr indent="0" lvl="0" marL="0" rtl="0" algn="l">
              <a:lnSpc>
                <a:spcPct val="115000"/>
              </a:lnSpc>
              <a:spcBef>
                <a:spcPts val="0"/>
              </a:spcBef>
              <a:spcAft>
                <a:spcPts val="0"/>
              </a:spcAft>
              <a:buNone/>
            </a:pPr>
            <a:r>
              <a:t/>
            </a:r>
            <a:endParaRPr sz="2000">
              <a:solidFill>
                <a:schemeClr val="accent3"/>
              </a:solidFill>
              <a:latin typeface="Oswald"/>
              <a:ea typeface="Oswald"/>
              <a:cs typeface="Oswald"/>
              <a:sym typeface="Oswald"/>
            </a:endParaRPr>
          </a:p>
        </p:txBody>
      </p:sp>
      <p:sp>
        <p:nvSpPr>
          <p:cNvPr id="820" name="Google Shape;820;p39"/>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4"/>
              </a:buClr>
              <a:buSzPts val="2000"/>
              <a:buFont typeface="Oswald"/>
              <a:buChar char="●"/>
            </a:pPr>
            <a:r>
              <a:rPr lang="en" sz="2000">
                <a:solidFill>
                  <a:schemeClr val="accent4"/>
                </a:solidFill>
                <a:latin typeface="Oswald"/>
                <a:ea typeface="Oswald"/>
                <a:cs typeface="Oswald"/>
                <a:sym typeface="Oswald"/>
              </a:rPr>
              <a:t>Balancing is key for Decision Trees</a:t>
            </a:r>
            <a:endParaRPr sz="2000">
              <a:solidFill>
                <a:schemeClr val="accent4"/>
              </a:solidFill>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chemeClr val="accent4"/>
              </a:solidFill>
              <a:latin typeface="Oswald"/>
              <a:ea typeface="Oswald"/>
              <a:cs typeface="Oswald"/>
              <a:sym typeface="Oswald"/>
            </a:endParaRPr>
          </a:p>
          <a:p>
            <a:pPr indent="0" lvl="0" marL="0" rtl="0" algn="l">
              <a:spcBef>
                <a:spcPts val="600"/>
              </a:spcBef>
              <a:spcAft>
                <a:spcPts val="0"/>
              </a:spcAft>
              <a:buNone/>
            </a:pPr>
            <a:r>
              <a:t/>
            </a:r>
            <a:endParaRPr sz="2000">
              <a:solidFill>
                <a:schemeClr val="accent4"/>
              </a:solidFill>
              <a:latin typeface="Oswald"/>
              <a:ea typeface="Oswald"/>
              <a:cs typeface="Oswald"/>
              <a:sym typeface="Oswald"/>
            </a:endParaRPr>
          </a:p>
        </p:txBody>
      </p:sp>
      <p:sp>
        <p:nvSpPr>
          <p:cNvPr id="821" name="Google Shape;821;p3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2" name="Google Shape;822;p39"/>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Business Recommendations</a:t>
            </a:r>
            <a:endParaRPr sz="3500"/>
          </a:p>
        </p:txBody>
      </p:sp>
      <p:sp>
        <p:nvSpPr>
          <p:cNvPr id="828" name="Google Shape;828;p40"/>
          <p:cNvSpPr txBox="1"/>
          <p:nvPr>
            <p:ph idx="1" type="body"/>
          </p:nvPr>
        </p:nvSpPr>
        <p:spPr>
          <a:xfrm>
            <a:off x="330650" y="1220400"/>
            <a:ext cx="3977100" cy="27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4"/>
                </a:solidFill>
                <a:latin typeface="Oswald"/>
                <a:ea typeface="Oswald"/>
                <a:cs typeface="Oswald"/>
                <a:sym typeface="Oswald"/>
              </a:rPr>
              <a:t>These 7 financial ratios are the most significant ones to predict the bankruptcy</a:t>
            </a:r>
            <a:endParaRPr sz="1500">
              <a:solidFill>
                <a:schemeClr val="accent4"/>
              </a:solidFill>
              <a:latin typeface="Oswald"/>
              <a:ea typeface="Oswald"/>
              <a:cs typeface="Oswald"/>
              <a:sym typeface="Oswald"/>
            </a:endParaRPr>
          </a:p>
          <a:p>
            <a:pPr indent="0" lvl="0" marL="0" rtl="0" algn="l">
              <a:lnSpc>
                <a:spcPct val="115000"/>
              </a:lnSpc>
              <a:spcBef>
                <a:spcPts val="0"/>
              </a:spcBef>
              <a:spcAft>
                <a:spcPts val="0"/>
              </a:spcAft>
              <a:buNone/>
            </a:pPr>
            <a:r>
              <a:t/>
            </a:r>
            <a:endParaRPr sz="1300">
              <a:solidFill>
                <a:schemeClr val="accent4"/>
              </a:solidFill>
              <a:latin typeface="Oswald"/>
              <a:ea typeface="Oswald"/>
              <a:cs typeface="Oswald"/>
              <a:sym typeface="Oswald"/>
            </a:endParaRPr>
          </a:p>
          <a:p>
            <a:pPr indent="-323850" lvl="0" marL="457200" rtl="0" algn="l">
              <a:lnSpc>
                <a:spcPct val="115000"/>
              </a:lnSpc>
              <a:spcBef>
                <a:spcPts val="0"/>
              </a:spcBef>
              <a:spcAft>
                <a:spcPts val="0"/>
              </a:spcAft>
              <a:buClr>
                <a:schemeClr val="accent2"/>
              </a:buClr>
              <a:buSzPts val="1500"/>
              <a:buFont typeface="Oswald"/>
              <a:buChar char="●"/>
            </a:pPr>
            <a:r>
              <a:rPr lang="en" sz="1500">
                <a:solidFill>
                  <a:schemeClr val="accent2"/>
                </a:solidFill>
                <a:latin typeface="Oswald"/>
                <a:ea typeface="Oswald"/>
                <a:cs typeface="Oswald"/>
                <a:sym typeface="Oswald"/>
              </a:rPr>
              <a:t>Cash/Total Assets</a:t>
            </a:r>
            <a:endParaRPr sz="1500">
              <a:solidFill>
                <a:schemeClr val="accent2"/>
              </a:solidFill>
              <a:latin typeface="Oswald"/>
              <a:ea typeface="Oswald"/>
              <a:cs typeface="Oswald"/>
              <a:sym typeface="Oswald"/>
            </a:endParaRPr>
          </a:p>
          <a:p>
            <a:pPr indent="-323850" lvl="0" marL="457200" rtl="0" algn="l">
              <a:lnSpc>
                <a:spcPct val="115000"/>
              </a:lnSpc>
              <a:spcBef>
                <a:spcPts val="0"/>
              </a:spcBef>
              <a:spcAft>
                <a:spcPts val="0"/>
              </a:spcAft>
              <a:buClr>
                <a:schemeClr val="accent2"/>
              </a:buClr>
              <a:buSzPts val="1500"/>
              <a:buFont typeface="Oswald"/>
              <a:buChar char="●"/>
            </a:pPr>
            <a:r>
              <a:rPr lang="en" sz="1500">
                <a:solidFill>
                  <a:schemeClr val="accent2"/>
                </a:solidFill>
                <a:latin typeface="Oswald"/>
                <a:ea typeface="Oswald"/>
                <a:cs typeface="Oswald"/>
                <a:sym typeface="Oswald"/>
              </a:rPr>
              <a:t>Working Capital to Total Assets</a:t>
            </a:r>
            <a:endParaRPr sz="1500">
              <a:solidFill>
                <a:schemeClr val="accent2"/>
              </a:solidFill>
              <a:latin typeface="Oswald"/>
              <a:ea typeface="Oswald"/>
              <a:cs typeface="Oswald"/>
              <a:sym typeface="Oswald"/>
            </a:endParaRPr>
          </a:p>
          <a:p>
            <a:pPr indent="-323850" lvl="0" marL="457200" rtl="0" algn="l">
              <a:lnSpc>
                <a:spcPct val="115000"/>
              </a:lnSpc>
              <a:spcBef>
                <a:spcPts val="0"/>
              </a:spcBef>
              <a:spcAft>
                <a:spcPts val="0"/>
              </a:spcAft>
              <a:buClr>
                <a:schemeClr val="accent2"/>
              </a:buClr>
              <a:buSzPts val="1500"/>
              <a:buFont typeface="Oswald"/>
              <a:buChar char="●"/>
            </a:pPr>
            <a:r>
              <a:rPr lang="en" sz="1500">
                <a:solidFill>
                  <a:schemeClr val="accent2"/>
                </a:solidFill>
                <a:latin typeface="Oswald"/>
                <a:ea typeface="Oswald"/>
                <a:cs typeface="Oswald"/>
                <a:sym typeface="Oswald"/>
              </a:rPr>
              <a:t>Net Income to Total Assets</a:t>
            </a:r>
            <a:endParaRPr sz="1500">
              <a:solidFill>
                <a:schemeClr val="accent2"/>
              </a:solidFill>
              <a:latin typeface="Oswald"/>
              <a:ea typeface="Oswald"/>
              <a:cs typeface="Oswald"/>
              <a:sym typeface="Oswald"/>
            </a:endParaRPr>
          </a:p>
          <a:p>
            <a:pPr indent="-323850" lvl="0" marL="457200" rtl="0" algn="l">
              <a:lnSpc>
                <a:spcPct val="115000"/>
              </a:lnSpc>
              <a:spcBef>
                <a:spcPts val="0"/>
              </a:spcBef>
              <a:spcAft>
                <a:spcPts val="0"/>
              </a:spcAft>
              <a:buClr>
                <a:schemeClr val="accent2"/>
              </a:buClr>
              <a:buSzPts val="1500"/>
              <a:buFont typeface="Oswald"/>
              <a:buChar char="●"/>
            </a:pPr>
            <a:r>
              <a:rPr lang="en" sz="1500">
                <a:solidFill>
                  <a:schemeClr val="accent2"/>
                </a:solidFill>
                <a:latin typeface="Oswald"/>
                <a:ea typeface="Oswald"/>
                <a:cs typeface="Oswald"/>
                <a:sym typeface="Oswald"/>
              </a:rPr>
              <a:t>Working Capital/Equity</a:t>
            </a:r>
            <a:endParaRPr sz="1500">
              <a:solidFill>
                <a:schemeClr val="accent2"/>
              </a:solidFill>
              <a:latin typeface="Oswald"/>
              <a:ea typeface="Oswald"/>
              <a:cs typeface="Oswald"/>
              <a:sym typeface="Oswald"/>
            </a:endParaRPr>
          </a:p>
          <a:p>
            <a:pPr indent="-323850" lvl="0" marL="457200" rtl="0" algn="l">
              <a:lnSpc>
                <a:spcPct val="115000"/>
              </a:lnSpc>
              <a:spcBef>
                <a:spcPts val="0"/>
              </a:spcBef>
              <a:spcAft>
                <a:spcPts val="0"/>
              </a:spcAft>
              <a:buClr>
                <a:schemeClr val="accent2"/>
              </a:buClr>
              <a:buSzPts val="1500"/>
              <a:buFont typeface="Oswald"/>
              <a:buChar char="●"/>
            </a:pPr>
            <a:r>
              <a:rPr lang="en" sz="1500">
                <a:solidFill>
                  <a:schemeClr val="accent2"/>
                </a:solidFill>
                <a:latin typeface="Oswald"/>
                <a:ea typeface="Oswald"/>
                <a:cs typeface="Oswald"/>
                <a:sym typeface="Oswald"/>
              </a:rPr>
              <a:t>Retained Earnings to Total Assets</a:t>
            </a:r>
            <a:endParaRPr sz="1500">
              <a:solidFill>
                <a:schemeClr val="accent2"/>
              </a:solidFill>
              <a:latin typeface="Oswald"/>
              <a:ea typeface="Oswald"/>
              <a:cs typeface="Oswald"/>
              <a:sym typeface="Oswald"/>
            </a:endParaRPr>
          </a:p>
          <a:p>
            <a:pPr indent="-323850" lvl="0" marL="457200" rtl="0" algn="l">
              <a:lnSpc>
                <a:spcPct val="115000"/>
              </a:lnSpc>
              <a:spcBef>
                <a:spcPts val="0"/>
              </a:spcBef>
              <a:spcAft>
                <a:spcPts val="0"/>
              </a:spcAft>
              <a:buClr>
                <a:schemeClr val="accent2"/>
              </a:buClr>
              <a:buSzPts val="1500"/>
              <a:buFont typeface="Oswald"/>
              <a:buChar char="●"/>
            </a:pPr>
            <a:r>
              <a:rPr lang="en" sz="1500">
                <a:solidFill>
                  <a:schemeClr val="accent2"/>
                </a:solidFill>
                <a:latin typeface="Oswald"/>
                <a:ea typeface="Oswald"/>
                <a:cs typeface="Oswald"/>
                <a:sym typeface="Oswald"/>
              </a:rPr>
              <a:t>ROA(C) before interest and depreciation before interest</a:t>
            </a:r>
            <a:endParaRPr sz="1500">
              <a:solidFill>
                <a:schemeClr val="accent2"/>
              </a:solidFill>
              <a:latin typeface="Oswald"/>
              <a:ea typeface="Oswald"/>
              <a:cs typeface="Oswald"/>
              <a:sym typeface="Oswald"/>
            </a:endParaRPr>
          </a:p>
          <a:p>
            <a:pPr indent="-323850" lvl="0" marL="457200" rtl="0" algn="l">
              <a:lnSpc>
                <a:spcPct val="115000"/>
              </a:lnSpc>
              <a:spcBef>
                <a:spcPts val="0"/>
              </a:spcBef>
              <a:spcAft>
                <a:spcPts val="0"/>
              </a:spcAft>
              <a:buClr>
                <a:schemeClr val="accent2"/>
              </a:buClr>
              <a:buSzPts val="1500"/>
              <a:buFont typeface="Oswald"/>
              <a:buChar char="●"/>
            </a:pPr>
            <a:r>
              <a:rPr lang="en" sz="1500">
                <a:solidFill>
                  <a:schemeClr val="accent2"/>
                </a:solidFill>
                <a:latin typeface="Oswald"/>
                <a:ea typeface="Oswald"/>
                <a:cs typeface="Oswald"/>
                <a:sym typeface="Oswald"/>
              </a:rPr>
              <a:t>Borrowing Dependency</a:t>
            </a:r>
            <a:endParaRPr sz="1500">
              <a:solidFill>
                <a:schemeClr val="accent2"/>
              </a:solidFill>
              <a:latin typeface="Oswald"/>
              <a:ea typeface="Oswald"/>
              <a:cs typeface="Oswald"/>
              <a:sym typeface="Oswald"/>
            </a:endParaRPr>
          </a:p>
          <a:p>
            <a:pPr indent="0" lvl="0" marL="0" rtl="0" algn="l">
              <a:spcBef>
                <a:spcPts val="600"/>
              </a:spcBef>
              <a:spcAft>
                <a:spcPts val="0"/>
              </a:spcAft>
              <a:buNone/>
            </a:pPr>
            <a:r>
              <a:t/>
            </a:r>
            <a:endParaRPr>
              <a:latin typeface="Oswald"/>
              <a:ea typeface="Oswald"/>
              <a:cs typeface="Oswald"/>
              <a:sym typeface="Oswald"/>
            </a:endParaRPr>
          </a:p>
        </p:txBody>
      </p:sp>
      <p:sp>
        <p:nvSpPr>
          <p:cNvPr id="829" name="Google Shape;829;p40"/>
          <p:cNvSpPr txBox="1"/>
          <p:nvPr>
            <p:ph idx="2" type="body"/>
          </p:nvPr>
        </p:nvSpPr>
        <p:spPr>
          <a:xfrm>
            <a:off x="5663500" y="1562300"/>
            <a:ext cx="2859000" cy="81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Oswald"/>
              <a:buChar char="●"/>
            </a:pPr>
            <a:r>
              <a:rPr lang="en" sz="1800">
                <a:solidFill>
                  <a:schemeClr val="accent3"/>
                </a:solidFill>
                <a:latin typeface="Oswald"/>
                <a:ea typeface="Oswald"/>
                <a:cs typeface="Oswald"/>
                <a:sym typeface="Oswald"/>
              </a:rPr>
              <a:t>Borrowing dependency is the most important ratio.</a:t>
            </a:r>
            <a:endParaRPr sz="1800">
              <a:solidFill>
                <a:schemeClr val="accent3"/>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000000"/>
              </a:solidFill>
              <a:latin typeface="Oswald"/>
              <a:ea typeface="Oswald"/>
              <a:cs typeface="Oswald"/>
              <a:sym typeface="Oswald"/>
            </a:endParaRPr>
          </a:p>
          <a:p>
            <a:pPr indent="0" lvl="0" marL="0" rtl="0" algn="l">
              <a:lnSpc>
                <a:spcPct val="115000"/>
              </a:lnSpc>
              <a:spcBef>
                <a:spcPts val="0"/>
              </a:spcBef>
              <a:spcAft>
                <a:spcPts val="0"/>
              </a:spcAft>
              <a:buNone/>
            </a:pPr>
            <a:r>
              <a:t/>
            </a:r>
            <a:endParaRPr sz="1800">
              <a:solidFill>
                <a:srgbClr val="000000"/>
              </a:solidFill>
              <a:latin typeface="Oswald"/>
              <a:ea typeface="Oswald"/>
              <a:cs typeface="Oswald"/>
              <a:sym typeface="Oswald"/>
            </a:endParaRPr>
          </a:p>
        </p:txBody>
      </p:sp>
      <p:sp>
        <p:nvSpPr>
          <p:cNvPr id="830" name="Google Shape;830;p40"/>
          <p:cNvSpPr txBox="1"/>
          <p:nvPr>
            <p:ph idx="3" type="body"/>
          </p:nvPr>
        </p:nvSpPr>
        <p:spPr>
          <a:xfrm>
            <a:off x="5663500" y="2995125"/>
            <a:ext cx="2630400" cy="972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4"/>
              </a:buClr>
              <a:buSzPts val="1800"/>
              <a:buFont typeface="Oswald"/>
              <a:buChar char="●"/>
            </a:pPr>
            <a:r>
              <a:rPr lang="en" sz="1800">
                <a:solidFill>
                  <a:schemeClr val="accent4"/>
                </a:solidFill>
                <a:latin typeface="Oswald"/>
                <a:ea typeface="Oswald"/>
                <a:cs typeface="Oswald"/>
                <a:sym typeface="Oswald"/>
              </a:rPr>
              <a:t>Avoid “High Risk” companies! </a:t>
            </a:r>
            <a:endParaRPr sz="1800">
              <a:solidFill>
                <a:srgbClr val="000000"/>
              </a:solidFill>
              <a:latin typeface="Oswald"/>
              <a:ea typeface="Oswald"/>
              <a:cs typeface="Oswald"/>
              <a:sym typeface="Oswald"/>
            </a:endParaRPr>
          </a:p>
          <a:p>
            <a:pPr indent="0" lvl="0" marL="0" rtl="0" algn="l">
              <a:spcBef>
                <a:spcPts val="600"/>
              </a:spcBef>
              <a:spcAft>
                <a:spcPts val="0"/>
              </a:spcAft>
              <a:buNone/>
            </a:pPr>
            <a:r>
              <a:t/>
            </a:r>
            <a:endParaRPr sz="1800">
              <a:latin typeface="Oswald"/>
              <a:ea typeface="Oswald"/>
              <a:cs typeface="Oswald"/>
              <a:sym typeface="Oswald"/>
            </a:endParaRPr>
          </a:p>
        </p:txBody>
      </p:sp>
      <p:sp>
        <p:nvSpPr>
          <p:cNvPr id="831" name="Google Shape;831;p4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2" name="Google Shape;832;p40"/>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41"/>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We, Data Busters, are proud to have busted this case. We shall bust many more cases in the future.</a:t>
            </a:r>
            <a:endParaRPr/>
          </a:p>
        </p:txBody>
      </p:sp>
      <p:sp>
        <p:nvSpPr>
          <p:cNvPr id="838" name="Google Shape;838;p4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9" name="Google Shape;839;p41"/>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5"/>
          <p:cNvSpPr txBox="1"/>
          <p:nvPr>
            <p:ph type="title"/>
          </p:nvPr>
        </p:nvSpPr>
        <p:spPr>
          <a:xfrm>
            <a:off x="1073700" y="250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dk2"/>
                </a:solidFill>
              </a:rPr>
              <a:t>Roadmap</a:t>
            </a:r>
            <a:endParaRPr sz="3500">
              <a:solidFill>
                <a:schemeClr val="dk2"/>
              </a:solidFill>
            </a:endParaRPr>
          </a:p>
        </p:txBody>
      </p:sp>
      <p:sp>
        <p:nvSpPr>
          <p:cNvPr id="483" name="Google Shape;483;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p15"/>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5"/>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486" name="Google Shape;486;p15"/>
          <p:cNvGrpSpPr/>
          <p:nvPr/>
        </p:nvGrpSpPr>
        <p:grpSpPr>
          <a:xfrm>
            <a:off x="1786339" y="1703401"/>
            <a:ext cx="473400" cy="473400"/>
            <a:chOff x="1786339" y="1703401"/>
            <a:chExt cx="473400" cy="473400"/>
          </a:xfrm>
        </p:grpSpPr>
        <p:sp>
          <p:nvSpPr>
            <p:cNvPr id="487" name="Google Shape;487;p15"/>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88" name="Google Shape;488;p15"/>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489" name="Google Shape;489;p15"/>
          <p:cNvGrpSpPr/>
          <p:nvPr/>
        </p:nvGrpSpPr>
        <p:grpSpPr>
          <a:xfrm>
            <a:off x="3814414" y="1703401"/>
            <a:ext cx="473400" cy="473400"/>
            <a:chOff x="3814414" y="1703401"/>
            <a:chExt cx="473400" cy="473400"/>
          </a:xfrm>
        </p:grpSpPr>
        <p:sp>
          <p:nvSpPr>
            <p:cNvPr id="490" name="Google Shape;490;p15"/>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91" name="Google Shape;491;p15"/>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492" name="Google Shape;492;p15"/>
          <p:cNvGrpSpPr/>
          <p:nvPr/>
        </p:nvGrpSpPr>
        <p:grpSpPr>
          <a:xfrm>
            <a:off x="5842489" y="1703401"/>
            <a:ext cx="473400" cy="473400"/>
            <a:chOff x="5842489" y="1703401"/>
            <a:chExt cx="473400" cy="473400"/>
          </a:xfrm>
        </p:grpSpPr>
        <p:sp>
          <p:nvSpPr>
            <p:cNvPr id="493" name="Google Shape;493;p15"/>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94" name="Google Shape;494;p15"/>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495" name="Google Shape;495;p15"/>
          <p:cNvGrpSpPr/>
          <p:nvPr/>
        </p:nvGrpSpPr>
        <p:grpSpPr>
          <a:xfrm>
            <a:off x="6880814" y="3576300"/>
            <a:ext cx="473400" cy="473400"/>
            <a:chOff x="6880814" y="3576300"/>
            <a:chExt cx="473400" cy="473400"/>
          </a:xfrm>
        </p:grpSpPr>
        <p:sp>
          <p:nvSpPr>
            <p:cNvPr id="496" name="Google Shape;496;p15"/>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97" name="Google Shape;497;p15"/>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498" name="Google Shape;498;p15"/>
          <p:cNvGrpSpPr/>
          <p:nvPr/>
        </p:nvGrpSpPr>
        <p:grpSpPr>
          <a:xfrm>
            <a:off x="4852739" y="3576300"/>
            <a:ext cx="473400" cy="473400"/>
            <a:chOff x="4852739" y="3576300"/>
            <a:chExt cx="473400" cy="473400"/>
          </a:xfrm>
        </p:grpSpPr>
        <p:sp>
          <p:nvSpPr>
            <p:cNvPr id="499" name="Google Shape;499;p15"/>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00" name="Google Shape;500;p15"/>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501" name="Google Shape;501;p15"/>
          <p:cNvGrpSpPr/>
          <p:nvPr/>
        </p:nvGrpSpPr>
        <p:grpSpPr>
          <a:xfrm>
            <a:off x="2824664" y="3576300"/>
            <a:ext cx="473400" cy="473400"/>
            <a:chOff x="2824664" y="3576300"/>
            <a:chExt cx="473400" cy="473400"/>
          </a:xfrm>
        </p:grpSpPr>
        <p:sp>
          <p:nvSpPr>
            <p:cNvPr id="502" name="Google Shape;502;p15"/>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03" name="Google Shape;503;p15"/>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504" name="Google Shape;504;p15"/>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800">
                <a:solidFill>
                  <a:schemeClr val="accent1"/>
                </a:solidFill>
                <a:latin typeface="Oswald"/>
                <a:ea typeface="Oswald"/>
                <a:cs typeface="Oswald"/>
                <a:sym typeface="Oswald"/>
              </a:rPr>
              <a:t>Data Prep</a:t>
            </a:r>
            <a:endParaRPr sz="1800">
              <a:solidFill>
                <a:schemeClr val="accent1"/>
              </a:solidFill>
              <a:latin typeface="Oswald"/>
              <a:ea typeface="Oswald"/>
              <a:cs typeface="Oswald"/>
              <a:sym typeface="Oswald"/>
            </a:endParaRPr>
          </a:p>
        </p:txBody>
      </p:sp>
      <p:sp>
        <p:nvSpPr>
          <p:cNvPr id="505" name="Google Shape;505;p15"/>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800">
                <a:solidFill>
                  <a:schemeClr val="accent3"/>
                </a:solidFill>
                <a:latin typeface="Oswald"/>
                <a:ea typeface="Oswald"/>
                <a:cs typeface="Oswald"/>
                <a:sym typeface="Oswald"/>
              </a:rPr>
              <a:t>Logistics Regression</a:t>
            </a:r>
            <a:endParaRPr sz="1800">
              <a:solidFill>
                <a:schemeClr val="accent3"/>
              </a:solidFill>
              <a:latin typeface="Oswald"/>
              <a:ea typeface="Oswald"/>
              <a:cs typeface="Oswald"/>
              <a:sym typeface="Oswald"/>
            </a:endParaRPr>
          </a:p>
        </p:txBody>
      </p:sp>
      <p:sp>
        <p:nvSpPr>
          <p:cNvPr id="506" name="Google Shape;506;p15"/>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800">
                <a:solidFill>
                  <a:schemeClr val="accent5"/>
                </a:solidFill>
                <a:latin typeface="Oswald"/>
                <a:ea typeface="Oswald"/>
                <a:cs typeface="Oswald"/>
                <a:sym typeface="Oswald"/>
              </a:rPr>
              <a:t>Decision   Trees</a:t>
            </a:r>
            <a:endParaRPr sz="1800">
              <a:solidFill>
                <a:schemeClr val="accent5"/>
              </a:solidFill>
              <a:latin typeface="Oswald"/>
              <a:ea typeface="Oswald"/>
              <a:cs typeface="Oswald"/>
              <a:sym typeface="Oswald"/>
            </a:endParaRPr>
          </a:p>
        </p:txBody>
      </p:sp>
      <p:sp>
        <p:nvSpPr>
          <p:cNvPr id="507" name="Google Shape;507;p15"/>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800">
                <a:solidFill>
                  <a:schemeClr val="accent2"/>
                </a:solidFill>
                <a:latin typeface="Oswald"/>
                <a:ea typeface="Oswald"/>
                <a:cs typeface="Oswald"/>
                <a:sym typeface="Oswald"/>
              </a:rPr>
              <a:t>Clustering</a:t>
            </a:r>
            <a:endParaRPr sz="1800">
              <a:solidFill>
                <a:schemeClr val="accent2"/>
              </a:solidFill>
              <a:latin typeface="Oswald"/>
              <a:ea typeface="Oswald"/>
              <a:cs typeface="Oswald"/>
              <a:sym typeface="Oswald"/>
            </a:endParaRPr>
          </a:p>
        </p:txBody>
      </p:sp>
      <p:sp>
        <p:nvSpPr>
          <p:cNvPr id="508" name="Google Shape;508;p15"/>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800">
                <a:solidFill>
                  <a:schemeClr val="accent4"/>
                </a:solidFill>
                <a:latin typeface="Oswald"/>
                <a:ea typeface="Oswald"/>
                <a:cs typeface="Oswald"/>
                <a:sym typeface="Oswald"/>
              </a:rPr>
              <a:t>kNN</a:t>
            </a:r>
            <a:endParaRPr sz="1800">
              <a:solidFill>
                <a:schemeClr val="accent4"/>
              </a:solidFill>
              <a:latin typeface="Oswald"/>
              <a:ea typeface="Oswald"/>
              <a:cs typeface="Oswald"/>
              <a:sym typeface="Oswald"/>
            </a:endParaRPr>
          </a:p>
        </p:txBody>
      </p:sp>
      <p:sp>
        <p:nvSpPr>
          <p:cNvPr id="509" name="Google Shape;509;p15"/>
          <p:cNvSpPr txBox="1"/>
          <p:nvPr/>
        </p:nvSpPr>
        <p:spPr>
          <a:xfrm>
            <a:off x="5895776" y="4063600"/>
            <a:ext cx="24435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800">
                <a:solidFill>
                  <a:schemeClr val="dk2"/>
                </a:solidFill>
                <a:latin typeface="Oswald"/>
                <a:ea typeface="Oswald"/>
                <a:cs typeface="Oswald"/>
                <a:sym typeface="Oswald"/>
              </a:rPr>
              <a:t>Business Recommendations</a:t>
            </a:r>
            <a:endParaRPr sz="1800">
              <a:solidFill>
                <a:schemeClr val="dk2"/>
              </a:solidFill>
              <a:latin typeface="Oswald"/>
              <a:ea typeface="Oswald"/>
              <a:cs typeface="Oswald"/>
              <a:sym typeface="Oswald"/>
            </a:endParaRPr>
          </a:p>
        </p:txBody>
      </p:sp>
      <p:pic>
        <p:nvPicPr>
          <p:cNvPr id="510" name="Google Shape;510;p15"/>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2"/>
          <p:cNvSpPr txBox="1"/>
          <p:nvPr>
            <p:ph idx="4294967295" type="ctrTitle"/>
          </p:nvPr>
        </p:nvSpPr>
        <p:spPr>
          <a:xfrm>
            <a:off x="1521150" y="214150"/>
            <a:ext cx="6101700" cy="168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900"/>
              <a:t>THANKS!</a:t>
            </a:r>
            <a:endParaRPr sz="8900"/>
          </a:p>
        </p:txBody>
      </p:sp>
      <p:sp>
        <p:nvSpPr>
          <p:cNvPr id="845" name="Google Shape;845;p42"/>
          <p:cNvSpPr txBox="1"/>
          <p:nvPr>
            <p:ph idx="4294967295" type="subTitle"/>
          </p:nvPr>
        </p:nvSpPr>
        <p:spPr>
          <a:xfrm>
            <a:off x="1224375" y="1634312"/>
            <a:ext cx="6593700" cy="1153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400"/>
              <a:t>Any questions?</a:t>
            </a:r>
            <a:endParaRPr b="1" sz="3400"/>
          </a:p>
          <a:p>
            <a:pPr indent="0" lvl="0" marL="0" rtl="0" algn="ctr">
              <a:spcBef>
                <a:spcPts val="600"/>
              </a:spcBef>
              <a:spcAft>
                <a:spcPts val="0"/>
              </a:spcAft>
              <a:buNone/>
            </a:pPr>
            <a:r>
              <a:rPr lang="en" sz="1800"/>
              <a:t>You can find more of our work through our other ventures:</a:t>
            </a:r>
            <a:endParaRPr sz="1800"/>
          </a:p>
          <a:p>
            <a:pPr indent="0" lvl="0" marL="0" rtl="0" algn="l">
              <a:spcBef>
                <a:spcPts val="600"/>
              </a:spcBef>
              <a:spcAft>
                <a:spcPts val="0"/>
              </a:spcAft>
              <a:buNone/>
            </a:pPr>
            <a:r>
              <a:t/>
            </a:r>
            <a:endParaRPr b="1" sz="3600"/>
          </a:p>
        </p:txBody>
      </p:sp>
      <p:sp>
        <p:nvSpPr>
          <p:cNvPr id="846" name="Google Shape;846;p4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7" name="Google Shape;847;p42"/>
          <p:cNvPicPr preferRelativeResize="0"/>
          <p:nvPr/>
        </p:nvPicPr>
        <p:blipFill>
          <a:blip r:embed="rId3">
            <a:alphaModFix/>
          </a:blip>
          <a:stretch>
            <a:fillRect/>
          </a:stretch>
        </p:blipFill>
        <p:spPr>
          <a:xfrm>
            <a:off x="7403399" y="3231600"/>
            <a:ext cx="1502251" cy="883676"/>
          </a:xfrm>
          <a:prstGeom prst="rect">
            <a:avLst/>
          </a:prstGeom>
          <a:noFill/>
          <a:ln>
            <a:noFill/>
          </a:ln>
        </p:spPr>
      </p:pic>
      <p:pic>
        <p:nvPicPr>
          <p:cNvPr id="848" name="Google Shape;848;p42"/>
          <p:cNvPicPr preferRelativeResize="0"/>
          <p:nvPr/>
        </p:nvPicPr>
        <p:blipFill>
          <a:blip r:embed="rId4">
            <a:alphaModFix/>
          </a:blip>
          <a:stretch>
            <a:fillRect/>
          </a:stretch>
        </p:blipFill>
        <p:spPr>
          <a:xfrm>
            <a:off x="2664250" y="3751713"/>
            <a:ext cx="1102308" cy="679225"/>
          </a:xfrm>
          <a:prstGeom prst="rect">
            <a:avLst/>
          </a:prstGeom>
          <a:noFill/>
          <a:ln>
            <a:noFill/>
          </a:ln>
        </p:spPr>
      </p:pic>
      <p:pic>
        <p:nvPicPr>
          <p:cNvPr id="849" name="Google Shape;849;p42"/>
          <p:cNvPicPr preferRelativeResize="0"/>
          <p:nvPr/>
        </p:nvPicPr>
        <p:blipFill>
          <a:blip r:embed="rId5">
            <a:alphaModFix/>
          </a:blip>
          <a:stretch>
            <a:fillRect/>
          </a:stretch>
        </p:blipFill>
        <p:spPr>
          <a:xfrm>
            <a:off x="3660600" y="2707700"/>
            <a:ext cx="1822800" cy="963625"/>
          </a:xfrm>
          <a:prstGeom prst="rect">
            <a:avLst/>
          </a:prstGeom>
          <a:noFill/>
          <a:ln>
            <a:noFill/>
          </a:ln>
        </p:spPr>
      </p:pic>
      <p:pic>
        <p:nvPicPr>
          <p:cNvPr id="850" name="Google Shape;850;p42"/>
          <p:cNvPicPr preferRelativeResize="0"/>
          <p:nvPr/>
        </p:nvPicPr>
        <p:blipFill rotWithShape="1">
          <a:blip r:embed="rId6">
            <a:alphaModFix/>
          </a:blip>
          <a:srcRect b="0" l="1710" r="0" t="0"/>
          <a:stretch/>
        </p:blipFill>
        <p:spPr>
          <a:xfrm>
            <a:off x="4052675" y="3803400"/>
            <a:ext cx="1102301" cy="611139"/>
          </a:xfrm>
          <a:prstGeom prst="rect">
            <a:avLst/>
          </a:prstGeom>
          <a:noFill/>
          <a:ln>
            <a:noFill/>
          </a:ln>
        </p:spPr>
      </p:pic>
      <p:pic>
        <p:nvPicPr>
          <p:cNvPr id="851" name="Google Shape;851;p42"/>
          <p:cNvPicPr preferRelativeResize="0"/>
          <p:nvPr/>
        </p:nvPicPr>
        <p:blipFill>
          <a:blip r:embed="rId7">
            <a:alphaModFix/>
          </a:blip>
          <a:stretch>
            <a:fillRect/>
          </a:stretch>
        </p:blipFill>
        <p:spPr>
          <a:xfrm>
            <a:off x="5377450" y="3803400"/>
            <a:ext cx="1102300" cy="606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Data Prep</a:t>
            </a:r>
            <a:endParaRPr/>
          </a:p>
        </p:txBody>
      </p:sp>
      <p:sp>
        <p:nvSpPr>
          <p:cNvPr id="516" name="Google Shape;516;p16"/>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Let’s begin</a:t>
            </a:r>
            <a:endParaRPr/>
          </a:p>
        </p:txBody>
      </p:sp>
      <p:sp>
        <p:nvSpPr>
          <p:cNvPr id="517" name="Google Shape;517;p1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1</a:t>
            </a:r>
            <a:endParaRPr sz="12000">
              <a:solidFill>
                <a:schemeClr val="accent2"/>
              </a:solidFill>
            </a:endParaRPr>
          </a:p>
        </p:txBody>
      </p:sp>
      <p:sp>
        <p:nvSpPr>
          <p:cNvPr id="518" name="Google Shape;518;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9" name="Google Shape;519;p16"/>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7"/>
          <p:cNvSpPr txBox="1"/>
          <p:nvPr>
            <p:ph idx="4294967295" type="ctrTitle"/>
          </p:nvPr>
        </p:nvSpPr>
        <p:spPr>
          <a:xfrm>
            <a:off x="685800" y="325842"/>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2"/>
                </a:solidFill>
              </a:rPr>
              <a:t>6,819 </a:t>
            </a:r>
            <a:endParaRPr sz="4800">
              <a:solidFill>
                <a:schemeClr val="accent2"/>
              </a:solidFill>
            </a:endParaRPr>
          </a:p>
        </p:txBody>
      </p:sp>
      <p:sp>
        <p:nvSpPr>
          <p:cNvPr id="525" name="Google Shape;525;p17"/>
          <p:cNvSpPr txBox="1"/>
          <p:nvPr>
            <p:ph idx="4294967295" type="subTitle"/>
          </p:nvPr>
        </p:nvSpPr>
        <p:spPr>
          <a:xfrm>
            <a:off x="685800" y="997277"/>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latin typeface="Oswald"/>
                <a:ea typeface="Oswald"/>
                <a:cs typeface="Oswald"/>
                <a:sym typeface="Oswald"/>
              </a:rPr>
              <a:t>Companies in our data set</a:t>
            </a:r>
            <a:endParaRPr sz="2600">
              <a:latin typeface="Oswald"/>
              <a:ea typeface="Oswald"/>
              <a:cs typeface="Oswald"/>
              <a:sym typeface="Oswald"/>
            </a:endParaRPr>
          </a:p>
        </p:txBody>
      </p:sp>
      <p:sp>
        <p:nvSpPr>
          <p:cNvPr id="526" name="Google Shape;526;p17"/>
          <p:cNvSpPr txBox="1"/>
          <p:nvPr>
            <p:ph idx="4294967295" type="ctrTitle"/>
          </p:nvPr>
        </p:nvSpPr>
        <p:spPr>
          <a:xfrm>
            <a:off x="685800" y="3107142"/>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4"/>
                </a:solidFill>
              </a:rPr>
              <a:t>10</a:t>
            </a:r>
            <a:endParaRPr sz="4800">
              <a:solidFill>
                <a:schemeClr val="accent4"/>
              </a:solidFill>
            </a:endParaRPr>
          </a:p>
        </p:txBody>
      </p:sp>
      <p:sp>
        <p:nvSpPr>
          <p:cNvPr id="527" name="Google Shape;527;p17"/>
          <p:cNvSpPr txBox="1"/>
          <p:nvPr>
            <p:ph idx="4294967295" type="subTitle"/>
          </p:nvPr>
        </p:nvSpPr>
        <p:spPr>
          <a:xfrm>
            <a:off x="784375" y="3853177"/>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latin typeface="Oswald"/>
                <a:ea typeface="Oswald"/>
                <a:cs typeface="Oswald"/>
                <a:sym typeface="Oswald"/>
              </a:rPr>
              <a:t>Years, from 1999 to 2009</a:t>
            </a:r>
            <a:endParaRPr sz="2600">
              <a:latin typeface="Oswald"/>
              <a:ea typeface="Oswald"/>
              <a:cs typeface="Oswald"/>
              <a:sym typeface="Oswald"/>
            </a:endParaRPr>
          </a:p>
        </p:txBody>
      </p:sp>
      <p:sp>
        <p:nvSpPr>
          <p:cNvPr id="528" name="Google Shape;528;p17"/>
          <p:cNvSpPr txBox="1"/>
          <p:nvPr>
            <p:ph idx="4294967295" type="ctrTitle"/>
          </p:nvPr>
        </p:nvSpPr>
        <p:spPr>
          <a:xfrm>
            <a:off x="685800" y="1640293"/>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3"/>
                </a:solidFill>
              </a:rPr>
              <a:t>95 </a:t>
            </a:r>
            <a:endParaRPr sz="4800">
              <a:solidFill>
                <a:schemeClr val="accent3"/>
              </a:solidFill>
            </a:endParaRPr>
          </a:p>
        </p:txBody>
      </p:sp>
      <p:sp>
        <p:nvSpPr>
          <p:cNvPr id="529" name="Google Shape;529;p17"/>
          <p:cNvSpPr txBox="1"/>
          <p:nvPr>
            <p:ph idx="4294967295" type="subTitle"/>
          </p:nvPr>
        </p:nvSpPr>
        <p:spPr>
          <a:xfrm>
            <a:off x="784375" y="2340152"/>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600">
                <a:latin typeface="Oswald"/>
                <a:ea typeface="Oswald"/>
                <a:cs typeface="Oswald"/>
                <a:sym typeface="Oswald"/>
              </a:rPr>
              <a:t>Financial ratios</a:t>
            </a:r>
            <a:endParaRPr sz="2600">
              <a:latin typeface="Oswald"/>
              <a:ea typeface="Oswald"/>
              <a:cs typeface="Oswald"/>
              <a:sym typeface="Oswald"/>
            </a:endParaRPr>
          </a:p>
        </p:txBody>
      </p:sp>
      <p:sp>
        <p:nvSpPr>
          <p:cNvPr id="530" name="Google Shape;530;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17"/>
          <p:cNvPicPr preferRelativeResize="0"/>
          <p:nvPr/>
        </p:nvPicPr>
        <p:blipFill rotWithShape="1">
          <a:blip r:embed="rId3">
            <a:alphaModFix/>
          </a:blip>
          <a:srcRect b="0" l="1710" r="0" t="0"/>
          <a:stretch/>
        </p:blipFill>
        <p:spPr>
          <a:xfrm>
            <a:off x="0" y="0"/>
            <a:ext cx="1291064" cy="715800"/>
          </a:xfrm>
          <a:prstGeom prst="rect">
            <a:avLst/>
          </a:prstGeom>
          <a:noFill/>
          <a:ln>
            <a:noFill/>
          </a:ln>
        </p:spPr>
      </p:pic>
      <p:sp>
        <p:nvSpPr>
          <p:cNvPr id="532" name="Google Shape;532;p17"/>
          <p:cNvSpPr txBox="1"/>
          <p:nvPr/>
        </p:nvSpPr>
        <p:spPr>
          <a:xfrm>
            <a:off x="3846825" y="2221650"/>
            <a:ext cx="49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8"/>
          <p:cNvSpPr txBox="1"/>
          <p:nvPr>
            <p:ph idx="4294967295" type="ctrTitle"/>
          </p:nvPr>
        </p:nvSpPr>
        <p:spPr>
          <a:xfrm>
            <a:off x="452400" y="1021275"/>
            <a:ext cx="30141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3468BC"/>
                </a:solidFill>
              </a:rPr>
              <a:t>Goal</a:t>
            </a:r>
            <a:endParaRPr sz="4800">
              <a:solidFill>
                <a:srgbClr val="3468BC"/>
              </a:solidFill>
            </a:endParaRPr>
          </a:p>
        </p:txBody>
      </p:sp>
      <p:sp>
        <p:nvSpPr>
          <p:cNvPr id="538" name="Google Shape;538;p18"/>
          <p:cNvSpPr txBox="1"/>
          <p:nvPr>
            <p:ph idx="4294967295" type="subTitle"/>
          </p:nvPr>
        </p:nvSpPr>
        <p:spPr>
          <a:xfrm>
            <a:off x="2782075" y="1213300"/>
            <a:ext cx="5817900" cy="3612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600">
                <a:latin typeface="Oswald"/>
                <a:ea typeface="Oswald"/>
                <a:cs typeface="Oswald"/>
                <a:sym typeface="Oswald"/>
              </a:rPr>
              <a:t>Explaining the relationship between financial ratios and the risk of companies going bankrupt</a:t>
            </a:r>
            <a:endParaRPr sz="1600">
              <a:latin typeface="Oswald"/>
              <a:ea typeface="Oswald"/>
              <a:cs typeface="Oswald"/>
              <a:sym typeface="Oswald"/>
            </a:endParaRPr>
          </a:p>
          <a:p>
            <a:pPr indent="0" lvl="0" marL="0" rtl="0" algn="ctr">
              <a:spcBef>
                <a:spcPts val="600"/>
              </a:spcBef>
              <a:spcAft>
                <a:spcPts val="0"/>
              </a:spcAft>
              <a:buNone/>
            </a:pPr>
            <a:r>
              <a:t/>
            </a:r>
            <a:endParaRPr sz="1600">
              <a:latin typeface="Oswald"/>
              <a:ea typeface="Oswald"/>
              <a:cs typeface="Oswald"/>
              <a:sym typeface="Oswald"/>
            </a:endParaRPr>
          </a:p>
          <a:p>
            <a:pPr indent="457200" lvl="0" marL="914400" rtl="0" algn="l">
              <a:spcBef>
                <a:spcPts val="600"/>
              </a:spcBef>
              <a:spcAft>
                <a:spcPts val="0"/>
              </a:spcAft>
              <a:buNone/>
            </a:pPr>
            <a:r>
              <a:t/>
            </a:r>
            <a:endParaRPr sz="1600">
              <a:latin typeface="Oswald"/>
              <a:ea typeface="Oswald"/>
              <a:cs typeface="Oswald"/>
              <a:sym typeface="Oswald"/>
            </a:endParaRPr>
          </a:p>
          <a:p>
            <a:pPr indent="457200" lvl="0" marL="914400" rtl="0" algn="l">
              <a:spcBef>
                <a:spcPts val="600"/>
              </a:spcBef>
              <a:spcAft>
                <a:spcPts val="0"/>
              </a:spcAft>
              <a:buNone/>
            </a:pPr>
            <a:r>
              <a:rPr lang="en" sz="1600">
                <a:latin typeface="Oswald"/>
                <a:ea typeface="Oswald"/>
                <a:cs typeface="Oswald"/>
                <a:sym typeface="Oswald"/>
              </a:rPr>
              <a:t>Bankruptcy →  1 or 0 binary variable (Yes or No)</a:t>
            </a:r>
            <a:endParaRPr sz="1600">
              <a:latin typeface="Oswald"/>
              <a:ea typeface="Oswald"/>
              <a:cs typeface="Oswald"/>
              <a:sym typeface="Oswald"/>
            </a:endParaRPr>
          </a:p>
          <a:p>
            <a:pPr indent="457200" lvl="0" marL="914400" rtl="0" algn="l">
              <a:spcBef>
                <a:spcPts val="600"/>
              </a:spcBef>
              <a:spcAft>
                <a:spcPts val="0"/>
              </a:spcAft>
              <a:buNone/>
            </a:pPr>
            <a:r>
              <a:t/>
            </a:r>
            <a:endParaRPr sz="1600">
              <a:latin typeface="Oswald"/>
              <a:ea typeface="Oswald"/>
              <a:cs typeface="Oswald"/>
              <a:sym typeface="Oswald"/>
            </a:endParaRPr>
          </a:p>
          <a:p>
            <a:pPr indent="457200" lvl="0" marL="914400" rtl="0" algn="l">
              <a:spcBef>
                <a:spcPts val="600"/>
              </a:spcBef>
              <a:spcAft>
                <a:spcPts val="0"/>
              </a:spcAft>
              <a:buNone/>
            </a:pPr>
            <a:r>
              <a:t/>
            </a:r>
            <a:endParaRPr sz="1600">
              <a:latin typeface="Oswald"/>
              <a:ea typeface="Oswald"/>
              <a:cs typeface="Oswald"/>
              <a:sym typeface="Oswald"/>
            </a:endParaRPr>
          </a:p>
          <a:p>
            <a:pPr indent="0" lvl="0" marL="914400" rtl="0" algn="l">
              <a:spcBef>
                <a:spcPts val="600"/>
              </a:spcBef>
              <a:spcAft>
                <a:spcPts val="0"/>
              </a:spcAft>
              <a:buNone/>
            </a:pPr>
            <a:r>
              <a:rPr lang="en" sz="1600">
                <a:latin typeface="Oswald"/>
                <a:ea typeface="Oswald"/>
                <a:cs typeface="Oswald"/>
                <a:sym typeface="Oswald"/>
              </a:rPr>
              <a:t>    95 financial ratios, all numerical and already scaled</a:t>
            </a:r>
            <a:endParaRPr sz="1600">
              <a:latin typeface="Oswald"/>
              <a:ea typeface="Oswald"/>
              <a:cs typeface="Oswald"/>
              <a:sym typeface="Oswald"/>
            </a:endParaRPr>
          </a:p>
          <a:p>
            <a:pPr indent="0" lvl="0" marL="0" rtl="0" algn="ctr">
              <a:spcBef>
                <a:spcPts val="600"/>
              </a:spcBef>
              <a:spcAft>
                <a:spcPts val="0"/>
              </a:spcAft>
              <a:buNone/>
            </a:pPr>
            <a:r>
              <a:t/>
            </a:r>
            <a:endParaRPr sz="1600">
              <a:latin typeface="Oswald"/>
              <a:ea typeface="Oswald"/>
              <a:cs typeface="Oswald"/>
              <a:sym typeface="Oswald"/>
            </a:endParaRPr>
          </a:p>
        </p:txBody>
      </p:sp>
      <p:sp>
        <p:nvSpPr>
          <p:cNvPr id="539" name="Google Shape;539;p18"/>
          <p:cNvSpPr txBox="1"/>
          <p:nvPr>
            <p:ph idx="4294967295" type="ctrTitle"/>
          </p:nvPr>
        </p:nvSpPr>
        <p:spPr>
          <a:xfrm>
            <a:off x="828425" y="2141813"/>
            <a:ext cx="23658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3"/>
                </a:solidFill>
              </a:rPr>
              <a:t>Target</a:t>
            </a:r>
            <a:endParaRPr sz="4800">
              <a:solidFill>
                <a:schemeClr val="accent3"/>
              </a:solidFill>
            </a:endParaRPr>
          </a:p>
        </p:txBody>
      </p:sp>
      <p:sp>
        <p:nvSpPr>
          <p:cNvPr id="540" name="Google Shape;540;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1" name="Google Shape;541;p18"/>
          <p:cNvPicPr preferRelativeResize="0"/>
          <p:nvPr/>
        </p:nvPicPr>
        <p:blipFill rotWithShape="1">
          <a:blip r:embed="rId3">
            <a:alphaModFix/>
          </a:blip>
          <a:srcRect b="0" l="1710" r="0" t="0"/>
          <a:stretch/>
        </p:blipFill>
        <p:spPr>
          <a:xfrm>
            <a:off x="0" y="0"/>
            <a:ext cx="1291064" cy="715800"/>
          </a:xfrm>
          <a:prstGeom prst="rect">
            <a:avLst/>
          </a:prstGeom>
          <a:noFill/>
          <a:ln>
            <a:noFill/>
          </a:ln>
        </p:spPr>
      </p:pic>
      <p:sp>
        <p:nvSpPr>
          <p:cNvPr id="542" name="Google Shape;542;p18"/>
          <p:cNvSpPr txBox="1"/>
          <p:nvPr>
            <p:ph idx="4294967295" type="ctrTitle"/>
          </p:nvPr>
        </p:nvSpPr>
        <p:spPr>
          <a:xfrm>
            <a:off x="371375" y="3262375"/>
            <a:ext cx="33543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Predictors</a:t>
            </a:r>
            <a:r>
              <a:rPr lang="en" sz="4800"/>
              <a:t> </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Our Data</a:t>
            </a:r>
            <a:endParaRPr sz="3500"/>
          </a:p>
        </p:txBody>
      </p:sp>
      <p:sp>
        <p:nvSpPr>
          <p:cNvPr id="548" name="Google Shape;548;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49" name="Google Shape;549;p19"/>
          <p:cNvGraphicFramePr/>
          <p:nvPr/>
        </p:nvGraphicFramePr>
        <p:xfrm>
          <a:off x="1366800" y="1658275"/>
          <a:ext cx="3000000" cy="3000000"/>
        </p:xfrm>
        <a:graphic>
          <a:graphicData uri="http://schemas.openxmlformats.org/drawingml/2006/table">
            <a:tbl>
              <a:tblPr>
                <a:noFill/>
                <a:tableStyleId>{4DC6E1CF-1C30-4241-95F0-F3F1179A7778}</a:tableStyleId>
              </a:tblPr>
              <a:tblGrid>
                <a:gridCol w="2136800"/>
                <a:gridCol w="2136800"/>
                <a:gridCol w="2136800"/>
              </a:tblGrid>
              <a:tr h="549925">
                <a:tc>
                  <a:txBody>
                    <a:bodyPr/>
                    <a:lstStyle/>
                    <a:p>
                      <a:pPr indent="0" lvl="0" marL="0" rtl="0" algn="l">
                        <a:spcBef>
                          <a:spcPts val="0"/>
                        </a:spcBef>
                        <a:spcAft>
                          <a:spcPts val="0"/>
                        </a:spcAft>
                        <a:buNone/>
                      </a:pPr>
                      <a:r>
                        <a:rPr b="1" lang="en" sz="1500">
                          <a:latin typeface="Oswald"/>
                          <a:ea typeface="Oswald"/>
                          <a:cs typeface="Oswald"/>
                          <a:sym typeface="Oswald"/>
                        </a:rPr>
                        <a:t>Bankruptcy</a:t>
                      </a:r>
                      <a:endParaRPr b="1" sz="1500">
                        <a:latin typeface="Oswald"/>
                        <a:ea typeface="Oswald"/>
                        <a:cs typeface="Oswald"/>
                        <a:sym typeface="Oswald"/>
                      </a:endParaRPr>
                    </a:p>
                  </a:txBody>
                  <a:tcPr marT="91425" marB="91425" marR="91425" marL="91425">
                    <a:lnB cap="flat" cmpd="sng" w="8475">
                      <a:solidFill>
                        <a:srgbClr val="9BC2E6"/>
                      </a:solidFill>
                      <a:prstDash val="solid"/>
                      <a:round/>
                      <a:headEnd len="sm" w="sm" type="none"/>
                      <a:tailEnd len="sm" w="sm" type="none"/>
                    </a:lnB>
                    <a:solidFill>
                      <a:srgbClr val="DDEBF7"/>
                    </a:solidFill>
                  </a:tcPr>
                </a:tc>
                <a:tc>
                  <a:txBody>
                    <a:bodyPr/>
                    <a:lstStyle/>
                    <a:p>
                      <a:pPr indent="0" lvl="0" marL="0" marR="0" rtl="0" algn="l">
                        <a:lnSpc>
                          <a:spcPct val="100000"/>
                        </a:lnSpc>
                        <a:spcBef>
                          <a:spcPts val="0"/>
                        </a:spcBef>
                        <a:spcAft>
                          <a:spcPts val="0"/>
                        </a:spcAft>
                        <a:buNone/>
                      </a:pPr>
                      <a:r>
                        <a:rPr b="1" lang="en" sz="1500">
                          <a:latin typeface="Oswald"/>
                          <a:ea typeface="Oswald"/>
                          <a:cs typeface="Oswald"/>
                          <a:sym typeface="Oswald"/>
                        </a:rPr>
                        <a:t>Number of Companies</a:t>
                      </a:r>
                      <a:endParaRPr b="1" sz="1500">
                        <a:latin typeface="Oswald"/>
                        <a:ea typeface="Oswald"/>
                        <a:cs typeface="Oswald"/>
                        <a:sym typeface="Oswald"/>
                      </a:endParaRPr>
                    </a:p>
                  </a:txBody>
                  <a:tcPr marT="91425" marB="91425" marR="91425" marL="91425">
                    <a:lnR cap="flat" cmpd="sng" w="9525">
                      <a:solidFill>
                        <a:srgbClr val="9E9E9E"/>
                      </a:solidFill>
                      <a:prstDash val="solid"/>
                      <a:round/>
                      <a:headEnd len="sm" w="sm" type="none"/>
                      <a:tailEnd len="sm" w="sm" type="none"/>
                    </a:lnR>
                    <a:lnB cap="flat" cmpd="sng" w="8475">
                      <a:solidFill>
                        <a:srgbClr val="9BC2E6"/>
                      </a:solidFill>
                      <a:prstDash val="solid"/>
                      <a:round/>
                      <a:headEnd len="sm" w="sm" type="none"/>
                      <a:tailEnd len="sm" w="sm" type="none"/>
                    </a:lnB>
                    <a:solidFill>
                      <a:srgbClr val="DDEBF7"/>
                    </a:solidFill>
                  </a:tcPr>
                </a:tc>
                <a:tc>
                  <a:txBody>
                    <a:bodyPr/>
                    <a:lstStyle/>
                    <a:p>
                      <a:pPr indent="0" lvl="0" marL="0" rtl="0" algn="l">
                        <a:spcBef>
                          <a:spcPts val="0"/>
                        </a:spcBef>
                        <a:spcAft>
                          <a:spcPts val="0"/>
                        </a:spcAft>
                        <a:buNone/>
                      </a:pPr>
                      <a:r>
                        <a:rPr b="1" lang="en" sz="1500">
                          <a:latin typeface="Oswald"/>
                          <a:ea typeface="Oswald"/>
                          <a:cs typeface="Oswald"/>
                          <a:sym typeface="Oswald"/>
                        </a:rPr>
                        <a:t>Percentage of Companies</a:t>
                      </a:r>
                      <a:endParaRPr b="1" sz="1500">
                        <a:latin typeface="Oswald"/>
                        <a:ea typeface="Oswald"/>
                        <a:cs typeface="Oswald"/>
                        <a:sym typeface="Oswa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8475">
                      <a:solidFill>
                        <a:srgbClr val="9BC2E6"/>
                      </a:solidFill>
                      <a:prstDash val="solid"/>
                      <a:round/>
                      <a:headEnd len="sm" w="sm" type="none"/>
                      <a:tailEnd len="sm" w="sm" type="none"/>
                    </a:lnB>
                    <a:solidFill>
                      <a:srgbClr val="DDEBF7"/>
                    </a:solidFill>
                  </a:tcPr>
                </a:tc>
              </a:tr>
              <a:tr h="571875">
                <a:tc>
                  <a:txBody>
                    <a:bodyPr/>
                    <a:lstStyle/>
                    <a:p>
                      <a:pPr indent="0" lvl="0" marL="0" rtl="0" algn="l">
                        <a:spcBef>
                          <a:spcPts val="0"/>
                        </a:spcBef>
                        <a:spcAft>
                          <a:spcPts val="0"/>
                        </a:spcAft>
                        <a:buNone/>
                      </a:pPr>
                      <a:r>
                        <a:rPr lang="en" sz="1500">
                          <a:latin typeface="Oswald"/>
                          <a:ea typeface="Oswald"/>
                          <a:cs typeface="Oswald"/>
                          <a:sym typeface="Oswald"/>
                        </a:rPr>
                        <a:t>0 (No)</a:t>
                      </a:r>
                      <a:endParaRPr sz="1500">
                        <a:latin typeface="Oswald"/>
                        <a:ea typeface="Oswald"/>
                        <a:cs typeface="Oswald"/>
                        <a:sym typeface="Oswald"/>
                      </a:endParaRPr>
                    </a:p>
                  </a:txBody>
                  <a:tcPr marT="91425" marB="91425" marR="91425" marL="91425">
                    <a:lnT cap="flat" cmpd="sng" w="8475">
                      <a:solidFill>
                        <a:srgbClr val="9BC2E6"/>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sz="1500">
                          <a:latin typeface="Oswald"/>
                          <a:ea typeface="Oswald"/>
                          <a:cs typeface="Oswald"/>
                          <a:sym typeface="Oswald"/>
                        </a:rPr>
                        <a:t>6,599</a:t>
                      </a:r>
                      <a:endParaRPr sz="1500">
                        <a:latin typeface="Oswald"/>
                        <a:ea typeface="Oswald"/>
                        <a:cs typeface="Oswald"/>
                        <a:sym typeface="Oswald"/>
                      </a:endParaRPr>
                    </a:p>
                  </a:txBody>
                  <a:tcPr marT="91425" marB="91425" marR="91425" marL="91425">
                    <a:lnT cap="flat" cmpd="sng" w="8475">
                      <a:solidFill>
                        <a:srgbClr val="9BC2E6"/>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sz="1500">
                          <a:latin typeface="Oswald"/>
                          <a:ea typeface="Oswald"/>
                          <a:cs typeface="Oswald"/>
                          <a:sym typeface="Oswald"/>
                        </a:rPr>
                        <a:t>97%</a:t>
                      </a:r>
                      <a:endParaRPr sz="1500">
                        <a:latin typeface="Oswald"/>
                        <a:ea typeface="Oswald"/>
                        <a:cs typeface="Oswald"/>
                        <a:sym typeface="Oswald"/>
                      </a:endParaRPr>
                    </a:p>
                  </a:txBody>
                  <a:tcPr marT="91425" marB="91425" marR="91425" marL="91425">
                    <a:lnT cap="flat" cmpd="sng" w="8475">
                      <a:solidFill>
                        <a:srgbClr val="9BC2E6"/>
                      </a:solidFill>
                      <a:prstDash val="solid"/>
                      <a:round/>
                      <a:headEnd len="sm" w="sm" type="none"/>
                      <a:tailEnd len="sm" w="sm" type="none"/>
                    </a:lnT>
                  </a:tcPr>
                </a:tc>
              </a:tr>
              <a:tr h="571875">
                <a:tc>
                  <a:txBody>
                    <a:bodyPr/>
                    <a:lstStyle/>
                    <a:p>
                      <a:pPr indent="0" lvl="0" marL="0" rtl="0" algn="l">
                        <a:spcBef>
                          <a:spcPts val="0"/>
                        </a:spcBef>
                        <a:spcAft>
                          <a:spcPts val="0"/>
                        </a:spcAft>
                        <a:buNone/>
                      </a:pPr>
                      <a:r>
                        <a:rPr lang="en" sz="1500">
                          <a:latin typeface="Oswald"/>
                          <a:ea typeface="Oswald"/>
                          <a:cs typeface="Oswald"/>
                          <a:sym typeface="Oswald"/>
                        </a:rPr>
                        <a:t>1 (Yes)</a:t>
                      </a:r>
                      <a:endParaRPr sz="1500">
                        <a:latin typeface="Oswald"/>
                        <a:ea typeface="Oswald"/>
                        <a:cs typeface="Oswald"/>
                        <a:sym typeface="Oswald"/>
                      </a:endParaRPr>
                    </a:p>
                  </a:txBody>
                  <a:tcPr marT="91425" marB="91425" marR="91425" marL="91425">
                    <a:lnB cap="flat" cmpd="sng" w="8475">
                      <a:solidFill>
                        <a:srgbClr val="9BC2E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500">
                          <a:latin typeface="Oswald"/>
                          <a:ea typeface="Oswald"/>
                          <a:cs typeface="Oswald"/>
                          <a:sym typeface="Oswald"/>
                        </a:rPr>
                        <a:t>220</a:t>
                      </a:r>
                      <a:endParaRPr sz="1500">
                        <a:latin typeface="Oswald"/>
                        <a:ea typeface="Oswald"/>
                        <a:cs typeface="Oswald"/>
                        <a:sym typeface="Oswald"/>
                      </a:endParaRPr>
                    </a:p>
                  </a:txBody>
                  <a:tcPr marT="91425" marB="91425" marR="91425" marL="91425">
                    <a:lnB cap="flat" cmpd="sng" w="8475">
                      <a:solidFill>
                        <a:srgbClr val="9BC2E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500">
                          <a:latin typeface="Oswald"/>
                          <a:ea typeface="Oswald"/>
                          <a:cs typeface="Oswald"/>
                          <a:sym typeface="Oswald"/>
                        </a:rPr>
                        <a:t>3%</a:t>
                      </a:r>
                      <a:endParaRPr sz="1500">
                        <a:latin typeface="Oswald"/>
                        <a:ea typeface="Oswald"/>
                        <a:cs typeface="Oswald"/>
                        <a:sym typeface="Oswald"/>
                      </a:endParaRPr>
                    </a:p>
                  </a:txBody>
                  <a:tcPr marT="91425" marB="91425" marR="91425" marL="91425"/>
                </a:tc>
              </a:tr>
              <a:tr h="571875">
                <a:tc>
                  <a:txBody>
                    <a:bodyPr/>
                    <a:lstStyle/>
                    <a:p>
                      <a:pPr indent="0" lvl="0" marL="0" rtl="0" algn="l">
                        <a:spcBef>
                          <a:spcPts val="0"/>
                        </a:spcBef>
                        <a:spcAft>
                          <a:spcPts val="0"/>
                        </a:spcAft>
                        <a:buNone/>
                      </a:pPr>
                      <a:r>
                        <a:rPr b="1" lang="en" sz="1500">
                          <a:latin typeface="Oswald"/>
                          <a:ea typeface="Oswald"/>
                          <a:cs typeface="Oswald"/>
                          <a:sym typeface="Oswald"/>
                        </a:rPr>
                        <a:t>Grand Total</a:t>
                      </a:r>
                      <a:endParaRPr b="1" sz="1500">
                        <a:latin typeface="Oswald"/>
                        <a:ea typeface="Oswald"/>
                        <a:cs typeface="Oswald"/>
                        <a:sym typeface="Oswald"/>
                      </a:endParaRPr>
                    </a:p>
                  </a:txBody>
                  <a:tcPr marT="91425" marB="91425" marR="91425" marL="91425">
                    <a:lnT cap="flat" cmpd="sng" w="8475">
                      <a:solidFill>
                        <a:srgbClr val="9BC2E6"/>
                      </a:solidFill>
                      <a:prstDash val="solid"/>
                      <a:round/>
                      <a:headEnd len="sm" w="sm" type="none"/>
                      <a:tailEnd len="sm" w="sm" type="none"/>
                    </a:lnT>
                    <a:solidFill>
                      <a:srgbClr val="DDEBF7"/>
                    </a:solidFill>
                  </a:tcPr>
                </a:tc>
                <a:tc>
                  <a:txBody>
                    <a:bodyPr/>
                    <a:lstStyle/>
                    <a:p>
                      <a:pPr indent="0" lvl="0" marL="0" rtl="0" algn="r">
                        <a:lnSpc>
                          <a:spcPct val="115000"/>
                        </a:lnSpc>
                        <a:spcBef>
                          <a:spcPts val="0"/>
                        </a:spcBef>
                        <a:spcAft>
                          <a:spcPts val="0"/>
                        </a:spcAft>
                        <a:buNone/>
                      </a:pPr>
                      <a:r>
                        <a:rPr b="1" lang="en" sz="1500">
                          <a:latin typeface="Oswald"/>
                          <a:ea typeface="Oswald"/>
                          <a:cs typeface="Oswald"/>
                          <a:sym typeface="Oswald"/>
                        </a:rPr>
                        <a:t>6,819</a:t>
                      </a:r>
                      <a:endParaRPr b="1" sz="1500">
                        <a:latin typeface="Oswald"/>
                        <a:ea typeface="Oswald"/>
                        <a:cs typeface="Oswald"/>
                        <a:sym typeface="Oswald"/>
                      </a:endParaRPr>
                    </a:p>
                  </a:txBody>
                  <a:tcPr marT="91425" marB="91425" marR="91425" marL="91425">
                    <a:lnT cap="flat" cmpd="sng" w="8475">
                      <a:solidFill>
                        <a:srgbClr val="9BC2E6"/>
                      </a:solidFill>
                      <a:prstDash val="solid"/>
                      <a:round/>
                      <a:headEnd len="sm" w="sm" type="none"/>
                      <a:tailEnd len="sm" w="sm" type="none"/>
                    </a:lnT>
                    <a:solidFill>
                      <a:srgbClr val="DDEBF7"/>
                    </a:solidFill>
                  </a:tcPr>
                </a:tc>
                <a:tc>
                  <a:txBody>
                    <a:bodyPr/>
                    <a:lstStyle/>
                    <a:p>
                      <a:pPr indent="0" lvl="0" marL="0" rtl="0" algn="r">
                        <a:spcBef>
                          <a:spcPts val="0"/>
                        </a:spcBef>
                        <a:spcAft>
                          <a:spcPts val="0"/>
                        </a:spcAft>
                        <a:buNone/>
                      </a:pPr>
                      <a:r>
                        <a:rPr b="1" lang="en" sz="1500">
                          <a:latin typeface="Oswald"/>
                          <a:ea typeface="Oswald"/>
                          <a:cs typeface="Oswald"/>
                          <a:sym typeface="Oswald"/>
                        </a:rPr>
                        <a:t>100%</a:t>
                      </a:r>
                      <a:endParaRPr b="1" sz="1500">
                        <a:latin typeface="Oswald"/>
                        <a:ea typeface="Oswald"/>
                        <a:cs typeface="Oswald"/>
                        <a:sym typeface="Oswald"/>
                      </a:endParaRPr>
                    </a:p>
                  </a:txBody>
                  <a:tcPr marT="91425" marB="91425" marR="91425" marL="91425">
                    <a:solidFill>
                      <a:srgbClr val="DDEBF7"/>
                    </a:solidFill>
                  </a:tcPr>
                </a:tc>
              </a:tr>
            </a:tbl>
          </a:graphicData>
        </a:graphic>
      </p:graphicFrame>
      <p:pic>
        <p:nvPicPr>
          <p:cNvPr id="550" name="Google Shape;550;p19"/>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0"/>
          <p:cNvSpPr txBox="1"/>
          <p:nvPr>
            <p:ph type="title"/>
          </p:nvPr>
        </p:nvSpPr>
        <p:spPr>
          <a:xfrm>
            <a:off x="1047750" y="634125"/>
            <a:ext cx="6996600" cy="95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accent3"/>
                </a:solidFill>
              </a:rPr>
              <a:t>Finding </a:t>
            </a:r>
            <a:r>
              <a:rPr lang="en" sz="3500">
                <a:solidFill>
                  <a:schemeClr val="accent3"/>
                </a:solidFill>
              </a:rPr>
              <a:t>the Significant Predictors</a:t>
            </a:r>
            <a:endParaRPr sz="3500">
              <a:solidFill>
                <a:schemeClr val="accent3"/>
              </a:solidFill>
            </a:endParaRPr>
          </a:p>
        </p:txBody>
      </p:sp>
      <p:sp>
        <p:nvSpPr>
          <p:cNvPr id="556" name="Google Shape;556;p20"/>
          <p:cNvSpPr/>
          <p:nvPr/>
        </p:nvSpPr>
        <p:spPr>
          <a:xfrm>
            <a:off x="578575" y="2061638"/>
            <a:ext cx="2808000" cy="1325100"/>
          </a:xfrm>
          <a:prstGeom prst="homePlate">
            <a:avLst>
              <a:gd fmla="val 30129"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Oswald"/>
                <a:ea typeface="Oswald"/>
                <a:cs typeface="Oswald"/>
                <a:sym typeface="Oswald"/>
              </a:rPr>
              <a:t>95 to 85 Predictors</a:t>
            </a:r>
            <a:endParaRPr b="1" sz="1600">
              <a:solidFill>
                <a:srgbClr val="FFFFFF"/>
              </a:solidFill>
              <a:latin typeface="Oswald"/>
              <a:ea typeface="Oswald"/>
              <a:cs typeface="Oswald"/>
              <a:sym typeface="Oswald"/>
            </a:endParaRPr>
          </a:p>
          <a:p>
            <a:pPr indent="0" lvl="0" marL="0" rtl="0" algn="ctr">
              <a:spcBef>
                <a:spcPts val="0"/>
              </a:spcBef>
              <a:spcAft>
                <a:spcPts val="0"/>
              </a:spcAft>
              <a:buNone/>
            </a:pPr>
            <a:r>
              <a:t/>
            </a:r>
            <a:endParaRPr sz="1600">
              <a:solidFill>
                <a:srgbClr val="FFFFFF"/>
              </a:solidFill>
              <a:latin typeface="Oswald"/>
              <a:ea typeface="Oswald"/>
              <a:cs typeface="Oswald"/>
              <a:sym typeface="Oswald"/>
            </a:endParaRPr>
          </a:p>
          <a:p>
            <a:pPr indent="0" lvl="0" marL="0" rtl="0" algn="ctr">
              <a:spcBef>
                <a:spcPts val="0"/>
              </a:spcBef>
              <a:spcAft>
                <a:spcPts val="0"/>
              </a:spcAft>
              <a:buNone/>
            </a:pPr>
            <a:r>
              <a:rPr lang="en" sz="1600">
                <a:solidFill>
                  <a:srgbClr val="FFFFFF"/>
                </a:solidFill>
                <a:latin typeface="Oswald"/>
                <a:ea typeface="Oswald"/>
                <a:cs typeface="Oswald"/>
                <a:sym typeface="Oswald"/>
              </a:rPr>
              <a:t>By accounting </a:t>
            </a:r>
            <a:r>
              <a:rPr lang="en" sz="1600">
                <a:solidFill>
                  <a:srgbClr val="FFFFFF"/>
                </a:solidFill>
                <a:latin typeface="Oswald"/>
                <a:ea typeface="Oswald"/>
                <a:cs typeface="Oswald"/>
                <a:sym typeface="Oswald"/>
              </a:rPr>
              <a:t>analysis</a:t>
            </a:r>
            <a:endParaRPr sz="1600">
              <a:solidFill>
                <a:srgbClr val="FFFFFF"/>
              </a:solidFill>
              <a:latin typeface="Oswald"/>
              <a:ea typeface="Oswald"/>
              <a:cs typeface="Oswald"/>
              <a:sym typeface="Oswald"/>
            </a:endParaRPr>
          </a:p>
        </p:txBody>
      </p:sp>
      <p:sp>
        <p:nvSpPr>
          <p:cNvPr id="557" name="Google Shape;557;p20"/>
          <p:cNvSpPr/>
          <p:nvPr/>
        </p:nvSpPr>
        <p:spPr>
          <a:xfrm>
            <a:off x="3242325" y="2061638"/>
            <a:ext cx="2862000" cy="1325100"/>
          </a:xfrm>
          <a:prstGeom prst="chevron">
            <a:avLst>
              <a:gd fmla="val 2985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Oswald"/>
                <a:ea typeface="Oswald"/>
                <a:cs typeface="Oswald"/>
                <a:sym typeface="Oswald"/>
              </a:rPr>
              <a:t>85 to 25 Predictors</a:t>
            </a:r>
            <a:endParaRPr b="1" sz="1600">
              <a:solidFill>
                <a:srgbClr val="FFFFFF"/>
              </a:solidFill>
              <a:latin typeface="Oswald"/>
              <a:ea typeface="Oswald"/>
              <a:cs typeface="Oswald"/>
              <a:sym typeface="Oswald"/>
            </a:endParaRPr>
          </a:p>
          <a:p>
            <a:pPr indent="0" lvl="0" marL="0" rtl="0" algn="ctr">
              <a:spcBef>
                <a:spcPts val="0"/>
              </a:spcBef>
              <a:spcAft>
                <a:spcPts val="0"/>
              </a:spcAft>
              <a:buNone/>
            </a:pPr>
            <a:r>
              <a:t/>
            </a:r>
            <a:endParaRPr sz="1600">
              <a:solidFill>
                <a:srgbClr val="FFFFFF"/>
              </a:solidFill>
              <a:latin typeface="Oswald"/>
              <a:ea typeface="Oswald"/>
              <a:cs typeface="Oswald"/>
              <a:sym typeface="Oswald"/>
            </a:endParaRPr>
          </a:p>
          <a:p>
            <a:pPr indent="0" lvl="0" marL="0" rtl="0" algn="ctr">
              <a:spcBef>
                <a:spcPts val="0"/>
              </a:spcBef>
              <a:spcAft>
                <a:spcPts val="0"/>
              </a:spcAft>
              <a:buNone/>
            </a:pPr>
            <a:r>
              <a:rPr lang="en" sz="1600">
                <a:solidFill>
                  <a:srgbClr val="FFFFFF"/>
                </a:solidFill>
                <a:latin typeface="Oswald"/>
                <a:ea typeface="Oswald"/>
                <a:cs typeface="Oswald"/>
                <a:sym typeface="Oswald"/>
              </a:rPr>
              <a:t>Using Stepwise, P-Value and AIC</a:t>
            </a:r>
            <a:endParaRPr sz="1600">
              <a:solidFill>
                <a:srgbClr val="FFFFFF"/>
              </a:solidFill>
              <a:latin typeface="Oswald"/>
              <a:ea typeface="Oswald"/>
              <a:cs typeface="Oswald"/>
              <a:sym typeface="Oswald"/>
            </a:endParaRPr>
          </a:p>
        </p:txBody>
      </p:sp>
      <p:sp>
        <p:nvSpPr>
          <p:cNvPr id="558" name="Google Shape;558;p20"/>
          <p:cNvSpPr/>
          <p:nvPr/>
        </p:nvSpPr>
        <p:spPr>
          <a:xfrm>
            <a:off x="5960075" y="2061638"/>
            <a:ext cx="2862000" cy="1325100"/>
          </a:xfrm>
          <a:prstGeom prst="chevron">
            <a:avLst>
              <a:gd fmla="val 2985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Oswald"/>
                <a:ea typeface="Oswald"/>
                <a:cs typeface="Oswald"/>
                <a:sym typeface="Oswald"/>
              </a:rPr>
              <a:t>25 to 7 Predictors</a:t>
            </a:r>
            <a:endParaRPr b="1" sz="1600">
              <a:solidFill>
                <a:srgbClr val="FFFFFF"/>
              </a:solidFill>
              <a:latin typeface="Oswald"/>
              <a:ea typeface="Oswald"/>
              <a:cs typeface="Oswald"/>
              <a:sym typeface="Oswald"/>
            </a:endParaRPr>
          </a:p>
          <a:p>
            <a:pPr indent="0" lvl="0" marL="0" rtl="0" algn="l">
              <a:spcBef>
                <a:spcPts val="0"/>
              </a:spcBef>
              <a:spcAft>
                <a:spcPts val="0"/>
              </a:spcAft>
              <a:buNone/>
            </a:pPr>
            <a:r>
              <a:t/>
            </a:r>
            <a:endParaRPr sz="1600">
              <a:solidFill>
                <a:srgbClr val="FFFFFF"/>
              </a:solidFill>
              <a:latin typeface="Oswald"/>
              <a:ea typeface="Oswald"/>
              <a:cs typeface="Oswald"/>
              <a:sym typeface="Oswald"/>
            </a:endParaRPr>
          </a:p>
          <a:p>
            <a:pPr indent="0" lvl="0" marL="0" rtl="0" algn="l">
              <a:spcBef>
                <a:spcPts val="0"/>
              </a:spcBef>
              <a:spcAft>
                <a:spcPts val="0"/>
              </a:spcAft>
              <a:buNone/>
            </a:pPr>
            <a:r>
              <a:rPr lang="en" sz="1600">
                <a:solidFill>
                  <a:srgbClr val="FFFFFF"/>
                </a:solidFill>
                <a:latin typeface="Oswald"/>
                <a:ea typeface="Oswald"/>
                <a:cs typeface="Oswald"/>
                <a:sym typeface="Oswald"/>
              </a:rPr>
              <a:t>7 Common variables in Stepwise, Lowest P-Value and AIC </a:t>
            </a:r>
            <a:endParaRPr sz="1600">
              <a:solidFill>
                <a:srgbClr val="FFFFFF"/>
              </a:solidFill>
              <a:latin typeface="Oswald"/>
              <a:ea typeface="Oswald"/>
              <a:cs typeface="Oswald"/>
              <a:sym typeface="Oswald"/>
            </a:endParaRPr>
          </a:p>
        </p:txBody>
      </p:sp>
      <p:sp>
        <p:nvSpPr>
          <p:cNvPr id="559" name="Google Shape;559;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0" name="Google Shape;560;p20"/>
          <p:cNvPicPr preferRelativeResize="0"/>
          <p:nvPr/>
        </p:nvPicPr>
        <p:blipFill rotWithShape="1">
          <a:blip r:embed="rId3">
            <a:alphaModFix/>
          </a:blip>
          <a:srcRect b="0" l="1710" r="0" t="0"/>
          <a:stretch/>
        </p:blipFill>
        <p:spPr>
          <a:xfrm>
            <a:off x="0" y="0"/>
            <a:ext cx="1291064" cy="71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1"/>
          <p:cNvSpPr txBox="1"/>
          <p:nvPr>
            <p:ph type="title"/>
          </p:nvPr>
        </p:nvSpPr>
        <p:spPr>
          <a:xfrm>
            <a:off x="1020175" y="3861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chemeClr val="accent6"/>
                </a:solidFill>
              </a:rPr>
              <a:t>Finding the Significant Predictors</a:t>
            </a:r>
            <a:endParaRPr sz="3500">
              <a:solidFill>
                <a:schemeClr val="accent6"/>
              </a:solidFill>
            </a:endParaRPr>
          </a:p>
        </p:txBody>
      </p:sp>
      <p:sp>
        <p:nvSpPr>
          <p:cNvPr id="566" name="Google Shape;566;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7" name="Google Shape;567;p21"/>
          <p:cNvPicPr preferRelativeResize="0"/>
          <p:nvPr/>
        </p:nvPicPr>
        <p:blipFill rotWithShape="1">
          <a:blip r:embed="rId3">
            <a:alphaModFix/>
          </a:blip>
          <a:srcRect b="0" l="1710" r="0" t="0"/>
          <a:stretch/>
        </p:blipFill>
        <p:spPr>
          <a:xfrm>
            <a:off x="0" y="0"/>
            <a:ext cx="1291064" cy="715800"/>
          </a:xfrm>
          <a:prstGeom prst="rect">
            <a:avLst/>
          </a:prstGeom>
          <a:noFill/>
          <a:ln>
            <a:noFill/>
          </a:ln>
        </p:spPr>
      </p:pic>
      <p:pic>
        <p:nvPicPr>
          <p:cNvPr id="568" name="Google Shape;568;p21"/>
          <p:cNvPicPr preferRelativeResize="0"/>
          <p:nvPr/>
        </p:nvPicPr>
        <p:blipFill>
          <a:blip r:embed="rId4">
            <a:alphaModFix/>
          </a:blip>
          <a:stretch>
            <a:fillRect/>
          </a:stretch>
        </p:blipFill>
        <p:spPr>
          <a:xfrm>
            <a:off x="0" y="1003725"/>
            <a:ext cx="9143998" cy="413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