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0"/>
    <p:restoredTop sz="94706"/>
  </p:normalViewPr>
  <p:slideViewPr>
    <p:cSldViewPr snapToGrid="0" snapToObjects="1">
      <p:cViewPr varScale="1">
        <p:scale>
          <a:sx n="48" d="100"/>
          <a:sy n="48" d="100"/>
        </p:scale>
        <p:origin x="162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2439925" y="466473"/>
            <a:ext cx="26920926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 err="1"/>
              <a:t>HeteroFL</a:t>
            </a:r>
            <a:r>
              <a:rPr lang="en-US" dirty="0"/>
              <a:t>: Computation and Communication Efficient Federated Learning for Heterogeneous Clients</a:t>
            </a:r>
            <a:endParaRPr dirty="0"/>
          </a:p>
        </p:txBody>
      </p:sp>
      <p:sp>
        <p:nvSpPr>
          <p:cNvPr id="33" name="TextBox 38"/>
          <p:cNvSpPr txBox="1"/>
          <p:nvPr/>
        </p:nvSpPr>
        <p:spPr>
          <a:xfrm>
            <a:off x="8919275" y="2309187"/>
            <a:ext cx="13722011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/>
              <a:t>Enmao Diao</a:t>
            </a:r>
            <a:r>
              <a:rPr lang="en-US" baseline="30000" dirty="0"/>
              <a:t>1</a:t>
            </a:r>
            <a:r>
              <a:rPr lang="en-US" dirty="0"/>
              <a:t>    </a:t>
            </a:r>
            <a:r>
              <a:rPr lang="en-US" dirty="0" err="1"/>
              <a:t>Jie</a:t>
            </a:r>
            <a:r>
              <a:rPr lang="en-US" dirty="0"/>
              <a:t> Ding</a:t>
            </a:r>
            <a:r>
              <a:rPr lang="en-US" altLang="zh-CN" baseline="30000" dirty="0"/>
              <a:t>2</a:t>
            </a:r>
            <a:r>
              <a:rPr lang="en-US" dirty="0"/>
              <a:t>    Vahid Tarokh</a:t>
            </a:r>
            <a:r>
              <a:rPr lang="en-US" altLang="zh-CN" baseline="30000" dirty="0"/>
              <a:t>1</a:t>
            </a:r>
            <a:endParaRPr lang="en-US" dirty="0"/>
          </a:p>
          <a:p>
            <a:pPr algn="ctr"/>
            <a:r>
              <a:rPr lang="en-US" altLang="zh-CN" sz="3200" baseline="30000" dirty="0"/>
              <a:t>1</a:t>
            </a:r>
            <a:r>
              <a:rPr lang="en-US" sz="3200" dirty="0"/>
              <a:t>Duke University    </a:t>
            </a:r>
            <a:r>
              <a:rPr lang="en-US" altLang="zh-CN" sz="3200" baseline="30000" dirty="0"/>
              <a:t>2</a:t>
            </a:r>
            <a:r>
              <a:rPr lang="en-US" altLang="zh-CN" sz="3200" dirty="0"/>
              <a:t>University of Minnesota-Twin Cities</a:t>
            </a:r>
            <a:endParaRPr lang="en-US" sz="3200" dirty="0"/>
          </a:p>
        </p:txBody>
      </p:sp>
      <p:sp>
        <p:nvSpPr>
          <p:cNvPr id="34" name="TextBox 39"/>
          <p:cNvSpPr txBox="1"/>
          <p:nvPr/>
        </p:nvSpPr>
        <p:spPr>
          <a:xfrm>
            <a:off x="1130068" y="4550872"/>
            <a:ext cx="9064534" cy="7812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In this work, we propose a new federated learning framework named </a:t>
            </a:r>
            <a:r>
              <a:rPr lang="en-US" b="1" i="1" dirty="0" err="1">
                <a:solidFill>
                  <a:srgbClr val="0070C0"/>
                </a:solidFill>
              </a:rPr>
              <a:t>HeteroFL</a:t>
            </a:r>
            <a:r>
              <a:rPr lang="en-US" dirty="0">
                <a:solidFill>
                  <a:schemeClr val="tx1"/>
                </a:solidFill>
              </a:rPr>
              <a:t> to address heterogeneous clients equipped with very different computation and communication capabilities. Our solution can enable the training of heterogeneous local models with varying computation complexities and still produce a single global inference model.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identify the possibility of model heterogeneity and propose an </a:t>
            </a:r>
            <a:r>
              <a:rPr lang="en-US" b="1" i="1" dirty="0">
                <a:solidFill>
                  <a:srgbClr val="0070C0"/>
                </a:solidFill>
              </a:rPr>
              <a:t>easy-to-implement </a:t>
            </a:r>
            <a:r>
              <a:rPr lang="en-US" dirty="0">
                <a:solidFill>
                  <a:schemeClr val="tx1"/>
                </a:solidFill>
              </a:rPr>
              <a:t>framework </a:t>
            </a:r>
            <a:r>
              <a:rPr lang="en-US" altLang="zh-CN" dirty="0" err="1">
                <a:solidFill>
                  <a:schemeClr val="tx1"/>
                </a:solidFill>
              </a:rPr>
              <a:t>HeteroFL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that can train heterogeneous local models and aggregate them stably and effectively into a single global inference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Our proposed solution addresses various heterogeneous settings where different proportions of clients have distinct capabilities. Our results demonstrate that even when the model heterogeneity changes </a:t>
            </a:r>
            <a:r>
              <a:rPr lang="en-US" b="1" i="1" dirty="0">
                <a:solidFill>
                  <a:srgbClr val="0070C0"/>
                </a:solidFill>
              </a:rPr>
              <a:t>dynamically</a:t>
            </a:r>
            <a:r>
              <a:rPr lang="en-US" dirty="0">
                <a:solidFill>
                  <a:schemeClr val="tx1"/>
                </a:solidFill>
              </a:rPr>
              <a:t>, the learning result from our framework is still stable and effective.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introduce several strategies including </a:t>
            </a:r>
            <a:r>
              <a:rPr lang="en-US" b="1" i="1" dirty="0">
                <a:solidFill>
                  <a:srgbClr val="0070C0"/>
                </a:solidFill>
              </a:rPr>
              <a:t>static Batch Normalization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(</a:t>
            </a:r>
            <a:r>
              <a:rPr lang="en-US" b="1" i="1" dirty="0" err="1">
                <a:solidFill>
                  <a:srgbClr val="0070C0"/>
                </a:solidFill>
              </a:rPr>
              <a:t>sBN</a:t>
            </a:r>
            <a:r>
              <a:rPr lang="en-US" b="1" i="1" dirty="0">
                <a:solidFill>
                  <a:srgbClr val="0070C0"/>
                </a:solidFill>
              </a:rPr>
              <a:t>), scaler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i="1" dirty="0">
                <a:solidFill>
                  <a:srgbClr val="0070C0"/>
                </a:solidFill>
              </a:rPr>
              <a:t>Masked Cross-Entropy Loss </a:t>
            </a:r>
            <a:r>
              <a:rPr lang="en-US" dirty="0">
                <a:solidFill>
                  <a:schemeClr val="tx1"/>
                </a:solidFill>
              </a:rPr>
              <a:t>for improving </a:t>
            </a:r>
            <a:r>
              <a:rPr lang="en-US" altLang="zh-CN" b="1" i="1" dirty="0" err="1">
                <a:solidFill>
                  <a:srgbClr val="0070C0"/>
                </a:solidFill>
              </a:rPr>
              <a:t>HeteroFL</a:t>
            </a:r>
            <a:r>
              <a:rPr lang="en-US" dirty="0">
                <a:solidFill>
                  <a:schemeClr val="tx1"/>
                </a:solidFill>
              </a:rPr>
              <a:t> against the balanced non-IID statistical heterogeneity.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9" name="TextBox 45"/>
          <p:cNvSpPr txBox="1"/>
          <p:nvPr/>
        </p:nvSpPr>
        <p:spPr>
          <a:xfrm>
            <a:off x="11350705" y="3922331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</a:rPr>
              <a:t>Heterogeneous Federated Learning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45" name="TextBox 54"/>
          <p:cNvSpPr txBox="1"/>
          <p:nvPr/>
        </p:nvSpPr>
        <p:spPr>
          <a:xfrm>
            <a:off x="11944349" y="14936293"/>
            <a:ext cx="902970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100" dirty="0">
                <a:solidFill>
                  <a:schemeClr val="tx1"/>
                </a:solidFill>
              </a:rPr>
              <a:t>Figure 2. Global model parameters </a:t>
            </a:r>
            <a:r>
              <a:rPr lang="en-US" altLang="zh-CN" sz="2100" dirty="0">
                <a:solidFill>
                  <a:schemeClr val="tx1"/>
                </a:solidFill>
              </a:rPr>
              <a:t>are </a:t>
            </a:r>
            <a:r>
              <a:rPr lang="en-US" sz="2100" dirty="0">
                <a:solidFill>
                  <a:schemeClr val="tx1"/>
                </a:solidFill>
              </a:rPr>
              <a:t>distributed to 6 local clients with 3 computation complexity levels.</a:t>
            </a:r>
          </a:p>
        </p:txBody>
      </p:sp>
      <p:sp>
        <p:nvSpPr>
          <p:cNvPr id="56" name="TextBox 45">
            <a:extLst>
              <a:ext uri="{FF2B5EF4-FFF2-40B4-BE49-F238E27FC236}">
                <a16:creationId xmlns:a16="http://schemas.microsoft.com/office/drawing/2014/main" id="{DD263146-548F-417D-A532-3DCC15924D1E}"/>
              </a:ext>
            </a:extLst>
          </p:cNvPr>
          <p:cNvSpPr txBox="1"/>
          <p:nvPr/>
        </p:nvSpPr>
        <p:spPr>
          <a:xfrm>
            <a:off x="1095235" y="3926419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Overview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B99DE7-208F-449B-9D1D-0ECD47363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771" y="8995886"/>
            <a:ext cx="9479970" cy="5687982"/>
          </a:xfrm>
          <a:prstGeom prst="rect">
            <a:avLst/>
          </a:prstGeom>
        </p:spPr>
      </p:pic>
      <p:sp>
        <p:nvSpPr>
          <p:cNvPr id="57" name="TextBox 39">
            <a:extLst>
              <a:ext uri="{FF2B5EF4-FFF2-40B4-BE49-F238E27FC236}">
                <a16:creationId xmlns:a16="http://schemas.microsoft.com/office/drawing/2014/main" id="{3D4F0B6E-D660-4F1A-B9B2-68E5B09C3AEE}"/>
              </a:ext>
            </a:extLst>
          </p:cNvPr>
          <p:cNvSpPr txBox="1"/>
          <p:nvPr/>
        </p:nvSpPr>
        <p:spPr>
          <a:xfrm>
            <a:off x="11368121" y="4657352"/>
            <a:ext cx="9064534" cy="3934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parameter will be averaged from those clients whose allocated parameter matrix contains that parameter.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model of an intermediate complexity will have parameters fully averaged with all the other larger models but partially with smaller models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local models can benefit more from global aggregation by performing less global aggregation for part of larger local model parameters.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45">
            <a:extLst>
              <a:ext uri="{FF2B5EF4-FFF2-40B4-BE49-F238E27FC236}">
                <a16:creationId xmlns:a16="http://schemas.microsoft.com/office/drawing/2014/main" id="{3DE79779-E6D5-411C-AA71-239E261DCA13}"/>
              </a:ext>
            </a:extLst>
          </p:cNvPr>
          <p:cNvSpPr txBox="1"/>
          <p:nvPr/>
        </p:nvSpPr>
        <p:spPr>
          <a:xfrm>
            <a:off x="22641286" y="3922330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</a:rPr>
              <a:t>Experiments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63" name="TextBox 45">
            <a:extLst>
              <a:ext uri="{FF2B5EF4-FFF2-40B4-BE49-F238E27FC236}">
                <a16:creationId xmlns:a16="http://schemas.microsoft.com/office/drawing/2014/main" id="{2C38AF49-A5BA-4182-AAEE-297B72458E9A}"/>
              </a:ext>
            </a:extLst>
          </p:cNvPr>
          <p:cNvSpPr txBox="1"/>
          <p:nvPr/>
        </p:nvSpPr>
        <p:spPr>
          <a:xfrm>
            <a:off x="1130068" y="12920633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</a:rPr>
              <a:t>Motivation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DCF2B0-72DC-4CC6-84F4-450377AE8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166" y="19699216"/>
            <a:ext cx="2246384" cy="224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A29650-EF1A-438C-8A75-AD4214E24BE3}"/>
              </a:ext>
            </a:extLst>
          </p:cNvPr>
          <p:cNvSpPr txBox="1"/>
          <p:nvPr/>
        </p:nvSpPr>
        <p:spPr>
          <a:xfrm>
            <a:off x="3775088" y="19256120"/>
            <a:ext cx="1274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Arial"/>
                <a:cs typeface="Arial"/>
              </a:rPr>
              <a:t>  Paper</a:t>
            </a:r>
            <a:endParaRPr lang="zh-CN" altLang="en-US" sz="2400" dirty="0">
              <a:latin typeface="Arial"/>
              <a:cs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F8B7B98-5ADF-4A54-9301-7573E7004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28" y="19678865"/>
            <a:ext cx="2246384" cy="224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C32AD406-6E19-44F6-B7EC-463CA01C9EE2}"/>
              </a:ext>
            </a:extLst>
          </p:cNvPr>
          <p:cNvSpPr txBox="1"/>
          <p:nvPr/>
        </p:nvSpPr>
        <p:spPr>
          <a:xfrm>
            <a:off x="6966750" y="19250912"/>
            <a:ext cx="93594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Arial"/>
                <a:cs typeface="Arial"/>
              </a:rPr>
              <a:t> Code</a:t>
            </a:r>
            <a:endParaRPr lang="zh-CN" altLang="en-US" sz="2400" dirty="0">
              <a:latin typeface="Arial"/>
              <a:cs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5DA1EB-774A-41C4-BC2B-0B4BC04C8B76}"/>
              </a:ext>
            </a:extLst>
          </p:cNvPr>
          <p:cNvSpPr txBox="1"/>
          <p:nvPr/>
        </p:nvSpPr>
        <p:spPr>
          <a:xfrm>
            <a:off x="1130068" y="13697483"/>
            <a:ext cx="9064534" cy="1061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100" b="1" i="1" dirty="0">
                <a:solidFill>
                  <a:srgbClr val="0070C0"/>
                </a:solidFill>
                <a:latin typeface="Arial"/>
                <a:cs typeface="Arial"/>
              </a:rPr>
              <a:t>Local models must share the same architecture as the global model in federated learning?</a:t>
            </a:r>
          </a:p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21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E23FD1-F2EA-4595-82A7-0F549B43B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312" y="14386238"/>
            <a:ext cx="4857556" cy="3400289"/>
          </a:xfrm>
          <a:prstGeom prst="rect">
            <a:avLst/>
          </a:prstGeom>
        </p:spPr>
      </p:pic>
      <p:sp>
        <p:nvSpPr>
          <p:cNvPr id="68" name="TextBox 54">
            <a:extLst>
              <a:ext uri="{FF2B5EF4-FFF2-40B4-BE49-F238E27FC236}">
                <a16:creationId xmlns:a16="http://schemas.microsoft.com/office/drawing/2014/main" id="{82943404-426B-4675-AAED-502FF3BBC060}"/>
              </a:ext>
            </a:extLst>
          </p:cNvPr>
          <p:cNvSpPr txBox="1"/>
          <p:nvPr/>
        </p:nvSpPr>
        <p:spPr>
          <a:xfrm>
            <a:off x="1130068" y="18067696"/>
            <a:ext cx="902970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100" dirty="0">
                <a:solidFill>
                  <a:schemeClr val="tx1"/>
                </a:solidFill>
              </a:rPr>
              <a:t>Figure 1. The computation and communication capabilities of each </a:t>
            </a:r>
            <a:r>
              <a:rPr lang="en-US" altLang="zh-CN" sz="2100" dirty="0">
                <a:solidFill>
                  <a:schemeClr val="tx1"/>
                </a:solidFill>
              </a:rPr>
              <a:t>local </a:t>
            </a:r>
            <a:r>
              <a:rPr lang="en-US" sz="2100" dirty="0">
                <a:solidFill>
                  <a:schemeClr val="tx1"/>
                </a:solidFill>
              </a:rPr>
              <a:t>client may vary significantly and even dynamically.</a:t>
            </a:r>
          </a:p>
        </p:txBody>
      </p:sp>
      <p:sp>
        <p:nvSpPr>
          <p:cNvPr id="69" name="TextBox 39">
            <a:extLst>
              <a:ext uri="{FF2B5EF4-FFF2-40B4-BE49-F238E27FC236}">
                <a16:creationId xmlns:a16="http://schemas.microsoft.com/office/drawing/2014/main" id="{50AC2547-8495-49CE-90B5-5E8689B1AE5F}"/>
              </a:ext>
            </a:extLst>
          </p:cNvPr>
          <p:cNvSpPr txBox="1"/>
          <p:nvPr/>
        </p:nvSpPr>
        <p:spPr>
          <a:xfrm>
            <a:off x="11709970" y="16122208"/>
            <a:ext cx="9064534" cy="5485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i="1" dirty="0">
                <a:solidFill>
                  <a:schemeClr val="accent1"/>
                </a:solidFill>
                <a:latin typeface="Arial" panose="020B0604020202020204" pitchFamily="34" charset="0"/>
              </a:rPr>
              <a:t>S</a:t>
            </a:r>
            <a:r>
              <a:rPr lang="en-US" altLang="zh-CN" b="1" i="1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tatic Batch Normalization (</a:t>
            </a:r>
            <a:r>
              <a:rPr lang="en-US" altLang="zh-CN" b="1" i="1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sBN</a:t>
            </a:r>
            <a:r>
              <a:rPr lang="en-US" altLang="zh-CN" b="1" i="1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altLang="zh-CN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 not track running estimates and simply normalize batch data. After the training process finishes, the server sequentially query local clients and cumulatively update global BN statistics.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i="1" dirty="0">
                <a:solidFill>
                  <a:schemeClr val="accent1"/>
                </a:solidFill>
                <a:latin typeface="Arial" panose="020B0604020202020204" pitchFamily="34" charset="0"/>
              </a:rPr>
              <a:t>Scaler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scales representations during the training phase and the global model can be directly used for inference without scaling.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b="1" i="1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i="1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Masked Cross-Entropy Loss</a:t>
            </a:r>
            <a:r>
              <a:rPr lang="en-US" altLang="zh-CN" i="1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replaces the last layer outputs that are not associated with local labels with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zero significantly improve local performance and moderately global performance of balanced non-IID data partition task.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F23DAB9-3F6D-4578-9FD9-4DA3F8FD0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7135" y="19026566"/>
            <a:ext cx="5193186" cy="594964"/>
          </a:xfrm>
          <a:prstGeom prst="rect">
            <a:avLst/>
          </a:prstGeom>
        </p:spPr>
      </p:pic>
      <p:sp>
        <p:nvSpPr>
          <p:cNvPr id="70" name="TextBox 60">
            <a:extLst>
              <a:ext uri="{FF2B5EF4-FFF2-40B4-BE49-F238E27FC236}">
                <a16:creationId xmlns:a16="http://schemas.microsoft.com/office/drawing/2014/main" id="{35CFCFCC-3863-4543-B306-B2352AA4DC40}"/>
              </a:ext>
            </a:extLst>
          </p:cNvPr>
          <p:cNvSpPr txBox="1"/>
          <p:nvPr/>
        </p:nvSpPr>
        <p:spPr>
          <a:xfrm>
            <a:off x="22641285" y="20215589"/>
            <a:ext cx="964358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326532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653064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979596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306128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1632661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1959193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2285725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2612257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sz="2400" dirty="0"/>
              <a:t>References</a:t>
            </a:r>
            <a:endParaRPr dirty="0"/>
          </a:p>
        </p:txBody>
      </p:sp>
      <p:sp>
        <p:nvSpPr>
          <p:cNvPr id="71" name="TextBox 61">
            <a:extLst>
              <a:ext uri="{FF2B5EF4-FFF2-40B4-BE49-F238E27FC236}">
                <a16:creationId xmlns:a16="http://schemas.microsoft.com/office/drawing/2014/main" id="{8F1D1702-4D9E-4F90-AFA9-752151F810DB}"/>
              </a:ext>
            </a:extLst>
          </p:cNvPr>
          <p:cNvSpPr txBox="1"/>
          <p:nvPr/>
        </p:nvSpPr>
        <p:spPr>
          <a:xfrm>
            <a:off x="22641285" y="20620545"/>
            <a:ext cx="9643588" cy="117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326532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653064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979596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306128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1632661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1959193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2285725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2612257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McMahan, Brendan, et al. "Communication-efficient learning of deep networks from decentralized data."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Artificial Intelligence and Statistics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2017.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olidFill>
                  <a:schemeClr val="tx1"/>
                </a:solidFill>
              </a:rPr>
              <a:t>Liang, Paul Pu, et al. "Think locally, act globally: Federated learning with local and global representations." </a:t>
            </a:r>
            <a:r>
              <a:rPr lang="en-US" dirty="0" err="1">
                <a:solidFill>
                  <a:schemeClr val="tx1"/>
                </a:solidFill>
              </a:rPr>
              <a:t>arXiv</a:t>
            </a:r>
            <a:r>
              <a:rPr lang="en-US" dirty="0">
                <a:solidFill>
                  <a:schemeClr val="tx1"/>
                </a:solidFill>
              </a:rPr>
              <a:t> preprint arXiv:2001.01523 (2020).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09EF8CB-412E-485A-8A95-B09DBE382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03079" y="4657352"/>
            <a:ext cx="10305971" cy="7729478"/>
          </a:xfrm>
          <a:prstGeom prst="rect">
            <a:avLst/>
          </a:prstGeom>
        </p:spPr>
      </p:pic>
      <p:sp>
        <p:nvSpPr>
          <p:cNvPr id="72" name="TextBox 54">
            <a:extLst>
              <a:ext uri="{FF2B5EF4-FFF2-40B4-BE49-F238E27FC236}">
                <a16:creationId xmlns:a16="http://schemas.microsoft.com/office/drawing/2014/main" id="{527BCA7F-BBC1-4004-B31D-3DB914ABBA3F}"/>
              </a:ext>
            </a:extLst>
          </p:cNvPr>
          <p:cNvSpPr txBox="1"/>
          <p:nvPr/>
        </p:nvSpPr>
        <p:spPr>
          <a:xfrm>
            <a:off x="23255173" y="12492829"/>
            <a:ext cx="9029701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100" dirty="0">
                <a:solidFill>
                  <a:schemeClr val="tx1"/>
                </a:solidFill>
              </a:rPr>
              <a:t>Figure 3. Interpolation experimental results for CIFAR10 (IID) dataset between global model complexity ((a) a, (b) b, (c) c, (d) d) and various smaller model complexities.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1AAE8A3-1B6E-4601-9FA4-178525C572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85430" y="13697483"/>
            <a:ext cx="10248900" cy="6010275"/>
          </a:xfrm>
          <a:prstGeom prst="rect">
            <a:avLst/>
          </a:prstGeom>
        </p:spPr>
      </p:pic>
      <p:sp>
        <p:nvSpPr>
          <p:cNvPr id="73" name="TextBox 54">
            <a:extLst>
              <a:ext uri="{FF2B5EF4-FFF2-40B4-BE49-F238E27FC236}">
                <a16:creationId xmlns:a16="http://schemas.microsoft.com/office/drawing/2014/main" id="{B236F0C1-3679-4845-BF27-6A0F0F970221}"/>
              </a:ext>
            </a:extLst>
          </p:cNvPr>
          <p:cNvSpPr txBox="1"/>
          <p:nvPr/>
        </p:nvSpPr>
        <p:spPr>
          <a:xfrm>
            <a:off x="23255172" y="19707758"/>
            <a:ext cx="902970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100" dirty="0">
                <a:solidFill>
                  <a:schemeClr val="tx1"/>
                </a:solidFill>
              </a:rPr>
              <a:t>Table 1. Results of combination of various computation complexity levels for CIFAR10 dataset.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0048EA5-0173-5843-BEA0-7AA6E0C07B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79152" y="623394"/>
            <a:ext cx="1399323" cy="836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D66D280-0EF0-A140-8B4B-705401064CE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4530" y="470795"/>
            <a:ext cx="1233472" cy="123347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497</Words>
  <Application>Microsoft Office PowerPoint</Application>
  <PresentationFormat>自定义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Enmao Diao</cp:lastModifiedBy>
  <cp:revision>42</cp:revision>
  <dcterms:modified xsi:type="dcterms:W3CDTF">2021-03-24T20:24:52Z</dcterms:modified>
</cp:coreProperties>
</file>