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773" r:id="rId2"/>
    <p:sldId id="888" r:id="rId3"/>
    <p:sldId id="860" r:id="rId4"/>
    <p:sldId id="1031" r:id="rId5"/>
    <p:sldId id="926" r:id="rId6"/>
    <p:sldId id="1001" r:id="rId7"/>
    <p:sldId id="1002" r:id="rId8"/>
    <p:sldId id="1032" r:id="rId9"/>
    <p:sldId id="1033" r:id="rId10"/>
    <p:sldId id="1034" r:id="rId11"/>
    <p:sldId id="905" r:id="rId12"/>
    <p:sldId id="858" r:id="rId13"/>
    <p:sldId id="850" r:id="rId14"/>
    <p:sldId id="976" r:id="rId15"/>
    <p:sldId id="851" r:id="rId16"/>
    <p:sldId id="909" r:id="rId17"/>
    <p:sldId id="852" r:id="rId18"/>
    <p:sldId id="913" r:id="rId19"/>
    <p:sldId id="1004" r:id="rId20"/>
    <p:sldId id="994" r:id="rId21"/>
    <p:sldId id="794" r:id="rId22"/>
    <p:sldId id="995" r:id="rId2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1856">
          <p15:clr>
            <a:srgbClr val="A4A3A4"/>
          </p15:clr>
        </p15:guide>
        <p15:guide id="3" pos="7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52" autoAdjust="0"/>
  </p:normalViewPr>
  <p:slideViewPr>
    <p:cSldViewPr snapToObjects="1">
      <p:cViewPr varScale="1">
        <p:scale>
          <a:sx n="62" d="100"/>
          <a:sy n="62" d="100"/>
        </p:scale>
        <p:origin x="1032" y="66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/>
              <a:t>                                                   </a:t>
            </a:r>
          </a:p>
          <a:p>
            <a:pPr lvl="1"/>
            <a:r>
              <a:rPr lang="zh-CN" altLang="zh-CN" noProof="0"/>
              <a:t>               </a:t>
            </a:r>
          </a:p>
          <a:p>
            <a:pPr lvl="2"/>
            <a:r>
              <a:rPr lang="zh-CN" altLang="zh-CN" noProof="0"/>
              <a:t>                </a:t>
            </a:r>
          </a:p>
          <a:p>
            <a:pPr lvl="3"/>
            <a:r>
              <a:rPr lang="zh-CN" altLang="zh-CN" noProof="0"/>
              <a:t>                </a:t>
            </a:r>
          </a:p>
          <a:p>
            <a:pPr lvl="4"/>
            <a:r>
              <a:rPr lang="zh-CN" altLang="zh-CN" noProof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重视基础，区别于快速培训。课程需要，</a:t>
            </a:r>
            <a:r>
              <a:rPr lang="en-US" altLang="zh-CN"/>
              <a:t>node</a:t>
            </a:r>
            <a:r>
              <a:rPr lang="zh-CN" altLang="en-US"/>
              <a:t>、移动</a:t>
            </a:r>
            <a:r>
              <a:rPr lang="en-US" altLang="zh-CN"/>
              <a:t>web</a:t>
            </a:r>
            <a:r>
              <a:rPr lang="zh-CN" altLang="en-US"/>
              <a:t>开发、混合开发、</a:t>
            </a:r>
            <a:r>
              <a:rPr lang="en-US" altLang="zh-CN"/>
              <a:t>h5</a:t>
            </a:r>
            <a:r>
              <a:rPr lang="zh-CN" altLang="en-US"/>
              <a:t>游戏开发</a:t>
            </a: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99BC028-6EC2-4C82-A850-93E1960A2BFE}" type="slidenum">
              <a:rPr lang="en-US" altLang="zh-CN">
                <a:ea typeface="宋体" panose="02010600030101010101" pitchFamily="2" charset="-122"/>
              </a:rPr>
              <a:t>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前端</a:t>
            </a:r>
            <a:r>
              <a:rPr lang="en-US" altLang="zh-CN"/>
              <a:t>JS</a:t>
            </a:r>
            <a:r>
              <a:rPr lang="zh-CN" altLang="en-US"/>
              <a:t>（</a:t>
            </a:r>
            <a:r>
              <a:rPr lang="en-US" altLang="zh-CN"/>
              <a:t>ECMAScript</a:t>
            </a:r>
            <a:r>
              <a:rPr lang="zh-CN" altLang="en-US"/>
              <a:t>、</a:t>
            </a:r>
            <a:r>
              <a:rPr lang="en-US" altLang="zh-CN"/>
              <a:t>BOM</a:t>
            </a:r>
            <a:r>
              <a:rPr lang="zh-CN" altLang="en-US"/>
              <a:t>、</a:t>
            </a:r>
            <a:r>
              <a:rPr lang="en-US" altLang="zh-CN"/>
              <a:t>DOM</a:t>
            </a:r>
            <a:r>
              <a:rPr lang="zh-CN" altLang="en-US"/>
              <a:t>），</a:t>
            </a:r>
            <a:r>
              <a:rPr lang="en-US" altLang="zh-CN"/>
              <a:t>Node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ECMAScript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）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“编译”和“解释”的确都有“翻译”的意思，它们的区别则在于翻译的时机安排不大一样。打个比方：假如你打算阅读一本外文书，而你不知道 这门外语，那么你可以找一名翻译，给他足够的时间让他从头到尾把整本书翻译好，然后把书的母语版交给你阅读；或者，你也立刻让这名翻译辅助你阅读，让他一 句一句给你翻译，如果你想往回看某个章节，他也得重新给你翻译。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模块化设计，</a:t>
            </a:r>
            <a:r>
              <a:rPr lang="en-US" altLang="zh-CN"/>
              <a:t>script</a:t>
            </a:r>
            <a:r>
              <a:rPr lang="zh-CN" altLang="en-US"/>
              <a:t>标签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t>19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t>20</a:t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  <a:t>22</a:t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  <a:t>‹#›</a:t>
            </a:fld>
            <a:endParaRPr lang="zh-CN" altLang="zh-CN" sz="3200" b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  <a:t>‹#›</a:t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w3school.com.c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4" y="3141343"/>
            <a:ext cx="4897438" cy="93345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进阶</a:t>
            </a: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课程资料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66425" cy="5402580"/>
          </a:xfrm>
        </p:spPr>
        <p:txBody>
          <a:bodyPr/>
          <a:lstStyle/>
          <a:p>
            <a:r>
              <a:rPr lang="zh-CN" altLang="en-US" sz="3200">
                <a:solidFill>
                  <a:schemeClr val="tx1"/>
                </a:solidFill>
              </a:rPr>
              <a:t>有</a:t>
            </a:r>
            <a:r>
              <a:rPr lang="en-US" altLang="zh-CN" sz="3200">
                <a:solidFill>
                  <a:schemeClr val="tx1"/>
                </a:solidFill>
              </a:rPr>
              <a:t>github</a:t>
            </a:r>
            <a:r>
              <a:rPr lang="zh-CN" altLang="en-US" sz="3200">
                <a:solidFill>
                  <a:schemeClr val="tx1"/>
                </a:solidFill>
              </a:rPr>
              <a:t>账号，</a:t>
            </a:r>
            <a:r>
              <a:rPr lang="zh-CN" altLang="en-US" sz="3200">
                <a:solidFill>
                  <a:schemeClr val="accent3"/>
                </a:solidFill>
              </a:rPr>
              <a:t>掌握</a:t>
            </a:r>
            <a:r>
              <a:rPr lang="en-US" altLang="zh-CN" sz="3200">
                <a:solidFill>
                  <a:schemeClr val="accent3"/>
                </a:solidFill>
              </a:rPr>
              <a:t>git</a:t>
            </a:r>
            <a:r>
              <a:rPr lang="zh-CN" altLang="en-US" sz="3200">
                <a:solidFill>
                  <a:schemeClr val="accent3"/>
                </a:solidFill>
              </a:rPr>
              <a:t>的使用，创建自己学习仓库</a:t>
            </a:r>
          </a:p>
          <a:p>
            <a:r>
              <a:rPr lang="zh-CN" altLang="en-US" sz="3200">
                <a:solidFill>
                  <a:schemeClr val="tx1"/>
                </a:solidFill>
              </a:rPr>
              <a:t>课程资料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2200">
                <a:solidFill>
                  <a:srgbClr val="FF0000"/>
                </a:solidFill>
              </a:rPr>
              <a:t>https://github.com/edu2act/course-javascript-advanced</a:t>
            </a:r>
          </a:p>
          <a:p>
            <a:r>
              <a:rPr lang="zh-CN" altLang="en-US" sz="3200">
                <a:solidFill>
                  <a:schemeClr val="tx1"/>
                </a:solidFill>
              </a:rPr>
              <a:t>在线任务网站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zh-CN" altLang="en-US" sz="2200">
                <a:solidFill>
                  <a:schemeClr val="tx1"/>
                </a:solidFill>
              </a:rPr>
              <a:t>https://www.freecodecamp.cn</a:t>
            </a:r>
            <a:br>
              <a:rPr lang="zh-CN" altLang="en-US" sz="2200">
                <a:solidFill>
                  <a:schemeClr val="tx1"/>
                </a:solidFill>
              </a:rPr>
            </a:br>
            <a:r>
              <a:rPr lang="en-US" altLang="zh-CN" sz="2200">
                <a:solidFill>
                  <a:schemeClr val="tx1"/>
                </a:solidFill>
              </a:rPr>
              <a:t>http://www.codefordream.com</a:t>
            </a:r>
          </a:p>
          <a:p>
            <a:r>
              <a:rPr lang="zh-CN" altLang="en-US" sz="3200">
                <a:solidFill>
                  <a:schemeClr val="tx1"/>
                </a:solidFill>
              </a:rPr>
              <a:t>雪梨教育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200">
                <a:solidFill>
                  <a:schemeClr val="tx1"/>
                </a:solidFill>
              </a:rPr>
              <a:t>http://www.edu2act.cn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66335" y="6032500"/>
            <a:ext cx="62884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参考：https://backlog.com/git-tutorial/cn/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课程考核及课程资料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144135"/>
          </a:xfrm>
        </p:spPr>
        <p:txBody>
          <a:bodyPr/>
          <a:lstStyle/>
          <a:p>
            <a:r>
              <a:rPr lang="zh-CN" altLang="en-US" sz="3200">
                <a:solidFill>
                  <a:srgbClr val="FF0000"/>
                </a:solidFill>
              </a:rPr>
              <a:t>平时表现</a:t>
            </a:r>
            <a:r>
              <a:rPr lang="zh-CN" altLang="en-US" sz="3200">
                <a:solidFill>
                  <a:schemeClr val="tx1"/>
                </a:solidFill>
              </a:rPr>
              <a:t>（考勤、学习状态、学习代码仓库）</a:t>
            </a:r>
          </a:p>
          <a:p>
            <a:r>
              <a:rPr lang="zh-CN" altLang="en-US" sz="3200">
                <a:solidFill>
                  <a:srgbClr val="FF0000"/>
                </a:solidFill>
              </a:rPr>
              <a:t>定期小测</a:t>
            </a:r>
          </a:p>
          <a:p>
            <a:r>
              <a:rPr lang="zh-CN" altLang="en-US" sz="3200">
                <a:solidFill>
                  <a:srgbClr val="FF0000"/>
                </a:solidFill>
              </a:rPr>
              <a:t>平时作业</a:t>
            </a:r>
            <a:r>
              <a:rPr lang="zh-CN" altLang="en-US" sz="3200">
                <a:solidFill>
                  <a:schemeClr val="tx1"/>
                </a:solidFill>
              </a:rPr>
              <a:t>（雪梨任务）</a:t>
            </a:r>
          </a:p>
          <a:p>
            <a:r>
              <a:rPr lang="zh-CN" altLang="en-US" sz="3200">
                <a:solidFill>
                  <a:srgbClr val="FF0000"/>
                </a:solidFill>
              </a:rPr>
              <a:t>期末考试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281" y="2204439"/>
            <a:ext cx="4897438" cy="96421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  <a:sym typeface="+mn-ea"/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  <a:sym typeface="+mn-ea"/>
              </a:rPr>
              <a:t>进阶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75275" y="3781425"/>
            <a:ext cx="5149850" cy="613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</a:rPr>
              <a:t>概述</a:t>
            </a:r>
          </a:p>
        </p:txBody>
      </p:sp>
      <p:pic>
        <p:nvPicPr>
          <p:cNvPr id="24581" name="图片 4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简介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特点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>
                <a:solidFill>
                  <a:srgbClr val="C00000"/>
                </a:solidFill>
                <a:cs typeface="+mn-cs"/>
              </a:rPr>
              <a:t>JavaScript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概述</a:t>
            </a:r>
          </a:p>
          <a:p>
            <a:endParaRPr lang="zh-CN" altLang="en-US" kern="0" dirty="0"/>
          </a:p>
          <a:p>
            <a:endParaRPr lang="zh-CN" altLang="en-US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15500" cy="4826635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的由来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en-US" sz="1800" dirty="0">
                <a:solidFill>
                  <a:schemeClr val="tx1"/>
                </a:solidFill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</a:rPr>
              <a:t>（网景公司）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Sun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网景与微软（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sz="1800" dirty="0">
                <a:solidFill>
                  <a:schemeClr val="tx1"/>
                </a:solidFill>
                <a:sym typeface="+mn-ea"/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浏览器与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IE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</a:p>
          <a:p>
            <a:pPr>
              <a:lnSpc>
                <a:spcPct val="16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的发展（</a:t>
            </a:r>
            <a:r>
              <a:rPr kumimoji="0" lang="en-US" altLang="zh-CN" dirty="0">
                <a:solidFill>
                  <a:schemeClr val="tx1"/>
                </a:solidFill>
              </a:rPr>
              <a:t>ECMAScript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ES3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</a:rPr>
              <a:t>ES5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JavaScript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（微软）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ActionScript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</a:rPr>
              <a:t>Adobe</a:t>
            </a:r>
            <a:r>
              <a:rPr kumimoji="0" lang="zh-CN" altLang="en-US" sz="1800" dirty="0">
                <a:solidFill>
                  <a:schemeClr val="tx1"/>
                </a:solidFill>
              </a:rPr>
              <a:t>）</a:t>
            </a:r>
          </a:p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的现在与未来（</a:t>
            </a:r>
            <a:r>
              <a:rPr kumimoji="0" lang="en-US" altLang="zh-CN" dirty="0">
                <a:solidFill>
                  <a:schemeClr val="accent3"/>
                </a:solidFill>
              </a:rPr>
              <a:t>ES6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ES7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62390" cy="49022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发展历程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简介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特点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基本用法 </a:t>
            </a:r>
            <a:endParaRPr lang="en-US" altLang="zh-CN" sz="2800" b="1"/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106146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是一种直译式脚本语言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在宿主（浏览器、</a:t>
            </a:r>
            <a:r>
              <a:rPr kumimoji="0" lang="en-US" altLang="zh-CN" sz="1800" dirty="0">
                <a:solidFill>
                  <a:schemeClr val="tx1"/>
                </a:solidFill>
              </a:rPr>
              <a:t>Node</a:t>
            </a:r>
            <a:r>
              <a:rPr kumimoji="0" lang="zh-CN" altLang="en-US" sz="1800" dirty="0">
                <a:solidFill>
                  <a:schemeClr val="tx1"/>
                </a:solidFill>
              </a:rPr>
              <a:t>）中解释执行（非编译语言，不是在执行前提前编译可执行文件或字节码）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几种语言的比较（</a:t>
            </a:r>
            <a:r>
              <a:rPr kumimoji="0" lang="en-US" altLang="zh-CN" sz="1800" dirty="0">
                <a:solidFill>
                  <a:schemeClr val="tx1"/>
                </a:solidFill>
              </a:rPr>
              <a:t>C/C++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</a:rPr>
              <a:t>和</a:t>
            </a:r>
            <a:r>
              <a:rPr kumimoji="0" lang="en-US" altLang="zh-CN" sz="1800" dirty="0">
                <a:solidFill>
                  <a:schemeClr val="tx1"/>
                </a:solidFill>
              </a:rPr>
              <a:t>C#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，开发效率与运行效率）</a:t>
            </a:r>
            <a:endParaRPr kumimoji="0"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是一种弱类型、动态类型语言</a:t>
            </a:r>
            <a:br>
              <a:rPr kumimoji="0" lang="en-US" altLang="zh-CN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写程序时</a:t>
            </a:r>
            <a:r>
              <a:rPr kumimoji="0" lang="en-US" altLang="zh-CN" sz="1800" dirty="0">
                <a:solidFill>
                  <a:schemeClr val="tx1"/>
                </a:solidFill>
              </a:rPr>
              <a:t>不用给变量指定</a:t>
            </a:r>
            <a:r>
              <a:rPr kumimoji="0" lang="zh-CN" altLang="en-US" sz="1800" dirty="0">
                <a:solidFill>
                  <a:schemeClr val="tx1"/>
                </a:solidFill>
              </a:rPr>
              <a:t>特定的</a:t>
            </a:r>
            <a:r>
              <a:rPr kumimoji="0" lang="en-US" altLang="zh-CN" sz="1800" dirty="0">
                <a:solidFill>
                  <a:schemeClr val="tx1"/>
                </a:solidFill>
              </a:rPr>
              <a:t>数据类型</a:t>
            </a:r>
            <a:r>
              <a:rPr kumimoji="0" lang="zh-CN" altLang="en-US" sz="1800" dirty="0">
                <a:solidFill>
                  <a:schemeClr val="tx1"/>
                </a:solidFill>
              </a:rPr>
              <a:t>（动态类型）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可以动态的更改变量的类型（弱类型）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en-US" altLang="zh-CN" sz="2800" dirty="0">
                <a:solidFill>
                  <a:schemeClr val="tx1"/>
                </a:solidFill>
              </a:rPr>
              <a:t>语言的</a:t>
            </a:r>
            <a:r>
              <a:rPr lang="zh-CN" altLang="en-US" sz="2800" dirty="0">
                <a:solidFill>
                  <a:schemeClr val="tx1"/>
                </a:solidFill>
              </a:rPr>
              <a:t>特点</a:t>
            </a:r>
            <a:br>
              <a:rPr lang="zh-CN" altLang="en-US" sz="1800" dirty="0">
                <a:solidFill>
                  <a:schemeClr val="tx1"/>
                </a:solidFill>
              </a:rPr>
            </a:br>
            <a:r>
              <a:rPr lang="en-US" altLang="zh-CN" sz="1800" dirty="0">
                <a:solidFill>
                  <a:schemeClr val="tx1"/>
                </a:solidFill>
              </a:rPr>
              <a:t>- ES5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没有块作用域、函数式编程、闭包、基于原型链的继承方式、动态添加属性等</a:t>
            </a:r>
            <a:br>
              <a:rPr lang="zh-CN" altLang="en-US" sz="1800" dirty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借鉴了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Java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的语法、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Self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原型继承、</a:t>
            </a: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的正则等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语言特点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08925" y="2726690"/>
            <a:ext cx="2815590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>
                <a:solidFill>
                  <a:srgbClr val="FF0000"/>
                </a:solidFill>
              </a:rPr>
              <a:t>https://c.runoob.com/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72380" y="6017260"/>
            <a:ext cx="5986145" cy="564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>
                <a:solidFill>
                  <a:srgbClr val="FF0000"/>
                </a:solidFill>
              </a:rPr>
              <a:t>强弱类型、动态静态类型参考链接：http://www.cnblogs.com/bluestorm/archive/2012/08/28/2660277.html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简介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JavaScript</a:t>
            </a:r>
            <a:r>
              <a:rPr lang="zh-CN" altLang="en-US" sz="2800" b="1" dirty="0"/>
              <a:t>特点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JavaScript</a:t>
            </a:r>
            <a:r>
              <a:rPr lang="zh-CN" altLang="en-US" sz="2800" b="1" dirty="0">
                <a:solidFill>
                  <a:srgbClr val="FF0000"/>
                </a:solidFill>
              </a:rPr>
              <a:t>基本用法 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</a:p>
          <a:p>
            <a:endParaRPr lang="zh-CN" altLang="en-US" kern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HTML</a:t>
            </a:r>
            <a:r>
              <a:rPr kumimoji="0" lang="zh-CN" altLang="en-US" dirty="0">
                <a:solidFill>
                  <a:schemeClr val="tx1"/>
                </a:solidFill>
              </a:rPr>
              <a:t>文件内部</a:t>
            </a:r>
            <a:r>
              <a:rPr kumimoji="0" lang="en-US" altLang="zh-CN" dirty="0">
                <a:solidFill>
                  <a:schemeClr val="tx1"/>
                </a:solidFill>
              </a:rPr>
              <a:t>JavaScript </a:t>
            </a:r>
            <a:r>
              <a:rPr kumimoji="0" lang="zh-CN" altLang="en-US" dirty="0">
                <a:solidFill>
                  <a:schemeClr val="tx1"/>
                </a:solidFill>
              </a:rPr>
              <a:t>代码</a:t>
            </a:r>
          </a:p>
          <a:p>
            <a:r>
              <a:rPr kumimoji="0" lang="zh-CN" altLang="en-US" dirty="0">
                <a:solidFill>
                  <a:schemeClr val="tx1"/>
                </a:solidFill>
              </a:rPr>
              <a:t>外部</a:t>
            </a:r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用法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65" y="2523490"/>
            <a:ext cx="7477125" cy="3310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57545" y="1821815"/>
            <a:ext cx="3865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980440"/>
            <a:ext cx="10067290" cy="490791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背景、语法</a:t>
            </a:r>
          </a:p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变量和赋值</a:t>
            </a:r>
          </a:p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值、布尔值、数字、运算符、字符串、语句</a:t>
            </a:r>
          </a:p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函数、异常捕获、严格模式</a:t>
            </a:r>
          </a:p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作用域和闭包</a:t>
            </a:r>
          </a:p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对象、构造函数</a:t>
            </a:r>
          </a:p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tx1"/>
                </a:solidFill>
              </a:rPr>
              <a:t>数组、正则表达式、</a:t>
            </a:r>
            <a:r>
              <a:rPr kumimoji="0" lang="en-US" altLang="zh-CN" dirty="0">
                <a:solidFill>
                  <a:schemeClr val="tx1"/>
                </a:solidFill>
              </a:rPr>
              <a:t>Math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10228580" cy="490220"/>
          </a:xfrm>
        </p:spPr>
        <p:txBody>
          <a:bodyPr/>
          <a:lstStyle/>
          <a:p>
            <a:r>
              <a:rPr lang="zh-CN" altLang="en-US" dirty="0"/>
              <a:t>基础</a:t>
            </a:r>
            <a:r>
              <a:rPr lang="en-US" altLang="zh-CN" dirty="0"/>
              <a:t>JavaScript</a:t>
            </a:r>
            <a:r>
              <a:rPr lang="zh-CN" altLang="en-US" dirty="0"/>
              <a:t>回顾（参见《</a:t>
            </a:r>
            <a:r>
              <a:rPr lang="zh-CN" altLang="en-US" dirty="0">
                <a:sym typeface="+mn-ea"/>
              </a:rPr>
              <a:t>深入理解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》第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章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54095" y="1181735"/>
            <a:ext cx="266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81095" y="1811020"/>
            <a:ext cx="26612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28660" y="2512060"/>
            <a:ext cx="30727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demo06-11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44235" y="321310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46830" y="391414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73830" y="461518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79440" y="5316220"/>
            <a:ext cx="29356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55356" y="3121102"/>
            <a:ext cx="2681287" cy="936428"/>
          </a:xfrm>
        </p:spPr>
        <p:txBody>
          <a:bodyPr anchor="b"/>
          <a:lstStyle/>
          <a:p>
            <a:pPr eaLnBrk="1" hangingPunct="1"/>
            <a:r>
              <a:rPr kumimoji="0" lang="zh-CN" altLang="en-US" sz="4800" b="1" dirty="0">
                <a:solidFill>
                  <a:schemeClr val="tx2"/>
                </a:solidFill>
              </a:rPr>
              <a:t>关于课程</a:t>
            </a:r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进阶课程介绍</a:t>
            </a:r>
          </a:p>
          <a:p>
            <a:pPr>
              <a:lnSpc>
                <a:spcPct val="140000"/>
              </a:lnSpc>
            </a:pPr>
            <a:r>
              <a:rPr kumimoji="0" lang="en-US" altLang="zh-CN" dirty="0">
                <a:solidFill>
                  <a:schemeClr val="tx1"/>
                </a:solidFill>
              </a:rPr>
              <a:t>JS</a:t>
            </a:r>
            <a:r>
              <a:rPr kumimoji="0" lang="zh-CN" altLang="en-US" dirty="0">
                <a:solidFill>
                  <a:schemeClr val="tx1"/>
                </a:solidFill>
              </a:rPr>
              <a:t>历史背景简介</a:t>
            </a:r>
          </a:p>
          <a:p>
            <a:pPr>
              <a:lnSpc>
                <a:spcPct val="140000"/>
              </a:lnSpc>
            </a:pPr>
            <a:r>
              <a:rPr kumimoji="0" lang="en-US" altLang="zh-CN" dirty="0">
                <a:solidFill>
                  <a:schemeClr val="tx1"/>
                </a:solidFill>
              </a:rPr>
              <a:t>JS</a:t>
            </a:r>
            <a:r>
              <a:rPr kumimoji="0" lang="zh-CN" altLang="en-US" dirty="0">
                <a:solidFill>
                  <a:schemeClr val="tx1"/>
                </a:solidFill>
              </a:rPr>
              <a:t>语言特点（脚本语言、弱类型、动态类型、闭包、原型等）</a:t>
            </a:r>
          </a:p>
          <a:p>
            <a:pPr>
              <a:lnSpc>
                <a:spcPct val="140000"/>
              </a:lnSpc>
            </a:pPr>
            <a:r>
              <a:rPr kumimoji="0" lang="en-US" altLang="zh-CN" dirty="0">
                <a:solidFill>
                  <a:schemeClr val="tx1"/>
                </a:solidFill>
              </a:rPr>
              <a:t>JS</a:t>
            </a:r>
            <a:r>
              <a:rPr kumimoji="0" lang="zh-CN" altLang="en-US" dirty="0">
                <a:solidFill>
                  <a:schemeClr val="tx1"/>
                </a:solidFill>
              </a:rPr>
              <a:t>的使用方式及调试方式</a:t>
            </a:r>
          </a:p>
          <a:p>
            <a:pPr>
              <a:lnSpc>
                <a:spcPct val="140000"/>
              </a:lnSpc>
            </a:pPr>
            <a:r>
              <a:rPr kumimoji="0" lang="en-US" altLang="zh-CN" dirty="0">
                <a:solidFill>
                  <a:schemeClr val="tx1"/>
                </a:solidFill>
              </a:rPr>
              <a:t>JS</a:t>
            </a:r>
            <a:r>
              <a:rPr kumimoji="0" lang="zh-CN" altLang="en-US" dirty="0">
                <a:solidFill>
                  <a:schemeClr val="tx1"/>
                </a:solidFill>
              </a:rPr>
              <a:t>基础知识点回顾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655" y="3020695"/>
            <a:ext cx="7362825" cy="1056005"/>
          </a:xfrm>
        </p:spPr>
        <p:txBody>
          <a:bodyPr anchor="b"/>
          <a:lstStyle/>
          <a:p>
            <a:pPr algn="ctr" eaLnBrk="1" hangingPunct="1"/>
            <a:r>
              <a:rPr kumimoji="0" lang="en-US" altLang="zh-CN" sz="5400">
                <a:solidFill>
                  <a:schemeClr val="accent3"/>
                </a:solidFill>
              </a:rPr>
              <a:t>Thank</a:t>
            </a:r>
            <a:r>
              <a:rPr kumimoji="0"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>
                <a:solidFill>
                  <a:schemeClr val="tx2"/>
                </a:solidFill>
              </a:rPr>
              <a:t>You</a:t>
            </a:r>
            <a:r>
              <a:rPr kumimoji="0" lang="zh-CN" altLang="en-US" sz="5400">
                <a:solidFill>
                  <a:schemeClr val="accent3"/>
                </a:solidFill>
              </a:rPr>
              <a:t>！</a:t>
            </a:r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chemeClr val="accent3"/>
                </a:solidFill>
                <a:sym typeface="+mn-ea"/>
              </a:rPr>
              <a:t>加入雪梨同步课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回顾</a:t>
            </a:r>
            <a:r>
              <a:rPr lang="en-US" dirty="0">
                <a:solidFill>
                  <a:srgbClr val="FF0000"/>
                </a:solidFill>
                <a:sym typeface="+mn-ea"/>
              </a:rPr>
              <a:t>Web2</a:t>
            </a:r>
            <a:r>
              <a:rPr kumimoji="0" lang="zh-CN" dirty="0">
                <a:solidFill>
                  <a:srgbClr val="FF0000"/>
                </a:solidFill>
                <a:sym typeface="+mn-ea"/>
              </a:rPr>
              <a:t>所学的</a:t>
            </a:r>
            <a:r>
              <a:rPr kumimoji="0" lang="en-US" altLang="zh-CN" dirty="0">
                <a:solidFill>
                  <a:srgbClr val="FF0000"/>
                </a:solidFill>
                <a:sym typeface="+mn-ea"/>
              </a:rPr>
              <a:t>JS</a:t>
            </a:r>
            <a:r>
              <a:rPr kumimoji="0" lang="zh-CN" altLang="en-US" dirty="0">
                <a:solidFill>
                  <a:srgbClr val="FF0000"/>
                </a:solidFill>
                <a:sym typeface="+mn-ea"/>
              </a:rPr>
              <a:t>知识点</a:t>
            </a:r>
          </a:p>
          <a:p>
            <a:pPr>
              <a:lnSpc>
                <a:spcPct val="140000"/>
              </a:lnSpc>
            </a:pPr>
            <a:r>
              <a:rPr kumimoji="0" lang="zh-CN" altLang="en-US" dirty="0">
                <a:solidFill>
                  <a:srgbClr val="FF0000"/>
                </a:solidFill>
                <a:sym typeface="+mn-ea"/>
              </a:rPr>
              <a:t>在</a:t>
            </a:r>
            <a:r>
              <a:rPr kumimoji="0" lang="en-US" altLang="zh-CN" dirty="0">
                <a:solidFill>
                  <a:srgbClr val="FF0000"/>
                </a:solidFill>
                <a:sym typeface="+mn-ea"/>
              </a:rPr>
              <a:t>github</a:t>
            </a:r>
            <a:r>
              <a:rPr kumimoji="0" lang="zh-CN" altLang="en-US" dirty="0">
                <a:solidFill>
                  <a:srgbClr val="FF0000"/>
                </a:solidFill>
                <a:sym typeface="+mn-ea"/>
              </a:rPr>
              <a:t>上创建个人</a:t>
            </a:r>
            <a:r>
              <a:rPr kumimoji="0" lang="en-US" altLang="zh-CN" dirty="0">
                <a:solidFill>
                  <a:srgbClr val="FF0000"/>
                </a:solidFill>
                <a:sym typeface="+mn-ea"/>
              </a:rPr>
              <a:t>JS</a:t>
            </a:r>
            <a:r>
              <a:rPr kumimoji="0" lang="zh-CN" altLang="en-US" dirty="0">
                <a:solidFill>
                  <a:srgbClr val="FF0000"/>
                </a:solidFill>
                <a:sym typeface="+mn-ea"/>
              </a:rPr>
              <a:t>学习仓库（</a:t>
            </a:r>
            <a:r>
              <a:rPr kumimoji="0" lang="en-US" altLang="zh-CN" dirty="0">
                <a:solidFill>
                  <a:srgbClr val="FF0000"/>
                </a:solidFill>
                <a:sym typeface="+mn-ea"/>
              </a:rPr>
              <a:t>JS-advanced-lessons</a:t>
            </a:r>
            <a:r>
              <a:rPr kumimoji="0" lang="zh-CN" altLang="en-US" dirty="0">
                <a:solidFill>
                  <a:srgbClr val="FF0000"/>
                </a:solidFill>
                <a:sym typeface="+mn-ea"/>
              </a:rPr>
              <a:t>）</a:t>
            </a:r>
            <a:br>
              <a:rPr kumimoji="0" lang="en-US" altLang="zh-CN" dirty="0">
                <a:solidFill>
                  <a:schemeClr val="tx1"/>
                </a:solidFill>
                <a:sym typeface="+mn-ea"/>
              </a:rPr>
            </a:br>
            <a:endParaRPr kumimoji="0"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883535" y="855345"/>
            <a:ext cx="7647940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kumimoji="0"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en-US" altLang="zh-CN" dirty="0">
                <a:solidFill>
                  <a:schemeClr val="tx1"/>
                </a:solidFill>
              </a:rPr>
              <a:t>Web</a:t>
            </a:r>
            <a:r>
              <a:rPr kumimoji="0" lang="zh-CN" altLang="en-US" dirty="0">
                <a:solidFill>
                  <a:schemeClr val="tx1"/>
                </a:solidFill>
              </a:rPr>
              <a:t>开发（一）：</a:t>
            </a:r>
            <a:r>
              <a:rPr kumimoji="0" lang="en-US" altLang="zh-CN" dirty="0">
                <a:solidFill>
                  <a:schemeClr val="tx1"/>
                </a:solidFill>
              </a:rPr>
              <a:t>HTML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CSS</a:t>
            </a:r>
          </a:p>
          <a:p>
            <a:pPr marL="0" indent="0">
              <a:buNone/>
            </a:pPr>
            <a:r>
              <a:rPr kumimoji="0" lang="zh-CN" altLang="en-US" dirty="0">
                <a:solidFill>
                  <a:schemeClr val="tx1"/>
                </a:solidFill>
              </a:rPr>
              <a:t>Web开发（二）：</a:t>
            </a:r>
            <a:r>
              <a:rPr kumimoji="0" lang="zh-CN" altLang="en-US" dirty="0">
                <a:solidFill>
                  <a:schemeClr val="tx2"/>
                </a:solidFill>
              </a:rPr>
              <a:t>J</a:t>
            </a:r>
            <a:r>
              <a:rPr kumimoji="0" lang="en-US" altLang="zh-CN" dirty="0">
                <a:solidFill>
                  <a:schemeClr val="tx2"/>
                </a:solidFill>
              </a:rPr>
              <a:t>S</a:t>
            </a:r>
            <a:r>
              <a:rPr kumimoji="0" lang="zh-CN" altLang="en-US" dirty="0">
                <a:solidFill>
                  <a:schemeClr val="tx2"/>
                </a:solidFill>
              </a:rPr>
              <a:t>基础</a:t>
            </a:r>
            <a:r>
              <a:rPr kumimoji="0" lang="zh-CN" altLang="en-US" dirty="0">
                <a:solidFill>
                  <a:schemeClr val="tx1"/>
                </a:solidFill>
              </a:rPr>
              <a:t>、jQuery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en-US" altLang="zh-CN" dirty="0">
                <a:solidFill>
                  <a:srgbClr val="FF0000"/>
                </a:solidFill>
              </a:rPr>
              <a:t>JS </a:t>
            </a:r>
            <a:r>
              <a:rPr kumimoji="0" lang="zh-CN" altLang="en-US" dirty="0">
                <a:solidFill>
                  <a:srgbClr val="FF0000"/>
                </a:solidFill>
              </a:rPr>
              <a:t>进阶：（基础加深、内容扩展）</a:t>
            </a:r>
          </a:p>
        </p:txBody>
      </p:sp>
      <p:sp>
        <p:nvSpPr>
          <p:cNvPr id="4" name="右大括号 3"/>
          <p:cNvSpPr/>
          <p:nvPr/>
        </p:nvSpPr>
        <p:spPr bwMode="auto">
          <a:xfrm rot="5400000">
            <a:off x="5453381" y="1151256"/>
            <a:ext cx="714375" cy="6286500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19568" y="4932045"/>
            <a:ext cx="87693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大前端、</a:t>
            </a:r>
            <a:r>
              <a:rPr lang="en-US" altLang="zh-CN" b="1" dirty="0">
                <a:solidFill>
                  <a:srgbClr val="FF0000"/>
                </a:solidFill>
              </a:rPr>
              <a:t>Web</a:t>
            </a:r>
            <a:r>
              <a:rPr lang="zh-CN" altLang="en-US" b="1" dirty="0">
                <a:solidFill>
                  <a:srgbClr val="FF0000"/>
                </a:solidFill>
              </a:rPr>
              <a:t>全栈开发、混合</a:t>
            </a:r>
            <a:r>
              <a:rPr lang="en-US" altLang="zh-CN" b="1" dirty="0">
                <a:solidFill>
                  <a:srgbClr val="FF0000"/>
                </a:solidFill>
              </a:rPr>
              <a:t>App</a:t>
            </a:r>
            <a:r>
              <a:rPr lang="zh-CN" altLang="en-US" b="1" dirty="0">
                <a:solidFill>
                  <a:srgbClr val="FF0000"/>
                </a:solidFill>
              </a:rPr>
              <a:t>开发基础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</p:spPr>
        <p:txBody>
          <a:bodyPr/>
          <a:lstStyle/>
          <a:p>
            <a:r>
              <a:rPr lang="en-US" altLang="zh-CN" dirty="0"/>
              <a:t>H5</a:t>
            </a:r>
            <a:r>
              <a:rPr lang="zh-CN" altLang="en-US" dirty="0"/>
              <a:t>方向课程体系介绍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endParaRPr kumimoji="0" lang="zh-CN" altLang="en-US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ES5</a:t>
            </a:r>
            <a:r>
              <a:rPr kumimoji="0" lang="zh-CN" altLang="en-US" sz="3200" dirty="0">
                <a:solidFill>
                  <a:schemeClr val="accent3"/>
                </a:solidFill>
              </a:rPr>
              <a:t>、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）当前网络上大部分用的是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中的缺陷，逐渐流行开来</a:t>
            </a:r>
            <a:endParaRPr kumimoji="0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58265" y="1815148"/>
            <a:ext cx="5763260" cy="245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本课的课内容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1071245" y="927100"/>
            <a:ext cx="9715500" cy="4985385"/>
          </a:xfrm>
        </p:spPr>
        <p:txBody>
          <a:bodyPr/>
          <a:lstStyle/>
          <a:p>
            <a:r>
              <a:rPr lang="en-US" altLang="zh-CN" sz="3200">
                <a:solidFill>
                  <a:schemeClr val="tx1"/>
                </a:solidFill>
              </a:rPr>
              <a:t>JavaScript</a:t>
            </a:r>
            <a:r>
              <a:rPr lang="zh-CN" altLang="en-US" sz="3200">
                <a:solidFill>
                  <a:schemeClr val="tx1"/>
                </a:solidFill>
              </a:rPr>
              <a:t>（</a:t>
            </a:r>
            <a:r>
              <a:rPr lang="en-US" altLang="zh-CN" sz="3200">
                <a:solidFill>
                  <a:srgbClr val="FF0000"/>
                </a:solidFill>
              </a:rPr>
              <a:t>ES5</a:t>
            </a:r>
            <a:r>
              <a:rPr lang="zh-CN" altLang="en-US" sz="3200">
                <a:solidFill>
                  <a:schemeClr val="tx1"/>
                </a:solidFill>
              </a:rPr>
              <a:t>）知识补充及深入（</a:t>
            </a:r>
            <a:r>
              <a:rPr lang="en-US" altLang="zh-CN" sz="3200">
                <a:solidFill>
                  <a:schemeClr val="tx1"/>
                </a:solidFill>
              </a:rPr>
              <a:t>75%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预解析、立即执行表达式（</a:t>
            </a:r>
            <a:r>
              <a:rPr lang="en-US" altLang="zh-CN" sz="2000">
                <a:solidFill>
                  <a:schemeClr val="tx1"/>
                </a:solidFill>
              </a:rPr>
              <a:t>IIFE</a:t>
            </a:r>
            <a:r>
              <a:rPr lang="zh-CN" altLang="en-US" sz="2000">
                <a:solidFill>
                  <a:schemeClr val="tx1"/>
                </a:solidFill>
              </a:rPr>
              <a:t>）、正则表达式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作用域及执行上下文、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深入理解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对象属性特性、对象原型、原型继承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标准内置对象（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等）</a:t>
            </a: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）（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25%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let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count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、解构赋值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函数扩展、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Symbol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Set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Class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Generator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Promise</a:t>
            </a:r>
            <a:endParaRPr lang="zh-CN" altLang="en-US" sz="3200">
              <a:solidFill>
                <a:schemeClr val="tx1"/>
              </a:solidFill>
            </a:endParaRPr>
          </a:p>
          <a:p>
            <a:endParaRPr lang="en-US" altLang="zh-CN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本课的课内容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1142966" y="1070629"/>
            <a:ext cx="9715500" cy="4643437"/>
          </a:xfrm>
        </p:spPr>
        <p:txBody>
          <a:bodyPr/>
          <a:lstStyle/>
          <a:p>
            <a:endParaRPr lang="en-US" sz="3200"/>
          </a:p>
          <a:p>
            <a:endParaRPr lang="en-US" altLang="zh-CN" sz="3200"/>
          </a:p>
        </p:txBody>
      </p:sp>
      <p:pic>
        <p:nvPicPr>
          <p:cNvPr id="3" name="图片 2" descr="C:\Users\qile\Desktop\软件学院（学期总结）\素材\JS进阶框架.jpgJS进阶框架"/>
          <p:cNvPicPr>
            <a:picLocks noChangeAspect="1"/>
          </p:cNvPicPr>
          <p:nvPr/>
        </p:nvPicPr>
        <p:blipFill>
          <a:blip r:embed="rId2"/>
          <a:srcRect b="8488"/>
          <a:stretch>
            <a:fillRect/>
          </a:stretch>
        </p:blipFill>
        <p:spPr>
          <a:xfrm>
            <a:off x="1047750" y="1013460"/>
            <a:ext cx="9810750" cy="473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711835"/>
            <a:ext cx="9715500" cy="562991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参考链接：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hlinkClick r:id="rId2"/>
              </a:rPr>
              <a:t>http://es5.github.io/</a:t>
            </a:r>
            <a:br>
              <a:rPr lang="en-US" altLang="zh-CN" sz="2000" dirty="0">
                <a:solidFill>
                  <a:schemeClr val="tx1"/>
                </a:solidFill>
                <a:hlinkClick r:id="rId2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  <a:hlinkClick r:id="rId2"/>
              </a:rPr>
              <a:t>http://www.ecma-international.org/ecma-262/6.0/index.html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《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深入理解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JavaScript》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zh-CN" dirty="0">
                <a:solidFill>
                  <a:schemeClr val="tx1"/>
                </a:solidFill>
              </a:rPr>
              <a:t>《</a:t>
            </a:r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lang="zh-CN" altLang="en-US" dirty="0">
                <a:solidFill>
                  <a:schemeClr val="tx1"/>
                </a:solidFill>
              </a:rPr>
              <a:t>权威指南</a:t>
            </a:r>
            <a:r>
              <a:rPr lang="en-US" altLang="zh-CN" dirty="0">
                <a:solidFill>
                  <a:schemeClr val="tx1"/>
                </a:solidFill>
              </a:rPr>
              <a:t>》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zh-CN" dirty="0">
                <a:solidFill>
                  <a:srgbClr val="FF0000"/>
                </a:solidFill>
                <a:sym typeface="+mn-ea"/>
              </a:rPr>
              <a:t>《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ES6标准入门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》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Chrome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VSCode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参考教材及学习工具</a:t>
            </a: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50" y="2766062"/>
            <a:ext cx="22272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l="13855" t="6774" r="16002" b="7641"/>
          <a:stretch>
            <a:fillRect/>
          </a:stretch>
        </p:blipFill>
        <p:spPr>
          <a:xfrm>
            <a:off x="5943600" y="2684780"/>
            <a:ext cx="2534285" cy="3092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Chrome</a:t>
            </a:r>
            <a:r>
              <a:rPr lang="zh-CN" altLang="en-US" dirty="0">
                <a:solidFill>
                  <a:schemeClr val="tx1"/>
                </a:solidFill>
              </a:rPr>
              <a:t>控制台调试（</a:t>
            </a:r>
            <a:r>
              <a:rPr lang="en-US" altLang="zh-CN" dirty="0">
                <a:solidFill>
                  <a:schemeClr val="tx1"/>
                </a:solidFill>
              </a:rPr>
              <a:t>ctrl+L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</a:t>
            </a:r>
            <a:r>
              <a:rPr lang="zh-CN" altLang="en-US" dirty="0">
                <a:solidFill>
                  <a:schemeClr val="tx1"/>
                </a:solidFill>
              </a:rPr>
              <a:t>鼠标滚轮）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调试用法一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804035"/>
            <a:ext cx="8030845" cy="3959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Sources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调试（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console.log/trace/error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等、断点调试）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调试用法二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14718"/>
          <a:stretch>
            <a:fillRect/>
          </a:stretch>
        </p:blipFill>
        <p:spPr>
          <a:xfrm>
            <a:off x="1214755" y="1724660"/>
            <a:ext cx="9857740" cy="412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905</Words>
  <Application>Microsoft Office PowerPoint</Application>
  <PresentationFormat>宽屏</PresentationFormat>
  <Paragraphs>108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微软雅黑</vt:lpstr>
      <vt:lpstr>Arial</vt:lpstr>
      <vt:lpstr>Wingdings</vt:lpstr>
      <vt:lpstr>Office 主题</vt:lpstr>
      <vt:lpstr>JavaScript进阶</vt:lpstr>
      <vt:lpstr>关于课程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胜强 杨</cp:lastModifiedBy>
  <cp:revision>2962</cp:revision>
  <cp:lastPrinted>2411-12-30T00:00:00Z</cp:lastPrinted>
  <dcterms:created xsi:type="dcterms:W3CDTF">2003-05-12T10:17:00Z</dcterms:created>
  <dcterms:modified xsi:type="dcterms:W3CDTF">2019-01-24T09:27:51Z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