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Outfit"/>
      <p:regular r:id="rId19"/>
      <p:bold r:id="rId20"/>
    </p:embeddedFont>
    <p:embeddedFont>
      <p:font typeface="Outfit SemiBo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utfit-bold.fntdata"/><Relationship Id="rId11" Type="http://schemas.openxmlformats.org/officeDocument/2006/relationships/slide" Target="slides/slide6.xml"/><Relationship Id="rId22" Type="http://schemas.openxmlformats.org/officeDocument/2006/relationships/font" Target="fonts/OutfitSemiBold-bold.fntdata"/><Relationship Id="rId10" Type="http://schemas.openxmlformats.org/officeDocument/2006/relationships/slide" Target="slides/slide5.xml"/><Relationship Id="rId21" Type="http://schemas.openxmlformats.org/officeDocument/2006/relationships/font" Target="fonts/OutfitSemiBo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utfi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77763690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77763690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SLIDES_API777636904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SLIDES_API777636904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SLIDES_API777636904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SLIDES_API77763690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SLIDES_API777636904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SLIDES_API777636904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SLIDES_API777636904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SLIDES_API777636904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77763690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77763690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SLIDES_API77763690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SLIDES_API77763690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SLIDES_API77763690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SLIDES_API77763690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SLIDES_API777636904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SLIDES_API777636904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SLIDES_API777636904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SLIDES_API777636904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SLIDES_API777636904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SLIDES_API77763690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SLIDES_API777636904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SLIDES_API777636904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SLIDES_API777636904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SLIDES_API777636904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2.jp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62000" y="2159000"/>
            <a:ext cx="762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YOLOv8: Revolutionizing Car License Plate Detection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62000" y="2780875"/>
            <a:ext cx="7620000" cy="20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A Deep Dive into Computer Vision for Automated License Plate Recognition</a:t>
            </a:r>
            <a:endParaRPr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highlight>
                  <a:schemeClr val="lt1"/>
                </a:highlight>
              </a:rPr>
              <a:t>Presented by student E72-23 Zuhriddinov Ziyodbek</a:t>
            </a:r>
            <a:endParaRPr sz="21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2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2"/>
          <p:cNvSpPr/>
          <p:nvPr/>
        </p:nvSpPr>
        <p:spPr>
          <a:xfrm>
            <a:off x="845425" y="8256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Used Libraries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0" y="1233375"/>
            <a:ext cx="4458200" cy="391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23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3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Future Directions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952500" y="1524000"/>
            <a:ext cx="7746900" cy="29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In future work, we plan to expand the dataset with more diverse and high-quality labeled images to further improve model accuracy. Additional efforts will be made to enhance the labeling process using semi-automated tools to reduce manual errors and save time. We also aim to experiment with other advanced object detection architectures and optimization techniques to achieve even better real-time performance. Finally, deploying the model in real-world environments and continuously refining it based on real-time feedback will be key steps toward a fully robust and reliable system.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Google Shape;149;p24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4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Q&amp;A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796800" y="1396900"/>
            <a:ext cx="77469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Outfit"/>
              <a:buChar char="●"/>
            </a:pPr>
            <a:r>
              <a:rPr b="1" lang="en" sz="1300">
                <a:solidFill>
                  <a:schemeClr val="dk1"/>
                </a:solidFill>
              </a:rPr>
              <a:t>Q1: Why was YOLOv5 not sufficient for your project?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A:</a:t>
            </a:r>
            <a:r>
              <a:rPr lang="en" sz="1300">
                <a:solidFill>
                  <a:schemeClr val="dk1"/>
                </a:solidFill>
              </a:rPr>
              <a:t> Although YOLOv5 is a powerful model, it did not provide the desired accuracy for our specific dataset and use case. Therefore, we switched to YOLOv8 for better results.</a:t>
            </a:r>
            <a:endParaRPr sz="13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utfit"/>
              <a:buChar char="●"/>
            </a:pPr>
            <a:r>
              <a:rPr b="1" lang="en" sz="1300">
                <a:solidFill>
                  <a:schemeClr val="dk1"/>
                </a:solidFill>
              </a:rPr>
              <a:t>Q2: What improvements did YOLOv8 bring?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A:</a:t>
            </a:r>
            <a:r>
              <a:rPr lang="en" sz="1300">
                <a:solidFill>
                  <a:schemeClr val="dk1"/>
                </a:solidFill>
              </a:rPr>
              <a:t> YOLOv8 offered better detection accuracy and more flexibility for fine-tuning. It also performed more reliably during real-time inference.</a:t>
            </a:r>
            <a:endParaRPr sz="13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utfit"/>
              <a:buChar char="●"/>
            </a:pPr>
            <a:r>
              <a:rPr b="1" lang="en" sz="1300">
                <a:solidFill>
                  <a:schemeClr val="dk1"/>
                </a:solidFill>
              </a:rPr>
              <a:t>Q3: What were the main challenges during data labeling?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A:</a:t>
            </a:r>
            <a:r>
              <a:rPr lang="en" sz="1300">
                <a:solidFill>
                  <a:schemeClr val="dk1"/>
                </a:solidFill>
              </a:rPr>
              <a:t> The main challenges included ensuring consistency and accuracy in annotations, as well as the time-consuming nature of manual labeling.</a:t>
            </a:r>
            <a:endParaRPr sz="13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utfit"/>
              <a:buChar char="●"/>
            </a:pPr>
            <a:r>
              <a:rPr b="1" lang="en" sz="1300">
                <a:solidFill>
                  <a:schemeClr val="dk1"/>
                </a:solidFill>
              </a:rPr>
              <a:t>Q4: How do you plan to improve the model further?</a:t>
            </a:r>
            <a:br>
              <a:rPr b="1"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</a:t>
            </a:r>
            <a:r>
              <a:rPr b="1" lang="en" sz="1300">
                <a:solidFill>
                  <a:schemeClr val="dk1"/>
                </a:solidFill>
              </a:rPr>
              <a:t>A:</a:t>
            </a:r>
            <a:r>
              <a:rPr lang="en" sz="1300">
                <a:solidFill>
                  <a:schemeClr val="dk1"/>
                </a:solidFill>
              </a:rPr>
              <a:t> By increasing the dataset size, using better labeling tools, and testing other detection models. We also plan to deploy and evaluate the model in real-world scenarios.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25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5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Thank You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952500" y="1524000"/>
            <a:ext cx="77469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Thank you for your time and interest in YOLOv8 for license plate detection. We hope this presentation has been insightful.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381000" cy="51435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1143000" y="508000"/>
            <a:ext cx="228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Table of Contents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3810000" y="50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01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318000" y="50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The Power of YOLOv8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810000" y="1016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02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318000" y="1016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YOLOv8 Architecture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810000" y="152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03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318000" y="1524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Data Acquisition and Preprocessing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810000" y="2032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04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4318000" y="2032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Model Training and Evaluation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810000" y="2540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05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4318000" y="2540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Deployment and Integration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810000" y="3048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06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4318000" y="3048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Challenges and Limitations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810000" y="3556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07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318000" y="3556000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Case Study 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810000" y="4064000"/>
            <a:ext cx="507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08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318000" y="4005825"/>
            <a:ext cx="457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utfit"/>
                <a:ea typeface="Outfit"/>
                <a:cs typeface="Outfit"/>
                <a:sym typeface="Outfit"/>
              </a:rPr>
              <a:t>Future Directions</a:t>
            </a:r>
            <a:endParaRPr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Google Shape;82;p15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5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The Power of YOLOv8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YOLOv8, a state-of-the-art object detection model, offers superior accuracy and speed for various applications.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Accurately identifying license plates in diverse conditions (lighting, angles, obstructions) is complex.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YOLOv8's real-time processing capability surpasses traditional methods in efficiency and precision.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Automated toll collection, parking management, security systems and traffic monitoring benefit from YOLOv8's accuracy.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utfit"/>
              <a:buChar char="●"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YOLOv8’s advancements pave the way for smarter, safer, and more efficient transportation systems.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16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6"/>
          <p:cNvSpPr/>
          <p:nvPr/>
        </p:nvSpPr>
        <p:spPr>
          <a:xfrm>
            <a:off x="1016000" y="381000"/>
            <a:ext cx="774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YOLOv8 Architecture results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pic>
        <p:nvPicPr>
          <p:cNvPr id="91" name="Google Shape;91;p16" title="val_batch0_pre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850" y="1478425"/>
            <a:ext cx="3441902" cy="3441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 title="val_batch0_label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302" y="1478425"/>
            <a:ext cx="3441902" cy="3441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6655" y="1241075"/>
            <a:ext cx="2546245" cy="2111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9388" y="3242350"/>
            <a:ext cx="2400775" cy="18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1016000" y="0"/>
            <a:ext cx="381000" cy="381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6</a:t>
            </a:r>
            <a:endParaRPr sz="16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98675"/>
            <a:ext cx="8839200" cy="3742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457950" y="28975"/>
            <a:ext cx="76152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YOLOv8 Architecture results &amp; Mean average presicion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1016000" y="0"/>
            <a:ext cx="381000" cy="381000"/>
          </a:xfrm>
          <a:prstGeom prst="rect">
            <a:avLst/>
          </a:prstGeom>
          <a:solidFill>
            <a:srgbClr val="1A674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D600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7</a:t>
            </a:r>
            <a:endParaRPr sz="1600">
              <a:solidFill>
                <a:srgbClr val="FFD600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Model Training and Evaluation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pic>
        <p:nvPicPr>
          <p:cNvPr id="108" name="Google Shape;108;p18" title="resul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900" y="1396900"/>
            <a:ext cx="7604198" cy="380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Google Shape;113;p19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9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Deployment and Integration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0" y="1591775"/>
            <a:ext cx="72390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0"/>
          <p:cNvCxnSpPr/>
          <p:nvPr/>
        </p:nvCxnSpPr>
        <p:spPr>
          <a:xfrm>
            <a:off x="635000" y="381000"/>
            <a:ext cx="0" cy="1397100"/>
          </a:xfrm>
          <a:prstGeom prst="straightConnector1">
            <a:avLst/>
          </a:prstGeom>
          <a:noFill/>
          <a:ln cap="flat" cmpd="sng" w="63500">
            <a:solidFill>
              <a:srgbClr val="FFD6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0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Challenges and Limitations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952500" y="1524000"/>
            <a:ext cx="7746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Outfit"/>
                <a:ea typeface="Outfit"/>
                <a:cs typeface="Outfit"/>
                <a:sym typeface="Outfit"/>
              </a:rPr>
              <a:t>During the process of selecting the optimal model, as well as collecting and labeling data, some challenges were encountered. Initially, the YOLOv5 model was used; however, the results were not satisfactory. As a result, the YOLOv8 model was adopted instead. It was further fine-tuned to better fit the specific requirements of the task, leading to improved performance.</a:t>
            </a:r>
            <a:endParaRPr sz="1500"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/>
          <p:nvPr/>
        </p:nvSpPr>
        <p:spPr>
          <a:xfrm>
            <a:off x="1016000" y="889000"/>
            <a:ext cx="774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1A6746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Case Study </a:t>
            </a:r>
            <a:endParaRPr sz="3200">
              <a:solidFill>
                <a:srgbClr val="1A6746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pic>
        <p:nvPicPr>
          <p:cNvPr id="128" name="Google Shape;128;p21" title="labels_correlogra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6900"/>
            <a:ext cx="5537675" cy="40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 title="label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8826" y="1530726"/>
            <a:ext cx="3612776" cy="361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