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42" d="100"/>
          <a:sy n="142" d="100"/>
        </p:scale>
        <p:origin x="1784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02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2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87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9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2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47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1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1AD5D-EBE4-4E4E-8A10-D964C1FF6244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4DEAF-A5EB-1448-B50E-7BAE48C23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3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A214635-4E32-C764-D60A-2BB371771DB3}"/>
              </a:ext>
            </a:extLst>
          </p:cNvPr>
          <p:cNvGrpSpPr/>
          <p:nvPr/>
        </p:nvGrpSpPr>
        <p:grpSpPr>
          <a:xfrm>
            <a:off x="397565" y="318052"/>
            <a:ext cx="4280452" cy="1616765"/>
            <a:chOff x="397565" y="318052"/>
            <a:chExt cx="4280452" cy="161676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1D196F6-C463-5A38-216D-5DF663BEFBD1}"/>
                </a:ext>
              </a:extLst>
            </p:cNvPr>
            <p:cNvSpPr/>
            <p:nvPr/>
          </p:nvSpPr>
          <p:spPr>
            <a:xfrm>
              <a:off x="397565" y="318052"/>
              <a:ext cx="4280452" cy="161676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0FE66E-BE22-411B-6796-383ACC2E621A}"/>
                </a:ext>
              </a:extLst>
            </p:cNvPr>
            <p:cNvSpPr txBox="1"/>
            <p:nvPr/>
          </p:nvSpPr>
          <p:spPr>
            <a:xfrm>
              <a:off x="543340" y="437322"/>
              <a:ext cx="4015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Preliminary data cleaning + Translation of job description (1.data_processing.ipynb)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FE900-A9E1-D490-BD61-A7FC87DC7F08}"/>
                </a:ext>
              </a:extLst>
            </p:cNvPr>
            <p:cNvSpPr txBox="1"/>
            <p:nvPr/>
          </p:nvSpPr>
          <p:spPr>
            <a:xfrm>
              <a:off x="642729" y="818826"/>
              <a:ext cx="391601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Remove ISCO notes and occupations classified elsewhere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Remove special characters from job title and description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Identify EU language of non-English job description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Translate these documents via Google Translate API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Remove any remaining non-ASCII characters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GB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DED9C4-C1AD-5834-CF40-357F480AF026}"/>
              </a:ext>
            </a:extLst>
          </p:cNvPr>
          <p:cNvGrpSpPr/>
          <p:nvPr/>
        </p:nvGrpSpPr>
        <p:grpSpPr>
          <a:xfrm>
            <a:off x="397565" y="2178177"/>
            <a:ext cx="4280452" cy="2405963"/>
            <a:chOff x="397565" y="2246243"/>
            <a:chExt cx="4280452" cy="24059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4A3645-988D-3405-A6E1-BFEE58B603CB}"/>
                </a:ext>
              </a:extLst>
            </p:cNvPr>
            <p:cNvGrpSpPr/>
            <p:nvPr/>
          </p:nvGrpSpPr>
          <p:grpSpPr>
            <a:xfrm>
              <a:off x="397565" y="2246243"/>
              <a:ext cx="4280452" cy="2290371"/>
              <a:chOff x="397565" y="2246243"/>
              <a:chExt cx="4280452" cy="2290371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398173F-C21F-8708-F190-991F94BCF791}"/>
                  </a:ext>
                </a:extLst>
              </p:cNvPr>
              <p:cNvSpPr/>
              <p:nvPr/>
            </p:nvSpPr>
            <p:spPr>
              <a:xfrm>
                <a:off x="397565" y="2246243"/>
                <a:ext cx="4280452" cy="22903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04A88-5A25-DAF1-97C9-F3B13748ED04}"/>
                  </a:ext>
                </a:extLst>
              </p:cNvPr>
              <p:cNvSpPr txBox="1"/>
              <p:nvPr/>
            </p:nvSpPr>
            <p:spPr>
              <a:xfrm>
                <a:off x="543340" y="2316321"/>
                <a:ext cx="40154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/>
                    </a:solidFill>
                  </a:rPr>
                  <a:t>Denoising job description using regex and semantic search (2.sim_search_clean_jobs.ipynb)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8A0278-ADBD-2F10-054E-15B3D63CB642}"/>
                    </a:ext>
                  </a:extLst>
                </p:cNvPr>
                <p:cNvSpPr txBox="1"/>
                <p:nvPr/>
              </p:nvSpPr>
              <p:spPr>
                <a:xfrm>
                  <a:off x="642730" y="2697825"/>
                  <a:ext cx="3916018" cy="195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 algn="just">
                    <a:buFont typeface="Arial" panose="020B0604020202020204" pitchFamily="34" charset="0"/>
                    <a:buChar char="•"/>
                  </a:pPr>
                  <a:r>
                    <a:rPr lang="en-GB" sz="1100" dirty="0">
                      <a:solidFill>
                        <a:schemeClr val="bg1"/>
                      </a:solidFill>
                    </a:rPr>
                    <a:t>Split job description into sentences</a:t>
                  </a:r>
                </a:p>
                <a:p>
                  <a:pPr marL="171450" indent="-171450" algn="just">
                    <a:buFont typeface="Arial" panose="020B0604020202020204" pitchFamily="34" charset="0"/>
                    <a:buChar char="•"/>
                  </a:pPr>
                  <a:r>
                    <a:rPr lang="en-GB" sz="1100" dirty="0">
                      <a:solidFill>
                        <a:schemeClr val="bg1"/>
                      </a:solidFill>
                    </a:rPr>
                    <a:t>Remove any sentences containing keywords which indicate sentences unimportant to the job description</a:t>
                  </a:r>
                </a:p>
                <a:p>
                  <a:pPr marL="171450" indent="-171450" algn="just">
                    <a:buFont typeface="Arial" panose="020B0604020202020204" pitchFamily="34" charset="0"/>
                    <a:buChar char="•"/>
                  </a:pPr>
                  <a:r>
                    <a:rPr lang="en-GB" sz="1100" dirty="0">
                      <a:solidFill>
                        <a:schemeClr val="bg1"/>
                      </a:solidFill>
                    </a:rPr>
                    <a:t>Remove any sentences which are too short</a:t>
                  </a:r>
                </a:p>
                <a:p>
                  <a:pPr marL="171450" indent="-171450" algn="just">
                    <a:buFont typeface="Arial" panose="020B0604020202020204" pitchFamily="34" charset="0"/>
                    <a:buChar char="•"/>
                  </a:pPr>
                  <a:r>
                    <a:rPr lang="en-GB" sz="1100" dirty="0">
                      <a:solidFill>
                        <a:schemeClr val="bg1"/>
                      </a:solidFill>
                    </a:rPr>
                    <a:t>Calculate cosine similarity of each sentence against a query representing ISCO classification, after embedding using a sentence-transformer model</a:t>
                  </a:r>
                </a:p>
                <a:p>
                  <a:pPr marL="171450" indent="-171450" algn="just">
                    <a:buFont typeface="Arial" panose="020B0604020202020204" pitchFamily="34" charset="0"/>
                    <a:buChar char="•"/>
                  </a:pPr>
                  <a:r>
                    <a:rPr lang="en-GB" sz="1100" dirty="0">
                      <a:solidFill>
                        <a:schemeClr val="bg1"/>
                      </a:solidFill>
                    </a:rPr>
                    <a:t>For each job description, join all sentences with cosine similarity  </a:t>
                  </a:r>
                  <a14:m>
                    <m:oMath xmlns:m="http://schemas.openxmlformats.org/officeDocument/2006/math">
                      <m:r>
                        <a:rPr lang="en-GB" sz="11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GB" sz="1100" dirty="0">
                      <a:solidFill>
                        <a:schemeClr val="bg1"/>
                      </a:solidFill>
                    </a:rPr>
                    <a:t>0.5 against the query. </a:t>
                  </a:r>
                  <a:r>
                    <a:rPr lang="en-GB" sz="11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rPr>
                    <a:t>Set this threshold higher for larger datasets, at the cost of more information loss.</a:t>
                  </a:r>
                </a:p>
                <a:p>
                  <a:pPr marL="171450" indent="-171450" algn="just">
                    <a:buFont typeface="Arial" panose="020B0604020202020204" pitchFamily="34" charset="0"/>
                    <a:buChar char="•"/>
                  </a:pP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8A0278-ADBD-2F10-054E-15B3D63CB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30" y="2697825"/>
                  <a:ext cx="3916018" cy="19543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6B3FC0-A2FF-112C-E05C-A7907F14F876}"/>
              </a:ext>
            </a:extLst>
          </p:cNvPr>
          <p:cNvGrpSpPr/>
          <p:nvPr/>
        </p:nvGrpSpPr>
        <p:grpSpPr>
          <a:xfrm>
            <a:off x="443947" y="4697896"/>
            <a:ext cx="4280452" cy="2140227"/>
            <a:chOff x="443947" y="4697896"/>
            <a:chExt cx="4280452" cy="214022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68B9688-F0C3-C94E-32EF-6126AB1C16C5}"/>
                </a:ext>
              </a:extLst>
            </p:cNvPr>
            <p:cNvSpPr/>
            <p:nvPr/>
          </p:nvSpPr>
          <p:spPr>
            <a:xfrm>
              <a:off x="443947" y="4697896"/>
              <a:ext cx="4280452" cy="21402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BE76C-C246-4248-FEBA-50983B064AEF}"/>
                </a:ext>
              </a:extLst>
            </p:cNvPr>
            <p:cNvSpPr txBox="1"/>
            <p:nvPr/>
          </p:nvSpPr>
          <p:spPr>
            <a:xfrm>
              <a:off x="543340" y="4794355"/>
              <a:ext cx="4015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Classification of job description using semantic search</a:t>
              </a:r>
            </a:p>
            <a:p>
              <a:r>
                <a:rPr lang="en-GB" sz="1100" dirty="0">
                  <a:solidFill>
                    <a:schemeClr val="bg1"/>
                  </a:solidFill>
                </a:rPr>
                <a:t>(3.classification.ipynb)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1C98D1-4002-5601-7EF3-E74F3BA9EF88}"/>
                </a:ext>
              </a:extLst>
            </p:cNvPr>
            <p:cNvSpPr txBox="1"/>
            <p:nvPr/>
          </p:nvSpPr>
          <p:spPr>
            <a:xfrm>
              <a:off x="642730" y="5175859"/>
              <a:ext cx="3916018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Set device to “cuda” if a cuda-compatible GPU is available, to speed up inference especially when larger datasets are used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Convert job description and ISCO description after embedding using a sentence-transformer model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Take top 5 most similar ISCO description for each job description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chemeClr val="bg1"/>
                  </a:solidFill>
                </a:rPr>
                <a:t>Using a cross-encoder, get topmost similar ISCO description for each job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58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222</Words>
  <Application>Microsoft Macintosh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29</cp:revision>
  <dcterms:created xsi:type="dcterms:W3CDTF">2024-10-06T10:40:44Z</dcterms:created>
  <dcterms:modified xsi:type="dcterms:W3CDTF">2024-10-06T11:10:22Z</dcterms:modified>
</cp:coreProperties>
</file>