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67" r:id="rId4"/>
    <p:sldId id="260" r:id="rId5"/>
    <p:sldId id="268" r:id="rId6"/>
    <p:sldId id="261" r:id="rId7"/>
    <p:sldId id="271" r:id="rId8"/>
    <p:sldId id="269" r:id="rId9"/>
    <p:sldId id="265" r:id="rId10"/>
    <p:sldId id="273" r:id="rId11"/>
    <p:sldId id="263" r:id="rId12"/>
    <p:sldId id="264" r:id="rId13"/>
    <p:sldId id="262" r:id="rId14"/>
    <p:sldId id="272" r:id="rId15"/>
    <p:sldId id="27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BA8C1"/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1478"/>
    <p:restoredTop sz="81250"/>
  </p:normalViewPr>
  <p:slideViewPr>
    <p:cSldViewPr snapToGrid="0">
      <p:cViewPr varScale="1">
        <p:scale>
          <a:sx n="81" d="100"/>
          <a:sy n="81" d="100"/>
        </p:scale>
        <p:origin x="216" y="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processing: Split into 2012-2023, 2024 and 2025++ for train, test and deployment purposes</a:t>
            </a:r>
          </a:p>
          <a:p>
            <a:r>
              <a:rPr lang="en-GB" dirty="0"/>
              <a:t>Note: All boxes are services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10391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5928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19/09/2025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13" Type="http://schemas.openxmlformats.org/officeDocument/2006/relationships/image" Target="../media/image11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12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pn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503889-B644-6D43-FF43-A075FC9057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Retraining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2CCEDC67-1814-EC85-563E-9AEA47E6A991}"/>
              </a:ext>
            </a:extLst>
          </p:cNvPr>
          <p:cNvSpPr/>
          <p:nvPr/>
        </p:nvSpPr>
        <p:spPr>
          <a:xfrm>
            <a:off x="2146738" y="2729821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AWS Lambda loads champion model from S3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1B5480D8-AC7A-EC9A-F024-6ACBD248499A}"/>
              </a:ext>
            </a:extLst>
          </p:cNvPr>
          <p:cNvSpPr/>
          <p:nvPr/>
        </p:nvSpPr>
        <p:spPr>
          <a:xfrm>
            <a:off x="4715767" y="2729821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Retrain challenger model based on train + test + retraining test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9CFDBB71-63FA-71B9-AAB2-B1597B9F76D5}"/>
              </a:ext>
            </a:extLst>
          </p:cNvPr>
          <p:cNvSpPr/>
          <p:nvPr/>
        </p:nvSpPr>
        <p:spPr>
          <a:xfrm>
            <a:off x="7284796" y="2729821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Threshold of 5% improvement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6522B1A6-501C-E5F7-3C63-E31C43480CC1}"/>
              </a:ext>
            </a:extLst>
          </p:cNvPr>
          <p:cNvSpPr/>
          <p:nvPr/>
        </p:nvSpPr>
        <p:spPr>
          <a:xfrm>
            <a:off x="9853825" y="2729820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Push challenger to S3 if it wins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BB4CC1CF-EE8E-31C8-D110-1D1D6E74023C}"/>
              </a:ext>
            </a:extLst>
          </p:cNvPr>
          <p:cNvSpPr/>
          <p:nvPr/>
        </p:nvSpPr>
        <p:spPr>
          <a:xfrm>
            <a:off x="2146738" y="4468133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TBC: Check data drift/shift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1246BA4-5129-1F55-05E4-0C8F0215F060}"/>
              </a:ext>
            </a:extLst>
          </p:cNvPr>
          <p:cNvCxnSpPr>
            <a:cxnSpLocks/>
            <a:stCxn id="4" idx="3"/>
            <a:endCxn id="5" idx="1"/>
          </p:cNvCxnSpPr>
          <p:nvPr/>
        </p:nvCxnSpPr>
        <p:spPr>
          <a:xfrm>
            <a:off x="4234618" y="3236007"/>
            <a:ext cx="481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E136E0D-A917-9DFA-8B45-FE6A38AD8B1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>
            <a:off x="6803647" y="3236007"/>
            <a:ext cx="48114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B55936F-871C-2EEC-BD5A-9B3D3D558D4B}"/>
              </a:ext>
            </a:extLst>
          </p:cNvPr>
          <p:cNvCxnSpPr>
            <a:cxnSpLocks/>
            <a:stCxn id="6" idx="3"/>
            <a:endCxn id="9" idx="1"/>
          </p:cNvCxnSpPr>
          <p:nvPr/>
        </p:nvCxnSpPr>
        <p:spPr>
          <a:xfrm flipV="1">
            <a:off x="9372676" y="3236006"/>
            <a:ext cx="481149" cy="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C484CA52-A95C-FCD0-F365-FA7F9542E6C8}"/>
              </a:ext>
            </a:extLst>
          </p:cNvPr>
          <p:cNvSpPr/>
          <p:nvPr/>
        </p:nvSpPr>
        <p:spPr>
          <a:xfrm>
            <a:off x="533400" y="1560854"/>
            <a:ext cx="2087880" cy="1012371"/>
          </a:xfrm>
          <a:prstGeom prst="roundRect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With new data pulled weekly on S3</a:t>
            </a:r>
          </a:p>
        </p:txBody>
      </p:sp>
      <p:cxnSp>
        <p:nvCxnSpPr>
          <p:cNvPr id="35" name="Elbow Connector 34">
            <a:extLst>
              <a:ext uri="{FF2B5EF4-FFF2-40B4-BE49-F238E27FC236}">
                <a16:creationId xmlns:a16="http://schemas.microsoft.com/office/drawing/2014/main" id="{7EF46BE1-A142-DA15-C6F0-1D1F13EFF7E1}"/>
              </a:ext>
            </a:extLst>
          </p:cNvPr>
          <p:cNvCxnSpPr>
            <a:stCxn id="33" idx="2"/>
            <a:endCxn id="4" idx="1"/>
          </p:cNvCxnSpPr>
          <p:nvPr/>
        </p:nvCxnSpPr>
        <p:spPr>
          <a:xfrm rot="16200000" flipH="1">
            <a:off x="1530648" y="2619917"/>
            <a:ext cx="662782" cy="5693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>
            <a:extLst>
              <a:ext uri="{FF2B5EF4-FFF2-40B4-BE49-F238E27FC236}">
                <a16:creationId xmlns:a16="http://schemas.microsoft.com/office/drawing/2014/main" id="{C32A4EEC-DE60-5CFF-B4F9-A0E82DC3EF4D}"/>
              </a:ext>
            </a:extLst>
          </p:cNvPr>
          <p:cNvCxnSpPr>
            <a:cxnSpLocks/>
            <a:stCxn id="33" idx="2"/>
            <a:endCxn id="11" idx="1"/>
          </p:cNvCxnSpPr>
          <p:nvPr/>
        </p:nvCxnSpPr>
        <p:spPr>
          <a:xfrm rot="16200000" flipH="1">
            <a:off x="661492" y="3489073"/>
            <a:ext cx="2401094" cy="569398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91F52619-D3DE-F07A-2D90-54A7256990C4}"/>
              </a:ext>
            </a:extLst>
          </p:cNvPr>
          <p:cNvSpPr txBox="1"/>
          <p:nvPr/>
        </p:nvSpPr>
        <p:spPr>
          <a:xfrm>
            <a:off x="6858000" y="5139559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  <p:pic>
        <p:nvPicPr>
          <p:cNvPr id="43" name="Graphic 42">
            <a:extLst>
              <a:ext uri="{FF2B5EF4-FFF2-40B4-BE49-F238E27FC236}">
                <a16:creationId xmlns:a16="http://schemas.microsoft.com/office/drawing/2014/main" id="{02911A7A-37B5-EFF1-591B-FB7B6B6E1D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528705" y="1870588"/>
            <a:ext cx="791374" cy="872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915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397500"/>
          </a:xfrm>
        </p:spPr>
        <p:txBody>
          <a:bodyPr>
            <a:normAutofit/>
          </a:bodyPr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environment variables which is fed into the recipe</a:t>
            </a:r>
          </a:p>
          <a:p>
            <a:endParaRPr lang="en-GB" dirty="0"/>
          </a:p>
          <a:p>
            <a:r>
              <a:rPr lang="en-GB" b="1" dirty="0"/>
              <a:t>Implemented for</a:t>
            </a:r>
            <a:r>
              <a:rPr lang="en-GB" dirty="0"/>
              <a:t>: Model prediction, app deployment, deploying AWS Lambda functions</a:t>
            </a:r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4046-886D-9760-43E3-09156271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142-1366-CF7C-3229-8616CF38F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Objective: Get the smallest possible unit of your code, and ensure that those units (e.g. functions, methods) work. Can proceed on to integration testing where the units interact with one another</a:t>
            </a:r>
          </a:p>
          <a:p>
            <a:pPr lvl="1"/>
            <a:r>
              <a:rPr lang="en-GB" dirty="0"/>
              <a:t>Can be split into </a:t>
            </a:r>
            <a:r>
              <a:rPr lang="en-GB" dirty="0" err="1"/>
              <a:t>MLOps</a:t>
            </a:r>
            <a:r>
              <a:rPr lang="en-GB" dirty="0"/>
              <a:t> segments. Each segment have diff considerations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Data Engineering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: hardcode an input to pass into this function and leverage 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Pytest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/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unittest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to check for the exact output. Check handling of</a:t>
            </a:r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edge cases</a:t>
            </a:r>
            <a:endParaRPr lang="en-GB" b="0" i="0" u="none" strike="noStrike" dirty="0">
              <a:solidFill>
                <a:srgbClr val="333D4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??Model Training: check for successful predictions on training data to a degree of accuracy based on your evaluation metric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[D] Model Serving: Combination of the 2 above + ensure that frontend works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85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B8E99E-2237-9A17-529F-934812484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Logging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A64FA7-2368-A2E8-916F-DE29961926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>
                <a:sym typeface="Wingdings" pitchFamily="2" charset="2"/>
              </a:rPr>
              <a:t>Logging (if have time). 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suggest. Used with AWS </a:t>
            </a:r>
            <a:r>
              <a:rPr lang="en-GB" dirty="0" err="1">
                <a:sym typeface="Wingdings" pitchFamily="2" charset="2"/>
              </a:rPr>
              <a:t>cloudwatch</a:t>
            </a:r>
            <a:r>
              <a:rPr lang="en-GB" dirty="0">
                <a:sym typeface="Wingdings" pitchFamily="2" charset="2"/>
              </a:rPr>
              <a:t>, but watch the costs involved. http://</a:t>
            </a:r>
            <a:r>
              <a:rPr lang="en-GB" dirty="0" err="1">
                <a:sym typeface="Wingdings" pitchFamily="2" charset="2"/>
              </a:rPr>
              <a:t>logging.apache.org</a:t>
            </a:r>
            <a:r>
              <a:rPr lang="en-GB" dirty="0">
                <a:sym typeface="Wingdings" pitchFamily="2" charset="2"/>
              </a:rPr>
              <a:t>/log4j/1.2/</a:t>
            </a:r>
            <a:r>
              <a:rPr lang="en-GB" dirty="0" err="1">
                <a:sym typeface="Wingdings" pitchFamily="2" charset="2"/>
              </a:rPr>
              <a:t>manual.html</a:t>
            </a:r>
            <a:endParaRPr lang="en-GB" dirty="0"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368865389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502F3-83A5-8ADC-182A-57C9F1568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OIDC</a:t>
            </a:r>
          </a:p>
        </p:txBody>
      </p:sp>
      <p:pic>
        <p:nvPicPr>
          <p:cNvPr id="1026" name="Picture 2" descr="OpenID Connect - GitHub Docs">
            <a:extLst>
              <a:ext uri="{FF2B5EF4-FFF2-40B4-BE49-F238E27FC236}">
                <a16:creationId xmlns:a16="http://schemas.microsoft.com/office/drawing/2014/main" id="{4F9937C5-86B9-940C-8605-16A3EF2301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54929" y="1593130"/>
            <a:ext cx="8573288" cy="29102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2077AEBC-B0CC-0CE8-AAAD-7D3FBBCE37DC}"/>
              </a:ext>
            </a:extLst>
          </p:cNvPr>
          <p:cNvCxnSpPr/>
          <p:nvPr/>
        </p:nvCxnSpPr>
        <p:spPr>
          <a:xfrm>
            <a:off x="9222377" y="3592286"/>
            <a:ext cx="0" cy="144997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0F8D3F2B-A113-E74D-560E-C2D070BCA5C8}"/>
              </a:ext>
            </a:extLst>
          </p:cNvPr>
          <p:cNvSpPr/>
          <p:nvPr/>
        </p:nvSpPr>
        <p:spPr>
          <a:xfrm>
            <a:off x="8151222" y="5042263"/>
            <a:ext cx="2076995" cy="84908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AWS Service (needs to be able to assume role)</a:t>
            </a:r>
          </a:p>
        </p:txBody>
      </p: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3726D0C7-AF1F-FCEF-86BF-9BD41ED32AD2}"/>
              </a:ext>
            </a:extLst>
          </p:cNvPr>
          <p:cNvCxnSpPr>
            <a:endCxn id="19" idx="1"/>
          </p:cNvCxnSpPr>
          <p:nvPr/>
        </p:nvCxnSpPr>
        <p:spPr>
          <a:xfrm>
            <a:off x="2769326" y="4503359"/>
            <a:ext cx="5381896" cy="963447"/>
          </a:xfrm>
          <a:prstGeom prst="bentConnector3">
            <a:avLst>
              <a:gd name="adj1" fmla="val 24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A4EB1929-01B6-8D2E-375F-1C63F0CFDB21}"/>
              </a:ext>
            </a:extLst>
          </p:cNvPr>
          <p:cNvSpPr txBox="1"/>
          <p:nvPr/>
        </p:nvSpPr>
        <p:spPr>
          <a:xfrm>
            <a:off x="9359536" y="3717109"/>
            <a:ext cx="20769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Github</a:t>
            </a:r>
            <a:r>
              <a:rPr lang="en-GB" dirty="0"/>
              <a:t> action accesses service using the </a:t>
            </a:r>
            <a:r>
              <a:rPr lang="en-GB" dirty="0" err="1"/>
              <a:t>Github</a:t>
            </a:r>
            <a:r>
              <a:rPr lang="en-GB" dirty="0"/>
              <a:t> role assumed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13BE999-CDCF-A287-5350-80FF16AD9CE2}"/>
              </a:ext>
            </a:extLst>
          </p:cNvPr>
          <p:cNvSpPr txBox="1"/>
          <p:nvPr/>
        </p:nvSpPr>
        <p:spPr>
          <a:xfrm>
            <a:off x="4569973" y="4866641"/>
            <a:ext cx="279747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With role given which already trusts OIDC in a federated way</a:t>
            </a:r>
          </a:p>
        </p:txBody>
      </p:sp>
    </p:spTree>
    <p:extLst>
      <p:ext uri="{BB962C8B-B14F-4D97-AF65-F5344CB8AC3E}">
        <p14:creationId xmlns:p14="http://schemas.microsoft.com/office/powerpoint/2010/main" val="30087322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endParaRPr lang="en-GB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EC03C8-D88E-A34E-D68D-35488D2D85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Catch </a:t>
            </a:r>
            <a:r>
              <a:rPr lang="en-GB"/>
              <a:t>up 12 </a:t>
            </a:r>
            <a:r>
              <a:rPr lang="en-GB" dirty="0"/>
              <a:t>Sep 2025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29EF6E-C6C8-56C5-ECBD-70F1A337B2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/>
          <a:lstStyle/>
          <a:p>
            <a:r>
              <a:rPr lang="en-GB" dirty="0"/>
              <a:t>Agenda:</a:t>
            </a:r>
          </a:p>
          <a:p>
            <a:pPr lvl="1"/>
            <a:r>
              <a:rPr lang="en-GB" dirty="0"/>
              <a:t>In general: having an engineering mindset</a:t>
            </a:r>
          </a:p>
          <a:p>
            <a:pPr lvl="1"/>
            <a:r>
              <a:rPr lang="en-GB" dirty="0"/>
              <a:t>Vetting what I’ve done</a:t>
            </a:r>
          </a:p>
          <a:p>
            <a:pPr lvl="2"/>
            <a:r>
              <a:rPr lang="en-GB" dirty="0"/>
              <a:t>CI/CD done correctly? Robust enough? Separate vs together? Data?</a:t>
            </a:r>
          </a:p>
          <a:p>
            <a:pPr lvl="2"/>
            <a:r>
              <a:rPr lang="en-GB" dirty="0"/>
              <a:t>What to push to cloud? E.g. AWS Lambda functions for data cleaning, </a:t>
            </a:r>
            <a:r>
              <a:rPr lang="en-GB" dirty="0" err="1"/>
              <a:t>MLFlow</a:t>
            </a:r>
            <a:r>
              <a:rPr lang="en-GB" dirty="0"/>
              <a:t> server, hyperparameter search, </a:t>
            </a:r>
          </a:p>
          <a:p>
            <a:pPr lvl="2"/>
            <a:r>
              <a:rPr lang="en-GB" dirty="0"/>
              <a:t>When to deploy to production/main?</a:t>
            </a:r>
          </a:p>
          <a:p>
            <a:pPr lvl="2"/>
            <a:r>
              <a:rPr lang="en-GB" dirty="0"/>
              <a:t>Usage of logging</a:t>
            </a:r>
          </a:p>
          <a:p>
            <a:pPr lvl="2"/>
            <a:r>
              <a:rPr lang="en-GB" dirty="0"/>
              <a:t>File structure</a:t>
            </a:r>
          </a:p>
          <a:p>
            <a:pPr lvl="1"/>
            <a:r>
              <a:rPr lang="en-GB" dirty="0"/>
              <a:t>Looking forward: Prioritising what to do next e.g. modelling</a:t>
            </a:r>
          </a:p>
          <a:p>
            <a:pPr lvl="1"/>
            <a:r>
              <a:rPr lang="en-GB" dirty="0"/>
              <a:t>Consulting vs other types of DS</a:t>
            </a:r>
          </a:p>
        </p:txBody>
      </p:sp>
    </p:spTree>
    <p:extLst>
      <p:ext uri="{BB962C8B-B14F-4D97-AF65-F5344CB8AC3E}">
        <p14:creationId xmlns:p14="http://schemas.microsoft.com/office/powerpoint/2010/main" val="311112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46247" y="1399186"/>
            <a:ext cx="1904282" cy="1433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535289" y="139686"/>
            <a:ext cx="49805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Overview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3942144" y="2590065"/>
            <a:ext cx="2414384" cy="142676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hyperparameter tuning &amp; output champion model to S3</a:t>
            </a:r>
            <a:endParaRPr lang="en-GB" b="1" dirty="0">
              <a:solidFill>
                <a:schemeClr val="accent2">
                  <a:lumMod val="40000"/>
                  <a:lumOff val="60000"/>
                </a:schemeClr>
              </a:solidFill>
            </a:endParaRP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6600920" y="2929589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64819" y="4016828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71913" y="506464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301313" y="3631369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33730" y="2760862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825951" y="2755460"/>
            <a:ext cx="1748563" cy="1121697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803760" y="2936006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746251" y="2628703"/>
            <a:ext cx="1904284" cy="2435946"/>
          </a:xfrm>
          <a:prstGeom prst="rect">
            <a:avLst/>
          </a:prstGeom>
          <a:noFill/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68752" y="5112273"/>
            <a:ext cx="2259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1 task on ECS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1D8587A6-6B60-6E93-6B5F-62DCFD57C82A}"/>
              </a:ext>
            </a:extLst>
          </p:cNvPr>
          <p:cNvSpPr/>
          <p:nvPr/>
        </p:nvSpPr>
        <p:spPr>
          <a:xfrm>
            <a:off x="258226" y="5093292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scheduled pull</a:t>
            </a:r>
          </a:p>
        </p:txBody>
      </p:sp>
      <p:sp>
        <p:nvSpPr>
          <p:cNvPr id="12" name="Right Arrow 11">
            <a:extLst>
              <a:ext uri="{FF2B5EF4-FFF2-40B4-BE49-F238E27FC236}">
                <a16:creationId xmlns:a16="http://schemas.microsoft.com/office/drawing/2014/main" id="{C5C7236E-FF5E-DCBE-739D-4D8BED88A36B}"/>
              </a:ext>
            </a:extLst>
          </p:cNvPr>
          <p:cNvSpPr/>
          <p:nvPr/>
        </p:nvSpPr>
        <p:spPr>
          <a:xfrm rot="16200000">
            <a:off x="946187" y="4212885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1" name="Graphic 20">
            <a:extLst>
              <a:ext uri="{FF2B5EF4-FFF2-40B4-BE49-F238E27FC236}">
                <a16:creationId xmlns:a16="http://schemas.microsoft.com/office/drawing/2014/main" id="{0619012A-8FCE-CF96-5C79-64536D22EFD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1405" y="1753676"/>
            <a:ext cx="791374" cy="872325"/>
          </a:xfrm>
          <a:prstGeom prst="rect">
            <a:avLst/>
          </a:prstGeom>
        </p:spPr>
      </p:pic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C3086C1E-7827-653C-ADD8-ABA7592C0B8F}"/>
              </a:ext>
            </a:extLst>
          </p:cNvPr>
          <p:cNvCxnSpPr>
            <a:cxnSpLocks/>
          </p:cNvCxnSpPr>
          <p:nvPr/>
        </p:nvCxnSpPr>
        <p:spPr>
          <a:xfrm>
            <a:off x="6502363" y="1139251"/>
            <a:ext cx="0" cy="555546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38234FEB-95DE-8DDC-56B3-DBC0DCA9E3D6}"/>
              </a:ext>
            </a:extLst>
          </p:cNvPr>
          <p:cNvSpPr txBox="1"/>
          <p:nvPr/>
        </p:nvSpPr>
        <p:spPr>
          <a:xfrm>
            <a:off x="2046467" y="850581"/>
            <a:ext cx="258437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Data + Model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DDD39A2E-8901-4385-2079-7D0633755E52}"/>
              </a:ext>
            </a:extLst>
          </p:cNvPr>
          <p:cNvSpPr txBox="1"/>
          <p:nvPr/>
        </p:nvSpPr>
        <p:spPr>
          <a:xfrm>
            <a:off x="8757591" y="854273"/>
            <a:ext cx="1435019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3200" u="sng" dirty="0"/>
              <a:t>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47BFC983-FFF1-992A-6C56-1710913D46E9}"/>
              </a:ext>
            </a:extLst>
          </p:cNvPr>
          <p:cNvSpPr/>
          <p:nvPr/>
        </p:nvSpPr>
        <p:spPr>
          <a:xfrm>
            <a:off x="260170" y="2585747"/>
            <a:ext cx="2360640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Data processing</a:t>
            </a:r>
          </a:p>
        </p:txBody>
      </p:sp>
      <p:sp>
        <p:nvSpPr>
          <p:cNvPr id="41" name="Right Arrow 40">
            <a:extLst>
              <a:ext uri="{FF2B5EF4-FFF2-40B4-BE49-F238E27FC236}">
                <a16:creationId xmlns:a16="http://schemas.microsoft.com/office/drawing/2014/main" id="{C0A224A9-07B8-5844-7D3A-4181FE837671}"/>
              </a:ext>
            </a:extLst>
          </p:cNvPr>
          <p:cNvSpPr/>
          <p:nvPr/>
        </p:nvSpPr>
        <p:spPr>
          <a:xfrm>
            <a:off x="2799059" y="2944373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2" name="Graphic 41">
            <a:extLst>
              <a:ext uri="{FF2B5EF4-FFF2-40B4-BE49-F238E27FC236}">
                <a16:creationId xmlns:a16="http://schemas.microsoft.com/office/drawing/2014/main" id="{E74EA64A-5C4A-3EB5-581B-5BF53372E9B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91453" y="1708590"/>
            <a:ext cx="564720" cy="577975"/>
          </a:xfrm>
          <a:prstGeom prst="rect">
            <a:avLst/>
          </a:prstGeom>
        </p:spPr>
      </p:pic>
      <p:pic>
        <p:nvPicPr>
          <p:cNvPr id="43" name="Picture 4">
            <a:extLst>
              <a:ext uri="{FF2B5EF4-FFF2-40B4-BE49-F238E27FC236}">
                <a16:creationId xmlns:a16="http://schemas.microsoft.com/office/drawing/2014/main" id="{544590A8-2E68-2137-7067-CB6E520673B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45452" y="1567259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AWS Eventbridge Integration | Alloy Automation">
            <a:extLst>
              <a:ext uri="{FF2B5EF4-FFF2-40B4-BE49-F238E27FC236}">
                <a16:creationId xmlns:a16="http://schemas.microsoft.com/office/drawing/2014/main" id="{E4A4421C-0025-681A-2AB6-F277B492DF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976" y="4282082"/>
            <a:ext cx="787131" cy="7871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86C18CBC-440D-64E2-6810-6B8F3D9ED681}"/>
              </a:ext>
            </a:extLst>
          </p:cNvPr>
          <p:cNvSpPr/>
          <p:nvPr/>
        </p:nvSpPr>
        <p:spPr>
          <a:xfrm>
            <a:off x="142183" y="2456037"/>
            <a:ext cx="2606562" cy="3869619"/>
          </a:xfrm>
          <a:prstGeom prst="rect">
            <a:avLst/>
          </a:prstGeom>
          <a:noFill/>
          <a:ln w="38100">
            <a:solidFill>
              <a:schemeClr val="tx1">
                <a:lumMod val="75000"/>
                <a:lumOff val="25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28" name="Picture 4" descr="GitHub Actions documentation - GitHub Docs">
            <a:extLst>
              <a:ext uri="{FF2B5EF4-FFF2-40B4-BE49-F238E27FC236}">
                <a16:creationId xmlns:a16="http://schemas.microsoft.com/office/drawing/2014/main" id="{9CA679A6-CFB4-04E7-B453-D9C5370C67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6904" y="185917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mazon ECS | AWS Compute">
            <a:extLst>
              <a:ext uri="{FF2B5EF4-FFF2-40B4-BE49-F238E27FC236}">
                <a16:creationId xmlns:a16="http://schemas.microsoft.com/office/drawing/2014/main" id="{2D3DC8F8-6E86-215B-9DD4-22D7CC8146B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44918" y="2592278"/>
            <a:ext cx="900363" cy="900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4" descr="GitHub Actions documentation - GitHub Docs">
            <a:extLst>
              <a:ext uri="{FF2B5EF4-FFF2-40B4-BE49-F238E27FC236}">
                <a16:creationId xmlns:a16="http://schemas.microsoft.com/office/drawing/2014/main" id="{4FA508FA-3372-00E2-106A-9F6A626EE3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1553" y="1794717"/>
            <a:ext cx="661320" cy="661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ABE3CE36-E895-46B6-1EBB-A5AB2F7B71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4074" y="1679877"/>
            <a:ext cx="702462" cy="8406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2C6AE17-925A-F54F-9587-8FB0695FB72C}"/>
              </a:ext>
            </a:extLst>
          </p:cNvPr>
          <p:cNvSpPr txBox="1"/>
          <p:nvPr/>
        </p:nvSpPr>
        <p:spPr>
          <a:xfrm>
            <a:off x="7918156" y="3248903"/>
            <a:ext cx="16788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+ the model from S3</a:t>
            </a:r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28" grpId="0" animBg="1"/>
      <p:bldP spid="48" grpId="0" animBg="1"/>
      <p:bldP spid="51" grpId="0" animBg="1"/>
      <p:bldP spid="54" grpId="0" animBg="1"/>
      <p:bldP spid="55" grpId="0"/>
      <p:bldP spid="11" grpId="0" animBg="1"/>
      <p:bldP spid="12" grpId="0" animBg="1"/>
      <p:bldP spid="40" grpId="0" animBg="1"/>
      <p:bldP spid="41" grpId="0" animBg="1"/>
      <p:bldP spid="46" grpId="0" animBg="1"/>
      <p:bldP spid="10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208A4-9586-F936-9663-BC044141A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Architecture for training on cloud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34391F64-C5C2-F623-071E-13D1E59EB0D1}"/>
              </a:ext>
            </a:extLst>
          </p:cNvPr>
          <p:cNvSpPr/>
          <p:nvPr/>
        </p:nvSpPr>
        <p:spPr>
          <a:xfrm>
            <a:off x="4649004" y="283437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Cross-validation on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when pushing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3DCB387-2AF5-32F3-9B7B-4BCF9CEC6991}"/>
              </a:ext>
            </a:extLst>
          </p:cNvPr>
          <p:cNvSpPr/>
          <p:nvPr/>
        </p:nvSpPr>
        <p:spPr>
          <a:xfrm>
            <a:off x="8893935" y="4452529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Upload best model to S3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0856A209-538D-DA17-EE82-7841A740EAE7}"/>
              </a:ext>
            </a:extLst>
          </p:cNvPr>
          <p:cNvSpPr/>
          <p:nvPr/>
        </p:nvSpPr>
        <p:spPr>
          <a:xfrm>
            <a:off x="838200" y="283437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Define parameters on script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2F86F29F-FCDD-B9B8-7D51-06C9DB58ADE2}"/>
              </a:ext>
            </a:extLst>
          </p:cNvPr>
          <p:cNvCxnSpPr>
            <a:cxnSpLocks/>
            <a:stCxn id="4" idx="3"/>
            <a:endCxn id="40" idx="1"/>
          </p:cNvCxnSpPr>
          <p:nvPr/>
        </p:nvCxnSpPr>
        <p:spPr>
          <a:xfrm>
            <a:off x="6811581" y="3220746"/>
            <a:ext cx="2082352" cy="35829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27F81A1E-967D-6560-AA67-B2A6EE445C7C}"/>
              </a:ext>
            </a:extLst>
          </p:cNvPr>
          <p:cNvCxnSpPr>
            <a:cxnSpLocks/>
            <a:stCxn id="4" idx="2"/>
            <a:endCxn id="27" idx="0"/>
          </p:cNvCxnSpPr>
          <p:nvPr/>
        </p:nvCxnSpPr>
        <p:spPr>
          <a:xfrm flipH="1">
            <a:off x="5730292" y="3607112"/>
            <a:ext cx="1" cy="845416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AB98C33-3FF1-87FF-2212-5FCCA3371095}"/>
              </a:ext>
            </a:extLst>
          </p:cNvPr>
          <p:cNvCxnSpPr>
            <a:cxnSpLocks/>
            <a:stCxn id="8" idx="3"/>
            <a:endCxn id="4" idx="1"/>
          </p:cNvCxnSpPr>
          <p:nvPr/>
        </p:nvCxnSpPr>
        <p:spPr>
          <a:xfrm>
            <a:off x="3000777" y="3220745"/>
            <a:ext cx="1648227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2B3D3DAB-0F60-9458-FA89-5DAA3721506B}"/>
              </a:ext>
            </a:extLst>
          </p:cNvPr>
          <p:cNvCxnSpPr>
            <a:cxnSpLocks/>
            <a:stCxn id="5" idx="2"/>
            <a:endCxn id="23" idx="0"/>
          </p:cNvCxnSpPr>
          <p:nvPr/>
        </p:nvCxnSpPr>
        <p:spPr>
          <a:xfrm flipH="1">
            <a:off x="9975223" y="5225262"/>
            <a:ext cx="1" cy="494880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ounded Rectangle 22">
            <a:extLst>
              <a:ext uri="{FF2B5EF4-FFF2-40B4-BE49-F238E27FC236}">
                <a16:creationId xmlns:a16="http://schemas.microsoft.com/office/drawing/2014/main" id="{3213F065-2C71-D9C8-816E-A923FF214EAD}"/>
              </a:ext>
            </a:extLst>
          </p:cNvPr>
          <p:cNvSpPr/>
          <p:nvPr/>
        </p:nvSpPr>
        <p:spPr>
          <a:xfrm>
            <a:off x="8893934" y="57201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Best model pulled from S3 when </a:t>
            </a:r>
            <a:r>
              <a:rPr lang="en-GB" dirty="0" err="1">
                <a:solidFill>
                  <a:schemeClr val="tx1"/>
                </a:solidFill>
              </a:rPr>
              <a:t>dockerising</a:t>
            </a:r>
            <a:r>
              <a:rPr lang="en-GB" dirty="0">
                <a:solidFill>
                  <a:schemeClr val="tx1"/>
                </a:solidFill>
              </a:rPr>
              <a:t> app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80973716-72A7-E917-E8E5-BF2ADE46CDC8}"/>
              </a:ext>
            </a:extLst>
          </p:cNvPr>
          <p:cNvSpPr/>
          <p:nvPr/>
        </p:nvSpPr>
        <p:spPr>
          <a:xfrm>
            <a:off x="8893933" y="287020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Use </a:t>
            </a:r>
            <a:r>
              <a:rPr lang="en-GB" dirty="0" err="1">
                <a:solidFill>
                  <a:schemeClr val="tx1"/>
                </a:solidFill>
              </a:rPr>
              <a:t>Github</a:t>
            </a:r>
            <a:r>
              <a:rPr lang="en-GB" dirty="0">
                <a:solidFill>
                  <a:schemeClr val="tx1"/>
                </a:solidFill>
              </a:rPr>
              <a:t> actions to create MD file for results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36FF0506-910F-8C0C-31FA-49F34FE7FB85}"/>
              </a:ext>
            </a:extLst>
          </p:cNvPr>
          <p:cNvCxnSpPr>
            <a:cxnSpLocks/>
            <a:stCxn id="40" idx="0"/>
            <a:endCxn id="46" idx="2"/>
          </p:cNvCxnSpPr>
          <p:nvPr/>
        </p:nvCxnSpPr>
        <p:spPr>
          <a:xfrm flipV="1">
            <a:off x="9975222" y="2500275"/>
            <a:ext cx="0" cy="369933"/>
          </a:xfrm>
          <a:prstGeom prst="straightConnector1">
            <a:avLst/>
          </a:prstGeom>
          <a:ln w="3810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51AF1A92-1FEE-D339-D59B-A199EA997F30}"/>
              </a:ext>
            </a:extLst>
          </p:cNvPr>
          <p:cNvSpPr/>
          <p:nvPr/>
        </p:nvSpPr>
        <p:spPr>
          <a:xfrm>
            <a:off x="8893933" y="1727542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Send results to Telegram channel</a:t>
            </a:r>
          </a:p>
        </p:txBody>
      </p:sp>
      <p:sp>
        <p:nvSpPr>
          <p:cNvPr id="27" name="Rounded Rectangle 26">
            <a:extLst>
              <a:ext uri="{FF2B5EF4-FFF2-40B4-BE49-F238E27FC236}">
                <a16:creationId xmlns:a16="http://schemas.microsoft.com/office/drawing/2014/main" id="{021267BB-CEB1-33EC-E34C-69831AAF036D}"/>
              </a:ext>
            </a:extLst>
          </p:cNvPr>
          <p:cNvSpPr/>
          <p:nvPr/>
        </p:nvSpPr>
        <p:spPr>
          <a:xfrm>
            <a:off x="4649003" y="4452528"/>
            <a:ext cx="2162577" cy="772733"/>
          </a:xfrm>
          <a:prstGeom prst="roundRect">
            <a:avLst/>
          </a:prstGeom>
          <a:solidFill>
            <a:schemeClr val="tx2">
              <a:lumMod val="25000"/>
              <a:lumOff val="75000"/>
            </a:schemeClr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Retrain best model using same script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B3CEB2E-8B88-1168-700F-3A0F2D03D608}"/>
              </a:ext>
            </a:extLst>
          </p:cNvPr>
          <p:cNvCxnSpPr>
            <a:cxnSpLocks/>
            <a:stCxn id="27" idx="3"/>
            <a:endCxn id="5" idx="1"/>
          </p:cNvCxnSpPr>
          <p:nvPr/>
        </p:nvCxnSpPr>
        <p:spPr>
          <a:xfrm>
            <a:off x="6811580" y="4838895"/>
            <a:ext cx="2082355" cy="1"/>
          </a:xfrm>
          <a:prstGeom prst="straightConnector1">
            <a:avLst/>
          </a:prstGeom>
          <a:ln w="190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75362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 fontScale="85000" lnSpcReduction="20000"/>
          </a:bodyPr>
          <a:lstStyle/>
          <a:p>
            <a:r>
              <a:rPr lang="en-GB" strike="sngStrike" dirty="0"/>
              <a:t>Pull </a:t>
            </a:r>
            <a:r>
              <a:rPr lang="en-GB" strike="sngStrike" dirty="0" err="1"/>
              <a:t>ct</a:t>
            </a:r>
            <a:r>
              <a:rPr lang="en-GB" strike="sngStrike" dirty="0"/>
              <a:t> to main. Just work on main from there</a:t>
            </a:r>
          </a:p>
          <a:p>
            <a:r>
              <a:rPr lang="en-GB" strike="sngStrike" dirty="0"/>
              <a:t>Automate both the CV and Final modelling on cloud (AWS Lambda, </a:t>
            </a:r>
            <a:r>
              <a:rPr lang="en-GB" strike="sngStrike" dirty="0" err="1"/>
              <a:t>github</a:t>
            </a:r>
            <a:r>
              <a:rPr lang="en-GB" strike="sngStrike" dirty="0"/>
              <a:t> actions, whatever). Importantly, give scores + </a:t>
            </a:r>
            <a:r>
              <a:rPr lang="en-GB" strike="sngStrike" dirty="0" err="1"/>
              <a:t>iTry</a:t>
            </a:r>
            <a:r>
              <a:rPr lang="en-GB" strike="sngStrike" dirty="0"/>
              <a:t> to merge with </a:t>
            </a:r>
            <a:r>
              <a:rPr lang="en-GB" strike="sngStrike" dirty="0" err="1"/>
              <a:t>MLFlow</a:t>
            </a:r>
            <a:r>
              <a:rPr lang="en-GB" strike="sngStrike" dirty="0"/>
              <a:t> if can, otherwise just do reporting separately. Important charts. </a:t>
            </a:r>
            <a:r>
              <a:rPr lang="en-GB" strike="sngStrike" dirty="0" err="1"/>
              <a:t>Rmb</a:t>
            </a:r>
            <a:r>
              <a:rPr lang="en-GB" strike="sngStrike" dirty="0"/>
              <a:t> to ensure S3 storing model has version tracking on</a:t>
            </a:r>
          </a:p>
          <a:p>
            <a:r>
              <a:rPr lang="en-GB" strike="sngStrike" dirty="0"/>
              <a:t>Ensure </a:t>
            </a:r>
            <a:r>
              <a:rPr lang="en-GB" strike="sngStrike" dirty="0" err="1"/>
              <a:t>FastAPI</a:t>
            </a:r>
            <a:r>
              <a:rPr lang="en-GB" strike="sngStrike" dirty="0"/>
              <a:t> app can read best model from S3: </a:t>
            </a:r>
          </a:p>
          <a:p>
            <a:pPr lvl="1"/>
            <a:r>
              <a:rPr lang="en-GB" strike="sngStrike" dirty="0">
                <a:sym typeface="Wingdings" pitchFamily="2" charset="2"/>
              </a:rPr>
              <a:t>https://</a:t>
            </a:r>
            <a:r>
              <a:rPr lang="en-GB" strike="sngStrike" dirty="0" err="1">
                <a:sym typeface="Wingdings" pitchFamily="2" charset="2"/>
              </a:rPr>
              <a:t>devopscube.com</a:t>
            </a:r>
            <a:r>
              <a:rPr lang="en-GB" strike="sngStrike" dirty="0">
                <a:sym typeface="Wingdings" pitchFamily="2" charset="2"/>
              </a:rPr>
              <a:t>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-actions-</a:t>
            </a:r>
            <a:r>
              <a:rPr lang="en-GB" strike="sngStrike" dirty="0" err="1">
                <a:sym typeface="Wingdings" pitchFamily="2" charset="2"/>
              </a:rPr>
              <a:t>oidc</a:t>
            </a:r>
            <a:r>
              <a:rPr lang="en-GB" strike="sngStrike" dirty="0">
                <a:sym typeface="Wingdings" pitchFamily="2" charset="2"/>
              </a:rPr>
              <a:t>-</a:t>
            </a:r>
            <a:r>
              <a:rPr lang="en-GB" strike="sngStrike" dirty="0" err="1">
                <a:sym typeface="Wingdings" pitchFamily="2" charset="2"/>
              </a:rPr>
              <a:t>aws</a:t>
            </a:r>
            <a:r>
              <a:rPr lang="en-GB" strike="sngStrike" dirty="0">
                <a:sym typeface="Wingdings" pitchFamily="2" charset="2"/>
              </a:rPr>
              <a:t>/</a:t>
            </a:r>
          </a:p>
          <a:p>
            <a:r>
              <a:rPr lang="en-GB" strike="sngStrike" dirty="0">
                <a:sym typeface="Wingdings" pitchFamily="2" charset="2"/>
              </a:rPr>
              <a:t>Automate AWS Lambda updates (e.g. data cleaning) using AWS CLI/</a:t>
            </a:r>
            <a:r>
              <a:rPr lang="en-GB" strike="sngStrike" dirty="0" err="1">
                <a:sym typeface="Wingdings" pitchFamily="2" charset="2"/>
              </a:rPr>
              <a:t>github</a:t>
            </a:r>
            <a:r>
              <a:rPr lang="en-GB" strike="sngStrike" dirty="0">
                <a:sym typeface="Wingdings" pitchFamily="2" charset="2"/>
              </a:rPr>
              <a:t> actions so that don’t have to keep copy and pasting</a:t>
            </a:r>
          </a:p>
          <a:p>
            <a:r>
              <a:rPr lang="en-GB" strike="sngStrike" dirty="0"/>
              <a:t>Retraining champion model</a:t>
            </a:r>
            <a:endParaRPr lang="en-GB" strike="sngStrike" dirty="0">
              <a:sym typeface="Wingdings" pitchFamily="2" charset="2"/>
            </a:endParaRPr>
          </a:p>
          <a:p>
            <a:r>
              <a:rPr lang="en-GB" strike="sngStrike" dirty="0">
                <a:sym typeface="Wingdings" pitchFamily="2" charset="2"/>
              </a:rPr>
              <a:t>Download new data filtered by date, process and then append to existing feature store (</a:t>
            </a:r>
            <a:r>
              <a:rPr lang="en-GB" strike="sngStrike" dirty="0">
                <a:solidFill>
                  <a:srgbClr val="FF0000"/>
                </a:solidFill>
                <a:sym typeface="Wingdings" pitchFamily="2" charset="2"/>
              </a:rPr>
              <a:t>cannot be done, missing date of update</a:t>
            </a:r>
            <a:r>
              <a:rPr lang="en-GB" strike="sngStrike" dirty="0">
                <a:sym typeface="Wingdings" pitchFamily="2" charset="2"/>
              </a:rPr>
              <a:t>)</a:t>
            </a:r>
          </a:p>
          <a:p>
            <a:r>
              <a:rPr lang="en-GB" dirty="0"/>
              <a:t>Code robustness: Work on unit testing </a:t>
            </a:r>
            <a:r>
              <a:rPr lang="en-GB" dirty="0">
                <a:sym typeface="Wingdings" pitchFamily="2" charset="2"/>
              </a:rPr>
              <a:t> Data + others. Robust tests. Practice one unit test per PR. Think about when to use try-except statements (get </a:t>
            </a:r>
            <a:r>
              <a:rPr lang="en-GB" dirty="0" err="1">
                <a:sym typeface="Wingdings" pitchFamily="2" charset="2"/>
              </a:rPr>
              <a:t>chatgpt</a:t>
            </a:r>
            <a:r>
              <a:rPr lang="en-GB" dirty="0">
                <a:sym typeface="Wingdings" pitchFamily="2" charset="2"/>
              </a:rPr>
              <a:t> to suggest). Perform checks while script is running as well, on top of the unit tests</a:t>
            </a:r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CD8A3-F67B-F152-6859-710A8C8A59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Testing to 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DFF41D-AF3F-48E8-56D7-177693E7B6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032376"/>
          </a:xfrm>
        </p:spPr>
        <p:txBody>
          <a:bodyPr>
            <a:normAutofit/>
          </a:bodyPr>
          <a:lstStyle/>
          <a:p>
            <a:r>
              <a:rPr lang="en-GB" dirty="0"/>
              <a:t>Code</a:t>
            </a:r>
          </a:p>
          <a:p>
            <a:pPr lvl="1"/>
            <a:r>
              <a:rPr lang="en-GB" dirty="0"/>
              <a:t>Data processing code</a:t>
            </a:r>
          </a:p>
          <a:p>
            <a:pPr lvl="2"/>
            <a:r>
              <a:rPr lang="en-GB" dirty="0"/>
              <a:t>Data validity e.g. new values</a:t>
            </a:r>
          </a:p>
          <a:p>
            <a:pPr lvl="2"/>
            <a:r>
              <a:rPr lang="en-GB" dirty="0"/>
              <a:t>AWS Lambda: https://</a:t>
            </a:r>
            <a:r>
              <a:rPr lang="en-GB" dirty="0" err="1"/>
              <a:t>docs.aws.amazon.com</a:t>
            </a:r>
            <a:r>
              <a:rPr lang="en-GB" dirty="0"/>
              <a:t>/lambda/latest/dg/python-</a:t>
            </a:r>
            <a:r>
              <a:rPr lang="en-GB" dirty="0" err="1"/>
              <a:t>testing.html</a:t>
            </a:r>
            <a:endParaRPr lang="en-GB" dirty="0"/>
          </a:p>
          <a:p>
            <a:pPr lvl="3"/>
            <a:r>
              <a:rPr lang="en-GB" dirty="0"/>
              <a:t>https://</a:t>
            </a:r>
            <a:r>
              <a:rPr lang="en-GB" dirty="0" err="1"/>
              <a:t>github.com</a:t>
            </a:r>
            <a:r>
              <a:rPr lang="en-GB" dirty="0"/>
              <a:t>/</a:t>
            </a:r>
            <a:r>
              <a:rPr lang="en-GB" dirty="0" err="1"/>
              <a:t>aws</a:t>
            </a:r>
            <a:r>
              <a:rPr lang="en-GB" dirty="0"/>
              <a:t>-samples/serverless-test-samples</a:t>
            </a:r>
          </a:p>
          <a:p>
            <a:pPr lvl="3"/>
            <a:r>
              <a:rPr lang="en-GB" dirty="0"/>
              <a:t>Docker + Zip</a:t>
            </a:r>
          </a:p>
          <a:p>
            <a:pPr lvl="1"/>
            <a:r>
              <a:rPr lang="en-GB" dirty="0"/>
              <a:t>App</a:t>
            </a:r>
          </a:p>
          <a:p>
            <a:pPr lvl="2"/>
            <a:r>
              <a:rPr lang="en-GB" dirty="0"/>
              <a:t>AWS ECS: Docker containers + their interaction</a:t>
            </a:r>
          </a:p>
          <a:p>
            <a:pPr lvl="2"/>
            <a:r>
              <a:rPr lang="en-GB" dirty="0"/>
              <a:t>Code itself</a:t>
            </a:r>
          </a:p>
          <a:p>
            <a:pPr lvl="1"/>
            <a:r>
              <a:rPr lang="en-GB" dirty="0"/>
              <a:t>ML scripts</a:t>
            </a:r>
          </a:p>
          <a:p>
            <a:r>
              <a:rPr lang="en-GB" dirty="0"/>
              <a:t>Model</a:t>
            </a:r>
          </a:p>
          <a:p>
            <a:pPr lvl="1"/>
            <a:r>
              <a:rPr lang="en-GB" dirty="0"/>
              <a:t>Can make prediction</a:t>
            </a:r>
          </a:p>
          <a:p>
            <a:pPr lvl="1"/>
            <a:r>
              <a:rPr lang="en-GB" dirty="0"/>
              <a:t>Prediction makes sense</a:t>
            </a:r>
          </a:p>
        </p:txBody>
      </p:sp>
    </p:spTree>
    <p:extLst>
      <p:ext uri="{BB962C8B-B14F-4D97-AF65-F5344CB8AC3E}">
        <p14:creationId xmlns:p14="http://schemas.microsoft.com/office/powerpoint/2010/main" val="2674149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TODO - Extras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5167312"/>
          </a:xfrm>
        </p:spPr>
        <p:txBody>
          <a:bodyPr>
            <a:normAutofit/>
          </a:bodyPr>
          <a:lstStyle/>
          <a:p>
            <a:r>
              <a:rPr lang="en-GB" dirty="0"/>
              <a:t>To implement CM as a layer above CT. If CM triggers something </a:t>
            </a:r>
            <a:r>
              <a:rPr lang="en-GB" dirty="0">
                <a:sym typeface="Wingdings" pitchFamily="2" charset="2"/>
              </a:rPr>
              <a:t> then test for threshold in performance</a:t>
            </a:r>
            <a:endParaRPr lang="en-GB" dirty="0"/>
          </a:p>
          <a:p>
            <a:r>
              <a:rPr lang="en-GB" dirty="0"/>
              <a:t>Send </a:t>
            </a:r>
            <a:r>
              <a:rPr lang="en-GB" dirty="0" err="1"/>
              <a:t>hyperparam</a:t>
            </a:r>
            <a:r>
              <a:rPr lang="en-GB" dirty="0"/>
              <a:t> tuning report to Slack</a:t>
            </a:r>
          </a:p>
        </p:txBody>
      </p:sp>
    </p:spTree>
    <p:extLst>
      <p:ext uri="{BB962C8B-B14F-4D97-AF65-F5344CB8AC3E}">
        <p14:creationId xmlns:p14="http://schemas.microsoft.com/office/powerpoint/2010/main" val="24506863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6686E8-215A-5475-0873-B4055D121F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423546-A7E9-D0C0-C3F6-1997391AD7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Retraining based on time/data ingestion @ X time unit</a:t>
            </a:r>
          </a:p>
          <a:p>
            <a:pPr lvl="1"/>
            <a:r>
              <a:rPr lang="en-GB" b="1" dirty="0"/>
              <a:t>Objective: Let model capture new trends in data, refresh model with same hyperparameters</a:t>
            </a:r>
          </a:p>
          <a:p>
            <a:pPr lvl="1"/>
            <a:r>
              <a:rPr lang="en-GB" dirty="0"/>
              <a:t>Separate script which uses the same hyperparameters from experimentation (</a:t>
            </a:r>
            <a:r>
              <a:rPr lang="en-GB" dirty="0" err="1"/>
              <a:t>Github</a:t>
            </a:r>
            <a:r>
              <a:rPr lang="en-GB" dirty="0"/>
              <a:t> actions), but does the comparison and retraining on AWS Lambda </a:t>
            </a:r>
          </a:p>
          <a:p>
            <a:pPr lvl="1"/>
            <a:r>
              <a:rPr lang="en-GB" dirty="0"/>
              <a:t>Train-validate</a:t>
            </a:r>
          </a:p>
          <a:p>
            <a:pPr lvl="1"/>
            <a:r>
              <a:rPr lang="en-GB" dirty="0"/>
              <a:t>Implement A/B testing afterwards to check if there is indeed and improvement over the old model. Do not deploy if performance drops</a:t>
            </a:r>
          </a:p>
          <a:p>
            <a:pPr lvl="2"/>
            <a:r>
              <a:rPr lang="en-GB" dirty="0"/>
              <a:t>Still necessary to compare 5 fold CV in addition to test set?</a:t>
            </a:r>
          </a:p>
          <a:p>
            <a:pPr lvl="2"/>
            <a:r>
              <a:rPr lang="en-GB" dirty="0"/>
              <a:t>Pseudo-Canary testing?</a:t>
            </a:r>
          </a:p>
          <a:p>
            <a:pPr lvl="2"/>
            <a:r>
              <a:rPr lang="en-GB" dirty="0"/>
              <a:t>Can find hard quality gates here: https://</a:t>
            </a:r>
            <a:r>
              <a:rPr lang="en-GB" dirty="0" err="1"/>
              <a:t>mlflow.org</a:t>
            </a:r>
            <a:r>
              <a:rPr lang="en-GB" dirty="0"/>
              <a:t>/docs/3.1.3/ml/evaluation/model-eval/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D353EA7-6F98-A6AC-D6EB-CE7E49900F60}"/>
              </a:ext>
            </a:extLst>
          </p:cNvPr>
          <p:cNvSpPr/>
          <p:nvPr/>
        </p:nvSpPr>
        <p:spPr>
          <a:xfrm>
            <a:off x="4491454" y="495754"/>
            <a:ext cx="2638690" cy="3272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Train-Validation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A164F5-77DD-0E74-4524-E2D878665865}"/>
              </a:ext>
            </a:extLst>
          </p:cNvPr>
          <p:cNvSpPr/>
          <p:nvPr/>
        </p:nvSpPr>
        <p:spPr>
          <a:xfrm>
            <a:off x="7903029" y="495754"/>
            <a:ext cx="755468" cy="327206"/>
          </a:xfrm>
          <a:prstGeom prst="rect">
            <a:avLst/>
          </a:prstGeom>
          <a:solidFill>
            <a:schemeClr val="accent2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A/B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E926106-4760-484A-5BC4-61D3D943CE13}"/>
              </a:ext>
            </a:extLst>
          </p:cNvPr>
          <p:cNvSpPr txBox="1"/>
          <p:nvPr/>
        </p:nvSpPr>
        <p:spPr>
          <a:xfrm>
            <a:off x="4206241" y="156755"/>
            <a:ext cx="76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37C3058-374B-9DEC-72C2-D2B55FD41645}"/>
              </a:ext>
            </a:extLst>
          </p:cNvPr>
          <p:cNvSpPr txBox="1"/>
          <p:nvPr/>
        </p:nvSpPr>
        <p:spPr>
          <a:xfrm>
            <a:off x="7563393" y="156755"/>
            <a:ext cx="10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693394D-3D58-9A9E-CF02-9AB5EDD6AE4D}"/>
              </a:ext>
            </a:extLst>
          </p:cNvPr>
          <p:cNvCxnSpPr>
            <a:cxnSpLocks/>
          </p:cNvCxnSpPr>
          <p:nvPr/>
        </p:nvCxnSpPr>
        <p:spPr>
          <a:xfrm flipV="1">
            <a:off x="8643261" y="641038"/>
            <a:ext cx="783770" cy="1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8E273A23-3D0B-8905-94A6-BAD8ED0D9518}"/>
              </a:ext>
            </a:extLst>
          </p:cNvPr>
          <p:cNvSpPr txBox="1"/>
          <p:nvPr/>
        </p:nvSpPr>
        <p:spPr>
          <a:xfrm>
            <a:off x="9427031" y="245093"/>
            <a:ext cx="1989909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- Compare optimised models</a:t>
            </a:r>
          </a:p>
          <a:p>
            <a:r>
              <a:rPr lang="en-GB" dirty="0"/>
              <a:t>- Compare old (on S3) and retrained model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F4CB6E33-820A-59BF-DEAC-595EEFFA0A1E}"/>
              </a:ext>
            </a:extLst>
          </p:cNvPr>
          <p:cNvCxnSpPr>
            <a:cxnSpLocks/>
            <a:stCxn id="4" idx="2"/>
            <a:endCxn id="20" idx="0"/>
          </p:cNvCxnSpPr>
          <p:nvPr/>
        </p:nvCxnSpPr>
        <p:spPr>
          <a:xfrm>
            <a:off x="5810799" y="822960"/>
            <a:ext cx="0" cy="25313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AA0925F-86EB-7D53-6C64-6B17835C22C6}"/>
              </a:ext>
            </a:extLst>
          </p:cNvPr>
          <p:cNvSpPr txBox="1"/>
          <p:nvPr/>
        </p:nvSpPr>
        <p:spPr>
          <a:xfrm>
            <a:off x="4857212" y="1076090"/>
            <a:ext cx="19071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Get best set of hyperparameters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762C2A9-689C-F57C-30C0-2A5AD354AE9C}"/>
              </a:ext>
            </a:extLst>
          </p:cNvPr>
          <p:cNvSpPr/>
          <p:nvPr/>
        </p:nvSpPr>
        <p:spPr>
          <a:xfrm>
            <a:off x="7139943" y="495754"/>
            <a:ext cx="755468" cy="327206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Test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CD6A7F-0504-E745-8A79-432D4911DA24}"/>
              </a:ext>
            </a:extLst>
          </p:cNvPr>
          <p:cNvSpPr txBox="1"/>
          <p:nvPr/>
        </p:nvSpPr>
        <p:spPr>
          <a:xfrm>
            <a:off x="6785063" y="153389"/>
            <a:ext cx="10036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T=M-1</a:t>
            </a:r>
          </a:p>
        </p:txBody>
      </p:sp>
    </p:spTree>
    <p:extLst>
      <p:ext uri="{BB962C8B-B14F-4D97-AF65-F5344CB8AC3E}">
        <p14:creationId xmlns:p14="http://schemas.microsoft.com/office/powerpoint/2010/main" val="3689535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64661</TotalTime>
  <Words>1230</Words>
  <Application>Microsoft Macintosh PowerPoint</Application>
  <PresentationFormat>Widescreen</PresentationFormat>
  <Paragraphs>143</Paragraphs>
  <Slides>15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-apple-system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Catch up 12 Sep 2025</vt:lpstr>
      <vt:lpstr>PowerPoint Presentation</vt:lpstr>
      <vt:lpstr>Architecture for training on cloud</vt:lpstr>
      <vt:lpstr>TODO</vt:lpstr>
      <vt:lpstr>Testing to do</vt:lpstr>
      <vt:lpstr>TODO - Extras</vt:lpstr>
      <vt:lpstr>CT</vt:lpstr>
      <vt:lpstr>Retraining</vt:lpstr>
      <vt:lpstr>CI</vt:lpstr>
      <vt:lpstr>Unit testing</vt:lpstr>
      <vt:lpstr>PowerPoint Presentation</vt:lpstr>
      <vt:lpstr>Logging</vt:lpstr>
      <vt:lpstr>Github OIDC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621</cp:revision>
  <dcterms:created xsi:type="dcterms:W3CDTF">2025-08-12T08:14:15Z</dcterms:created>
  <dcterms:modified xsi:type="dcterms:W3CDTF">2025-10-02T03:10:57Z</dcterms:modified>
</cp:coreProperties>
</file>