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98"/>
  </p:normalViewPr>
  <p:slideViewPr>
    <p:cSldViewPr snapToGrid="0">
      <p:cViewPr varScale="1">
        <p:scale>
          <a:sx n="111" d="100"/>
          <a:sy n="111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CE2D-44D5-30ED-8DB1-5A944A04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62ECF-BB4C-D003-8881-21083A1AA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40C5-1EFE-DEDA-2ECB-B93C4E18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B4ED-6DB9-B2F3-65EC-DCBBFD83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38B3-FDA4-D03B-07E0-13FB08E1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7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788F-D009-D325-A596-7936091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0070A-1D4A-4266-61DD-3F7620D7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4B82-937B-CC4D-E45F-D37F9F9D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1F00-58B1-13DF-E0F8-CFDCD9F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37D5-6177-BB5F-66D9-594F4E54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1E48A-8E18-F375-43BE-E47CAB6A4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E694-DF33-6189-A249-893F35FA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7A2B-F655-B276-AAE9-2496429A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A8DE-B36D-C9FF-45E8-118B7F50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B1D7-2028-F7B7-81AC-CE6C9AE8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B6C8-BFF2-617A-0285-1AA9AD43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F4E3-81A5-7330-1921-7FCCD861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8877-EED4-DB16-5689-889DDA00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828A-8DAD-98E9-F8C9-97D6D526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0652-BAC3-81A3-73C2-92685263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E4DA-C7D6-A87D-6E2F-4B319402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3625-1677-137A-DA1B-9824B740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FC32-1E7E-17C1-6866-ED5B183A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1665-CA5D-6EC5-64B2-4A5C71D0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E9E6-8389-0B36-C368-FD45FB25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46DD-4C98-C111-C0FE-B22F008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B0AD-EFA0-1B43-97F1-04FDC883C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8A096-AF93-B203-A96A-6EDC2853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4916-309A-8B49-381F-DBD00EA5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08606-B04F-BD52-DD83-0C5C628C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86F1-F503-EE99-331C-C2B05071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021F-331E-5ECE-B474-D4D61FBC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9DA7-22A2-7803-7F8E-AA36F699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15055-9343-6B66-BD51-6788328B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48454-0B8D-3A58-EDFE-D6D28883F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02A4F-24AC-0E09-03CF-97F9868D2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28148-F149-6923-A187-5EEE354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9A63F-2E0E-8AB5-3F10-33B84A84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80AE9-166E-E6B4-EC81-8CCBF91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3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78-AFD7-3974-654C-6827AE34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2EF2A-8CE5-6733-FE38-ABF5E39D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3457D-01D8-E27C-32EE-C90E4377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52D7F-0D82-F624-240F-341F3779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DB50D-44E6-3550-0038-1C447E58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3E162-A80E-7FE4-4B72-C60077E3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08F47-5723-FDC8-3AAD-848D5FEA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B7D-D4DD-0946-0D58-FE234586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A24D-66F5-C878-B953-A739510E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0D81E-584B-F046-20F4-97FC73EAB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8E96-83A0-C128-C91B-BF995389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5DDA5-EE07-BDF3-36D3-924CA4B7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E10F4-D69C-7421-EF29-94CD3D7E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4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6F43-F14B-5ED5-6B0F-9E6F82C4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4B959-4A95-596C-2A37-B5EB6C642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8D3E-6EB5-8A60-815B-1C94ABE9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855F-245B-1E54-F4A7-7E3DFB3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10B16-8727-3062-4AAD-CF89EDF7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72B5E-2BF4-94C2-D06E-A2F83F39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8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833AE-4518-49FB-0259-EFBCD030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6EBE-CBFE-3BE7-38A4-14AE8A8E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202-8D6E-DF7C-6519-8BDA18E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A7B8-5534-7188-CAAC-D6CD1A15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C995-C1D0-83F2-9CE3-EEACE3C48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0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7B461A-AA98-1190-F2D7-940ECC5A9626}"/>
              </a:ext>
            </a:extLst>
          </p:cNvPr>
          <p:cNvSpPr txBox="1"/>
          <p:nvPr/>
        </p:nvSpPr>
        <p:spPr>
          <a:xfrm>
            <a:off x="936170" y="74235"/>
            <a:ext cx="110526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/>
              <a:t>Objective for this project</a:t>
            </a:r>
          </a:p>
          <a:p>
            <a:r>
              <a:rPr lang="en-GB" sz="1600" dirty="0"/>
              <a:t>Design a trackable, self-improving system for prediction of resale HDB prices, allowing Singaporeans to estimate how much savings they need to have.</a:t>
            </a:r>
          </a:p>
          <a:p>
            <a:r>
              <a:rPr lang="en-GB" sz="1600" dirty="0"/>
              <a:t> </a:t>
            </a:r>
          </a:p>
          <a:p>
            <a:r>
              <a:rPr lang="en-GB" sz="1600" u="sng" dirty="0"/>
              <a:t>Target of ML problem</a:t>
            </a:r>
          </a:p>
          <a:p>
            <a:r>
              <a:rPr lang="en-GB" sz="1600" dirty="0"/>
              <a:t>Predict resale HDB flat prices based on: time passed since 2016, location, number of rooms, house size, floor range, flat model, remaining lease</a:t>
            </a:r>
          </a:p>
          <a:p>
            <a:endParaRPr lang="en-GB" sz="1600" dirty="0"/>
          </a:p>
          <a:p>
            <a:r>
              <a:rPr lang="en-GB" sz="1600" u="sng" dirty="0"/>
              <a:t>Metrics (overestimate better than under?)</a:t>
            </a:r>
          </a:p>
          <a:p>
            <a:r>
              <a:rPr lang="en-GB" sz="1600" dirty="0"/>
              <a:t>Experimental: MAE</a:t>
            </a:r>
          </a:p>
          <a:p>
            <a:r>
              <a:rPr lang="en-GB" sz="1600" dirty="0"/>
              <a:t>Short term: MAE</a:t>
            </a:r>
          </a:p>
          <a:p>
            <a:r>
              <a:rPr lang="en-GB" sz="1600" dirty="0"/>
              <a:t>Long term: MAE within a threshold? How to define?</a:t>
            </a:r>
          </a:p>
          <a:p>
            <a:endParaRPr lang="en-GB" sz="1600" dirty="0"/>
          </a:p>
          <a:p>
            <a:r>
              <a:rPr lang="en-GB" sz="1600" u="sng" dirty="0"/>
              <a:t>Retraining threshold</a:t>
            </a:r>
          </a:p>
          <a:p>
            <a:r>
              <a:rPr lang="en-GB" sz="1600" dirty="0"/>
              <a:t>Based on long term goal, to be defined</a:t>
            </a:r>
          </a:p>
          <a:p>
            <a:endParaRPr lang="en-GB" sz="1600" dirty="0"/>
          </a:p>
          <a:p>
            <a:r>
              <a:rPr lang="en-GB" sz="1600" u="sng" dirty="0"/>
              <a:t>Frequency of prediction</a:t>
            </a:r>
          </a:p>
          <a:p>
            <a:r>
              <a:rPr lang="en-GB" sz="1600" dirty="0"/>
              <a:t>Made on request, given a selected set of variables</a:t>
            </a:r>
          </a:p>
          <a:p>
            <a:r>
              <a:rPr lang="en-GB" sz="1600" dirty="0"/>
              <a:t>Online evaluation: N/A</a:t>
            </a:r>
          </a:p>
          <a:p>
            <a:endParaRPr lang="en-GB" sz="1600" dirty="0"/>
          </a:p>
          <a:p>
            <a:r>
              <a:rPr lang="en-GB" sz="1600" u="sng" dirty="0"/>
              <a:t>Frequency of retraining</a:t>
            </a:r>
          </a:p>
          <a:p>
            <a:r>
              <a:rPr lang="en-GB" sz="1600" dirty="0"/>
              <a:t>Every week, offline batch</a:t>
            </a:r>
          </a:p>
          <a:p>
            <a:r>
              <a:rPr lang="en-GB" sz="1600" dirty="0"/>
              <a:t>Offline evaluation: Batched, MAE</a:t>
            </a:r>
          </a:p>
          <a:p>
            <a:endParaRPr lang="en-GB" sz="1600" dirty="0"/>
          </a:p>
          <a:p>
            <a:r>
              <a:rPr lang="en-GB" sz="1600" u="sng" dirty="0"/>
              <a:t>Data</a:t>
            </a:r>
          </a:p>
          <a:p>
            <a:r>
              <a:rPr lang="en-GB" sz="1600" dirty="0"/>
              <a:t>Baseline data: until 12 Aug, around 4-5pm</a:t>
            </a:r>
          </a:p>
          <a:p>
            <a:r>
              <a:rPr lang="en-GB" sz="1600" dirty="0"/>
              <a:t>New data: Data from 13 Aug onwards. Pull from </a:t>
            </a:r>
            <a:r>
              <a:rPr lang="en-GB" sz="1600" dirty="0" err="1"/>
              <a:t>data.gov</a:t>
            </a:r>
            <a:r>
              <a:rPr lang="en-GB" sz="16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57733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72780F-3101-49A0-D888-D01BB7D17F17}"/>
              </a:ext>
            </a:extLst>
          </p:cNvPr>
          <p:cNvSpPr/>
          <p:nvPr/>
        </p:nvSpPr>
        <p:spPr>
          <a:xfrm>
            <a:off x="2128823" y="682906"/>
            <a:ext cx="8762033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data ingestion: Polars (with SQL code)</a:t>
            </a:r>
          </a:p>
          <a:p>
            <a:pPr algn="ctr"/>
            <a:r>
              <a:rPr lang="en-GB" dirty="0"/>
              <a:t>Scheduler for ingestion: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Scheduler</a:t>
            </a:r>
          </a:p>
          <a:p>
            <a:pPr algn="ctr"/>
            <a:r>
              <a:rPr lang="en-GB" dirty="0"/>
              <a:t>Feature store: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S3 </a:t>
            </a:r>
          </a:p>
          <a:p>
            <a:pPr algn="ctr"/>
            <a:r>
              <a:rPr lang="en-GB" dirty="0">
                <a:sym typeface="Wingdings" pitchFamily="2" charset="2"/>
              </a:rPr>
              <a:t>Feature engineering: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AWS Lambda (Python)  To run this every X time unit</a:t>
            </a:r>
          </a:p>
          <a:p>
            <a:pPr algn="ctr"/>
            <a:r>
              <a:rPr lang="en-GB" dirty="0"/>
              <a:t>Data versioning: DVC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B35C24-0D8F-4C7D-6798-E4D129A4B41B}"/>
              </a:ext>
            </a:extLst>
          </p:cNvPr>
          <p:cNvSpPr/>
          <p:nvPr/>
        </p:nvSpPr>
        <p:spPr>
          <a:xfrm>
            <a:off x="2128822" y="2710406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modelling: </a:t>
            </a:r>
            <a:r>
              <a:rPr lang="en-GB" dirty="0" err="1"/>
              <a:t>PyTorch</a:t>
            </a:r>
            <a:endParaRPr lang="en-GB" dirty="0"/>
          </a:p>
          <a:p>
            <a:pPr algn="ctr"/>
            <a:r>
              <a:rPr lang="en-GB" dirty="0"/>
              <a:t>Package for Model/experiment versioning: </a:t>
            </a:r>
            <a:r>
              <a:rPr lang="en-GB" dirty="0" err="1"/>
              <a:t>MLFlow</a:t>
            </a:r>
            <a:endParaRPr lang="en-GB" dirty="0"/>
          </a:p>
          <a:p>
            <a:pPr algn="ctr"/>
            <a:r>
              <a:rPr lang="en-GB" dirty="0"/>
              <a:t>CI/CD tool: </a:t>
            </a:r>
            <a:r>
              <a:rPr lang="en-GB" dirty="0" err="1"/>
              <a:t>Github</a:t>
            </a:r>
            <a:r>
              <a:rPr lang="en-GB" dirty="0"/>
              <a:t> Actions/CML</a:t>
            </a:r>
          </a:p>
          <a:p>
            <a:pPr algn="ctr"/>
            <a:r>
              <a:rPr lang="en-GB" dirty="0"/>
              <a:t>A/B Testing: TBC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A2AE7E-49E2-89F4-B22E-31D66DBA708C}"/>
              </a:ext>
            </a:extLst>
          </p:cNvPr>
          <p:cNvSpPr/>
          <p:nvPr/>
        </p:nvSpPr>
        <p:spPr>
          <a:xfrm>
            <a:off x="2128821" y="4710897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Deployment: Docker(Hub) +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ECS + 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Fargate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Infra + ECR</a:t>
            </a:r>
          </a:p>
          <a:p>
            <a:pPr algn="ctr"/>
            <a:r>
              <a:rPr lang="en-GB" dirty="0"/>
              <a:t>API: </a:t>
            </a:r>
            <a:r>
              <a:rPr lang="en-GB" dirty="0" err="1"/>
              <a:t>FastAPI</a:t>
            </a:r>
            <a:endParaRPr lang="en-GB" dirty="0"/>
          </a:p>
          <a:p>
            <a:pPr algn="ctr"/>
            <a:r>
              <a:rPr lang="en-GB" dirty="0"/>
              <a:t>Front-end: </a:t>
            </a:r>
            <a:r>
              <a:rPr lang="en-GB" dirty="0" err="1"/>
              <a:t>Gradio</a:t>
            </a:r>
            <a:endParaRPr lang="en-GB" dirty="0"/>
          </a:p>
          <a:p>
            <a:pPr algn="ctr"/>
            <a:r>
              <a:rPr lang="en-GB" dirty="0"/>
              <a:t>Scaling (KIV):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App Runner + AWS ECR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A06F3-5963-69DD-73B9-60E59EF1D6BA}"/>
              </a:ext>
            </a:extLst>
          </p:cNvPr>
          <p:cNvSpPr txBox="1"/>
          <p:nvPr/>
        </p:nvSpPr>
        <p:spPr>
          <a:xfrm>
            <a:off x="2128821" y="296165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Ingestion + 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2F435-9804-E396-4943-6F5CA4EDF3E0}"/>
              </a:ext>
            </a:extLst>
          </p:cNvPr>
          <p:cNvSpPr txBox="1"/>
          <p:nvPr/>
        </p:nvSpPr>
        <p:spPr>
          <a:xfrm>
            <a:off x="2128820" y="2336643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Modelling &gt; Monitoring &gt; CI/CD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8F65-05FA-0390-2249-8EE553CAAFC0}"/>
              </a:ext>
            </a:extLst>
          </p:cNvPr>
          <p:cNvSpPr txBox="1"/>
          <p:nvPr/>
        </p:nvSpPr>
        <p:spPr>
          <a:xfrm>
            <a:off x="2128820" y="4343045"/>
            <a:ext cx="87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 (just dropdowns/radial buttons) + Deployment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AA5FA35-BAB1-AF48-4122-E28351B95662}"/>
              </a:ext>
            </a:extLst>
          </p:cNvPr>
          <p:cNvSpPr/>
          <p:nvPr/>
        </p:nvSpPr>
        <p:spPr>
          <a:xfrm>
            <a:off x="1843315" y="682905"/>
            <a:ext cx="242533" cy="54711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942B2-AC99-B3D1-EE2B-A3AC5ABBA7B2}"/>
              </a:ext>
            </a:extLst>
          </p:cNvPr>
          <p:cNvSpPr txBox="1"/>
          <p:nvPr/>
        </p:nvSpPr>
        <p:spPr>
          <a:xfrm>
            <a:off x="152165" y="2274838"/>
            <a:ext cx="1873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Orchestrate using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/>
              <a:t>,</a:t>
            </a:r>
          </a:p>
          <a:p>
            <a:r>
              <a:rPr lang="en-GB" dirty="0"/>
              <a:t>Mainly to deal with new data, and if retraining of model is required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60EEC-6B16-89EC-01F3-B7F7E8B1A2F3}"/>
              </a:ext>
            </a:extLst>
          </p:cNvPr>
          <p:cNvSpPr txBox="1"/>
          <p:nvPr/>
        </p:nvSpPr>
        <p:spPr>
          <a:xfrm>
            <a:off x="11930742" y="2685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46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C4E0AF-F661-958E-AF3A-1ADC2FDDB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89099"/>
            <a:ext cx="7772400" cy="2264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CAC265-B1A6-82FD-70D3-0B6651C3073F}"/>
              </a:ext>
            </a:extLst>
          </p:cNvPr>
          <p:cNvSpPr txBox="1"/>
          <p:nvPr/>
        </p:nvSpPr>
        <p:spPr>
          <a:xfrm>
            <a:off x="2209799" y="319314"/>
            <a:ext cx="869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do I automate this process? Can this all happen on local?</a:t>
            </a:r>
          </a:p>
        </p:txBody>
      </p:sp>
    </p:spTree>
    <p:extLst>
      <p:ext uri="{BB962C8B-B14F-4D97-AF65-F5344CB8AC3E}">
        <p14:creationId xmlns:p14="http://schemas.microsoft.com/office/powerpoint/2010/main" val="363656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6814</TotalTime>
  <Words>315</Words>
  <Application>Microsoft Macintosh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Toh (Nokia)</dc:creator>
  <cp:lastModifiedBy>Nathan Toh (Nokia)</cp:lastModifiedBy>
  <cp:revision>154</cp:revision>
  <dcterms:created xsi:type="dcterms:W3CDTF">2025-08-12T08:14:15Z</dcterms:created>
  <dcterms:modified xsi:type="dcterms:W3CDTF">2025-08-17T01:48:43Z</dcterms:modified>
</cp:coreProperties>
</file>