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81197"/>
  </p:normalViewPr>
  <p:slideViewPr>
    <p:cSldViewPr snapToGrid="0">
      <p:cViewPr>
        <p:scale>
          <a:sx n="101" d="100"/>
          <a:sy n="101" d="100"/>
        </p:scale>
        <p:origin x="9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42F10-BA91-844F-94CE-8AF77115DBC9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93D93-78F6-7C4A-B196-7A9DF32E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3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Notes</a:t>
            </a:r>
          </a:p>
          <a:p>
            <a:r>
              <a:rPr lang="en-GB" dirty="0"/>
              <a:t>- For AWS Lambda, good because you pay for use only. Whenever the calculation of the prediction is needed. SO basically you just pay for inference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54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CE2D-44D5-30ED-8DB1-5A944A04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62ECF-BB4C-D003-8881-21083A1AA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E40C5-1EFE-DEDA-2ECB-B93C4E18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EB4ED-6DB9-B2F3-65EC-DCBBFD83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38B3-FDA4-D03B-07E0-13FB08E1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7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788F-D009-D325-A596-7936091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0070A-1D4A-4266-61DD-3F7620D79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4B82-937B-CC4D-E45F-D37F9F9D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1F00-58B1-13DF-E0F8-CFDCD9FC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37D5-6177-BB5F-66D9-594F4E54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66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1E48A-8E18-F375-43BE-E47CAB6A4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AE694-DF33-6189-A249-893F35FA5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7A2B-F655-B276-AAE9-2496429A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A8DE-B36D-C9FF-45E8-118B7F50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9B1D7-2028-F7B7-81AC-CE6C9AE8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4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B6C8-BFF2-617A-0285-1AA9AD43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F4E3-81A5-7330-1921-7FCCD861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8877-EED4-DB16-5689-889DDA00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828A-8DAD-98E9-F8C9-97D6D526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C0652-BAC3-81A3-73C2-92685263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68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E4DA-C7D6-A87D-6E2F-4B319402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03625-1677-137A-DA1B-9824B740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FC32-1E7E-17C1-6866-ED5B183A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1665-CA5D-6EC5-64B2-4A5C71D0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E9E6-8389-0B36-C368-FD45FB25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76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46DD-4C98-C111-C0FE-B22F0085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B0AD-EFA0-1B43-97F1-04FDC883C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8A096-AF93-B203-A96A-6EDC2853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D4916-309A-8B49-381F-DBD00EA5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08606-B04F-BD52-DD83-0C5C628C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86F1-F503-EE99-331C-C2B05071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3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021F-331E-5ECE-B474-D4D61FBC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39DA7-22A2-7803-7F8E-AA36F699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15055-9343-6B66-BD51-6788328B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48454-0B8D-3A58-EDFE-D6D28883F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02A4F-24AC-0E09-03CF-97F9868D2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28148-F149-6923-A187-5EEE354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9A63F-2E0E-8AB5-3F10-33B84A84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80AE9-166E-E6B4-EC81-8CCBF914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73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2778-AFD7-3974-654C-6827AE34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2EF2A-8CE5-6733-FE38-ABF5E39D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3457D-01D8-E27C-32EE-C90E4377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52D7F-0D82-F624-240F-341F3779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5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DB50D-44E6-3550-0038-1C447E58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3E162-A80E-7FE4-4B72-C60077E3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08F47-5723-FDC8-3AAD-848D5FEA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9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3B7D-D4DD-0946-0D58-FE234586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9A24D-66F5-C878-B953-A739510E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0D81E-584B-F046-20F4-97FC73EAB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8E96-83A0-C128-C91B-BF995389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5DDA5-EE07-BDF3-36D3-924CA4B7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E10F4-D69C-7421-EF29-94CD3D7E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4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6F43-F14B-5ED5-6B0F-9E6F82C4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4B959-4A95-596C-2A37-B5EB6C642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8D3E-6EB5-8A60-815B-1C94ABE9A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855F-245B-1E54-F4A7-7E3DFB3F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10B16-8727-3062-4AAD-CF89EDF7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72B5E-2BF4-94C2-D06E-A2F83F39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8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833AE-4518-49FB-0259-EFBCD030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36EBE-CBFE-3BE7-38A4-14AE8A8E3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2202-8D6E-DF7C-6519-8BDA18E7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8A7B8-5534-7188-CAAC-D6CD1A15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DC995-C1D0-83F2-9CE3-EEACE3C48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10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7B461A-AA98-1190-F2D7-940ECC5A9626}"/>
              </a:ext>
            </a:extLst>
          </p:cNvPr>
          <p:cNvSpPr txBox="1"/>
          <p:nvPr/>
        </p:nvSpPr>
        <p:spPr>
          <a:xfrm>
            <a:off x="936170" y="74235"/>
            <a:ext cx="110526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/>
              <a:t>Objective for this project</a:t>
            </a:r>
          </a:p>
          <a:p>
            <a:r>
              <a:rPr lang="en-GB" sz="1600" dirty="0"/>
              <a:t>Design a trackable, self-improving system for prediction of resale HDB prices, allowing Singaporeans to estimate how much savings they need to have.</a:t>
            </a:r>
          </a:p>
          <a:p>
            <a:r>
              <a:rPr lang="en-GB" sz="1600" dirty="0"/>
              <a:t> </a:t>
            </a:r>
          </a:p>
          <a:p>
            <a:r>
              <a:rPr lang="en-GB" sz="1600" u="sng" dirty="0"/>
              <a:t>Target of ML problem</a:t>
            </a:r>
          </a:p>
          <a:p>
            <a:r>
              <a:rPr lang="en-GB" sz="1600" dirty="0"/>
              <a:t>Predict resale HDB flat prices based on: time passed since 2016, location, number of rooms, house size, floor range, flat model, remaining lease</a:t>
            </a:r>
          </a:p>
          <a:p>
            <a:endParaRPr lang="en-GB" sz="1600" dirty="0"/>
          </a:p>
          <a:p>
            <a:r>
              <a:rPr lang="en-GB" sz="1600" u="sng" dirty="0"/>
              <a:t>Metrics (overestimate better than under?)</a:t>
            </a:r>
          </a:p>
          <a:p>
            <a:r>
              <a:rPr lang="en-GB" sz="1600" dirty="0"/>
              <a:t>Experimental: MAE</a:t>
            </a:r>
          </a:p>
          <a:p>
            <a:r>
              <a:rPr lang="en-GB" sz="1600" dirty="0"/>
              <a:t>Short term: MAE</a:t>
            </a:r>
          </a:p>
          <a:p>
            <a:r>
              <a:rPr lang="en-GB" sz="1600" dirty="0"/>
              <a:t>Long term: MAE within a threshold? How to define?</a:t>
            </a:r>
          </a:p>
          <a:p>
            <a:endParaRPr lang="en-GB" sz="1600" dirty="0"/>
          </a:p>
          <a:p>
            <a:r>
              <a:rPr lang="en-GB" sz="1600" u="sng" dirty="0"/>
              <a:t>Retraining threshold</a:t>
            </a:r>
          </a:p>
          <a:p>
            <a:r>
              <a:rPr lang="en-GB" sz="1600" dirty="0"/>
              <a:t>Based on long term goal, to be defined</a:t>
            </a:r>
          </a:p>
          <a:p>
            <a:endParaRPr lang="en-GB" sz="1600" dirty="0"/>
          </a:p>
          <a:p>
            <a:r>
              <a:rPr lang="en-GB" sz="1600" u="sng" dirty="0"/>
              <a:t>Frequency of prediction</a:t>
            </a:r>
          </a:p>
          <a:p>
            <a:r>
              <a:rPr lang="en-GB" sz="1600" dirty="0"/>
              <a:t>Made on request, given a selected set of variables</a:t>
            </a:r>
          </a:p>
          <a:p>
            <a:r>
              <a:rPr lang="en-GB" sz="1600" dirty="0"/>
              <a:t>Online evaluation: N/A</a:t>
            </a:r>
          </a:p>
          <a:p>
            <a:endParaRPr lang="en-GB" sz="1600" dirty="0"/>
          </a:p>
          <a:p>
            <a:r>
              <a:rPr lang="en-GB" sz="1600" u="sng" dirty="0"/>
              <a:t>Frequency of retraining</a:t>
            </a:r>
          </a:p>
          <a:p>
            <a:r>
              <a:rPr lang="en-GB" sz="1600" dirty="0"/>
              <a:t>Every week, offline batch</a:t>
            </a:r>
          </a:p>
          <a:p>
            <a:r>
              <a:rPr lang="en-GB" sz="1600" dirty="0"/>
              <a:t>Offline evaluation: Batched, MAE</a:t>
            </a:r>
          </a:p>
          <a:p>
            <a:endParaRPr lang="en-GB" sz="1600" dirty="0"/>
          </a:p>
          <a:p>
            <a:r>
              <a:rPr lang="en-GB" sz="1600" u="sng" dirty="0"/>
              <a:t>Data</a:t>
            </a:r>
          </a:p>
          <a:p>
            <a:r>
              <a:rPr lang="en-GB" sz="1600" dirty="0"/>
              <a:t>Baseline data: until 12 Aug, around 4-5pm</a:t>
            </a:r>
          </a:p>
          <a:p>
            <a:r>
              <a:rPr lang="en-GB" sz="1600" dirty="0"/>
              <a:t>New data: Data from 13 Aug onwards. Pull from </a:t>
            </a:r>
            <a:r>
              <a:rPr lang="en-GB" sz="1600" dirty="0" err="1"/>
              <a:t>data.gov</a:t>
            </a:r>
            <a:r>
              <a:rPr lang="en-GB" sz="16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57733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72780F-3101-49A0-D888-D01BB7D17F17}"/>
              </a:ext>
            </a:extLst>
          </p:cNvPr>
          <p:cNvSpPr/>
          <p:nvPr/>
        </p:nvSpPr>
        <p:spPr>
          <a:xfrm>
            <a:off x="2128823" y="682906"/>
            <a:ext cx="8762033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data ingestion: Polars (with SQL code)</a:t>
            </a:r>
          </a:p>
          <a:p>
            <a:pPr algn="ctr"/>
            <a:r>
              <a:rPr lang="en-GB" dirty="0"/>
              <a:t>Scheduler for ingestion: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Scheduler</a:t>
            </a:r>
          </a:p>
          <a:p>
            <a:pPr algn="ctr"/>
            <a:r>
              <a:rPr lang="en-GB" dirty="0"/>
              <a:t>Feature store: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S3 </a:t>
            </a:r>
          </a:p>
          <a:p>
            <a:pPr algn="ctr"/>
            <a:r>
              <a:rPr lang="en-GB" dirty="0">
                <a:sym typeface="Wingdings" pitchFamily="2" charset="2"/>
              </a:rPr>
              <a:t>Feature engineering: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AWS Lambda (Python)  To run this every X time unit</a:t>
            </a:r>
          </a:p>
          <a:p>
            <a:pPr algn="ctr"/>
            <a:r>
              <a:rPr lang="en-GB" dirty="0"/>
              <a:t>Data versioning: </a:t>
            </a:r>
            <a:r>
              <a:rPr lang="en-GB" dirty="0" err="1"/>
              <a:t>MLFlow</a:t>
            </a:r>
            <a:endParaRPr lang="en-GB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0B35C24-0D8F-4C7D-6798-E4D129A4B41B}"/>
              </a:ext>
            </a:extLst>
          </p:cNvPr>
          <p:cNvSpPr/>
          <p:nvPr/>
        </p:nvSpPr>
        <p:spPr>
          <a:xfrm>
            <a:off x="2128822" y="2710406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modelling: scikit-learn</a:t>
            </a:r>
          </a:p>
          <a:p>
            <a:pPr algn="ctr"/>
            <a:r>
              <a:rPr lang="en-GB" dirty="0"/>
              <a:t>Package for Model/experiment versioning: </a:t>
            </a:r>
            <a:r>
              <a:rPr lang="en-GB" dirty="0" err="1"/>
              <a:t>MLFlow</a:t>
            </a:r>
            <a:endParaRPr lang="en-GB" dirty="0"/>
          </a:p>
          <a:p>
            <a:pPr algn="ctr"/>
            <a:r>
              <a:rPr lang="en-GB" dirty="0"/>
              <a:t>CI/CD tool: </a:t>
            </a:r>
            <a:r>
              <a:rPr lang="en-GB" dirty="0" err="1"/>
              <a:t>Github</a:t>
            </a:r>
            <a:r>
              <a:rPr lang="en-GB" dirty="0"/>
              <a:t> Actions/CML</a:t>
            </a:r>
          </a:p>
          <a:p>
            <a:pPr algn="ctr"/>
            <a:r>
              <a:rPr lang="en-GB" dirty="0"/>
              <a:t>A/B Testing: TBC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A2AE7E-49E2-89F4-B22E-31D66DBA708C}"/>
              </a:ext>
            </a:extLst>
          </p:cNvPr>
          <p:cNvSpPr/>
          <p:nvPr/>
        </p:nvSpPr>
        <p:spPr>
          <a:xfrm>
            <a:off x="2128821" y="4710897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Deployment: Docker(Hub) +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ECS + 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Fargate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Infra + ECR</a:t>
            </a:r>
          </a:p>
          <a:p>
            <a:pPr algn="ctr"/>
            <a:r>
              <a:rPr lang="en-GB" dirty="0"/>
              <a:t>API: </a:t>
            </a:r>
            <a:r>
              <a:rPr lang="en-GB" dirty="0" err="1"/>
              <a:t>FastAPI</a:t>
            </a:r>
            <a:endParaRPr lang="en-GB" dirty="0"/>
          </a:p>
          <a:p>
            <a:pPr algn="ctr"/>
            <a:r>
              <a:rPr lang="en-GB" dirty="0"/>
              <a:t>Front-end: </a:t>
            </a:r>
            <a:r>
              <a:rPr lang="en-GB" dirty="0" err="1"/>
              <a:t>Streamlit</a:t>
            </a:r>
            <a:endParaRPr lang="en-GB" dirty="0"/>
          </a:p>
          <a:p>
            <a:pPr algn="ctr"/>
            <a:r>
              <a:rPr lang="en-GB" dirty="0"/>
              <a:t>Scaling (KIV):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App Runner + AWS ECR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A06F3-5963-69DD-73B9-60E59EF1D6BA}"/>
              </a:ext>
            </a:extLst>
          </p:cNvPr>
          <p:cNvSpPr txBox="1"/>
          <p:nvPr/>
        </p:nvSpPr>
        <p:spPr>
          <a:xfrm>
            <a:off x="2128821" y="296165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Ingestion + Feature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2F435-9804-E396-4943-6F5CA4EDF3E0}"/>
              </a:ext>
            </a:extLst>
          </p:cNvPr>
          <p:cNvSpPr txBox="1"/>
          <p:nvPr/>
        </p:nvSpPr>
        <p:spPr>
          <a:xfrm>
            <a:off x="2128820" y="2336643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Modelling &gt; Monitoring &gt; CI/CD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8F65-05FA-0390-2249-8EE553CAAFC0}"/>
              </a:ext>
            </a:extLst>
          </p:cNvPr>
          <p:cNvSpPr txBox="1"/>
          <p:nvPr/>
        </p:nvSpPr>
        <p:spPr>
          <a:xfrm>
            <a:off x="2128820" y="4343045"/>
            <a:ext cx="87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 (just dropdowns/radial buttons) + Deployment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AA5FA35-BAB1-AF48-4122-E28351B95662}"/>
              </a:ext>
            </a:extLst>
          </p:cNvPr>
          <p:cNvSpPr/>
          <p:nvPr/>
        </p:nvSpPr>
        <p:spPr>
          <a:xfrm>
            <a:off x="1843315" y="682905"/>
            <a:ext cx="242533" cy="54711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942B2-AC99-B3D1-EE2B-A3AC5ABBA7B2}"/>
              </a:ext>
            </a:extLst>
          </p:cNvPr>
          <p:cNvSpPr txBox="1"/>
          <p:nvPr/>
        </p:nvSpPr>
        <p:spPr>
          <a:xfrm>
            <a:off x="152165" y="2274838"/>
            <a:ext cx="1873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Orchestrate using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/>
              <a:t>,</a:t>
            </a:r>
          </a:p>
          <a:p>
            <a:r>
              <a:rPr lang="en-GB" dirty="0"/>
              <a:t>Mainly to deal with new data, and if retraining of model is required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60EEC-6B16-89EC-01F3-B7F7E8B1A2F3}"/>
              </a:ext>
            </a:extLst>
          </p:cNvPr>
          <p:cNvSpPr txBox="1"/>
          <p:nvPr/>
        </p:nvSpPr>
        <p:spPr>
          <a:xfrm>
            <a:off x="11930742" y="2685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46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5970DFA-F6D1-06F6-9202-27A72DEF987C}"/>
              </a:ext>
            </a:extLst>
          </p:cNvPr>
          <p:cNvSpPr/>
          <p:nvPr/>
        </p:nvSpPr>
        <p:spPr>
          <a:xfrm>
            <a:off x="987867" y="879676"/>
            <a:ext cx="2650603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training &amp; reassessment on champion model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8021559-7E8D-45FD-2C71-F3E858A17A39}"/>
              </a:ext>
            </a:extLst>
          </p:cNvPr>
          <p:cNvSpPr/>
          <p:nvPr/>
        </p:nvSpPr>
        <p:spPr>
          <a:xfrm>
            <a:off x="4356019" y="1219200"/>
            <a:ext cx="1309914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FastAPI · GitHub">
            <a:extLst>
              <a:ext uri="{FF2B5EF4-FFF2-40B4-BE49-F238E27FC236}">
                <a16:creationId xmlns:a16="http://schemas.microsoft.com/office/drawing/2014/main" id="{8544A923-4624-E27E-9A22-446003B06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665" y="939220"/>
            <a:ext cx="879274" cy="87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F814F-B131-769D-E5BA-CE3CB1E6E9A0}"/>
              </a:ext>
            </a:extLst>
          </p:cNvPr>
          <p:cNvSpPr txBox="1"/>
          <p:nvPr/>
        </p:nvSpPr>
        <p:spPr>
          <a:xfrm>
            <a:off x="1125682" y="152400"/>
            <a:ext cx="38852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On local</a:t>
            </a:r>
          </a:p>
        </p:txBody>
      </p:sp>
      <p:pic>
        <p:nvPicPr>
          <p:cNvPr id="1032" name="Picture 8" descr="Streamlit • A faster way to build and share data apps">
            <a:extLst>
              <a:ext uri="{FF2B5EF4-FFF2-40B4-BE49-F238E27FC236}">
                <a16:creationId xmlns:a16="http://schemas.microsoft.com/office/drawing/2014/main" id="{91696F33-E624-79FB-0BC6-EE89E5519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648" y="3155951"/>
            <a:ext cx="1931977" cy="113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3DAE2A4-6C21-3220-518B-C5D7B3EFA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686" y="5287738"/>
            <a:ext cx="1231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Up-down Arrow 11">
            <a:extLst>
              <a:ext uri="{FF2B5EF4-FFF2-40B4-BE49-F238E27FC236}">
                <a16:creationId xmlns:a16="http://schemas.microsoft.com/office/drawing/2014/main" id="{151B3AFD-69FA-D19A-1F56-E768F9FDBF69}"/>
              </a:ext>
            </a:extLst>
          </p:cNvPr>
          <p:cNvSpPr/>
          <p:nvPr/>
        </p:nvSpPr>
        <p:spPr>
          <a:xfrm>
            <a:off x="6376886" y="2032000"/>
            <a:ext cx="317500" cy="112395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Up-down Arrow 12">
            <a:extLst>
              <a:ext uri="{FF2B5EF4-FFF2-40B4-BE49-F238E27FC236}">
                <a16:creationId xmlns:a16="http://schemas.microsoft.com/office/drawing/2014/main" id="{AB5E5387-917D-8DD3-7A2C-FB9A03AE9E21}"/>
              </a:ext>
            </a:extLst>
          </p:cNvPr>
          <p:cNvSpPr/>
          <p:nvPr/>
        </p:nvSpPr>
        <p:spPr>
          <a:xfrm>
            <a:off x="6391072" y="4211412"/>
            <a:ext cx="317500" cy="112395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CB92E0-AFCA-A1AC-B884-4C8EB8D559F2}"/>
              </a:ext>
            </a:extLst>
          </p:cNvPr>
          <p:cNvSpPr/>
          <p:nvPr/>
        </p:nvSpPr>
        <p:spPr>
          <a:xfrm>
            <a:off x="987867" y="2593975"/>
            <a:ext cx="2650603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whole self-training </a:t>
            </a:r>
            <a:r>
              <a:rPr lang="en-GB" dirty="0" err="1"/>
              <a:t>MLOps</a:t>
            </a:r>
            <a:r>
              <a:rPr lang="en-GB" dirty="0"/>
              <a:t> workflow...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AEAE8A24-C0F4-08D6-F1D7-04265537AE1D}"/>
              </a:ext>
            </a:extLst>
          </p:cNvPr>
          <p:cNvCxnSpPr>
            <a:stCxn id="4" idx="1"/>
            <a:endCxn id="14" idx="1"/>
          </p:cNvCxnSpPr>
          <p:nvPr/>
        </p:nvCxnSpPr>
        <p:spPr>
          <a:xfrm rot="10800000" flipV="1">
            <a:off x="987867" y="1383174"/>
            <a:ext cx="12700" cy="1714299"/>
          </a:xfrm>
          <a:prstGeom prst="bentConnector3">
            <a:avLst>
              <a:gd name="adj1" fmla="val 36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A3567BC-5871-9551-D336-1AE245846CE5}"/>
              </a:ext>
            </a:extLst>
          </p:cNvPr>
          <p:cNvCxnSpPr>
            <a:cxnSpLocks/>
            <a:stCxn id="14" idx="3"/>
            <a:endCxn id="4" idx="3"/>
          </p:cNvCxnSpPr>
          <p:nvPr/>
        </p:nvCxnSpPr>
        <p:spPr>
          <a:xfrm flipV="1">
            <a:off x="3638470" y="1383175"/>
            <a:ext cx="12700" cy="1714299"/>
          </a:xfrm>
          <a:prstGeom prst="bentConnector3">
            <a:avLst>
              <a:gd name="adj1" fmla="val 42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46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AWS Fargate Monitoring and Performance Management with Instana | IBM">
            <a:extLst>
              <a:ext uri="{FF2B5EF4-FFF2-40B4-BE49-F238E27FC236}">
                <a16:creationId xmlns:a16="http://schemas.microsoft.com/office/drawing/2014/main" id="{D0C7DA83-5C30-12E7-7D8A-F1FDAB349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934" y="824590"/>
            <a:ext cx="1915438" cy="14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F814F-B131-769D-E5BA-CE3CB1E6E9A0}"/>
              </a:ext>
            </a:extLst>
          </p:cNvPr>
          <p:cNvSpPr txBox="1"/>
          <p:nvPr/>
        </p:nvSpPr>
        <p:spPr>
          <a:xfrm>
            <a:off x="1054100" y="114300"/>
            <a:ext cx="38852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With AWS and Docker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6FD79A8-C83F-9E6A-9FE7-10A82D52153A}"/>
              </a:ext>
            </a:extLst>
          </p:cNvPr>
          <p:cNvSpPr/>
          <p:nvPr/>
        </p:nvSpPr>
        <p:spPr>
          <a:xfrm>
            <a:off x="987867" y="1057476"/>
            <a:ext cx="2650603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training &amp; assessment on champion model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933754C1-A8FC-D954-0355-632975EDF739}"/>
              </a:ext>
            </a:extLst>
          </p:cNvPr>
          <p:cNvSpPr/>
          <p:nvPr/>
        </p:nvSpPr>
        <p:spPr>
          <a:xfrm>
            <a:off x="4109706" y="1397000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868E1C6-62F3-4BA1-8286-2A11E6A82B47}"/>
              </a:ext>
            </a:extLst>
          </p:cNvPr>
          <p:cNvSpPr/>
          <p:nvPr/>
        </p:nvSpPr>
        <p:spPr>
          <a:xfrm>
            <a:off x="987867" y="2771775"/>
            <a:ext cx="2650603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whole self-training </a:t>
            </a:r>
            <a:r>
              <a:rPr lang="en-GB" dirty="0" err="1"/>
              <a:t>MLOps</a:t>
            </a:r>
            <a:r>
              <a:rPr lang="en-GB" dirty="0"/>
              <a:t> workflow...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D84FD12-E7D0-432C-1C65-BBFAFA27769D}"/>
              </a:ext>
            </a:extLst>
          </p:cNvPr>
          <p:cNvCxnSpPr>
            <a:cxnSpLocks/>
            <a:stCxn id="14" idx="1"/>
            <a:endCxn id="2" idx="1"/>
          </p:cNvCxnSpPr>
          <p:nvPr/>
        </p:nvCxnSpPr>
        <p:spPr>
          <a:xfrm rot="10800000">
            <a:off x="987867" y="1560976"/>
            <a:ext cx="12700" cy="1714299"/>
          </a:xfrm>
          <a:prstGeom prst="bent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F682BC3-8F5B-5C46-B958-7543BCCCB9F2}"/>
              </a:ext>
            </a:extLst>
          </p:cNvPr>
          <p:cNvCxnSpPr>
            <a:cxnSpLocks/>
            <a:stCxn id="2" idx="3"/>
            <a:endCxn id="14" idx="3"/>
          </p:cNvCxnSpPr>
          <p:nvPr/>
        </p:nvCxnSpPr>
        <p:spPr>
          <a:xfrm>
            <a:off x="3638470" y="1560975"/>
            <a:ext cx="12700" cy="1714299"/>
          </a:xfrm>
          <a:prstGeom prst="bent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C344657-FEED-CFD3-A494-1C3EF56911F9}"/>
              </a:ext>
            </a:extLst>
          </p:cNvPr>
          <p:cNvSpPr txBox="1"/>
          <p:nvPr/>
        </p:nvSpPr>
        <p:spPr>
          <a:xfrm>
            <a:off x="8119134" y="147831"/>
            <a:ext cx="1138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Cloud</a:t>
            </a:r>
          </a:p>
        </p:txBody>
      </p:sp>
      <p:sp>
        <p:nvSpPr>
          <p:cNvPr id="23" name="Up-down Arrow 22">
            <a:extLst>
              <a:ext uri="{FF2B5EF4-FFF2-40B4-BE49-F238E27FC236}">
                <a16:creationId xmlns:a16="http://schemas.microsoft.com/office/drawing/2014/main" id="{6283BB4D-7D72-6678-308C-E97C7F8911E0}"/>
              </a:ext>
            </a:extLst>
          </p:cNvPr>
          <p:cNvSpPr/>
          <p:nvPr/>
        </p:nvSpPr>
        <p:spPr>
          <a:xfrm>
            <a:off x="11106505" y="2071517"/>
            <a:ext cx="317500" cy="85804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C364243-248D-2A44-B633-65ACCBEF0381}"/>
              </a:ext>
            </a:extLst>
          </p:cNvPr>
          <p:cNvGrpSpPr/>
          <p:nvPr/>
        </p:nvGrpSpPr>
        <p:grpSpPr>
          <a:xfrm>
            <a:off x="10279403" y="3018548"/>
            <a:ext cx="1915438" cy="1580551"/>
            <a:chOff x="8233076" y="2897218"/>
            <a:chExt cx="1915438" cy="1580551"/>
          </a:xfrm>
        </p:grpSpPr>
        <p:pic>
          <p:nvPicPr>
            <p:cNvPr id="24" name="Picture 8" descr="Streamlit • A faster way to build and share data apps">
              <a:extLst>
                <a:ext uri="{FF2B5EF4-FFF2-40B4-BE49-F238E27FC236}">
                  <a16:creationId xmlns:a16="http://schemas.microsoft.com/office/drawing/2014/main" id="{DD295C8B-4FD3-886F-BAA5-C13208F5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7318" y="3594775"/>
              <a:ext cx="1429538" cy="836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4D0191A-6A9D-2AA9-43D1-7F9B4E28416F}"/>
                </a:ext>
              </a:extLst>
            </p:cNvPr>
            <p:cNvSpPr/>
            <p:nvPr/>
          </p:nvSpPr>
          <p:spPr>
            <a:xfrm>
              <a:off x="8477318" y="3594775"/>
              <a:ext cx="1429538" cy="8829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01F5D9-B874-AB75-D877-19CC707FA59C}"/>
                </a:ext>
              </a:extLst>
            </p:cNvPr>
            <p:cNvSpPr txBox="1"/>
            <p:nvPr/>
          </p:nvSpPr>
          <p:spPr>
            <a:xfrm>
              <a:off x="8233076" y="2897218"/>
              <a:ext cx="19154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 err="1"/>
                <a:t>Dockerised</a:t>
              </a:r>
              <a:r>
                <a:rPr lang="en-GB" dirty="0"/>
                <a:t> + </a:t>
              </a:r>
              <a:r>
                <a:rPr lang="en-GB" dirty="0" err="1"/>
                <a:t>Streamlit</a:t>
              </a:r>
              <a:r>
                <a:rPr lang="en-GB" dirty="0"/>
                <a:t> Cloud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10D15EF-3DE6-22C8-69D3-1F0A9F58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3872" y="5554044"/>
            <a:ext cx="1231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Up-down Arrow 27">
            <a:extLst>
              <a:ext uri="{FF2B5EF4-FFF2-40B4-BE49-F238E27FC236}">
                <a16:creationId xmlns:a16="http://schemas.microsoft.com/office/drawing/2014/main" id="{33ACD5DA-4EDF-876B-4367-F0855B0A434D}"/>
              </a:ext>
            </a:extLst>
          </p:cNvPr>
          <p:cNvSpPr/>
          <p:nvPr/>
        </p:nvSpPr>
        <p:spPr>
          <a:xfrm>
            <a:off x="11078372" y="4734551"/>
            <a:ext cx="317500" cy="88299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D599D6C-015E-8E3F-D8E8-EE9216009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772" y="1026632"/>
            <a:ext cx="896553" cy="107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CCBA825-9CAF-5014-83B6-AEF09E30296E}"/>
              </a:ext>
            </a:extLst>
          </p:cNvPr>
          <p:cNvSpPr txBox="1"/>
          <p:nvPr/>
        </p:nvSpPr>
        <p:spPr>
          <a:xfrm>
            <a:off x="4017228" y="1016904"/>
            <a:ext cx="130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 to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C7F5C2-AD56-B6A6-CC49-1BA7FF5F78BC}"/>
              </a:ext>
            </a:extLst>
          </p:cNvPr>
          <p:cNvSpPr txBox="1"/>
          <p:nvPr/>
        </p:nvSpPr>
        <p:spPr>
          <a:xfrm>
            <a:off x="6100853" y="599228"/>
            <a:ext cx="1904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Push whenever model is updated</a:t>
            </a:r>
          </a:p>
        </p:txBody>
      </p:sp>
      <p:pic>
        <p:nvPicPr>
          <p:cNvPr id="3090" name="Picture 18" descr="FastAPI">
            <a:extLst>
              <a:ext uri="{FF2B5EF4-FFF2-40B4-BE49-F238E27FC236}">
                <a16:creationId xmlns:a16="http://schemas.microsoft.com/office/drawing/2014/main" id="{801D0F91-1A59-4D40-1ACE-6231AD3B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189" y="1228273"/>
            <a:ext cx="1904284" cy="6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B8E572D-4174-B28A-C213-BDE01E235E69}"/>
              </a:ext>
            </a:extLst>
          </p:cNvPr>
          <p:cNvSpPr/>
          <p:nvPr/>
        </p:nvSpPr>
        <p:spPr>
          <a:xfrm>
            <a:off x="7755410" y="1222872"/>
            <a:ext cx="1748563" cy="6863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9D0C78-C72A-4559-4DC3-F97B28598D38}"/>
              </a:ext>
            </a:extLst>
          </p:cNvPr>
          <p:cNvSpPr txBox="1"/>
          <p:nvPr/>
        </p:nvSpPr>
        <p:spPr>
          <a:xfrm>
            <a:off x="7902069" y="609496"/>
            <a:ext cx="1572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Dockerised</a:t>
            </a:r>
            <a:r>
              <a:rPr lang="en-GB" dirty="0"/>
              <a:t> + Docker Hub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91E8C505-1FE8-301A-2EFD-B14B93263DA7}"/>
              </a:ext>
            </a:extLst>
          </p:cNvPr>
          <p:cNvSpPr/>
          <p:nvPr/>
        </p:nvSpPr>
        <p:spPr>
          <a:xfrm>
            <a:off x="6483168" y="1397000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7136B44-9842-B50D-080C-CF95F1CB6A58}"/>
              </a:ext>
            </a:extLst>
          </p:cNvPr>
          <p:cNvSpPr/>
          <p:nvPr/>
        </p:nvSpPr>
        <p:spPr>
          <a:xfrm>
            <a:off x="9733219" y="1403417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02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the machine learning pipeline on local, output first draft of best model</a:t>
            </a:r>
          </a:p>
          <a:p>
            <a:r>
              <a:rPr lang="en-GB" dirty="0"/>
              <a:t>Work on deployment on local, </a:t>
            </a:r>
            <a:r>
              <a:rPr lang="en-GB" dirty="0" err="1"/>
              <a:t>dockerise</a:t>
            </a:r>
            <a:r>
              <a:rPr lang="en-GB" dirty="0"/>
              <a:t> deployment components</a:t>
            </a:r>
          </a:p>
          <a:p>
            <a:r>
              <a:rPr lang="en-GB" dirty="0"/>
              <a:t>Upload docker containers to AWS services + test if it works</a:t>
            </a:r>
          </a:p>
          <a:p>
            <a:endParaRPr lang="en-GB" dirty="0"/>
          </a:p>
          <a:p>
            <a:r>
              <a:rPr lang="en-GB" dirty="0"/>
              <a:t>To-do: CI/CD? </a:t>
            </a:r>
            <a:r>
              <a:rPr lang="en-GB" dirty="0" err="1"/>
              <a:t>Github</a:t>
            </a:r>
            <a:r>
              <a:rPr lang="en-GB" dirty="0"/>
              <a:t> actions? Feature store on AWS?</a:t>
            </a:r>
          </a:p>
        </p:txBody>
      </p:sp>
    </p:spTree>
    <p:extLst>
      <p:ext uri="{BB962C8B-B14F-4D97-AF65-F5344CB8AC3E}">
        <p14:creationId xmlns:p14="http://schemas.microsoft.com/office/powerpoint/2010/main" val="104476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C4E0AF-F661-958E-AF3A-1ADC2FDDB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89099"/>
            <a:ext cx="7772400" cy="2264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CAC265-B1A6-82FD-70D3-0B6651C3073F}"/>
              </a:ext>
            </a:extLst>
          </p:cNvPr>
          <p:cNvSpPr txBox="1"/>
          <p:nvPr/>
        </p:nvSpPr>
        <p:spPr>
          <a:xfrm>
            <a:off x="2209799" y="319314"/>
            <a:ext cx="869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do I automate this process? Can this all happen on local?</a:t>
            </a:r>
          </a:p>
        </p:txBody>
      </p:sp>
    </p:spTree>
    <p:extLst>
      <p:ext uri="{BB962C8B-B14F-4D97-AF65-F5344CB8AC3E}">
        <p14:creationId xmlns:p14="http://schemas.microsoft.com/office/powerpoint/2010/main" val="363656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3745-3ED5-B341-514E-449E9EBB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D087-0E66-EE94-16A4-36EE05BA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8059D-CF53-BEF7-4E93-22C3723F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11400"/>
            <a:ext cx="77724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88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22585</TotalTime>
  <Words>444</Words>
  <Application>Microsoft Macintosh PowerPoint</Application>
  <PresentationFormat>Widescreen</PresentationFormat>
  <Paragraphs>64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Workflow draft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Toh (Nokia)</dc:creator>
  <cp:lastModifiedBy>Nathan Toh (Nokia)</cp:lastModifiedBy>
  <cp:revision>192</cp:revision>
  <dcterms:created xsi:type="dcterms:W3CDTF">2025-08-12T08:14:15Z</dcterms:created>
  <dcterms:modified xsi:type="dcterms:W3CDTF">2025-08-28T00:39:19Z</dcterms:modified>
</cp:coreProperties>
</file>