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7" r:id="rId4"/>
    <p:sldId id="260" r:id="rId5"/>
    <p:sldId id="268" r:id="rId6"/>
    <p:sldId id="261" r:id="rId7"/>
    <p:sldId id="269" r:id="rId8"/>
    <p:sldId id="265" r:id="rId9"/>
    <p:sldId id="273" r:id="rId10"/>
    <p:sldId id="266" r:id="rId11"/>
    <p:sldId id="263" r:id="rId12"/>
    <p:sldId id="264" r:id="rId13"/>
    <p:sldId id="271" r:id="rId14"/>
    <p:sldId id="274" r:id="rId15"/>
    <p:sldId id="262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8C1"/>
    <a:srgbClr val="F1A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8"/>
    <p:restoredTop sz="81250"/>
  </p:normalViewPr>
  <p:slideViewPr>
    <p:cSldViewPr snapToGrid="0">
      <p:cViewPr varScale="1">
        <p:scale>
          <a:sx n="81" d="100"/>
          <a:sy n="81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2F10-BA91-844F-94CE-8AF77115DBC9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93D93-78F6-7C4A-B196-7A9DF32E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3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processing: Split into 2012-2023, 2024 and 2025++ for train, test and deployment purposes</a:t>
            </a:r>
          </a:p>
          <a:p>
            <a:r>
              <a:rPr lang="en-GB" dirty="0"/>
              <a:t>Note: All boxes are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4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03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9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CE2D-44D5-30ED-8DB1-5A944A04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62ECF-BB4C-D003-8881-21083A1AA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40C5-1EFE-DEDA-2ECB-B93C4E18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B4ED-6DB9-B2F3-65EC-DCBBFD83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38B3-FDA4-D03B-07E0-13FB08E1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7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788F-D009-D325-A596-7936091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0070A-1D4A-4266-61DD-3F7620D7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4B82-937B-CC4D-E45F-D37F9F9D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1F00-58B1-13DF-E0F8-CFDCD9F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37D5-6177-BB5F-66D9-594F4E54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66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1E48A-8E18-F375-43BE-E47CAB6A4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E694-DF33-6189-A249-893F35FA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7A2B-F655-B276-AAE9-2496429A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A8DE-B36D-C9FF-45E8-118B7F50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B1D7-2028-F7B7-81AC-CE6C9AE8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4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B6C8-BFF2-617A-0285-1AA9AD43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F4E3-81A5-7330-1921-7FCCD861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8877-EED4-DB16-5689-889DDA00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828A-8DAD-98E9-F8C9-97D6D526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0652-BAC3-81A3-73C2-92685263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6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E4DA-C7D6-A87D-6E2F-4B319402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3625-1677-137A-DA1B-9824B740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FC32-1E7E-17C1-6866-ED5B183A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1665-CA5D-6EC5-64B2-4A5C71D0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E9E6-8389-0B36-C368-FD45FB25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46DD-4C98-C111-C0FE-B22F008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B0AD-EFA0-1B43-97F1-04FDC883C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8A096-AF93-B203-A96A-6EDC2853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4916-309A-8B49-381F-DBD00EA5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08606-B04F-BD52-DD83-0C5C628C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86F1-F503-EE99-331C-C2B05071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021F-331E-5ECE-B474-D4D61FBC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39DA7-22A2-7803-7F8E-AA36F699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15055-9343-6B66-BD51-6788328B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48454-0B8D-3A58-EDFE-D6D28883F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02A4F-24AC-0E09-03CF-97F9868D2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28148-F149-6923-A187-5EEE354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9A63F-2E0E-8AB5-3F10-33B84A84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80AE9-166E-E6B4-EC81-8CCBF91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3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78-AFD7-3974-654C-6827AE34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2EF2A-8CE5-6733-FE38-ABF5E39D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3457D-01D8-E27C-32EE-C90E4377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52D7F-0D82-F624-240F-341F3779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DB50D-44E6-3550-0038-1C447E58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3E162-A80E-7FE4-4B72-C60077E3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08F47-5723-FDC8-3AAD-848D5FEA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B7D-D4DD-0946-0D58-FE234586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A24D-66F5-C878-B953-A739510E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0D81E-584B-F046-20F4-97FC73EAB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8E96-83A0-C128-C91B-BF995389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5DDA5-EE07-BDF3-36D3-924CA4B7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E10F4-D69C-7421-EF29-94CD3D7E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4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6F43-F14B-5ED5-6B0F-9E6F82C4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4B959-4A95-596C-2A37-B5EB6C642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8D3E-6EB5-8A60-815B-1C94ABE9A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855F-245B-1E54-F4A7-7E3DFB3F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10B16-8727-3062-4AAD-CF89EDF7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72B5E-2BF4-94C2-D06E-A2F83F39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8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833AE-4518-49FB-0259-EFBCD030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6EBE-CBFE-3BE7-38A4-14AE8A8E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202-8D6E-DF7C-6519-8BDA18E7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A7B8-5534-7188-CAAC-D6CD1A15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C995-C1D0-83F2-9CE3-EEACE3C48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10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7B461A-AA98-1190-F2D7-940ECC5A9626}"/>
              </a:ext>
            </a:extLst>
          </p:cNvPr>
          <p:cNvSpPr txBox="1"/>
          <p:nvPr/>
        </p:nvSpPr>
        <p:spPr>
          <a:xfrm>
            <a:off x="936170" y="74235"/>
            <a:ext cx="110526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/>
              <a:t>Objective for this project</a:t>
            </a:r>
          </a:p>
          <a:p>
            <a:r>
              <a:rPr lang="en-GB" sz="1600" dirty="0"/>
              <a:t>Design a trackable, self-improving system for prediction of resale HDB prices, allowing Singaporeans to estimate how much savings they need to have.</a:t>
            </a:r>
          </a:p>
          <a:p>
            <a:r>
              <a:rPr lang="en-GB" sz="1600" dirty="0"/>
              <a:t> </a:t>
            </a:r>
          </a:p>
          <a:p>
            <a:r>
              <a:rPr lang="en-GB" sz="1600" u="sng" dirty="0"/>
              <a:t>Target of ML problem</a:t>
            </a:r>
          </a:p>
          <a:p>
            <a:r>
              <a:rPr lang="en-GB" sz="1600" dirty="0"/>
              <a:t>Predict resale HDB flat prices based on: time passed since 2016, location, number of rooms, house size, floor range, flat model, remaining lease</a:t>
            </a:r>
          </a:p>
          <a:p>
            <a:endParaRPr lang="en-GB" sz="1600" dirty="0"/>
          </a:p>
          <a:p>
            <a:r>
              <a:rPr lang="en-GB" sz="1600" u="sng" dirty="0"/>
              <a:t>Metrics (overestimate better than under?)</a:t>
            </a:r>
          </a:p>
          <a:p>
            <a:r>
              <a:rPr lang="en-GB" sz="1600" dirty="0"/>
              <a:t>Experimental: MAE</a:t>
            </a:r>
          </a:p>
          <a:p>
            <a:r>
              <a:rPr lang="en-GB" sz="1600" dirty="0"/>
              <a:t>Short term: MAE</a:t>
            </a:r>
          </a:p>
          <a:p>
            <a:r>
              <a:rPr lang="en-GB" sz="1600" dirty="0"/>
              <a:t>Long term: MAE within a threshold? How to define?</a:t>
            </a:r>
          </a:p>
          <a:p>
            <a:endParaRPr lang="en-GB" sz="1600" dirty="0"/>
          </a:p>
          <a:p>
            <a:r>
              <a:rPr lang="en-GB" sz="1600" u="sng" dirty="0"/>
              <a:t>Retraining threshold</a:t>
            </a:r>
          </a:p>
          <a:p>
            <a:r>
              <a:rPr lang="en-GB" sz="1600" dirty="0"/>
              <a:t>Based on long term goal, to be defined</a:t>
            </a:r>
          </a:p>
          <a:p>
            <a:endParaRPr lang="en-GB" sz="1600" dirty="0"/>
          </a:p>
          <a:p>
            <a:r>
              <a:rPr lang="en-GB" sz="1600" u="sng" dirty="0"/>
              <a:t>Frequency of prediction</a:t>
            </a:r>
          </a:p>
          <a:p>
            <a:r>
              <a:rPr lang="en-GB" sz="1600" dirty="0"/>
              <a:t>Made on request, given a selected set of variables</a:t>
            </a:r>
          </a:p>
          <a:p>
            <a:r>
              <a:rPr lang="en-GB" sz="1600" dirty="0"/>
              <a:t>Online evaluation: N/A</a:t>
            </a:r>
          </a:p>
          <a:p>
            <a:endParaRPr lang="en-GB" sz="1600" dirty="0"/>
          </a:p>
          <a:p>
            <a:r>
              <a:rPr lang="en-GB" sz="1600" u="sng" dirty="0"/>
              <a:t>Frequency of retraining</a:t>
            </a:r>
          </a:p>
          <a:p>
            <a:r>
              <a:rPr lang="en-GB" sz="1600" dirty="0"/>
              <a:t>Every week, offline batch</a:t>
            </a:r>
          </a:p>
          <a:p>
            <a:r>
              <a:rPr lang="en-GB" sz="1600" dirty="0"/>
              <a:t>Offline evaluation: Batched, MAE</a:t>
            </a:r>
          </a:p>
          <a:p>
            <a:endParaRPr lang="en-GB" sz="1600" dirty="0"/>
          </a:p>
          <a:p>
            <a:r>
              <a:rPr lang="en-GB" sz="1600" u="sng" dirty="0"/>
              <a:t>Data</a:t>
            </a:r>
          </a:p>
          <a:p>
            <a:r>
              <a:rPr lang="en-GB" sz="1600" dirty="0"/>
              <a:t>Baseline data: until 12 Aug, around 4-5pm</a:t>
            </a:r>
          </a:p>
          <a:p>
            <a:r>
              <a:rPr lang="en-GB" sz="1600" dirty="0"/>
              <a:t>New data: Data from 13 Aug onwards. Pull from </a:t>
            </a:r>
            <a:r>
              <a:rPr lang="en-GB" sz="1600" dirty="0" err="1"/>
              <a:t>data.gov</a:t>
            </a:r>
            <a:r>
              <a:rPr lang="en-GB" sz="16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57733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 (Extras)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Error analysis + Logging</a:t>
            </a:r>
          </a:p>
          <a:p>
            <a:r>
              <a:rPr lang="en-GB" dirty="0" err="1"/>
              <a:t>BentoML</a:t>
            </a:r>
            <a:r>
              <a:rPr lang="en-GB" dirty="0"/>
              <a:t> for batched inference/serving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90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77AF-15E1-2268-873D-1E5AE0F6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B6C1-087A-2338-16C8-1F30B0A7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397500"/>
          </a:xfrm>
        </p:spPr>
        <p:txBody>
          <a:bodyPr>
            <a:normAutofit/>
          </a:bodyPr>
          <a:lstStyle/>
          <a:p>
            <a:r>
              <a:rPr lang="en-GB" dirty="0"/>
              <a:t>Objective: Whenever want to update file on GitHub, to use a template for a sequence of events, which takes into account testing, and also reporting of the results of the push. </a:t>
            </a:r>
          </a:p>
          <a:p>
            <a:r>
              <a:rPr lang="en-GB" dirty="0" err="1"/>
              <a:t>Makefile</a:t>
            </a:r>
            <a:r>
              <a:rPr lang="en-GB" dirty="0"/>
              <a:t> is the recipe, while the YAML file is the skeleton while pulls from the recipe + decides the environment variables which is fed into the recipe</a:t>
            </a:r>
          </a:p>
          <a:p>
            <a:endParaRPr lang="en-GB" dirty="0"/>
          </a:p>
          <a:p>
            <a:r>
              <a:rPr lang="en-GB" b="1" dirty="0"/>
              <a:t>Implemented for</a:t>
            </a:r>
            <a:r>
              <a:rPr lang="en-GB" dirty="0"/>
              <a:t>: Model prediction, app deployment, deploying AWS Lambda functions</a:t>
            </a:r>
          </a:p>
        </p:txBody>
      </p:sp>
    </p:spTree>
    <p:extLst>
      <p:ext uri="{BB962C8B-B14F-4D97-AF65-F5344CB8AC3E}">
        <p14:creationId xmlns:p14="http://schemas.microsoft.com/office/powerpoint/2010/main" val="206229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4046-886D-9760-43E3-09156271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E142-1366-CF7C-3229-8616CF38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Objective: Get the smallest possible unit of your code, and ensure that those units (e.g. functions, methods) work. Can proceed on to integration testing where the units interact with one another</a:t>
            </a:r>
          </a:p>
          <a:p>
            <a:pPr lvl="1"/>
            <a:r>
              <a:rPr lang="en-GB" dirty="0"/>
              <a:t>Can be split into </a:t>
            </a:r>
            <a:r>
              <a:rPr lang="en-GB" dirty="0" err="1"/>
              <a:t>MLOps</a:t>
            </a:r>
            <a:r>
              <a:rPr lang="en-GB" dirty="0"/>
              <a:t> segments. Each segment have diff considerations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Data Engineering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: hardcode an input to pass into this function and leverage 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Pytest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/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unittest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to check for the exact output. Check handling of</a:t>
            </a:r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edge cases</a:t>
            </a:r>
            <a:endParaRPr lang="en-GB" b="0" i="0" u="none" strike="noStrike" dirty="0">
              <a:solidFill>
                <a:srgbClr val="333D42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??Model Training: check for successful predictions on training data to a degree of accuracy based on your evaluation metric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[D] Model Serving: Combination of the 2 above + ensure that frontend 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085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D8A3-F67B-F152-6859-710A8C8A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F41D-AF3F-48E8-56D7-177693E7B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Code</a:t>
            </a:r>
          </a:p>
          <a:p>
            <a:pPr lvl="1"/>
            <a:r>
              <a:rPr lang="en-GB" dirty="0"/>
              <a:t>App</a:t>
            </a:r>
          </a:p>
          <a:p>
            <a:pPr lvl="2"/>
            <a:r>
              <a:rPr lang="en-GB" dirty="0"/>
              <a:t>Docker containers</a:t>
            </a:r>
          </a:p>
          <a:p>
            <a:pPr lvl="2"/>
            <a:r>
              <a:rPr lang="en-GB" dirty="0"/>
              <a:t>Code itself</a:t>
            </a:r>
          </a:p>
          <a:p>
            <a:pPr lvl="1"/>
            <a:r>
              <a:rPr lang="en-GB" dirty="0"/>
              <a:t>ML scripts</a:t>
            </a:r>
          </a:p>
          <a:p>
            <a:pPr lvl="1"/>
            <a:r>
              <a:rPr lang="en-GB" dirty="0"/>
              <a:t>Data processing code</a:t>
            </a:r>
          </a:p>
          <a:p>
            <a:pPr lvl="2"/>
            <a:r>
              <a:rPr lang="en-GB" dirty="0"/>
              <a:t>Data</a:t>
            </a:r>
          </a:p>
          <a:p>
            <a:pPr lvl="2"/>
            <a:r>
              <a:rPr lang="en-GB" dirty="0"/>
              <a:t>AWS components</a:t>
            </a:r>
          </a:p>
          <a:p>
            <a:r>
              <a:rPr lang="en-GB" dirty="0"/>
              <a:t>Model</a:t>
            </a:r>
          </a:p>
          <a:p>
            <a:pPr lvl="1"/>
            <a:r>
              <a:rPr lang="en-GB" dirty="0"/>
              <a:t>Can make prediction</a:t>
            </a:r>
          </a:p>
          <a:p>
            <a:pPr lvl="1"/>
            <a:r>
              <a:rPr lang="en-GB" dirty="0"/>
              <a:t>Prediction makes sense</a:t>
            </a:r>
          </a:p>
        </p:txBody>
      </p:sp>
    </p:spTree>
    <p:extLst>
      <p:ext uri="{BB962C8B-B14F-4D97-AF65-F5344CB8AC3E}">
        <p14:creationId xmlns:p14="http://schemas.microsoft.com/office/powerpoint/2010/main" val="267414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B416-7268-A591-AF71-9028C5B7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9A4AE-BC52-67E4-8970-94027BFC8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implement as a layer above CT. If CM triggers something </a:t>
            </a:r>
            <a:r>
              <a:rPr lang="en-GB" dirty="0">
                <a:sym typeface="Wingdings" pitchFamily="2" charset="2"/>
              </a:rPr>
              <a:t> then test for 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3061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3745-3ED5-B341-514E-449E9EBB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D087-0E66-EE94-16A4-36EE05BA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8059D-CF53-BEF7-4E93-22C3723F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11400"/>
            <a:ext cx="77724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88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E99E-2237-9A17-529F-93481248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64FA7-2368-A2E8-916F-DE2996192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Logging (if have time). 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suggest. Used with AWS </a:t>
            </a:r>
            <a:r>
              <a:rPr lang="en-GB" dirty="0" err="1">
                <a:sym typeface="Wingdings" pitchFamily="2" charset="2"/>
              </a:rPr>
              <a:t>cloudwatch</a:t>
            </a:r>
            <a:r>
              <a:rPr lang="en-GB" dirty="0">
                <a:sym typeface="Wingdings" pitchFamily="2" charset="2"/>
              </a:rPr>
              <a:t>, but watch the costs involved. http://</a:t>
            </a:r>
            <a:r>
              <a:rPr lang="en-GB" dirty="0" err="1">
                <a:sym typeface="Wingdings" pitchFamily="2" charset="2"/>
              </a:rPr>
              <a:t>logging.apache.org</a:t>
            </a:r>
            <a:r>
              <a:rPr lang="en-GB" dirty="0">
                <a:sym typeface="Wingdings" pitchFamily="2" charset="2"/>
              </a:rPr>
              <a:t>/log4j/1.2/</a:t>
            </a:r>
            <a:r>
              <a:rPr lang="en-GB" dirty="0" err="1">
                <a:sym typeface="Wingdings" pitchFamily="2" charset="2"/>
              </a:rPr>
              <a:t>manual.html</a:t>
            </a:r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8865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02F3-83A5-8ADC-182A-57C9F156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OIDC</a:t>
            </a:r>
          </a:p>
        </p:txBody>
      </p:sp>
      <p:pic>
        <p:nvPicPr>
          <p:cNvPr id="1026" name="Picture 2" descr="OpenID Connect - GitHub Docs">
            <a:extLst>
              <a:ext uri="{FF2B5EF4-FFF2-40B4-BE49-F238E27FC236}">
                <a16:creationId xmlns:a16="http://schemas.microsoft.com/office/drawing/2014/main" id="{4F9937C5-86B9-940C-8605-16A3EF230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29" y="1593130"/>
            <a:ext cx="8573288" cy="2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77AEBC-B0CC-0CE8-AAAD-7D3FBBCE37DC}"/>
              </a:ext>
            </a:extLst>
          </p:cNvPr>
          <p:cNvCxnSpPr/>
          <p:nvPr/>
        </p:nvCxnSpPr>
        <p:spPr>
          <a:xfrm>
            <a:off x="9222377" y="3592286"/>
            <a:ext cx="0" cy="1449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F8D3F2B-A113-E74D-560E-C2D070BCA5C8}"/>
              </a:ext>
            </a:extLst>
          </p:cNvPr>
          <p:cNvSpPr/>
          <p:nvPr/>
        </p:nvSpPr>
        <p:spPr>
          <a:xfrm>
            <a:off x="8151222" y="5042263"/>
            <a:ext cx="2076995" cy="849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AWS Service (needs to be able to assume role)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726D0C7-AF1F-FCEF-86BF-9BD41ED32AD2}"/>
              </a:ext>
            </a:extLst>
          </p:cNvPr>
          <p:cNvCxnSpPr>
            <a:endCxn id="19" idx="1"/>
          </p:cNvCxnSpPr>
          <p:nvPr/>
        </p:nvCxnSpPr>
        <p:spPr>
          <a:xfrm>
            <a:off x="2769326" y="4503359"/>
            <a:ext cx="5381896" cy="963447"/>
          </a:xfrm>
          <a:prstGeom prst="bentConnector3">
            <a:avLst>
              <a:gd name="adj1" fmla="val 2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4EB1929-01B6-8D2E-375F-1C63F0CFDB21}"/>
              </a:ext>
            </a:extLst>
          </p:cNvPr>
          <p:cNvSpPr txBox="1"/>
          <p:nvPr/>
        </p:nvSpPr>
        <p:spPr>
          <a:xfrm>
            <a:off x="9359536" y="3717109"/>
            <a:ext cx="2076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Github</a:t>
            </a:r>
            <a:r>
              <a:rPr lang="en-GB" dirty="0"/>
              <a:t> action accesses service using the </a:t>
            </a:r>
            <a:r>
              <a:rPr lang="en-GB" dirty="0" err="1"/>
              <a:t>Github</a:t>
            </a:r>
            <a:r>
              <a:rPr lang="en-GB" dirty="0"/>
              <a:t> role assumed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3BE999-CDCF-A287-5350-80FF16AD9CE2}"/>
              </a:ext>
            </a:extLst>
          </p:cNvPr>
          <p:cNvSpPr txBox="1"/>
          <p:nvPr/>
        </p:nvSpPr>
        <p:spPr>
          <a:xfrm>
            <a:off x="4569973" y="4866641"/>
            <a:ext cx="2797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role given which already trusts OIDC in a federated way</a:t>
            </a:r>
          </a:p>
        </p:txBody>
      </p:sp>
    </p:spTree>
    <p:extLst>
      <p:ext uri="{BB962C8B-B14F-4D97-AF65-F5344CB8AC3E}">
        <p14:creationId xmlns:p14="http://schemas.microsoft.com/office/powerpoint/2010/main" val="300873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72780F-3101-49A0-D888-D01BB7D17F17}"/>
              </a:ext>
            </a:extLst>
          </p:cNvPr>
          <p:cNvSpPr/>
          <p:nvPr/>
        </p:nvSpPr>
        <p:spPr>
          <a:xfrm>
            <a:off x="2128823" y="682906"/>
            <a:ext cx="8762033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data ingestion: Polars (with SQL code)</a:t>
            </a:r>
          </a:p>
          <a:p>
            <a:pPr algn="ctr"/>
            <a:r>
              <a:rPr lang="en-GB" dirty="0"/>
              <a:t>Scheduler for ingestion: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Scheduler</a:t>
            </a:r>
          </a:p>
          <a:p>
            <a:pPr algn="ctr"/>
            <a:r>
              <a:rPr lang="en-GB" dirty="0"/>
              <a:t>Feature store: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S3 </a:t>
            </a:r>
          </a:p>
          <a:p>
            <a:pPr algn="ctr"/>
            <a:r>
              <a:rPr lang="en-GB" dirty="0">
                <a:sym typeface="Wingdings" pitchFamily="2" charset="2"/>
              </a:rPr>
              <a:t>Feature engineering: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AWS Lambda (Python)  To run this every X time unit</a:t>
            </a:r>
          </a:p>
          <a:p>
            <a:pPr algn="ctr"/>
            <a:r>
              <a:rPr lang="en-GB" dirty="0"/>
              <a:t>Data versioning: </a:t>
            </a:r>
            <a:r>
              <a:rPr lang="en-GB" dirty="0" err="1"/>
              <a:t>MLFlow</a:t>
            </a:r>
            <a:endParaRPr lang="en-GB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B35C24-0D8F-4C7D-6798-E4D129A4B41B}"/>
              </a:ext>
            </a:extLst>
          </p:cNvPr>
          <p:cNvSpPr/>
          <p:nvPr/>
        </p:nvSpPr>
        <p:spPr>
          <a:xfrm>
            <a:off x="2128822" y="2710406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modelling: scikit-learn</a:t>
            </a:r>
          </a:p>
          <a:p>
            <a:pPr algn="ctr"/>
            <a:r>
              <a:rPr lang="en-GB" dirty="0"/>
              <a:t>Package for Model/experiment versioning: </a:t>
            </a:r>
            <a:r>
              <a:rPr lang="en-GB" dirty="0" err="1"/>
              <a:t>MLFlow</a:t>
            </a:r>
            <a:endParaRPr lang="en-GB" dirty="0"/>
          </a:p>
          <a:p>
            <a:pPr algn="ctr"/>
            <a:r>
              <a:rPr lang="en-GB" dirty="0"/>
              <a:t>CI/CD tool: </a:t>
            </a:r>
            <a:r>
              <a:rPr lang="en-GB" dirty="0" err="1"/>
              <a:t>Github</a:t>
            </a:r>
            <a:r>
              <a:rPr lang="en-GB" dirty="0"/>
              <a:t> Actions</a:t>
            </a:r>
          </a:p>
          <a:p>
            <a:pPr algn="ctr"/>
            <a:r>
              <a:rPr lang="en-GB" dirty="0"/>
              <a:t>A/B Testing: TBC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A2AE7E-49E2-89F4-B22E-31D66DBA708C}"/>
              </a:ext>
            </a:extLst>
          </p:cNvPr>
          <p:cNvSpPr/>
          <p:nvPr/>
        </p:nvSpPr>
        <p:spPr>
          <a:xfrm>
            <a:off x="2128821" y="4710897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Deployment: Docker(Hub) +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ECS + 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Fargate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GB" dirty="0"/>
              <a:t>API: </a:t>
            </a:r>
            <a:r>
              <a:rPr lang="en-GB" dirty="0" err="1"/>
              <a:t>FastAPI</a:t>
            </a:r>
            <a:endParaRPr lang="en-GB" dirty="0"/>
          </a:p>
          <a:p>
            <a:pPr algn="ctr"/>
            <a:r>
              <a:rPr lang="en-GB" dirty="0"/>
              <a:t>Front-end: </a:t>
            </a:r>
            <a:r>
              <a:rPr lang="en-GB" dirty="0" err="1"/>
              <a:t>Streamlit</a:t>
            </a:r>
            <a:endParaRPr lang="en-GB" dirty="0"/>
          </a:p>
          <a:p>
            <a:pPr algn="ctr"/>
            <a:r>
              <a:rPr lang="en-GB" dirty="0"/>
              <a:t>Scaling (KIV):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App Runner + AWS ECR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A06F3-5963-69DD-73B9-60E59EF1D6BA}"/>
              </a:ext>
            </a:extLst>
          </p:cNvPr>
          <p:cNvSpPr txBox="1"/>
          <p:nvPr/>
        </p:nvSpPr>
        <p:spPr>
          <a:xfrm>
            <a:off x="2128821" y="296165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Ingestion + 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2F435-9804-E396-4943-6F5CA4EDF3E0}"/>
              </a:ext>
            </a:extLst>
          </p:cNvPr>
          <p:cNvSpPr txBox="1"/>
          <p:nvPr/>
        </p:nvSpPr>
        <p:spPr>
          <a:xfrm>
            <a:off x="2128820" y="2336643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Modelling &gt; Monitoring &gt; CI/CD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8F65-05FA-0390-2249-8EE553CAAFC0}"/>
              </a:ext>
            </a:extLst>
          </p:cNvPr>
          <p:cNvSpPr txBox="1"/>
          <p:nvPr/>
        </p:nvSpPr>
        <p:spPr>
          <a:xfrm>
            <a:off x="2128820" y="4343045"/>
            <a:ext cx="87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 (just dropdowns/radial buttons) + Deployment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AA5FA35-BAB1-AF48-4122-E28351B95662}"/>
              </a:ext>
            </a:extLst>
          </p:cNvPr>
          <p:cNvSpPr/>
          <p:nvPr/>
        </p:nvSpPr>
        <p:spPr>
          <a:xfrm>
            <a:off x="1843315" y="682905"/>
            <a:ext cx="242533" cy="54711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942B2-AC99-B3D1-EE2B-A3AC5ABBA7B2}"/>
              </a:ext>
            </a:extLst>
          </p:cNvPr>
          <p:cNvSpPr txBox="1"/>
          <p:nvPr/>
        </p:nvSpPr>
        <p:spPr>
          <a:xfrm>
            <a:off x="152165" y="2274838"/>
            <a:ext cx="1873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Orchestrate using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/>
              <a:t>,</a:t>
            </a:r>
          </a:p>
          <a:p>
            <a:r>
              <a:rPr lang="en-GB" dirty="0"/>
              <a:t>Mainly to deal with new data, and if retraining of model is required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60EEC-6B16-89EC-01F3-B7F7E8B1A2F3}"/>
              </a:ext>
            </a:extLst>
          </p:cNvPr>
          <p:cNvSpPr txBox="1"/>
          <p:nvPr/>
        </p:nvSpPr>
        <p:spPr>
          <a:xfrm>
            <a:off x="11930742" y="2685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46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03C8-D88E-A34E-D68D-35488D2D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 </a:t>
            </a:r>
            <a:r>
              <a:rPr lang="en-GB"/>
              <a:t>up 12 </a:t>
            </a:r>
            <a:r>
              <a:rPr lang="en-GB" dirty="0"/>
              <a:t>Sep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EF6E-C6C8-56C5-ECBD-70F1A337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GB" dirty="0"/>
              <a:t>Agenda:</a:t>
            </a:r>
          </a:p>
          <a:p>
            <a:pPr lvl="1"/>
            <a:r>
              <a:rPr lang="en-GB" dirty="0"/>
              <a:t>In general: having an engineering mindset</a:t>
            </a:r>
          </a:p>
          <a:p>
            <a:pPr lvl="1"/>
            <a:r>
              <a:rPr lang="en-GB" dirty="0"/>
              <a:t>Vetting what I’ve done</a:t>
            </a:r>
          </a:p>
          <a:p>
            <a:pPr lvl="2"/>
            <a:r>
              <a:rPr lang="en-GB" dirty="0"/>
              <a:t>CI/CD done correctly? Robust enough? Separate vs together? Data?</a:t>
            </a:r>
          </a:p>
          <a:p>
            <a:pPr lvl="2"/>
            <a:r>
              <a:rPr lang="en-GB" dirty="0"/>
              <a:t>What to push to cloud? E.g. AWS Lambda functions for data cleaning, </a:t>
            </a:r>
            <a:r>
              <a:rPr lang="en-GB" dirty="0" err="1"/>
              <a:t>MLFlow</a:t>
            </a:r>
            <a:r>
              <a:rPr lang="en-GB" dirty="0"/>
              <a:t> server, hyperparameter search, </a:t>
            </a:r>
          </a:p>
          <a:p>
            <a:pPr lvl="2"/>
            <a:r>
              <a:rPr lang="en-GB" dirty="0"/>
              <a:t>When to deploy to production/main?</a:t>
            </a:r>
          </a:p>
          <a:p>
            <a:pPr lvl="2"/>
            <a:r>
              <a:rPr lang="en-GB" dirty="0"/>
              <a:t>Usage of logging</a:t>
            </a:r>
          </a:p>
          <a:p>
            <a:pPr lvl="2"/>
            <a:r>
              <a:rPr lang="en-GB" dirty="0"/>
              <a:t>File structure</a:t>
            </a:r>
          </a:p>
          <a:p>
            <a:pPr lvl="1"/>
            <a:r>
              <a:rPr lang="en-GB" dirty="0"/>
              <a:t>Looking forward: Prioritising what to do next e.g. modelling</a:t>
            </a:r>
          </a:p>
          <a:p>
            <a:pPr lvl="1"/>
            <a:r>
              <a:rPr lang="en-GB" dirty="0"/>
              <a:t>Consulting vs other types of DS</a:t>
            </a:r>
          </a:p>
        </p:txBody>
      </p:sp>
    </p:spTree>
    <p:extLst>
      <p:ext uri="{BB962C8B-B14F-4D97-AF65-F5344CB8AC3E}">
        <p14:creationId xmlns:p14="http://schemas.microsoft.com/office/powerpoint/2010/main" val="31111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AWS Fargate Monitoring and Performance Management with Instana | IBM">
            <a:extLst>
              <a:ext uri="{FF2B5EF4-FFF2-40B4-BE49-F238E27FC236}">
                <a16:creationId xmlns:a16="http://schemas.microsoft.com/office/drawing/2014/main" id="{D0C7DA83-5C30-12E7-7D8A-F1FDAB349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247" y="1399186"/>
            <a:ext cx="1904282" cy="14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F814F-B131-769D-E5BA-CE3CB1E6E9A0}"/>
              </a:ext>
            </a:extLst>
          </p:cNvPr>
          <p:cNvSpPr txBox="1"/>
          <p:nvPr/>
        </p:nvSpPr>
        <p:spPr>
          <a:xfrm>
            <a:off x="535289" y="139686"/>
            <a:ext cx="498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Overview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FD79A8-C83F-9E6A-9FE7-10A82D52153A}"/>
              </a:ext>
            </a:extLst>
          </p:cNvPr>
          <p:cNvSpPr/>
          <p:nvPr/>
        </p:nvSpPr>
        <p:spPr>
          <a:xfrm>
            <a:off x="3942144" y="2590065"/>
            <a:ext cx="2414384" cy="14267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hyperparameter tuning &amp; output champion model to S3</a:t>
            </a:r>
            <a:endParaRPr lang="en-GB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33754C1-A8FC-D954-0355-632975EDF739}"/>
              </a:ext>
            </a:extLst>
          </p:cNvPr>
          <p:cNvSpPr/>
          <p:nvPr/>
        </p:nvSpPr>
        <p:spPr>
          <a:xfrm>
            <a:off x="6600920" y="2929589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364243-248D-2A44-B633-65ACCBEF0381}"/>
              </a:ext>
            </a:extLst>
          </p:cNvPr>
          <p:cNvGrpSpPr/>
          <p:nvPr/>
        </p:nvGrpSpPr>
        <p:grpSpPr>
          <a:xfrm>
            <a:off x="7964819" y="4016828"/>
            <a:ext cx="1429538" cy="882994"/>
            <a:chOff x="8477318" y="3594775"/>
            <a:chExt cx="1429538" cy="882994"/>
          </a:xfrm>
        </p:grpSpPr>
        <p:pic>
          <p:nvPicPr>
            <p:cNvPr id="24" name="Picture 8" descr="Streamlit • A faster way to build and share data apps">
              <a:extLst>
                <a:ext uri="{FF2B5EF4-FFF2-40B4-BE49-F238E27FC236}">
                  <a16:creationId xmlns:a16="http://schemas.microsoft.com/office/drawing/2014/main" id="{DD295C8B-4FD3-886F-BAA5-C13208F5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7318" y="3594775"/>
              <a:ext cx="1429538" cy="83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4D0191A-6A9D-2AA9-43D1-7F9B4E28416F}"/>
                </a:ext>
              </a:extLst>
            </p:cNvPr>
            <p:cNvSpPr/>
            <p:nvPr/>
          </p:nvSpPr>
          <p:spPr>
            <a:xfrm>
              <a:off x="8477318" y="3594775"/>
              <a:ext cx="1429538" cy="8829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10D15EF-3DE6-22C8-69D3-1F0A9F58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913" y="5064648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Up-down Arrow 27">
            <a:extLst>
              <a:ext uri="{FF2B5EF4-FFF2-40B4-BE49-F238E27FC236}">
                <a16:creationId xmlns:a16="http://schemas.microsoft.com/office/drawing/2014/main" id="{33ACD5DA-4EDF-876B-4367-F0855B0A434D}"/>
              </a:ext>
            </a:extLst>
          </p:cNvPr>
          <p:cNvSpPr/>
          <p:nvPr/>
        </p:nvSpPr>
        <p:spPr>
          <a:xfrm>
            <a:off x="11301313" y="3631369"/>
            <a:ext cx="317500" cy="144212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90" name="Picture 18" descr="FastAPI">
            <a:extLst>
              <a:ext uri="{FF2B5EF4-FFF2-40B4-BE49-F238E27FC236}">
                <a16:creationId xmlns:a16="http://schemas.microsoft.com/office/drawing/2014/main" id="{801D0F91-1A59-4D40-1ACE-6231AD3B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730" y="2760862"/>
            <a:ext cx="1904284" cy="6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B8E572D-4174-B28A-C213-BDE01E235E69}"/>
              </a:ext>
            </a:extLst>
          </p:cNvPr>
          <p:cNvSpPr/>
          <p:nvPr/>
        </p:nvSpPr>
        <p:spPr>
          <a:xfrm>
            <a:off x="7825951" y="2755460"/>
            <a:ext cx="1748563" cy="11216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7136B44-9842-B50D-080C-CF95F1CB6A58}"/>
              </a:ext>
            </a:extLst>
          </p:cNvPr>
          <p:cNvSpPr/>
          <p:nvPr/>
        </p:nvSpPr>
        <p:spPr>
          <a:xfrm>
            <a:off x="9803760" y="2936006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63CC96-554C-B0A1-3ADE-C900D11D0685}"/>
              </a:ext>
            </a:extLst>
          </p:cNvPr>
          <p:cNvSpPr/>
          <p:nvPr/>
        </p:nvSpPr>
        <p:spPr>
          <a:xfrm>
            <a:off x="7746251" y="2628703"/>
            <a:ext cx="1904284" cy="243594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04E21F-6BC6-09C8-086E-FF3A70038F24}"/>
              </a:ext>
            </a:extLst>
          </p:cNvPr>
          <p:cNvSpPr txBox="1"/>
          <p:nvPr/>
        </p:nvSpPr>
        <p:spPr>
          <a:xfrm>
            <a:off x="7568752" y="5112273"/>
            <a:ext cx="225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 task on ECS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D8587A6-6B60-6E93-6B5F-62DCFD57C82A}"/>
              </a:ext>
            </a:extLst>
          </p:cNvPr>
          <p:cNvSpPr/>
          <p:nvPr/>
        </p:nvSpPr>
        <p:spPr>
          <a:xfrm>
            <a:off x="258226" y="5093292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scheduled pull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5C7236E-FF5E-DCBE-739D-4D8BED88A36B}"/>
              </a:ext>
            </a:extLst>
          </p:cNvPr>
          <p:cNvSpPr/>
          <p:nvPr/>
        </p:nvSpPr>
        <p:spPr>
          <a:xfrm rot="16200000">
            <a:off x="946187" y="4212885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619012A-8FCE-CF96-5C79-64536D22EF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1405" y="1753676"/>
            <a:ext cx="791374" cy="87232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86C1E-7827-653C-ADD8-ABA7592C0B8F}"/>
              </a:ext>
            </a:extLst>
          </p:cNvPr>
          <p:cNvCxnSpPr>
            <a:cxnSpLocks/>
          </p:cNvCxnSpPr>
          <p:nvPr/>
        </p:nvCxnSpPr>
        <p:spPr>
          <a:xfrm>
            <a:off x="6502363" y="1139251"/>
            <a:ext cx="0" cy="5555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8234FEB-95DE-8DDC-56B3-DBC0DCA9E3D6}"/>
              </a:ext>
            </a:extLst>
          </p:cNvPr>
          <p:cNvSpPr txBox="1"/>
          <p:nvPr/>
        </p:nvSpPr>
        <p:spPr>
          <a:xfrm>
            <a:off x="2046467" y="850581"/>
            <a:ext cx="2584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Data +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39A2E-8901-4385-2079-7D0633755E52}"/>
              </a:ext>
            </a:extLst>
          </p:cNvPr>
          <p:cNvSpPr txBox="1"/>
          <p:nvPr/>
        </p:nvSpPr>
        <p:spPr>
          <a:xfrm>
            <a:off x="8757591" y="854273"/>
            <a:ext cx="1435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App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7BFC983-FFF1-992A-6C56-1710913D46E9}"/>
              </a:ext>
            </a:extLst>
          </p:cNvPr>
          <p:cNvSpPr/>
          <p:nvPr/>
        </p:nvSpPr>
        <p:spPr>
          <a:xfrm>
            <a:off x="260170" y="2585747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processing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0A224A9-07B8-5844-7D3A-4181FE837671}"/>
              </a:ext>
            </a:extLst>
          </p:cNvPr>
          <p:cNvSpPr/>
          <p:nvPr/>
        </p:nvSpPr>
        <p:spPr>
          <a:xfrm>
            <a:off x="2799059" y="2944373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E74EA64A-5C4A-3EB5-581B-5BF53372E9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1453" y="1708590"/>
            <a:ext cx="564720" cy="577975"/>
          </a:xfrm>
          <a:prstGeom prst="rect">
            <a:avLst/>
          </a:prstGeom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544590A8-2E68-2137-7067-CB6E52067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452" y="1567259"/>
            <a:ext cx="702462" cy="84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WS Eventbridge Integration | Alloy Automation">
            <a:extLst>
              <a:ext uri="{FF2B5EF4-FFF2-40B4-BE49-F238E27FC236}">
                <a16:creationId xmlns:a16="http://schemas.microsoft.com/office/drawing/2014/main" id="{E4A4421C-0025-681A-2AB6-F277B492D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76" y="4282082"/>
            <a:ext cx="787131" cy="7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6C18CBC-440D-64E2-6810-6B8F3D9ED681}"/>
              </a:ext>
            </a:extLst>
          </p:cNvPr>
          <p:cNvSpPr/>
          <p:nvPr/>
        </p:nvSpPr>
        <p:spPr>
          <a:xfrm>
            <a:off x="142183" y="2456037"/>
            <a:ext cx="2606562" cy="3869619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GitHub Actions documentation - GitHub Docs">
            <a:extLst>
              <a:ext uri="{FF2B5EF4-FFF2-40B4-BE49-F238E27FC236}">
                <a16:creationId xmlns:a16="http://schemas.microsoft.com/office/drawing/2014/main" id="{9CA679A6-CFB4-04E7-B453-D9C5370C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904" y="1859177"/>
            <a:ext cx="661320" cy="6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ECS | AWS Compute">
            <a:extLst>
              <a:ext uri="{FF2B5EF4-FFF2-40B4-BE49-F238E27FC236}">
                <a16:creationId xmlns:a16="http://schemas.microsoft.com/office/drawing/2014/main" id="{2D3DC8F8-6E86-215B-9DD4-22D7CC814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918" y="2592278"/>
            <a:ext cx="900363" cy="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GitHub Actions documentation - GitHub Docs">
            <a:extLst>
              <a:ext uri="{FF2B5EF4-FFF2-40B4-BE49-F238E27FC236}">
                <a16:creationId xmlns:a16="http://schemas.microsoft.com/office/drawing/2014/main" id="{4FA508FA-3372-00E2-106A-9F6A626EE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553" y="1794717"/>
            <a:ext cx="661320" cy="6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E3CE36-E895-46B6-1EBB-A5AB2F7B7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74" y="1679877"/>
            <a:ext cx="702462" cy="84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C6AE17-925A-F54F-9587-8FB0695FB72C}"/>
              </a:ext>
            </a:extLst>
          </p:cNvPr>
          <p:cNvSpPr txBox="1"/>
          <p:nvPr/>
        </p:nvSpPr>
        <p:spPr>
          <a:xfrm>
            <a:off x="7918156" y="3248903"/>
            <a:ext cx="167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+ the model from S3</a:t>
            </a:r>
          </a:p>
        </p:txBody>
      </p:sp>
    </p:spTree>
    <p:extLst>
      <p:ext uri="{BB962C8B-B14F-4D97-AF65-F5344CB8AC3E}">
        <p14:creationId xmlns:p14="http://schemas.microsoft.com/office/powerpoint/2010/main" val="29710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8" grpId="0" animBg="1"/>
      <p:bldP spid="48" grpId="0" animBg="1"/>
      <p:bldP spid="51" grpId="0" animBg="1"/>
      <p:bldP spid="54" grpId="0" animBg="1"/>
      <p:bldP spid="55" grpId="0"/>
      <p:bldP spid="11" grpId="0" animBg="1"/>
      <p:bldP spid="12" grpId="0" animBg="1"/>
      <p:bldP spid="40" grpId="0" animBg="1"/>
      <p:bldP spid="41" grpId="0" animBg="1"/>
      <p:bldP spid="46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08A4-9586-F936-9663-BC044141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for training on cloud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391F64-C5C2-F623-071E-13D1E59EB0D1}"/>
              </a:ext>
            </a:extLst>
          </p:cNvPr>
          <p:cNvSpPr/>
          <p:nvPr/>
        </p:nvSpPr>
        <p:spPr>
          <a:xfrm>
            <a:off x="4649004" y="2834379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Cross-validation on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when pushing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3DCB387-2AF5-32F3-9B7B-4BCF9CEC6991}"/>
              </a:ext>
            </a:extLst>
          </p:cNvPr>
          <p:cNvSpPr/>
          <p:nvPr/>
        </p:nvSpPr>
        <p:spPr>
          <a:xfrm>
            <a:off x="8893935" y="4452529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Upload best model to S3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56A209-538D-DA17-EE82-7841A740EAE7}"/>
              </a:ext>
            </a:extLst>
          </p:cNvPr>
          <p:cNvSpPr/>
          <p:nvPr/>
        </p:nvSpPr>
        <p:spPr>
          <a:xfrm>
            <a:off x="838200" y="2834378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Define parameters on script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86F29F-FCDD-B9B8-7D51-06C9DB58ADE2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6811581" y="3220746"/>
            <a:ext cx="2082352" cy="3582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F81A1E-967D-6560-AA67-B2A6EE445C7C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flipH="1">
            <a:off x="5730292" y="3607112"/>
            <a:ext cx="1" cy="8454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B98C33-3FF1-87FF-2212-5FCCA3371095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3000777" y="3220745"/>
            <a:ext cx="1648227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3D3DAB-0F60-9458-FA89-5DAA3721506B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9975223" y="5225262"/>
            <a:ext cx="1" cy="4948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213F065-2C71-D9C8-816E-A923FF214EAD}"/>
              </a:ext>
            </a:extLst>
          </p:cNvPr>
          <p:cNvSpPr/>
          <p:nvPr/>
        </p:nvSpPr>
        <p:spPr>
          <a:xfrm>
            <a:off x="8893934" y="5720142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Best model pulled from S3 when </a:t>
            </a:r>
            <a:r>
              <a:rPr lang="en-GB" dirty="0" err="1">
                <a:solidFill>
                  <a:schemeClr val="tx1"/>
                </a:solidFill>
              </a:rPr>
              <a:t>dockerising</a:t>
            </a:r>
            <a:r>
              <a:rPr lang="en-GB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973716-72A7-E917-E8E5-BF2ADE46CDC8}"/>
              </a:ext>
            </a:extLst>
          </p:cNvPr>
          <p:cNvSpPr/>
          <p:nvPr/>
        </p:nvSpPr>
        <p:spPr>
          <a:xfrm>
            <a:off x="8893933" y="2870208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to create MD file for results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FF0506-910F-8C0C-31FA-49F34FE7FB85}"/>
              </a:ext>
            </a:extLst>
          </p:cNvPr>
          <p:cNvCxnSpPr>
            <a:cxnSpLocks/>
            <a:stCxn id="40" idx="0"/>
            <a:endCxn id="46" idx="2"/>
          </p:cNvCxnSpPr>
          <p:nvPr/>
        </p:nvCxnSpPr>
        <p:spPr>
          <a:xfrm flipV="1">
            <a:off x="9975222" y="2500275"/>
            <a:ext cx="0" cy="3699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1AF1A92-1FEE-D339-D59B-A199EA997F30}"/>
              </a:ext>
            </a:extLst>
          </p:cNvPr>
          <p:cNvSpPr/>
          <p:nvPr/>
        </p:nvSpPr>
        <p:spPr>
          <a:xfrm>
            <a:off x="8893933" y="1727542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Send results to Telegram channel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1267BB-CEB1-33EC-E34C-69831AAF036D}"/>
              </a:ext>
            </a:extLst>
          </p:cNvPr>
          <p:cNvSpPr/>
          <p:nvPr/>
        </p:nvSpPr>
        <p:spPr>
          <a:xfrm>
            <a:off x="4649003" y="4452528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Retrain best model using same script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3CEB2E-8B88-1168-700F-3A0F2D03D608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>
            <a:off x="6811580" y="4838895"/>
            <a:ext cx="2082355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36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85000" lnSpcReduction="20000"/>
          </a:bodyPr>
          <a:lstStyle/>
          <a:p>
            <a:r>
              <a:rPr lang="en-GB" strike="sngStrike" dirty="0"/>
              <a:t>Pull </a:t>
            </a:r>
            <a:r>
              <a:rPr lang="en-GB" strike="sngStrike" dirty="0" err="1"/>
              <a:t>ct</a:t>
            </a:r>
            <a:r>
              <a:rPr lang="en-GB" strike="sngStrike" dirty="0"/>
              <a:t> to main. Just work on main from there</a:t>
            </a:r>
          </a:p>
          <a:p>
            <a:r>
              <a:rPr lang="en-GB" strike="sngStrike" dirty="0"/>
              <a:t>Automate both the CV and Final modelling on cloud (AWS Lambda, </a:t>
            </a:r>
            <a:r>
              <a:rPr lang="en-GB" strike="sngStrike" dirty="0" err="1"/>
              <a:t>github</a:t>
            </a:r>
            <a:r>
              <a:rPr lang="en-GB" strike="sngStrike" dirty="0"/>
              <a:t> actions, whatever). Importantly, give scores + </a:t>
            </a:r>
            <a:r>
              <a:rPr lang="en-GB" strike="sngStrike" dirty="0" err="1"/>
              <a:t>iTry</a:t>
            </a:r>
            <a:r>
              <a:rPr lang="en-GB" strike="sngStrike" dirty="0"/>
              <a:t> to merge with </a:t>
            </a:r>
            <a:r>
              <a:rPr lang="en-GB" strike="sngStrike" dirty="0" err="1"/>
              <a:t>MLFlow</a:t>
            </a:r>
            <a:r>
              <a:rPr lang="en-GB" strike="sngStrike" dirty="0"/>
              <a:t> if can, otherwise just do reporting separately. Important charts. </a:t>
            </a:r>
            <a:r>
              <a:rPr lang="en-GB" strike="sngStrike" dirty="0" err="1"/>
              <a:t>Rmb</a:t>
            </a:r>
            <a:r>
              <a:rPr lang="en-GB" strike="sngStrike" dirty="0"/>
              <a:t> to ensure S3 storing model has version tracking on</a:t>
            </a:r>
          </a:p>
          <a:p>
            <a:r>
              <a:rPr lang="en-GB" strike="sngStrike" dirty="0"/>
              <a:t>Ensure </a:t>
            </a:r>
            <a:r>
              <a:rPr lang="en-GB" strike="sngStrike" dirty="0" err="1"/>
              <a:t>FastAPI</a:t>
            </a:r>
            <a:r>
              <a:rPr lang="en-GB" strike="sngStrike" dirty="0"/>
              <a:t> app can read best model from S3: </a:t>
            </a:r>
          </a:p>
          <a:p>
            <a:pPr lvl="1"/>
            <a:r>
              <a:rPr lang="en-GB" strike="sngStrike" dirty="0">
                <a:sym typeface="Wingdings" pitchFamily="2" charset="2"/>
              </a:rPr>
              <a:t>https://</a:t>
            </a:r>
            <a:r>
              <a:rPr lang="en-GB" strike="sngStrike" dirty="0" err="1">
                <a:sym typeface="Wingdings" pitchFamily="2" charset="2"/>
              </a:rPr>
              <a:t>devopscube.com</a:t>
            </a:r>
            <a:r>
              <a:rPr lang="en-GB" strike="sngStrike" dirty="0">
                <a:sym typeface="Wingdings" pitchFamily="2" charset="2"/>
              </a:rPr>
              <a:t>/</a:t>
            </a:r>
            <a:r>
              <a:rPr lang="en-GB" strike="sngStrike" dirty="0" err="1">
                <a:sym typeface="Wingdings" pitchFamily="2" charset="2"/>
              </a:rPr>
              <a:t>github</a:t>
            </a:r>
            <a:r>
              <a:rPr lang="en-GB" strike="sngStrike" dirty="0">
                <a:sym typeface="Wingdings" pitchFamily="2" charset="2"/>
              </a:rPr>
              <a:t>-actions-</a:t>
            </a:r>
            <a:r>
              <a:rPr lang="en-GB" strike="sngStrike" dirty="0" err="1">
                <a:sym typeface="Wingdings" pitchFamily="2" charset="2"/>
              </a:rPr>
              <a:t>oidc</a:t>
            </a:r>
            <a:r>
              <a:rPr lang="en-GB" strike="sngStrike" dirty="0">
                <a:sym typeface="Wingdings" pitchFamily="2" charset="2"/>
              </a:rPr>
              <a:t>-</a:t>
            </a:r>
            <a:r>
              <a:rPr lang="en-GB" strike="sngStrike" dirty="0" err="1">
                <a:sym typeface="Wingdings" pitchFamily="2" charset="2"/>
              </a:rPr>
              <a:t>aws</a:t>
            </a:r>
            <a:r>
              <a:rPr lang="en-GB" strike="sngStrike" dirty="0">
                <a:sym typeface="Wingdings" pitchFamily="2" charset="2"/>
              </a:rPr>
              <a:t>/</a:t>
            </a:r>
          </a:p>
          <a:p>
            <a:r>
              <a:rPr lang="en-GB" strike="sngStrike" dirty="0">
                <a:sym typeface="Wingdings" pitchFamily="2" charset="2"/>
              </a:rPr>
              <a:t>Automate AWS Lambda updates (e.g. data cleaning) using AWS CLI/</a:t>
            </a:r>
            <a:r>
              <a:rPr lang="en-GB" strike="sngStrike" dirty="0" err="1">
                <a:sym typeface="Wingdings" pitchFamily="2" charset="2"/>
              </a:rPr>
              <a:t>github</a:t>
            </a:r>
            <a:r>
              <a:rPr lang="en-GB" strike="sngStrike" dirty="0">
                <a:sym typeface="Wingdings" pitchFamily="2" charset="2"/>
              </a:rPr>
              <a:t> actions so that don’t have to keep copy and pasting</a:t>
            </a:r>
          </a:p>
          <a:p>
            <a:r>
              <a:rPr lang="en-GB" strike="sngStrike" dirty="0"/>
              <a:t>Retraining champion model</a:t>
            </a:r>
            <a:endParaRPr lang="en-GB" strike="sngStrike" dirty="0">
              <a:sym typeface="Wingdings" pitchFamily="2" charset="2"/>
            </a:endParaRPr>
          </a:p>
          <a:p>
            <a:r>
              <a:rPr lang="en-GB" strike="sngStrike" dirty="0">
                <a:sym typeface="Wingdings" pitchFamily="2" charset="2"/>
              </a:rPr>
              <a:t>Download new data filtered by date, process and then append to existing feature store (</a:t>
            </a:r>
            <a:r>
              <a:rPr lang="en-GB" strike="sngStrike" dirty="0">
                <a:solidFill>
                  <a:srgbClr val="FF0000"/>
                </a:solidFill>
                <a:sym typeface="Wingdings" pitchFamily="2" charset="2"/>
              </a:rPr>
              <a:t>cannot be done, missing date of update</a:t>
            </a:r>
            <a:r>
              <a:rPr lang="en-GB" strike="sngStrike" dirty="0">
                <a:sym typeface="Wingdings" pitchFamily="2" charset="2"/>
              </a:rPr>
              <a:t>)</a:t>
            </a:r>
            <a:endParaRPr lang="en-GB" strike="sngStrike" dirty="0"/>
          </a:p>
          <a:p>
            <a:r>
              <a:rPr lang="en-GB" dirty="0"/>
              <a:t>Code robustness: Work on unit testing </a:t>
            </a:r>
            <a:r>
              <a:rPr lang="en-GB" dirty="0">
                <a:sym typeface="Wingdings" pitchFamily="2" charset="2"/>
              </a:rPr>
              <a:t> Data + others. Robust tests. Practice one unit test per PR. Think about when to use try-except statements (get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suggest). Perform checks while script is running as well, on top of the unit tests</a:t>
            </a:r>
          </a:p>
        </p:txBody>
      </p:sp>
    </p:spTree>
    <p:extLst>
      <p:ext uri="{BB962C8B-B14F-4D97-AF65-F5344CB8AC3E}">
        <p14:creationId xmlns:p14="http://schemas.microsoft.com/office/powerpoint/2010/main" val="104476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- 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r>
              <a:rPr lang="en-GB" dirty="0"/>
              <a:t>Send </a:t>
            </a:r>
            <a:r>
              <a:rPr lang="en-GB" dirty="0" err="1"/>
              <a:t>hyperparam</a:t>
            </a:r>
            <a:r>
              <a:rPr lang="en-GB" dirty="0"/>
              <a:t> tuning report to Slack</a:t>
            </a:r>
          </a:p>
        </p:txBody>
      </p:sp>
    </p:spTree>
    <p:extLst>
      <p:ext uri="{BB962C8B-B14F-4D97-AF65-F5344CB8AC3E}">
        <p14:creationId xmlns:p14="http://schemas.microsoft.com/office/powerpoint/2010/main" val="245068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Retraining based on time/data ingestion @ X time unit</a:t>
            </a:r>
          </a:p>
          <a:p>
            <a:pPr lvl="1"/>
            <a:r>
              <a:rPr lang="en-GB" b="1" dirty="0"/>
              <a:t>Objective: Let model capture new trends in data, refresh model with same hyperparameters</a:t>
            </a:r>
          </a:p>
          <a:p>
            <a:pPr lvl="1"/>
            <a:r>
              <a:rPr lang="en-GB" dirty="0"/>
              <a:t>Separate script which uses the same hyperparameters from experimentation (</a:t>
            </a:r>
            <a:r>
              <a:rPr lang="en-GB" dirty="0" err="1"/>
              <a:t>Github</a:t>
            </a:r>
            <a:r>
              <a:rPr lang="en-GB" dirty="0"/>
              <a:t> actions), but does the comparison and retraining on AWS Lambda </a:t>
            </a:r>
          </a:p>
          <a:p>
            <a:pPr lvl="1"/>
            <a:r>
              <a:rPr lang="en-GB" dirty="0"/>
              <a:t>Train-validate</a:t>
            </a:r>
          </a:p>
          <a:p>
            <a:pPr lvl="1"/>
            <a:r>
              <a:rPr lang="en-GB" dirty="0"/>
              <a:t>Implement A/B testing afterwards to check if there is indeed and improvement over the old model. Do not deploy if performance drops</a:t>
            </a:r>
          </a:p>
          <a:p>
            <a:pPr lvl="2"/>
            <a:r>
              <a:rPr lang="en-GB" dirty="0"/>
              <a:t>Still necessary to compare 5 fold CV in addition to test set?</a:t>
            </a:r>
          </a:p>
          <a:p>
            <a:pPr lvl="2"/>
            <a:r>
              <a:rPr lang="en-GB" dirty="0"/>
              <a:t>Pseudo-Canary testing?</a:t>
            </a:r>
          </a:p>
          <a:p>
            <a:pPr lvl="2"/>
            <a:r>
              <a:rPr lang="en-GB" dirty="0"/>
              <a:t>Can find hard quality gates here: https://</a:t>
            </a:r>
            <a:r>
              <a:rPr lang="en-GB" dirty="0" err="1"/>
              <a:t>mlflow.org</a:t>
            </a:r>
            <a:r>
              <a:rPr lang="en-GB" dirty="0"/>
              <a:t>/docs/3.1.3/ml/evaluation/model-eval/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353EA7-6F98-A6AC-D6EB-CE7E49900F60}"/>
              </a:ext>
            </a:extLst>
          </p:cNvPr>
          <p:cNvSpPr/>
          <p:nvPr/>
        </p:nvSpPr>
        <p:spPr>
          <a:xfrm>
            <a:off x="4491454" y="495754"/>
            <a:ext cx="2638690" cy="327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Train-Validation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A164F5-77DD-0E74-4524-E2D878665865}"/>
              </a:ext>
            </a:extLst>
          </p:cNvPr>
          <p:cNvSpPr/>
          <p:nvPr/>
        </p:nvSpPr>
        <p:spPr>
          <a:xfrm>
            <a:off x="7903029" y="495754"/>
            <a:ext cx="755468" cy="327206"/>
          </a:xfrm>
          <a:prstGeom prst="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A/B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26106-4760-484A-5BC4-61D3D943CE13}"/>
              </a:ext>
            </a:extLst>
          </p:cNvPr>
          <p:cNvSpPr txBox="1"/>
          <p:nvPr/>
        </p:nvSpPr>
        <p:spPr>
          <a:xfrm>
            <a:off x="4206241" y="156755"/>
            <a:ext cx="76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T=M0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C3058-374B-9DEC-72C2-D2B55FD41645}"/>
              </a:ext>
            </a:extLst>
          </p:cNvPr>
          <p:cNvSpPr txBox="1"/>
          <p:nvPr/>
        </p:nvSpPr>
        <p:spPr>
          <a:xfrm>
            <a:off x="7563393" y="156755"/>
            <a:ext cx="10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93394D-3D58-9A9E-CF02-9AB5EDD6AE4D}"/>
              </a:ext>
            </a:extLst>
          </p:cNvPr>
          <p:cNvCxnSpPr>
            <a:cxnSpLocks/>
          </p:cNvCxnSpPr>
          <p:nvPr/>
        </p:nvCxnSpPr>
        <p:spPr>
          <a:xfrm flipV="1">
            <a:off x="8643261" y="641038"/>
            <a:ext cx="783770" cy="1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273A23-3D0B-8905-94A6-BAD8ED0D9518}"/>
              </a:ext>
            </a:extLst>
          </p:cNvPr>
          <p:cNvSpPr txBox="1"/>
          <p:nvPr/>
        </p:nvSpPr>
        <p:spPr>
          <a:xfrm>
            <a:off x="9427031" y="245093"/>
            <a:ext cx="1989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Compare optimised models</a:t>
            </a:r>
          </a:p>
          <a:p>
            <a:r>
              <a:rPr lang="en-GB" dirty="0"/>
              <a:t>- Compare old (on S3) and retrained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CB6E33-820A-59BF-DEAC-595EEFFA0A1E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5810799" y="822960"/>
            <a:ext cx="0" cy="253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A0925F-86EB-7D53-6C64-6B17835C22C6}"/>
              </a:ext>
            </a:extLst>
          </p:cNvPr>
          <p:cNvSpPr txBox="1"/>
          <p:nvPr/>
        </p:nvSpPr>
        <p:spPr>
          <a:xfrm>
            <a:off x="4857212" y="1076090"/>
            <a:ext cx="190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Get best set of hyperparameters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62C2A9-689C-F57C-30C0-2A5AD354AE9C}"/>
              </a:ext>
            </a:extLst>
          </p:cNvPr>
          <p:cNvSpPr/>
          <p:nvPr/>
        </p:nvSpPr>
        <p:spPr>
          <a:xfrm>
            <a:off x="7139943" y="495754"/>
            <a:ext cx="755468" cy="32720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CD6A7F-0504-E745-8A79-432D4911DA24}"/>
              </a:ext>
            </a:extLst>
          </p:cNvPr>
          <p:cNvSpPr txBox="1"/>
          <p:nvPr/>
        </p:nvSpPr>
        <p:spPr>
          <a:xfrm>
            <a:off x="6785063" y="153389"/>
            <a:ext cx="10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T=M-1</a:t>
            </a:r>
          </a:p>
        </p:txBody>
      </p:sp>
    </p:spTree>
    <p:extLst>
      <p:ext uri="{BB962C8B-B14F-4D97-AF65-F5344CB8AC3E}">
        <p14:creationId xmlns:p14="http://schemas.microsoft.com/office/powerpoint/2010/main" val="368953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3889-B644-6D43-FF43-A075FC90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Retraining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CCEDC67-1814-EC85-563E-9AEA47E6A991}"/>
              </a:ext>
            </a:extLst>
          </p:cNvPr>
          <p:cNvSpPr/>
          <p:nvPr/>
        </p:nvSpPr>
        <p:spPr>
          <a:xfrm>
            <a:off x="2146738" y="2729821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AWS Lambda loads champion model from S3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B5480D8-AC7A-EC9A-F024-6ACBD248499A}"/>
              </a:ext>
            </a:extLst>
          </p:cNvPr>
          <p:cNvSpPr/>
          <p:nvPr/>
        </p:nvSpPr>
        <p:spPr>
          <a:xfrm>
            <a:off x="4715767" y="2729821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Retrain challenger model based on train + test + retraining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CFDBB71-63FA-71B9-AAB2-B1597B9F76D5}"/>
              </a:ext>
            </a:extLst>
          </p:cNvPr>
          <p:cNvSpPr/>
          <p:nvPr/>
        </p:nvSpPr>
        <p:spPr>
          <a:xfrm>
            <a:off x="7284796" y="2729821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Threshold of 5% improvement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522B1A6-501C-E5F7-3C63-E31C43480CC1}"/>
              </a:ext>
            </a:extLst>
          </p:cNvPr>
          <p:cNvSpPr/>
          <p:nvPr/>
        </p:nvSpPr>
        <p:spPr>
          <a:xfrm>
            <a:off x="9853825" y="2729820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Push challenger to S3 if it wins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B4CC1CF-EE8E-31C8-D110-1D1D6E74023C}"/>
              </a:ext>
            </a:extLst>
          </p:cNvPr>
          <p:cNvSpPr/>
          <p:nvPr/>
        </p:nvSpPr>
        <p:spPr>
          <a:xfrm>
            <a:off x="2146738" y="4468133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TBC: Check data drift/shift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246BA4-5129-1F55-05E4-0C8F0215F06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234618" y="3236007"/>
            <a:ext cx="4811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136E0D-A917-9DFA-8B45-FE6A38AD8B1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803647" y="3236007"/>
            <a:ext cx="4811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55936F-871C-2EEC-BD5A-9B3D3D558D4B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9372676" y="3236006"/>
            <a:ext cx="48114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484CA52-A95C-FCD0-F365-FA7F9542E6C8}"/>
              </a:ext>
            </a:extLst>
          </p:cNvPr>
          <p:cNvSpPr/>
          <p:nvPr/>
        </p:nvSpPr>
        <p:spPr>
          <a:xfrm>
            <a:off x="533400" y="1560854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With new data pulled weekly on S3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EF46BE1-A142-DA15-C6F0-1D1F13EFF7E1}"/>
              </a:ext>
            </a:extLst>
          </p:cNvPr>
          <p:cNvCxnSpPr>
            <a:stCxn id="33" idx="2"/>
            <a:endCxn id="4" idx="1"/>
          </p:cNvCxnSpPr>
          <p:nvPr/>
        </p:nvCxnSpPr>
        <p:spPr>
          <a:xfrm rot="16200000" flipH="1">
            <a:off x="1530648" y="2619917"/>
            <a:ext cx="662782" cy="5693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32A4EEC-DE60-5CFF-B4F9-A0E82DC3EF4D}"/>
              </a:ext>
            </a:extLst>
          </p:cNvPr>
          <p:cNvCxnSpPr>
            <a:cxnSpLocks/>
            <a:stCxn id="33" idx="2"/>
            <a:endCxn id="11" idx="1"/>
          </p:cNvCxnSpPr>
          <p:nvPr/>
        </p:nvCxnSpPr>
        <p:spPr>
          <a:xfrm rot="16200000" flipH="1">
            <a:off x="661492" y="3489073"/>
            <a:ext cx="2401094" cy="5693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1F52619-D3DE-F07A-2D90-54A7256990C4}"/>
              </a:ext>
            </a:extLst>
          </p:cNvPr>
          <p:cNvSpPr txBox="1"/>
          <p:nvPr/>
        </p:nvSpPr>
        <p:spPr>
          <a:xfrm>
            <a:off x="6858000" y="51395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02911A7A-37B5-EFF1-591B-FB7B6B6E1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8705" y="1870588"/>
            <a:ext cx="791374" cy="87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62327</TotalTime>
  <Words>1198</Words>
  <Application>Microsoft Macintosh PowerPoint</Application>
  <PresentationFormat>Widescreen</PresentationFormat>
  <Paragraphs>145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Catch up 12 Sep 2025</vt:lpstr>
      <vt:lpstr>PowerPoint Presentation</vt:lpstr>
      <vt:lpstr>Architecture for training on cloud</vt:lpstr>
      <vt:lpstr>TODO</vt:lpstr>
      <vt:lpstr>TODO - Extras</vt:lpstr>
      <vt:lpstr>CT</vt:lpstr>
      <vt:lpstr>Retraining</vt:lpstr>
      <vt:lpstr>CT (Extras)</vt:lpstr>
      <vt:lpstr>CI</vt:lpstr>
      <vt:lpstr>Unit testing</vt:lpstr>
      <vt:lpstr>Testing to do</vt:lpstr>
      <vt:lpstr>Continuous Monitoring</vt:lpstr>
      <vt:lpstr>PowerPoint Presentation</vt:lpstr>
      <vt:lpstr>Logging</vt:lpstr>
      <vt:lpstr>Github OIDC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Toh (Nokia)</dc:creator>
  <cp:lastModifiedBy>Nathan Toh (Nokia)</cp:lastModifiedBy>
  <cp:revision>612</cp:revision>
  <dcterms:created xsi:type="dcterms:W3CDTF">2025-08-12T08:14:15Z</dcterms:created>
  <dcterms:modified xsi:type="dcterms:W3CDTF">2025-09-30T12:16:08Z</dcterms:modified>
</cp:coreProperties>
</file>