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4"/>
    <p:restoredTop sz="94698"/>
  </p:normalViewPr>
  <p:slideViewPr>
    <p:cSldViewPr snapToGrid="0">
      <p:cViewPr varScale="1">
        <p:scale>
          <a:sx n="88" d="100"/>
          <a:sy n="88" d="100"/>
        </p:scale>
        <p:origin x="176" y="6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CE2D-44D5-30ED-8DB1-5A944A04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62ECF-BB4C-D003-8881-21083A1AA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E40C5-1EFE-DEDA-2ECB-B93C4E18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EB4ED-6DB9-B2F3-65EC-DCBBFD83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38B3-FDA4-D03B-07E0-13FB08E1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07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788F-D009-D325-A596-7936091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0070A-1D4A-4266-61DD-3F7620D79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4B82-937B-CC4D-E45F-D37F9F9D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B1F00-58B1-13DF-E0F8-CFDCD9FC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37D5-6177-BB5F-66D9-594F4E54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66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1E48A-8E18-F375-43BE-E47CAB6A4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AE694-DF33-6189-A249-893F35FA5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47A2B-F655-B276-AAE9-2496429A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A8DE-B36D-C9FF-45E8-118B7F50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9B1D7-2028-F7B7-81AC-CE6C9AE8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34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B6C8-BFF2-617A-0285-1AA9AD43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0F4E3-81A5-7330-1921-7FCCD861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8877-EED4-DB16-5689-889DDA00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F828A-8DAD-98E9-F8C9-97D6D526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C0652-BAC3-81A3-73C2-92685263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68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E4DA-C7D6-A87D-6E2F-4B319402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03625-1677-137A-DA1B-9824B740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FC32-1E7E-17C1-6866-ED5B183A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21665-CA5D-6EC5-64B2-4A5C71D0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EE9E6-8389-0B36-C368-FD45FB25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76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46DD-4C98-C111-C0FE-B22F0085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B0AD-EFA0-1B43-97F1-04FDC883C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8A096-AF93-B203-A96A-6EDC2853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D4916-309A-8B49-381F-DBD00EA5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08606-B04F-BD52-DD83-0C5C628C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686F1-F503-EE99-331C-C2B05071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53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021F-331E-5ECE-B474-D4D61FBC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39DA7-22A2-7803-7F8E-AA36F699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15055-9343-6B66-BD51-6788328BA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48454-0B8D-3A58-EDFE-D6D28883F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02A4F-24AC-0E09-03CF-97F9868D2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28148-F149-6923-A187-5EEE3543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9A63F-2E0E-8AB5-3F10-33B84A84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80AE9-166E-E6B4-EC81-8CCBF914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73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2778-AFD7-3974-654C-6827AE34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2EF2A-8CE5-6733-FE38-ABF5E39D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3457D-01D8-E27C-32EE-C90E4377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52D7F-0D82-F624-240F-341F3779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5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DB50D-44E6-3550-0038-1C447E58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3E162-A80E-7FE4-4B72-C60077E3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08F47-5723-FDC8-3AAD-848D5FEA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9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3B7D-D4DD-0946-0D58-FE234586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9A24D-66F5-C878-B953-A739510E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0D81E-584B-F046-20F4-97FC73EAB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48E96-83A0-C128-C91B-BF995389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5DDA5-EE07-BDF3-36D3-924CA4B7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E10F4-D69C-7421-EF29-94CD3D7E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84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6F43-F14B-5ED5-6B0F-9E6F82C4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4B959-4A95-596C-2A37-B5EB6C642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8D3E-6EB5-8A60-815B-1C94ABE9A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855F-245B-1E54-F4A7-7E3DFB3F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10B16-8727-3062-4AAD-CF89EDF7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72B5E-2BF4-94C2-D06E-A2F83F39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98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833AE-4518-49FB-0259-EFBCD030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36EBE-CBFE-3BE7-38A4-14AE8A8E3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B2202-8D6E-DF7C-6519-8BDA18E7E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23ED18-7A4F-5248-ADF5-AAAFED4E564E}" type="datetimeFigureOut">
              <a:rPr lang="en-GB" smtClean="0"/>
              <a:t>12/08/2025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8A7B8-5534-7188-CAAC-D6CD1A157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DC995-C1D0-83F2-9CE3-EEACE3C48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10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47B461A-AA98-1190-F2D7-940ECC5A9626}"/>
              </a:ext>
            </a:extLst>
          </p:cNvPr>
          <p:cNvSpPr txBox="1"/>
          <p:nvPr/>
        </p:nvSpPr>
        <p:spPr>
          <a:xfrm>
            <a:off x="921656" y="0"/>
            <a:ext cx="11052629" cy="6709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/>
              <a:t>Objective</a:t>
            </a:r>
          </a:p>
          <a:p>
            <a:r>
              <a:rPr lang="en-GB" sz="1600" dirty="0"/>
              <a:t>Design a trackable, self-improving system for prediction of resale HDB prices, allowing Singaporeans to estimate how much savings they need to have.</a:t>
            </a:r>
          </a:p>
          <a:p>
            <a:r>
              <a:rPr lang="en-GB" sz="1600" dirty="0"/>
              <a:t> </a:t>
            </a:r>
          </a:p>
          <a:p>
            <a:r>
              <a:rPr lang="en-GB" sz="1600" u="sng" dirty="0"/>
              <a:t>Target</a:t>
            </a:r>
          </a:p>
          <a:p>
            <a:r>
              <a:rPr lang="en-GB" sz="1600" dirty="0"/>
              <a:t>Predict resale HDB flat prices based on various variables. </a:t>
            </a:r>
          </a:p>
          <a:p>
            <a:endParaRPr lang="en-GB" sz="1600" dirty="0"/>
          </a:p>
          <a:p>
            <a:r>
              <a:rPr lang="en-GB" sz="1600" u="sng" dirty="0"/>
              <a:t>Metrics (overestimate better than under?)</a:t>
            </a:r>
          </a:p>
          <a:p>
            <a:r>
              <a:rPr lang="en-GB" sz="1600" dirty="0"/>
              <a:t>Experimental: </a:t>
            </a:r>
          </a:p>
          <a:p>
            <a:r>
              <a:rPr lang="en-GB" sz="1600" dirty="0"/>
              <a:t>Short term: </a:t>
            </a:r>
          </a:p>
          <a:p>
            <a:r>
              <a:rPr lang="en-GB" sz="1600" dirty="0"/>
              <a:t>Long term: % prediction within a threshold ?? How to define?</a:t>
            </a:r>
          </a:p>
          <a:p>
            <a:endParaRPr lang="en-GB" sz="1600" dirty="0"/>
          </a:p>
          <a:p>
            <a:r>
              <a:rPr lang="en-GB" sz="1600" u="sng" dirty="0"/>
              <a:t>Retraining threshold</a:t>
            </a:r>
          </a:p>
          <a:p>
            <a:r>
              <a:rPr lang="en-GB" sz="1600" dirty="0"/>
              <a:t>How to define?</a:t>
            </a:r>
          </a:p>
          <a:p>
            <a:endParaRPr lang="en-GB" sz="1600" dirty="0"/>
          </a:p>
          <a:p>
            <a:r>
              <a:rPr lang="en-GB" sz="1600" u="sng" dirty="0"/>
              <a:t>Frequency of prediction</a:t>
            </a:r>
          </a:p>
          <a:p>
            <a:r>
              <a:rPr lang="en-GB" sz="1600" dirty="0"/>
              <a:t>Made on request, given a selected set of variables</a:t>
            </a:r>
          </a:p>
          <a:p>
            <a:r>
              <a:rPr lang="en-GB" sz="1600" dirty="0"/>
              <a:t>Online evaluation:</a:t>
            </a:r>
          </a:p>
          <a:p>
            <a:endParaRPr lang="en-GB" sz="1600" dirty="0"/>
          </a:p>
          <a:p>
            <a:r>
              <a:rPr lang="en-GB" sz="1600" u="sng" dirty="0"/>
              <a:t>Frequency of retraining</a:t>
            </a:r>
          </a:p>
          <a:p>
            <a:r>
              <a:rPr lang="en-GB" sz="1600" dirty="0"/>
              <a:t>Every week, offline batch</a:t>
            </a:r>
          </a:p>
          <a:p>
            <a:r>
              <a:rPr lang="en-GB" sz="1600"/>
              <a:t>Offline </a:t>
            </a:r>
            <a:r>
              <a:rPr lang="en-GB" sz="1600" dirty="0"/>
              <a:t>evaluation:</a:t>
            </a:r>
          </a:p>
          <a:p>
            <a:endParaRPr lang="en-GB" sz="1600" dirty="0"/>
          </a:p>
          <a:p>
            <a:r>
              <a:rPr lang="en-GB" sz="1600" u="sng" dirty="0"/>
              <a:t>Data</a:t>
            </a:r>
          </a:p>
          <a:p>
            <a:r>
              <a:rPr lang="en-GB" sz="1600" dirty="0"/>
              <a:t>Baseline data: until 12 Aug </a:t>
            </a:r>
          </a:p>
          <a:p>
            <a:r>
              <a:rPr lang="en-GB" sz="1600" dirty="0"/>
              <a:t>New data: Data from 13 Aug onwards, this serves as the delta. Pull from </a:t>
            </a:r>
            <a:r>
              <a:rPr lang="en-GB" sz="1600" dirty="0" err="1"/>
              <a:t>data.gov</a:t>
            </a:r>
            <a:r>
              <a:rPr lang="en-GB" sz="16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57733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72780F-3101-49A0-D888-D01BB7D17F17}"/>
              </a:ext>
            </a:extLst>
          </p:cNvPr>
          <p:cNvSpPr/>
          <p:nvPr/>
        </p:nvSpPr>
        <p:spPr>
          <a:xfrm>
            <a:off x="1853053" y="682906"/>
            <a:ext cx="7073234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data ingestion: Polars (with SQL code)</a:t>
            </a:r>
          </a:p>
          <a:p>
            <a:pPr algn="ctr"/>
            <a:r>
              <a:rPr lang="en-GB" dirty="0"/>
              <a:t>Scheduler for ingestion: AWS Lambda based on </a:t>
            </a:r>
            <a:r>
              <a:rPr lang="en-GB" dirty="0" err="1"/>
              <a:t>Eventbridge</a:t>
            </a:r>
            <a:r>
              <a:rPr lang="en-GB" dirty="0"/>
              <a:t> trigger</a:t>
            </a:r>
          </a:p>
          <a:p>
            <a:pPr algn="ctr"/>
            <a:endParaRPr lang="en-GB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0B35C24-0D8F-4C7D-6798-E4D129A4B41B}"/>
              </a:ext>
            </a:extLst>
          </p:cNvPr>
          <p:cNvSpPr/>
          <p:nvPr/>
        </p:nvSpPr>
        <p:spPr>
          <a:xfrm>
            <a:off x="1853051" y="2710406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Storages: ML Metadata, Model registry</a:t>
            </a:r>
          </a:p>
          <a:p>
            <a:pPr algn="ctr"/>
            <a:r>
              <a:rPr lang="en-GB" dirty="0"/>
              <a:t>Package to use for modelling: </a:t>
            </a:r>
            <a:r>
              <a:rPr lang="en-GB" dirty="0" err="1"/>
              <a:t>Pytorch</a:t>
            </a:r>
            <a:r>
              <a:rPr lang="en-GB" dirty="0"/>
              <a:t> or </a:t>
            </a:r>
            <a:r>
              <a:rPr lang="en-GB" dirty="0" err="1"/>
              <a:t>sklearn</a:t>
            </a:r>
            <a:r>
              <a:rPr lang="en-GB" dirty="0"/>
              <a:t>?</a:t>
            </a:r>
          </a:p>
          <a:p>
            <a:pPr algn="ctr"/>
            <a:r>
              <a:rPr lang="en-GB" dirty="0"/>
              <a:t>A/B Testing: ??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A2AE7E-49E2-89F4-B22E-31D66DBA708C}"/>
              </a:ext>
            </a:extLst>
          </p:cNvPr>
          <p:cNvSpPr/>
          <p:nvPr/>
        </p:nvSpPr>
        <p:spPr>
          <a:xfrm>
            <a:off x="1853050" y="4710897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Docker + ?Kubernetes for deployment on ECS</a:t>
            </a:r>
          </a:p>
          <a:p>
            <a:pPr algn="ctr"/>
            <a:endParaRPr lang="en-GB" sz="1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A06F3-5963-69DD-73B9-60E59EF1D6BA}"/>
              </a:ext>
            </a:extLst>
          </p:cNvPr>
          <p:cNvSpPr txBox="1"/>
          <p:nvPr/>
        </p:nvSpPr>
        <p:spPr>
          <a:xfrm>
            <a:off x="1853049" y="296165"/>
            <a:ext cx="4591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Ingestion + Feature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2F435-9804-E396-4943-6F5CA4EDF3E0}"/>
              </a:ext>
            </a:extLst>
          </p:cNvPr>
          <p:cNvSpPr txBox="1"/>
          <p:nvPr/>
        </p:nvSpPr>
        <p:spPr>
          <a:xfrm>
            <a:off x="1853049" y="2336643"/>
            <a:ext cx="2704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Modelling &gt; Monitoring &gt; CI/CD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98F65-05FA-0390-2249-8EE553CAAFC0}"/>
              </a:ext>
            </a:extLst>
          </p:cNvPr>
          <p:cNvSpPr txBox="1"/>
          <p:nvPr/>
        </p:nvSpPr>
        <p:spPr>
          <a:xfrm>
            <a:off x="1853049" y="4372073"/>
            <a:ext cx="3720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Serving dashboard of SG map on </a:t>
            </a:r>
            <a:r>
              <a:rPr lang="en-GB" sz="1400" dirty="0" err="1"/>
              <a:t>FastAPI</a:t>
            </a:r>
            <a:endParaRPr lang="en-GB" sz="1400" dirty="0"/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17F1AB51-185C-E840-9577-AA256A2D2681}"/>
              </a:ext>
            </a:extLst>
          </p:cNvPr>
          <p:cNvSpPr/>
          <p:nvPr/>
        </p:nvSpPr>
        <p:spPr>
          <a:xfrm>
            <a:off x="9071430" y="682906"/>
            <a:ext cx="1543656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Feature store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AA5FA35-BAB1-AF48-4122-E28351B95662}"/>
              </a:ext>
            </a:extLst>
          </p:cNvPr>
          <p:cNvSpPr/>
          <p:nvPr/>
        </p:nvSpPr>
        <p:spPr>
          <a:xfrm>
            <a:off x="1567544" y="682905"/>
            <a:ext cx="242533" cy="54711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9942B2-AC99-B3D1-EE2B-A3AC5ABBA7B2}"/>
              </a:ext>
            </a:extLst>
          </p:cNvPr>
          <p:cNvSpPr txBox="1"/>
          <p:nvPr/>
        </p:nvSpPr>
        <p:spPr>
          <a:xfrm>
            <a:off x="159657" y="2459504"/>
            <a:ext cx="136491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Orchestrate using AWS </a:t>
            </a:r>
            <a:r>
              <a:rPr lang="en-GB" sz="1400" dirty="0" err="1"/>
              <a:t>EventBridge</a:t>
            </a:r>
            <a:r>
              <a:rPr lang="en-GB" sz="1400" dirty="0"/>
              <a:t>,</a:t>
            </a:r>
          </a:p>
          <a:p>
            <a:r>
              <a:rPr lang="en-GB" sz="1400" dirty="0"/>
              <a:t>Mainly to deal with new data, and if retraining of model is required</a:t>
            </a:r>
          </a:p>
        </p:txBody>
      </p:sp>
    </p:spTree>
    <p:extLst>
      <p:ext uri="{BB962C8B-B14F-4D97-AF65-F5344CB8AC3E}">
        <p14:creationId xmlns:p14="http://schemas.microsoft.com/office/powerpoint/2010/main" val="21804684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1432</TotalTime>
  <Words>215</Words>
  <Application>Microsoft Macintosh PowerPoint</Application>
  <PresentationFormat>Widescreen</PresentationFormat>
  <Paragraphs>37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Toh (Nokia)</dc:creator>
  <cp:lastModifiedBy>Nathan Toh (Nokia)</cp:lastModifiedBy>
  <cp:revision>68</cp:revision>
  <dcterms:created xsi:type="dcterms:W3CDTF">2025-08-12T08:14:15Z</dcterms:created>
  <dcterms:modified xsi:type="dcterms:W3CDTF">2025-08-13T08:06:16Z</dcterms:modified>
</cp:coreProperties>
</file>