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6"/>
  </p:notesMasterIdLst>
  <p:handoutMasterIdLst>
    <p:handoutMasterId r:id="rId7"/>
  </p:handoutMasterIdLst>
  <p:sldIdLst>
    <p:sldId id="291" r:id="rId2"/>
    <p:sldId id="290" r:id="rId3"/>
    <p:sldId id="267" r:id="rId4"/>
    <p:sldId id="281" r:id="rId5"/>
  </p:sldIdLst>
  <p:sldSz cx="12192000" cy="6858000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2-493F-B775-061CA895142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2-493F-B775-061CA895142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B2-493F-B775-061CA89514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3446264"/>
        <c:axId val="573446656"/>
      </c:barChart>
      <c:catAx>
        <c:axId val="5734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46656"/>
        <c:crosses val="autoZero"/>
        <c:auto val="1"/>
        <c:lblAlgn val="ctr"/>
        <c:lblOffset val="100"/>
        <c:noMultiLvlLbl val="0"/>
      </c:catAx>
      <c:valAx>
        <c:axId val="5734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4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Dresden, Germany. </a:t>
            </a:r>
            <a:fld id="{6A1C6277-DCB6-465D-86A0-9E8E68B69AFD}" type="datetime4">
              <a:rPr lang="en-US" smtClean="0"/>
              <a:t>January 4, 2021</a:t>
            </a:fld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 baseline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Name LastName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Institute of Computer Engineering / Chair of Adaptive Dynamic Systems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22571" y="391230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2724" y="6283325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Title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LastName</a:t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Germany // </a:t>
            </a:r>
            <a:r>
              <a:rPr lang="en-US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January 4, 2021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7156450" y="1854676"/>
            <a:ext cx="4298950" cy="3455210"/>
            <a:chOff x="7431548" y="1854676"/>
            <a:chExt cx="4023852" cy="3455210"/>
          </a:xfrm>
        </p:grpSpPr>
        <p:sp>
          <p:nvSpPr>
            <p:cNvPr id="18" name="Rechteck 17"/>
            <p:cNvSpPr/>
            <p:nvPr/>
          </p:nvSpPr>
          <p:spPr>
            <a:xfrm>
              <a:off x="7431548" y="5032074"/>
              <a:ext cx="4023852" cy="277812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431548" y="2251851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431548" y="2649026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431548" y="3046201"/>
              <a:ext cx="4023852" cy="2778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431548" y="3443376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431548" y="3840551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431548" y="4237726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31548" y="4634901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431548" y="1854676"/>
              <a:ext cx="4023852" cy="277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55800" y="1847813"/>
            <a:ext cx="278539" cy="3455210"/>
            <a:chOff x="6659299" y="1847813"/>
            <a:chExt cx="278539" cy="3455210"/>
          </a:xfrm>
        </p:grpSpPr>
        <p:sp>
          <p:nvSpPr>
            <p:cNvPr id="26" name="Rechteck 25"/>
            <p:cNvSpPr/>
            <p:nvPr/>
          </p:nvSpPr>
          <p:spPr>
            <a:xfrm>
              <a:off x="6659299" y="5025211"/>
              <a:ext cx="278539" cy="277812"/>
            </a:xfrm>
            <a:prstGeom prst="rect">
              <a:avLst/>
            </a:prstGeom>
            <a:solidFill>
              <a:srgbClr val="EE7F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659299" y="2244988"/>
              <a:ext cx="278539" cy="277812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659299" y="2642163"/>
              <a:ext cx="278539" cy="27781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659299" y="3039338"/>
              <a:ext cx="278539" cy="277812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6659299" y="3436513"/>
              <a:ext cx="278539" cy="277812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6659299" y="3833688"/>
              <a:ext cx="278539" cy="277812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659299" y="4230863"/>
              <a:ext cx="278539" cy="277812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6659299" y="4628038"/>
              <a:ext cx="278539" cy="277812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659299" y="1847813"/>
              <a:ext cx="278539" cy="27781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694545" y="1847813"/>
            <a:ext cx="278539" cy="3455210"/>
            <a:chOff x="7045423" y="1847813"/>
            <a:chExt cx="278539" cy="3455210"/>
          </a:xfrm>
        </p:grpSpPr>
        <p:sp>
          <p:nvSpPr>
            <p:cNvPr id="46" name="Rechteck 45"/>
            <p:cNvSpPr/>
            <p:nvPr/>
          </p:nvSpPr>
          <p:spPr>
            <a:xfrm>
              <a:off x="7045423" y="5025211"/>
              <a:ext cx="278539" cy="277812"/>
            </a:xfrm>
            <a:prstGeom prst="rect">
              <a:avLst/>
            </a:prstGeom>
            <a:solidFill>
              <a:srgbClr val="EE7F00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045423" y="2244988"/>
              <a:ext cx="278539" cy="277812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045423" y="2642163"/>
              <a:ext cx="278539" cy="2778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7045423" y="3039338"/>
              <a:ext cx="278539" cy="277812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7045423" y="3436513"/>
              <a:ext cx="278539" cy="277812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045423" y="3833688"/>
              <a:ext cx="278539" cy="277812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045423" y="4230863"/>
              <a:ext cx="278539" cy="277812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7045423" y="4628038"/>
              <a:ext cx="278539" cy="277812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7045423" y="1847813"/>
              <a:ext cx="278539" cy="27781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817055" y="1847813"/>
            <a:ext cx="278539" cy="3455210"/>
            <a:chOff x="6274263" y="1847813"/>
            <a:chExt cx="278539" cy="3455210"/>
          </a:xfrm>
        </p:grpSpPr>
        <p:sp>
          <p:nvSpPr>
            <p:cNvPr id="56" name="Rechteck 55"/>
            <p:cNvSpPr/>
            <p:nvPr/>
          </p:nvSpPr>
          <p:spPr>
            <a:xfrm>
              <a:off x="6274263" y="5025211"/>
              <a:ext cx="278539" cy="277812"/>
            </a:xfrm>
            <a:prstGeom prst="rect">
              <a:avLst/>
            </a:prstGeom>
            <a:solidFill>
              <a:srgbClr val="EE7F00">
                <a:alpha val="4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274263" y="2244988"/>
              <a:ext cx="278539" cy="277812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6274263" y="2642163"/>
              <a:ext cx="278539" cy="2778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74263" y="3039338"/>
              <a:ext cx="278539" cy="27781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74263" y="3436513"/>
              <a:ext cx="278539" cy="277812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274263" y="3833688"/>
              <a:ext cx="278539" cy="277812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6274263" y="4230863"/>
              <a:ext cx="278539" cy="27781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6274263" y="4628038"/>
              <a:ext cx="278539" cy="277812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274263" y="1847813"/>
              <a:ext cx="278539" cy="27781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</a:t>
            </a:r>
            <a:br>
              <a:rPr lang="de-DE" dirty="0"/>
            </a:br>
            <a:r>
              <a:rPr lang="de-DE" b="0" dirty="0"/>
              <a:t>Grundfarben und Varianten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2" y="1484313"/>
            <a:ext cx="4300538" cy="42497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de-DE" dirty="0"/>
          </a:p>
          <a:p>
            <a:pPr>
              <a:spcBef>
                <a:spcPts val="1200"/>
              </a:spcBef>
            </a:pPr>
            <a:r>
              <a:rPr lang="de-DE" dirty="0"/>
              <a:t>Die </a:t>
            </a:r>
            <a:r>
              <a:rPr lang="de-DE" b="1" dirty="0"/>
              <a:t>Hausfarbe</a:t>
            </a:r>
            <a:r>
              <a:rPr lang="de-DE" dirty="0"/>
              <a:t> der TU Dresden ist </a:t>
            </a:r>
            <a:r>
              <a:rPr lang="de-DE" b="1" dirty="0"/>
              <a:t>Dunkelblau</a:t>
            </a:r>
            <a:r>
              <a:rPr lang="de-DE" dirty="0"/>
              <a:t>, Farbton HKS 41.</a:t>
            </a:r>
          </a:p>
          <a:p>
            <a:r>
              <a:rPr lang="de-DE" dirty="0"/>
              <a:t>Zudem sind eine Reihe von </a:t>
            </a:r>
            <a:r>
              <a:rPr lang="de-DE" b="1" dirty="0"/>
              <a:t>Sekundärfarben</a:t>
            </a:r>
            <a:r>
              <a:rPr lang="de-DE" dirty="0"/>
              <a:t> definiert.</a:t>
            </a:r>
          </a:p>
          <a:p>
            <a:r>
              <a:rPr lang="de-DE" dirty="0"/>
              <a:t>Die Farben können in unterschiedlicher Deckkraft eingesetzt werden. </a:t>
            </a:r>
          </a:p>
          <a:p>
            <a:r>
              <a:rPr lang="de-DE" dirty="0"/>
              <a:t>Die Farben sind direkt im </a:t>
            </a:r>
            <a:r>
              <a:rPr lang="de-DE" b="1" dirty="0"/>
              <a:t>Design „TUD_2018“</a:t>
            </a:r>
            <a:r>
              <a:rPr lang="de-DE" dirty="0"/>
              <a:t> in dieser Präsentationsvorlage eingebunden.</a:t>
            </a:r>
          </a:p>
          <a:p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7156450" y="1484313"/>
            <a:ext cx="4309577" cy="4249737"/>
          </a:xfrm>
        </p:spPr>
        <p:txBody>
          <a:bodyPr vert="horz" lIns="108000" tIns="0" rIns="0" bIns="0" rtlCol="0">
            <a:normAutofit/>
          </a:bodyPr>
          <a:lstStyle/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b="1" dirty="0"/>
              <a:t>Name	</a:t>
            </a:r>
            <a:r>
              <a:rPr lang="de-DE" b="1" dirty="0" err="1"/>
              <a:t>rgb</a:t>
            </a:r>
            <a:r>
              <a:rPr lang="de-DE" b="1" dirty="0"/>
              <a:t>		hex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b="1" dirty="0">
                <a:solidFill>
                  <a:schemeClr val="bg1"/>
                </a:solidFill>
              </a:rPr>
              <a:t>HKS 41	0 / 48 / 94	#00305d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44	0 / 106 / 179	#006ab2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Cyan	0 / 158 / 224	#009de0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92	114 / 120 / 121	#717778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33	147 / 16 / 126 	#93107d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36	84 / 55 / 138	#54368a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65	106 / 176 / 35	#69af22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57	0 / 125 / 64	#007d3f</a:t>
            </a:r>
          </a:p>
          <a:p>
            <a:pPr defTabSz="896938">
              <a:spcBef>
                <a:spcPts val="1200"/>
              </a:spcBef>
              <a:tabLst>
                <a:tab pos="1165225" algn="l"/>
              </a:tabLst>
            </a:pPr>
            <a:r>
              <a:rPr lang="de-DE" dirty="0">
                <a:solidFill>
                  <a:schemeClr val="bg1"/>
                </a:solidFill>
              </a:rPr>
              <a:t>HKS 07	238 / 127 / 0	#ee7f00</a:t>
            </a:r>
          </a:p>
          <a:p>
            <a:pPr defTabSz="896938">
              <a:tabLst>
                <a:tab pos="1165225" algn="l"/>
              </a:tabLst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5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  <a:br>
              <a:rPr lang="de-DE" dirty="0"/>
            </a:br>
            <a:r>
              <a:rPr lang="de-DE" b="0" dirty="0"/>
              <a:t>mehrfarbig</a:t>
            </a:r>
          </a:p>
        </p:txBody>
      </p:sp>
      <p:graphicFrame>
        <p:nvGraphicFramePr>
          <p:cNvPr id="9" name="Bildplatzhalter 8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586155739"/>
              </p:ext>
            </p:extLst>
          </p:nvPr>
        </p:nvGraphicFramePr>
        <p:xfrm>
          <a:off x="6267450" y="1484314"/>
          <a:ext cx="5187950" cy="43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Sollten themenbedingt mehrfarbige Diagramme erforderlich sein:</a:t>
            </a:r>
          </a:p>
          <a:p>
            <a:pPr lvl="1">
              <a:spcBef>
                <a:spcPts val="1600"/>
              </a:spcBef>
            </a:pPr>
            <a:r>
              <a:rPr lang="de-DE" b="1" dirty="0"/>
              <a:t>Konsistentes Farbschema </a:t>
            </a:r>
            <a:r>
              <a:rPr lang="de-DE" dirty="0"/>
              <a:t>im gesamten Dokument verwenden</a:t>
            </a:r>
          </a:p>
          <a:p>
            <a:pPr lvl="1">
              <a:spcBef>
                <a:spcPts val="1600"/>
              </a:spcBef>
              <a:spcAft>
                <a:spcPts val="600"/>
              </a:spcAft>
            </a:pPr>
            <a:r>
              <a:rPr lang="de-DE" b="1" dirty="0"/>
              <a:t>Farbschema anpassen </a:t>
            </a:r>
            <a:r>
              <a:rPr lang="de-DE" dirty="0"/>
              <a:t>auf die eigenen Bedürfnisse z. B.</a:t>
            </a:r>
          </a:p>
          <a:p>
            <a:pPr lvl="3"/>
            <a:r>
              <a:rPr lang="de-DE" dirty="0"/>
              <a:t>DRESDEN-</a:t>
            </a:r>
            <a:r>
              <a:rPr lang="de-DE" dirty="0" err="1"/>
              <a:t>concept</a:t>
            </a:r>
            <a:r>
              <a:rPr lang="de-DE" dirty="0"/>
              <a:t> Farben</a:t>
            </a:r>
          </a:p>
          <a:p>
            <a:pPr lvl="3"/>
            <a:endParaRPr lang="de-DE" dirty="0"/>
          </a:p>
          <a:p>
            <a:pPr lvl="3">
              <a:spcBef>
                <a:spcPts val="2000"/>
              </a:spcBef>
            </a:pPr>
            <a:r>
              <a:rPr lang="de-DE" dirty="0"/>
              <a:t>Farben des SINS </a:t>
            </a:r>
            <a:br>
              <a:rPr lang="de-DE" dirty="0"/>
            </a:br>
            <a:r>
              <a:rPr lang="de-DE" dirty="0"/>
              <a:t>(Studieninformationssystem der TUD)</a:t>
            </a:r>
          </a:p>
          <a:p>
            <a:pPr lvl="3">
              <a:spcBef>
                <a:spcPts val="2000"/>
              </a:spcBef>
            </a:pPr>
            <a:endParaRPr lang="de-DE" dirty="0"/>
          </a:p>
          <a:p>
            <a:pPr lvl="3">
              <a:spcBef>
                <a:spcPts val="2000"/>
              </a:spcBef>
            </a:pPr>
            <a:r>
              <a:rPr lang="de-DE" dirty="0"/>
              <a:t>Farben der eigenen Struktureinheit</a:t>
            </a:r>
          </a:p>
          <a:p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770752" y="3723514"/>
            <a:ext cx="2972700" cy="278541"/>
            <a:chOff x="1770752" y="3694939"/>
            <a:chExt cx="2972700" cy="278541"/>
          </a:xfrm>
        </p:grpSpPr>
        <p:sp>
          <p:nvSpPr>
            <p:cNvPr id="11" name="Rechteck 10"/>
            <p:cNvSpPr/>
            <p:nvPr/>
          </p:nvSpPr>
          <p:spPr>
            <a:xfrm rot="16200000">
              <a:off x="2155372" y="3695304"/>
              <a:ext cx="278539" cy="277812"/>
            </a:xfrm>
            <a:prstGeom prst="rect">
              <a:avLst/>
            </a:prstGeom>
            <a:solidFill>
              <a:srgbClr val="28618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 rot="16200000">
              <a:off x="2540356" y="3695304"/>
              <a:ext cx="278539" cy="277812"/>
            </a:xfrm>
            <a:prstGeom prst="rect">
              <a:avLst/>
            </a:prstGeom>
            <a:solidFill>
              <a:srgbClr val="539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rot="16200000">
              <a:off x="2925340" y="3695304"/>
              <a:ext cx="278539" cy="277812"/>
            </a:xfrm>
            <a:prstGeom prst="rect">
              <a:avLst/>
            </a:prstGeom>
            <a:solidFill>
              <a:srgbClr val="84D1E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 rot="16200000">
              <a:off x="3310324" y="3695305"/>
              <a:ext cx="278539" cy="277812"/>
            </a:xfrm>
            <a:prstGeom prst="rect">
              <a:avLst/>
            </a:prstGeom>
            <a:solidFill>
              <a:srgbClr val="009B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 rot="16200000">
              <a:off x="3695308" y="3695304"/>
              <a:ext cx="278539" cy="277812"/>
            </a:xfrm>
            <a:prstGeom prst="rect">
              <a:avLst/>
            </a:prstGeom>
            <a:solidFill>
              <a:srgbClr val="13A98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16200000">
              <a:off x="4080292" y="3695304"/>
              <a:ext cx="278539" cy="277812"/>
            </a:xfrm>
            <a:prstGeom prst="rect">
              <a:avLst/>
            </a:prstGeom>
            <a:solidFill>
              <a:srgbClr val="93C35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 rot="16200000">
              <a:off x="4465276" y="3695303"/>
              <a:ext cx="278539" cy="277812"/>
            </a:xfrm>
            <a:prstGeom prst="rect">
              <a:avLst/>
            </a:prstGeom>
            <a:solidFill>
              <a:srgbClr val="BCCF0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16200000">
              <a:off x="1770388" y="3695304"/>
              <a:ext cx="278539" cy="277812"/>
            </a:xfrm>
            <a:prstGeom prst="rect">
              <a:avLst/>
            </a:prstGeom>
            <a:solidFill>
              <a:srgbClr val="03305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770753" y="4654017"/>
            <a:ext cx="2202732" cy="278540"/>
            <a:chOff x="1770753" y="4413290"/>
            <a:chExt cx="2202732" cy="278540"/>
          </a:xfrm>
        </p:grpSpPr>
        <p:sp>
          <p:nvSpPr>
            <p:cNvPr id="21" name="Rechteck 20"/>
            <p:cNvSpPr/>
            <p:nvPr/>
          </p:nvSpPr>
          <p:spPr>
            <a:xfrm rot="16200000">
              <a:off x="2155373" y="4413654"/>
              <a:ext cx="278539" cy="277812"/>
            </a:xfrm>
            <a:prstGeom prst="rect">
              <a:avLst/>
            </a:prstGeom>
            <a:solidFill>
              <a:srgbClr val="02ACA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16200000">
              <a:off x="2540357" y="4413654"/>
              <a:ext cx="278539" cy="277812"/>
            </a:xfrm>
            <a:prstGeom prst="rect">
              <a:avLst/>
            </a:prstGeom>
            <a:solidFill>
              <a:srgbClr val="00A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16200000">
              <a:off x="2925341" y="4413654"/>
              <a:ext cx="278539" cy="277812"/>
            </a:xfrm>
            <a:prstGeom prst="rect">
              <a:avLst/>
            </a:prstGeom>
            <a:solidFill>
              <a:srgbClr val="E02D8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16200000">
              <a:off x="3310325" y="4413655"/>
              <a:ext cx="278539" cy="277812"/>
            </a:xfrm>
            <a:prstGeom prst="rect">
              <a:avLst/>
            </a:prstGeom>
            <a:solidFill>
              <a:srgbClr val="E8412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 rot="16200000">
              <a:off x="3695309" y="4413654"/>
              <a:ext cx="278539" cy="277812"/>
            </a:xfrm>
            <a:prstGeom prst="rect">
              <a:avLst/>
            </a:prstGeom>
            <a:solidFill>
              <a:srgbClr val="F07D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 rot="16200000">
              <a:off x="1770389" y="4413654"/>
              <a:ext cx="278539" cy="277812"/>
            </a:xfrm>
            <a:prstGeom prst="rect">
              <a:avLst/>
            </a:prstGeom>
            <a:solidFill>
              <a:srgbClr val="63B3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1770754" y="5573458"/>
            <a:ext cx="1047780" cy="278539"/>
            <a:chOff x="1770754" y="4976025"/>
            <a:chExt cx="1047780" cy="278539"/>
          </a:xfrm>
        </p:grpSpPr>
        <p:sp>
          <p:nvSpPr>
            <p:cNvPr id="29" name="Rechteck 28"/>
            <p:cNvSpPr/>
            <p:nvPr/>
          </p:nvSpPr>
          <p:spPr>
            <a:xfrm rot="16200000">
              <a:off x="2155374" y="4976389"/>
              <a:ext cx="278539" cy="2778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 rot="16200000">
              <a:off x="2540358" y="4976389"/>
              <a:ext cx="278539" cy="277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 rot="16200000">
              <a:off x="1770390" y="4976389"/>
              <a:ext cx="278539" cy="27781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78966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3DDC62-2CE6-774E-8340-8260BC267E57}" vid="{CBF861B5-B793-E74B-9EAA-FF010F67C03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2020_Praesentationsvorlage_TUD_16zu9</Template>
  <TotalTime>16</TotalTime>
  <Words>76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Symbol</vt:lpstr>
      <vt:lpstr>Open Sans</vt:lpstr>
      <vt:lpstr>Calibri</vt:lpstr>
      <vt:lpstr>Arial</vt:lpstr>
      <vt:lpstr>TUD_2018_16zu9</vt:lpstr>
      <vt:lpstr>PowerPoint Presentation</vt:lpstr>
      <vt:lpstr>PowerPoint Presentation</vt:lpstr>
      <vt:lpstr>Farben Grundfarben und Varianten</vt:lpstr>
      <vt:lpstr>Diagramme mehrfarbig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 User</dc:creator>
  <cp:lastModifiedBy>Windows User</cp:lastModifiedBy>
  <cp:revision>4</cp:revision>
  <dcterms:created xsi:type="dcterms:W3CDTF">2021-01-04T09:39:18Z</dcterms:created>
  <dcterms:modified xsi:type="dcterms:W3CDTF">2021-01-04T09:55:34Z</dcterms:modified>
</cp:coreProperties>
</file>