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6"/>
  </p:handoutMasterIdLst>
  <p:sldIdLst>
    <p:sldId id="753" r:id="rId4"/>
    <p:sldId id="940" r:id="rId6"/>
    <p:sldId id="952" r:id="rId7"/>
    <p:sldId id="953" r:id="rId8"/>
    <p:sldId id="954" r:id="rId9"/>
    <p:sldId id="955" r:id="rId10"/>
    <p:sldId id="956" r:id="rId11"/>
    <p:sldId id="957" r:id="rId12"/>
    <p:sldId id="935" r:id="rId13"/>
    <p:sldId id="939" r:id="rId14"/>
    <p:sldId id="958" r:id="rId15"/>
  </p:sldIdLst>
  <p:sldSz cx="12192000" cy="6858000"/>
  <p:notesSz cx="6858000" cy="9144000"/>
  <p:custDataLst>
    <p:tags r:id="rId21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40"/>
            <p14:sldId id="952"/>
            <p14:sldId id="953"/>
            <p14:sldId id="954"/>
            <p14:sldId id="955"/>
            <p14:sldId id="956"/>
            <p14:sldId id="957"/>
            <p14:sldId id="935"/>
            <p14:sldId id="939"/>
            <p14:sldId id="958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70" userDrawn="1">
          <p15:clr>
            <a:srgbClr val="A4A3A4"/>
          </p15:clr>
        </p15:guide>
        <p15:guide id="2" pos="3887" userDrawn="1">
          <p15:clr>
            <a:srgbClr val="A4A3A4"/>
          </p15:clr>
        </p15:guide>
        <p15:guide id="3" pos="411" userDrawn="1">
          <p15:clr>
            <a:srgbClr val="A4A3A4"/>
          </p15:clr>
        </p15:guide>
        <p15:guide id="4" pos="7306" userDrawn="1">
          <p15:clr>
            <a:srgbClr val="A4A3A4"/>
          </p15:clr>
        </p15:guide>
        <p15:guide id="5" pos="2894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632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94" userDrawn="1">
          <p15:clr>
            <a:srgbClr val="A4A3A4"/>
          </p15:clr>
        </p15:guide>
        <p15:guide id="10" pos="6535" userDrawn="1">
          <p15:clr>
            <a:srgbClr val="A4A3A4"/>
          </p15:clr>
        </p15:guide>
        <p15:guide id="11" pos="1108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88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F"/>
    <a:srgbClr val="FDD1FF"/>
    <a:srgbClr val="FFFCD1"/>
    <a:srgbClr val="A87F00"/>
    <a:srgbClr val="FFC923"/>
    <a:srgbClr val="B08500"/>
    <a:srgbClr val="FFBC05"/>
    <a:srgbClr val="C69500"/>
    <a:srgbClr val="8E6B00"/>
    <a:srgbClr val="FFE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70"/>
        <p:guide pos="3887"/>
        <p:guide pos="411"/>
        <p:guide pos="7306"/>
        <p:guide pos="2894"/>
        <p:guide pos="4923"/>
        <p:guide orient="horz" pos="2632"/>
        <p:guide orient="horz" pos="1678"/>
        <p:guide pos="5594"/>
        <p:guide pos="6535"/>
        <p:guide pos="1108"/>
        <p:guide orient="horz" pos="3308"/>
        <p:guide orient="horz" pos="988"/>
        <p:guide orient="horz" pos="3656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29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.xml"/><Relationship Id="rId3" Type="http://schemas.openxmlformats.org/officeDocument/2006/relationships/image" Target="../media/image19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.xml"/><Relationship Id="rId3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.xml"/><Relationship Id="rId3" Type="http://schemas.openxmlformats.org/officeDocument/2006/relationships/image" Target="../media/image21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.xml"/><Relationship Id="rId3" Type="http://schemas.openxmlformats.org/officeDocument/2006/relationships/image" Target="../media/image22.png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.xml"/><Relationship Id="rId3" Type="http://schemas.openxmlformats.org/officeDocument/2006/relationships/image" Target="../media/image23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.xml"/><Relationship Id="rId3" Type="http://schemas.openxmlformats.org/officeDocument/2006/relationships/image" Target="../media/image24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r>
              <a:rPr lang="en-US" altLang="zh-CN" dirty="0">
                <a:solidFill>
                  <a:schemeClr val="tx1"/>
                </a:solidFill>
              </a:rPr>
              <a:t>23</a:t>
            </a:r>
            <a:r>
              <a:rPr lang="zh-CN" altLang="en-US" dirty="0">
                <a:solidFill>
                  <a:schemeClr val="tx1"/>
                </a:solidFill>
              </a:rPr>
              <a:t>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23940" y="33976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* Optimal grid size calculation is based on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GH100: 8 GPCs, 72 TPCs (9 TPCs/GPC), 2 SMs/TPC, 144 SMs per full GPU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 Hence, maximum SMs per GPC = 18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*/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constexpr int max_sm_per_gpc = 18;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Provided SM count could possibly be less than the assumed maximum SMs per GPC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auto cluster_size = cluster_shape.m() * cluster_shape.n();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min_num_gpc = sm_count &lt; max_sm_per_gpc ? 1 : sm_count /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max_cta_occupancy_per_gpc = max_sm_per_gpc - (max_sm_per_gpc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= min_num_gpc * max_cta_occupancy_per_gpc;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// The calculation below allows for larger grid size launch for different GPUs.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num_gpc_residual = sm_count &lt; max_sm_per_gpc ? 0 : sm_count % max_sm_per_gpc;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int const max_cta_occupancy_per_residual_gpc = num_gpc_residual - (num_gpc_residual % cluster_size);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cta_per_device += max_cta_occupancy_per_residual_gpc;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(sm_count &lt; cta_per_device)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cta_per_device = sm_count;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if (raster_order == RasterOrder::AlongN) {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launch_grid.y = possibly_truncate(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cta_per_device       / cluster_shape.m(),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      problem_blocks_total / cluster_shape.m());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     }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63550" y="257175"/>
            <a:ext cx="5751830" cy="6331585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23875" y="327088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20135" y="23368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34970" y="327088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3875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3497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2491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14850" y="327088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93497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2491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14850" y="91884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2387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934970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22750" y="170878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39800" y="257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531495" y="327152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26815" y="91884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B1-0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18660" y="91884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6634480" y="2415540"/>
            <a:ext cx="484568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/>
              <a:t>这是</a:t>
            </a:r>
            <a:r>
              <a:rPr lang="zh-CN" sz="2800" b="1"/>
              <a:t>无</a:t>
            </a:r>
            <a:r>
              <a:rPr lang="en-US" altLang="zh-CN" sz="2800" b="1"/>
              <a:t>DSM</a:t>
            </a:r>
            <a:r>
              <a:rPr lang="zh-CN" altLang="en-US" sz="2800" b="1"/>
              <a:t>的</a:t>
            </a:r>
            <a:r>
              <a:rPr lang="en-US" altLang="zh-CN" sz="2800" b="1"/>
              <a:t>cutlass</a:t>
            </a:r>
            <a:r>
              <a:rPr lang="zh-CN" altLang="en-US" sz="2800"/>
              <a:t>版本。利用了</a:t>
            </a:r>
            <a:r>
              <a:rPr lang="en-US" altLang="zh-CN" sz="2800"/>
              <a:t>TMA-multicast</a:t>
            </a:r>
            <a:r>
              <a:rPr lang="zh-CN" altLang="en-US" sz="2800"/>
              <a:t>来优化对同一块</a:t>
            </a:r>
            <a:r>
              <a:rPr lang="en-US" altLang="zh-CN" sz="2800"/>
              <a:t>A</a:t>
            </a:r>
            <a:r>
              <a:rPr lang="zh-CN" altLang="en-US" sz="2800"/>
              <a:t>的读取。</a:t>
            </a:r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trade-off</a:t>
            </a:r>
            <a:r>
              <a:rPr lang="zh-CN" altLang="en-US" sz="2800"/>
              <a:t>在于，</a:t>
            </a:r>
            <a:r>
              <a:rPr lang="en-US" altLang="zh-CN" sz="2800"/>
              <a:t>DSM</a:t>
            </a:r>
            <a:r>
              <a:rPr lang="zh-CN" altLang="en-US" sz="2800"/>
              <a:t>互换（</a:t>
            </a:r>
            <a:r>
              <a:rPr lang="en-US" altLang="zh-CN" sz="2800"/>
              <a:t>L1</a:t>
            </a:r>
            <a:r>
              <a:rPr lang="zh-CN" altLang="en-US" sz="2800"/>
              <a:t>）和</a:t>
            </a:r>
            <a:r>
              <a:rPr lang="en-US" sz="2800"/>
              <a:t>TMA-multicast</a:t>
            </a:r>
            <a:r>
              <a:rPr lang="zh-CN" altLang="en-US" sz="2800"/>
              <a:t>（</a:t>
            </a:r>
            <a:r>
              <a:rPr lang="en-US" altLang="zh-CN" sz="2800"/>
              <a:t>L2</a:t>
            </a:r>
            <a:r>
              <a:rPr lang="zh-CN" altLang="en-US" sz="2800"/>
              <a:t>）哪个更快？（暂不知晓）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 0.000277778 " pathEditMode="relative" rAng="0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0833 0.000740741 L 0.324167 0.00101852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04167 0.341481 " pathEditMode="relative" rAng="0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208333 0.340741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25" grpId="0" bldLvl="0" animBg="1"/>
      <p:bldP spid="10" grpId="0" bldLvl="0" animBg="1"/>
      <p:bldP spid="16" grpId="0" bldLvl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下一步工作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76145" y="3356610"/>
            <a:ext cx="707326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下一步工作：修改k。每个block的k读取范围都不一样。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然后修改load。</a:t>
            </a:r>
            <a:r>
              <a:rPr lang="zh-CN"/>
              <a:t>增加从共享内存读入</a:t>
            </a:r>
            <a:r>
              <a:rPr lang="en-US" altLang="zh-CN"/>
              <a:t>GEMM0</a:t>
            </a:r>
            <a:r>
              <a:rPr lang="zh-CN" altLang="en-US"/>
              <a:t>的结果矩阵，同时从</a:t>
            </a:r>
            <a:r>
              <a:rPr lang="en-US" altLang="zh-CN"/>
              <a:t>global</a:t>
            </a:r>
            <a:r>
              <a:rPr lang="zh-CN" altLang="en-US"/>
              <a:t>照常读入</a:t>
            </a:r>
            <a:r>
              <a:rPr lang="en-US" altLang="zh-CN"/>
              <a:t>D</a:t>
            </a:r>
            <a:r>
              <a:rPr lang="zh-CN" altLang="en-US"/>
              <a:t>权重矩阵。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然后再增加cluster内的TMA-reduce。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最后store出去。</a:t>
            </a:r>
            <a:r>
              <a:rPr lang="zh-CN"/>
              <a:t>较简单方法是直接从寄存器存到</a:t>
            </a:r>
            <a:r>
              <a:rPr lang="en-US" altLang="zh-CN"/>
              <a:t>global</a:t>
            </a:r>
            <a:r>
              <a:rPr lang="zh-CN" altLang="en-US"/>
              <a:t>。复杂点就修改存储地址到原先的</a:t>
            </a:r>
            <a:r>
              <a:rPr lang="en-US" altLang="zh-CN"/>
              <a:t>A</a:t>
            </a:r>
            <a:r>
              <a:rPr lang="zh-CN" altLang="en-US"/>
              <a:t>读入的共享内存位置，再存到</a:t>
            </a:r>
            <a:r>
              <a:rPr lang="en-US" altLang="zh-CN"/>
              <a:t>global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cute:tensor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3"/>
        </p:blipFill>
        <p:spPr>
          <a:xfrm>
            <a:off x="3773170" y="3732530"/>
            <a:ext cx="8418830" cy="31254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4400" y="264731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学习cute的tensor如何使用。目的是操纵共享内存的GEMM0结果的tensor。学会如何确认变量的类型，如何切片tensor。为下一步将结果tensor用于GEMM1的读取。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学习cute的barrier/multi-stage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0205" y="3079115"/>
            <a:ext cx="293624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目的是，以防乱修改load/store函数，对barrier的工作造成错误。所幸发现修改读A还是读B并不影响barrier的正确性。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48075" y="1961515"/>
            <a:ext cx="4559300" cy="4769485"/>
          </a:xfrm>
          <a:prstGeom prst="rect">
            <a:avLst/>
          </a:prstGeom>
          <a:solidFill>
            <a:srgbClr val="FFFFAF"/>
          </a:solidFill>
        </p:spPr>
        <p:txBody>
          <a:bodyPr wrap="square" rtlCol="0" anchor="t">
            <a:spAutoFit/>
          </a:bodyPr>
          <a:p>
            <a:r>
              <a:rPr lang="zh-CN" altLang="en-US" sz="1600"/>
              <a:t>// Producer threads</a:t>
            </a:r>
            <a:endParaRPr lang="zh-CN" altLang="en-US" sz="1600"/>
          </a:p>
          <a:p>
            <a:r>
              <a:rPr lang="zh-CN" altLang="en-US" sz="1600"/>
              <a:t>if (thread_idx == 0 or thread_idx == 1) {</a:t>
            </a:r>
            <a:endParaRPr lang="zh-CN" altLang="en-US" sz="1600"/>
          </a:p>
          <a:p>
            <a:r>
              <a:rPr lang="zh-CN" altLang="en-US" sz="1600"/>
              <a:t>  PipelineState smem_pipe_write = </a:t>
            </a:r>
            <a:r>
              <a:rPr lang="zh-CN" altLang="en-US" sz="1600" b="1">
                <a:solidFill>
                  <a:srgbClr val="FF0000"/>
                </a:solidFill>
              </a:rPr>
              <a:t>cutlass::make_producer_start_state</a:t>
            </a:r>
            <a:r>
              <a:rPr lang="zh-CN" altLang="en-US" sz="1600"/>
              <a:t>&lt;MainloopPipeline&gt;();</a:t>
            </a:r>
            <a:endParaRPr lang="zh-CN" altLang="en-US" sz="1600"/>
          </a:p>
          <a:p>
            <a:r>
              <a:rPr lang="zh-CN" altLang="en-US" sz="1600"/>
              <a:t>  for ( ; iter &gt; 0; --iter) {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rgbClr val="FF0000"/>
                </a:solidFill>
              </a:rPr>
              <a:t>pipeline.producer_acquire</a:t>
            </a:r>
            <a:r>
              <a:rPr lang="zh-CN" altLang="en-US" sz="1600"/>
              <a:t>(smem_pipe_write);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    // Producer ops</a:t>
            </a:r>
            <a:endParaRPr lang="zh-CN" altLang="en-US" sz="1600"/>
          </a:p>
          <a:p>
            <a:r>
              <a:rPr lang="zh-CN" altLang="en-US" sz="1600"/>
              <a:t>    // If any memory operations are involved, then we also need</a:t>
            </a:r>
            <a:endParaRPr lang="zh-CN" altLang="en-US" sz="1600"/>
          </a:p>
          <a:p>
            <a:r>
              <a:rPr lang="zh-CN" altLang="en-US" sz="1600"/>
              <a:t>    // to guarantee that writes are completed and visible to consumer(s).</a:t>
            </a:r>
            <a:endParaRPr lang="zh-CN" altLang="en-US" sz="1600"/>
          </a:p>
          <a:p>
            <a:r>
              <a:rPr lang="zh-CN" altLang="en-US" sz="1600"/>
              <a:t>    </a:t>
            </a:r>
            <a:r>
              <a:rPr lang="zh-CN" altLang="en-US" sz="1600" b="1">
                <a:solidFill>
                  <a:srgbClr val="FF0000"/>
                </a:solidFill>
              </a:rPr>
              <a:t>pipeline.producer_commit</a:t>
            </a:r>
            <a:r>
              <a:rPr lang="zh-CN" altLang="en-US" sz="1600"/>
              <a:t>(smem_pipe_write);</a:t>
            </a:r>
            <a:endParaRPr lang="zh-CN" altLang="en-US" sz="1600"/>
          </a:p>
          <a:p>
            <a:r>
              <a:rPr lang="zh-CN" altLang="en-US" sz="1600"/>
              <a:t>    ++smem_pipe_write;</a:t>
            </a:r>
            <a:endParaRPr lang="zh-CN" altLang="en-US" sz="1600"/>
          </a:p>
          <a:p>
            <a:r>
              <a:rPr lang="zh-CN" altLang="en-US" sz="1600"/>
              <a:t>  }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8274685" y="2324100"/>
            <a:ext cx="3623945" cy="42462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/>
              <a:t>// Consumer threads</a:t>
            </a:r>
            <a:endParaRPr lang="zh-CN" altLang="en-US"/>
          </a:p>
          <a:p>
            <a:r>
              <a:rPr lang="zh-CN" altLang="en-US"/>
              <a:t>else if (thread_idx == 2) {</a:t>
            </a:r>
            <a:endParaRPr lang="zh-CN" altLang="en-US"/>
          </a:p>
          <a:p>
            <a:r>
              <a:rPr lang="zh-CN" altLang="en-US"/>
              <a:t>  PipelineState smem_pipe_read;</a:t>
            </a:r>
            <a:endParaRPr lang="zh-CN" altLang="en-US"/>
          </a:p>
          <a:p>
            <a:r>
              <a:rPr lang="zh-CN" altLang="en-US"/>
              <a:t>  for (; iter &gt; 0; --iter) {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>
                <a:solidFill>
                  <a:srgbClr val="FF0000"/>
                </a:solidFill>
              </a:rPr>
              <a:t>pipeline.consumer_wait</a:t>
            </a:r>
            <a:r>
              <a:rPr lang="zh-CN" altLang="en-US"/>
              <a:t>(smem_pipe_read);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// Consumer ops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</a:t>
            </a:r>
            <a:r>
              <a:rPr lang="zh-CN" altLang="en-US" b="1">
                <a:solidFill>
                  <a:srgbClr val="FF0000"/>
                </a:solidFill>
              </a:rPr>
              <a:t>pipeline.consumer_release</a:t>
            </a:r>
            <a:r>
              <a:rPr lang="zh-CN" altLang="en-US"/>
              <a:t>(smem_pipe_read);</a:t>
            </a:r>
            <a:endParaRPr lang="zh-CN" altLang="en-US"/>
          </a:p>
          <a:p>
            <a:r>
              <a:rPr lang="zh-CN" altLang="en-US"/>
              <a:t>    ++smem_pipe_read;</a:t>
            </a:r>
            <a:endParaRPr lang="zh-CN" altLang="en-US"/>
          </a:p>
          <a:p>
            <a:r>
              <a:rPr lang="zh-CN" altLang="en-US"/>
              <a:t>  }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将两个GEMM分别写成operator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4400" y="3089910"/>
            <a:ext cx="53892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分别执行GEMM0和GEMM1，但是失败了。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因为不知道怎么先private创建一个空tensor，然后把tensor传出函数来再到另一个operator里面去。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所以最后还是写到一个operator里面。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（就比较丑，很多模板重新再定义一次，命名末尾加个1）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（不过不影响性能。后来发现cutlass::b2b</a:t>
            </a:r>
            <a:r>
              <a:rPr lang="en-US" altLang="zh-CN" b="1" baseline="30000">
                <a:solidFill>
                  <a:srgbClr val="FF0000"/>
                </a:solidFill>
              </a:rPr>
              <a:t>1</a:t>
            </a:r>
            <a:r>
              <a:rPr lang="zh-CN" altLang="en-US"/>
              <a:t>也是合到一个operator里写的）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235" y="1812290"/>
            <a:ext cx="5485765" cy="5045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3395" y="62452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 baseline="300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/>
              <a:t>examples/13_two_tensor_op_fusion/kernel/b2b_gemm.h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创建D矩阵并初始化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805" y="2896235"/>
            <a:ext cx="40862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遇到很多bug。。因为原先的函数定义都是按照A B C来定义的。所以牵扯很广。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之后在一个struct的template修改上遇到问题，总是报错说，arguments数目不对。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核心原因是，VScode搜索不完全，漏掉了该struct的定义的文件。最后恰好打开了需要的文件，才被</a:t>
            </a:r>
            <a:r>
              <a:rPr lang="en-US" altLang="zh-CN"/>
              <a:t>VScode</a:t>
            </a:r>
            <a:r>
              <a:rPr lang="zh-CN" altLang="en-US"/>
              <a:t>给</a:t>
            </a:r>
            <a:r>
              <a:rPr lang="en-US" altLang="zh-CN"/>
              <a:t>index</a:t>
            </a:r>
            <a:r>
              <a:rPr lang="zh-CN" altLang="en-US"/>
              <a:t>到。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85" y="358140"/>
            <a:ext cx="5783580" cy="61417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review </a:t>
            </a:r>
            <a:r>
              <a:rPr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两篇ASPLOS</a:t>
            </a:r>
            <a:endParaRPr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0815" y="2293620"/>
            <a:ext cx="54946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ADOR</a:t>
            </a:r>
            <a:r>
              <a:t>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b="1"/>
              <a:t>summary</a:t>
            </a:r>
            <a:r>
              <a:t>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在生成式AI领域，prefill和decode所需要的硬件资源是不一样的。当前的架构如GPU/TPU/groq等由于自身的局限性，难以兼顾throughput和latency这两个指标。公司往往更看重throughput，而用户则需要更低的latency。本文提出了ADOR系统，以throughput/latency为优化目标，对硬件资源，如GEMM模块，本地/全局内存等，做调整，优化生成式AI（如llamma3-70B）模型，在模拟器上得到合理的硬件架构配置。在高批处理量下，ADOR的服务质量提升了2.51倍，且在面积效率上比A100高出4.01倍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b="1"/>
              <a:t>思考</a:t>
            </a:r>
            <a:r>
              <a:rPr lang="zh-CN"/>
              <a:t>：</a:t>
            </a:r>
            <a:endParaRPr 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能不能在</a:t>
            </a:r>
            <a:r>
              <a:rPr lang="en-US" altLang="zh-CN"/>
              <a:t>decode</a:t>
            </a:r>
            <a:r>
              <a:rPr lang="zh-CN" altLang="en-US"/>
              <a:t>和</a:t>
            </a:r>
            <a:r>
              <a:rPr lang="en-US" altLang="zh-CN"/>
              <a:t>prefill</a:t>
            </a:r>
            <a:r>
              <a:rPr lang="zh-CN" altLang="en-US"/>
              <a:t>阶段使用不同类型的</a:t>
            </a:r>
            <a:r>
              <a:rPr lang="en-US" altLang="zh-CN"/>
              <a:t>GPU</a:t>
            </a:r>
            <a:r>
              <a:rPr lang="zh-CN" altLang="en-US"/>
              <a:t>？目前是使用不同数目的</a:t>
            </a:r>
            <a:r>
              <a:rPr lang="en-US" altLang="zh-CN"/>
              <a:t>GPU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339840" y="24117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ScaleX</a:t>
            </a:r>
            <a:r>
              <a:rPr lang="zh-CN" altLang="en-US"/>
              <a:t>: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165" y="0"/>
            <a:ext cx="4140835" cy="3702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8445" y="4443730"/>
            <a:ext cx="48139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目前我做的数据流，因为是dense计算，所以仅利用了中间结果复用。而另一个优点：细粒度并行，则没有用到。而在图计算/稀疏矩阵乘法上，可以利用到细粒度并行，以后可以试试看。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T10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：一篇和我思路极像的论文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785" y="2439035"/>
            <a:ext cx="7772400" cy="10744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01800" y="4266565"/>
            <a:ext cx="81013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summary：</a:t>
            </a:r>
            <a:endParaRPr lang="zh-CN" altLang="en-US"/>
          </a:p>
          <a:p>
            <a:r>
              <a:rPr lang="zh-CN" altLang="en-US"/>
              <a:t>这篇SOSP24的论文探讨了核间互联的情况下，如何执行GEMM。文章声称实现了operator内和之间的设计，但是之间的描述语焉不详。针对operator内的设计，提出了旋转tensor的概念，就是核间的ring通信。如我上周的示意图所示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400" y="1094105"/>
            <a:ext cx="7360285" cy="70421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T10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：一篇和我思路极像的论文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2040255"/>
            <a:ext cx="9060180" cy="2476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2735" y="4516755"/>
            <a:ext cx="1110234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缺点：</a:t>
            </a:r>
            <a:endParaRPr lang="zh-CN" altLang="en-US"/>
          </a:p>
          <a:p>
            <a:r>
              <a:rPr lang="zh-CN" altLang="en-US"/>
              <a:t>1. 当前在单GEMM上，仅考虑了1D-ring通信。（从工程上说，没有进一步探讨2D，2.5D和3D的可能性）本文的1D就是说仅交换权重B矩阵，而没有考虑A矩阵，尤其是在融合的情况下怎么利用A矩阵，不同core的相互通信。</a:t>
            </a:r>
            <a:endParaRPr lang="zh-CN" altLang="en-US"/>
          </a:p>
          <a:p>
            <a:r>
              <a:rPr lang="zh-CN" altLang="en-US"/>
              <a:t>2. 本文没有提到不同operator的配合。比如我就提出了FFN的三种融合策略。除了A-&gt;B这样的线性连接之外的复杂计算图呢？（比如attention后的concat就是多对一，我就提出了DSM的利用策略）</a:t>
            </a:r>
            <a:endParaRPr lang="zh-CN" altLang="en-US"/>
          </a:p>
          <a:p>
            <a:r>
              <a:rPr lang="zh-CN" altLang="en-US"/>
              <a:t>3. 本文没有针对attention/FFN做针对性优化。4. 没有针对H100做设计。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595060" y="15688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34670" y="74295"/>
            <a:ext cx="5751830" cy="6331585"/>
          </a:xfrm>
          <a:prstGeom prst="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59499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A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 rot="16200000">
            <a:off x="369125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0609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499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0609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79603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58597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00609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79603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58597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53440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111885" y="3088640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797935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B1-1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4585970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B2-2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59499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6373495" y="74930"/>
            <a:ext cx="5751830" cy="6331585"/>
          </a:xfrm>
          <a:prstGeom prst="rect">
            <a:avLst/>
          </a:prstGeom>
          <a:solidFill>
            <a:srgbClr val="FDD1FF">
              <a:alpha val="6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006090" y="73596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B0-0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417945" y="3088005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  <a:sym typeface="+mn-ea"/>
              </a:rPr>
              <a:t>A</a:t>
            </a:r>
            <a:endParaRPr lang="en-US" altLang="zh-CN" sz="40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 rot="16200000">
            <a:off x="9514205" y="50800"/>
            <a:ext cx="186563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829040" y="3088005"/>
            <a:ext cx="3235960" cy="32359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b="1">
                <a:solidFill>
                  <a:schemeClr val="tx1"/>
                </a:solidFill>
              </a:rPr>
              <a:t>C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17945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82904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61898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408920" y="308800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82904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1898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408920" y="735965"/>
            <a:ext cx="789940" cy="789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9885045" y="3088640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A1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10927715" y="3088005"/>
            <a:ext cx="271780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A2</a:t>
            </a:r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9617075" y="125158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B1-2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8822055" y="3088005"/>
            <a:ext cx="258445" cy="7893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A0</a:t>
            </a:r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8829040" y="993775"/>
            <a:ext cx="791845" cy="2578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B0-1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10408920" y="735965"/>
            <a:ext cx="791845" cy="268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B2-0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4293870" y="1525905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0116820" y="1520190"/>
            <a:ext cx="6597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tx1"/>
                </a:solidFill>
              </a:rPr>
              <a:t>B</a:t>
            </a:r>
            <a:endParaRPr lang="en-US" altLang="zh-CN" sz="4000" b="1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010920" y="742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0: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zh-CN" altLang="en-US" b="1">
                <a:solidFill>
                  <a:schemeClr val="tx1"/>
                </a:solidFill>
              </a:rPr>
              <a:t>从</a:t>
            </a:r>
            <a:r>
              <a:rPr lang="en-US" altLang="zh-CN" b="1">
                <a:solidFill>
                  <a:schemeClr val="tx1"/>
                </a:solidFill>
              </a:rPr>
              <a:t>global</a:t>
            </a:r>
            <a:r>
              <a:rPr lang="zh-CN" altLang="en-US" b="1">
                <a:solidFill>
                  <a:schemeClr val="tx1"/>
                </a:solidFill>
              </a:rPr>
              <a:t>读取</a:t>
            </a:r>
            <a:r>
              <a:rPr lang="en-US" altLang="zh-CN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B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604760" y="685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tx1"/>
                </a:solidFill>
              </a:rPr>
              <a:t>time step 1:</a:t>
            </a:r>
            <a:endParaRPr lang="en-US" altLang="zh-CN" b="1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A</a:t>
            </a:r>
            <a:r>
              <a:rPr lang="zh-CN" altLang="en-US" b="1">
                <a:solidFill>
                  <a:schemeClr val="tx1"/>
                </a:solidFill>
              </a:rPr>
              <a:t>可以在</a:t>
            </a:r>
            <a:r>
              <a:rPr lang="en-US" altLang="zh-CN" b="1">
                <a:solidFill>
                  <a:schemeClr val="tx1"/>
                </a:solidFill>
              </a:rPr>
              <a:t>DSM</a:t>
            </a:r>
            <a:r>
              <a:rPr lang="zh-CN" altLang="en-US" b="1">
                <a:solidFill>
                  <a:schemeClr val="tx1"/>
                </a:solidFill>
              </a:rPr>
              <a:t>上互换。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46050" y="64058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800">
                <a:sym typeface="+mn-ea"/>
              </a:rPr>
              <a:t>这是</a:t>
            </a:r>
            <a:r>
              <a:rPr lang="en-US" sz="2800" b="1">
                <a:sym typeface="+mn-ea"/>
              </a:rPr>
              <a:t>DSM</a:t>
            </a:r>
            <a:r>
              <a:rPr lang="zh-CN" altLang="en-US" sz="2800" b="1">
                <a:sym typeface="+mn-ea"/>
              </a:rPr>
              <a:t>优化单</a:t>
            </a:r>
            <a:r>
              <a:rPr lang="en-US" altLang="zh-CN" sz="2800" b="1">
                <a:sym typeface="+mn-ea"/>
              </a:rPr>
              <a:t>GEMM</a:t>
            </a:r>
            <a:endParaRPr lang="zh-CN" altLang="en-US" sz="2800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97552 0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62083 0 " pathEditMode="relative" ptsTypes="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6094 0 " pathEditMode="relative" ptsTypes="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1667 " pathEditMode="relative" rAng="0" ptsTypes="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5278 " pathEditMode="relative" ptsTypes="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4722 " pathEditMode="relative" rAng="0" ptsTypes="">
                                      <p:cBhvr>
                                        <p:cTn id="2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9583 0 " pathEditMode="relative" rAng="0" ptsTypes="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51042 0 " pathEditMode="relative" rAng="0" ptsTypes="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45313 0 " pathEditMode="relative" ptsTypes="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2778 " pathEditMode="relative" rAng="0" ptsTypes="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0"/>
                            </p:stCondLst>
                            <p:childTnLst>
                              <p:par>
                                <p:cTn id="3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3981 " pathEditMode="relative" ptsTypes="">
                                      <p:cBhvr>
                                        <p:cTn id="3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0" grpId="0" bldLvl="0" animBg="1"/>
      <p:bldP spid="41" grpId="0" bldLvl="0" animBg="1"/>
      <p:bldP spid="46" grpId="0" bldLvl="0" animBg="1"/>
      <p:bldP spid="42" grpId="0" bldLvl="0" animBg="1"/>
      <p:bldP spid="43" grpId="0" bldLvl="0" animBg="1"/>
      <p:bldP spid="21" grpId="0" bldLvl="0" animBg="1"/>
      <p:bldP spid="22" grpId="0" bldLvl="0" animBg="1"/>
      <p:bldP spid="23" grpId="0" bldLvl="0" animBg="1"/>
      <p:bldP spid="25" grpId="0" bldLvl="0" animBg="1"/>
      <p:bldP spid="26" grpId="0" bldLvl="0" animBg="1"/>
      <p:bldP spid="27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1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5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28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29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3818</Words>
  <Application>WPS 演示</Application>
  <PresentationFormat>宽屏</PresentationFormat>
  <Paragraphs>181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2198</cp:revision>
  <dcterms:created xsi:type="dcterms:W3CDTF">2019-07-25T02:40:00Z</dcterms:created>
  <dcterms:modified xsi:type="dcterms:W3CDTF">2024-08-22T02:30:51Z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