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3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</p:sldMasterIdLst>
  <p:notesMasterIdLst>
    <p:notesMasterId r:id="rId5"/>
  </p:notesMasterIdLst>
  <p:handoutMasterIdLst>
    <p:handoutMasterId r:id="rId15"/>
  </p:handoutMasterIdLst>
  <p:sldIdLst>
    <p:sldId id="753" r:id="rId4"/>
    <p:sldId id="940" r:id="rId6"/>
    <p:sldId id="935" r:id="rId7"/>
    <p:sldId id="939" r:id="rId8"/>
    <p:sldId id="946" r:id="rId9"/>
    <p:sldId id="942" r:id="rId10"/>
    <p:sldId id="945" r:id="rId11"/>
    <p:sldId id="943" r:id="rId12"/>
    <p:sldId id="947" r:id="rId13"/>
    <p:sldId id="944" r:id="rId14"/>
  </p:sldIdLst>
  <p:sldSz cx="12192000" cy="6858000"/>
  <p:notesSz cx="6858000" cy="9144000"/>
  <p:custDataLst>
    <p:tags r:id="rId20"/>
  </p:custDataLst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98D20F61-6043-4923-9B9A-3EE97168FDEE}">
          <p14:sldIdLst>
            <p14:sldId id="940"/>
            <p14:sldId id="935"/>
            <p14:sldId id="939"/>
            <p14:sldId id="946"/>
            <p14:sldId id="942"/>
            <p14:sldId id="945"/>
            <p14:sldId id="943"/>
            <p14:sldId id="947"/>
            <p14:sldId id="944"/>
            <p14:sldId id="753"/>
          </p14:sldIdLst>
        </p14:section>
        <p14:section name="使用技巧" id="{2E7B49A8-7DA7-4A86-A19A-51C48FE31DC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384" userDrawn="1">
          <p15:clr>
            <a:srgbClr val="A4A3A4"/>
          </p15:clr>
        </p15:guide>
        <p15:guide id="2" pos="3887" userDrawn="1">
          <p15:clr>
            <a:srgbClr val="A4A3A4"/>
          </p15:clr>
        </p15:guide>
        <p15:guide id="3" pos="411" userDrawn="1">
          <p15:clr>
            <a:srgbClr val="A4A3A4"/>
          </p15:clr>
        </p15:guide>
        <p15:guide id="4" pos="7306" userDrawn="1">
          <p15:clr>
            <a:srgbClr val="A4A3A4"/>
          </p15:clr>
        </p15:guide>
        <p15:guide id="5" pos="2930" userDrawn="1">
          <p15:clr>
            <a:srgbClr val="A4A3A4"/>
          </p15:clr>
        </p15:guide>
        <p15:guide id="6" pos="4923" userDrawn="1">
          <p15:clr>
            <a:srgbClr val="A4A3A4"/>
          </p15:clr>
        </p15:guide>
        <p15:guide id="7" orient="horz" pos="2632" userDrawn="1">
          <p15:clr>
            <a:srgbClr val="A4A3A4"/>
          </p15:clr>
        </p15:guide>
        <p15:guide id="8" orient="horz" pos="1678" userDrawn="1">
          <p15:clr>
            <a:srgbClr val="A4A3A4"/>
          </p15:clr>
        </p15:guide>
        <p15:guide id="9" pos="5594" userDrawn="1">
          <p15:clr>
            <a:srgbClr val="A4A3A4"/>
          </p15:clr>
        </p15:guide>
        <p15:guide id="10" pos="6535" userDrawn="1">
          <p15:clr>
            <a:srgbClr val="A4A3A4"/>
          </p15:clr>
        </p15:guide>
        <p15:guide id="11" pos="1108" userDrawn="1">
          <p15:clr>
            <a:srgbClr val="A4A3A4"/>
          </p15:clr>
        </p15:guide>
        <p15:guide id="12" orient="horz" pos="3308" userDrawn="1">
          <p15:clr>
            <a:srgbClr val="A4A3A4"/>
          </p15:clr>
        </p15:guide>
        <p15:guide id="13" orient="horz" pos="988" userDrawn="1">
          <p15:clr>
            <a:srgbClr val="A4A3A4"/>
          </p15:clr>
        </p15:guide>
        <p15:guide id="14" orient="horz" pos="3656" userDrawn="1">
          <p15:clr>
            <a:srgbClr val="A4A3A4"/>
          </p15:clr>
        </p15:guide>
        <p15:guide id="15" pos="18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1FF"/>
    <a:srgbClr val="FFFCD1"/>
    <a:srgbClr val="A87F00"/>
    <a:srgbClr val="FFC923"/>
    <a:srgbClr val="B08500"/>
    <a:srgbClr val="FFBC05"/>
    <a:srgbClr val="C69500"/>
    <a:srgbClr val="8E6B00"/>
    <a:srgbClr val="FFE89F"/>
    <a:srgbClr val="1A77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3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98" y="67"/>
      </p:cViewPr>
      <p:guideLst>
        <p:guide orient="horz" pos="2384"/>
        <p:guide pos="3887"/>
        <p:guide pos="411"/>
        <p:guide pos="7306"/>
        <p:guide pos="2930"/>
        <p:guide pos="4923"/>
        <p:guide orient="horz" pos="2632"/>
        <p:guide orient="horz" pos="1678"/>
        <p:guide pos="5594"/>
        <p:guide pos="6535"/>
        <p:guide pos="1108"/>
        <p:guide orient="horz" pos="3308"/>
        <p:guide orient="horz" pos="988"/>
        <p:guide orient="horz" pos="3656"/>
        <p:guide pos="1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gs" Target="tags/tag24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1970D-4733-4569-9950-69188D797A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2D0A4-2D73-42D6-8CE4-EF37B1DD01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image" Target="../media/image15.jpeg"/><Relationship Id="rId5" Type="http://schemas.microsoft.com/office/2007/relationships/hdphoto" Target="../media/image14.wdp"/><Relationship Id="rId4" Type="http://schemas.openxmlformats.org/officeDocument/2006/relationships/image" Target="../media/image13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8.jpeg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microsoft.com/office/2007/relationships/hdphoto" Target="../media/image14.wdp"/><Relationship Id="rId3" Type="http://schemas.openxmlformats.org/officeDocument/2006/relationships/image" Target="../media/image13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 userDrawn="1"/>
        </p:nvSpPr>
        <p:spPr>
          <a:xfrm>
            <a:off x="-1154790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8" name="文本占位符 52"/>
          <p:cNvSpPr>
            <a:spLocks noGrp="1"/>
          </p:cNvSpPr>
          <p:nvPr>
            <p:ph type="body" sz="quarter" idx="14" hasCustomPrompt="1"/>
          </p:nvPr>
        </p:nvSpPr>
        <p:spPr>
          <a:xfrm>
            <a:off x="606434" y="1565891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80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PowerPoint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>
            <a:off x="391923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任意多边形: 形状 14"/>
          <p:cNvSpPr/>
          <p:nvPr userDrawn="1"/>
        </p:nvSpPr>
        <p:spPr>
          <a:xfrm>
            <a:off x="-369180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4" name="文本占位符 5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61" y="4151835"/>
            <a:ext cx="985014" cy="2585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200" dirty="0">
                <a:solidFill>
                  <a:schemeClr val="bg1"/>
                </a:solidFill>
              </a:defRPr>
            </a:lvl1pPr>
          </a:lstStyle>
          <a:p>
            <a:pPr marL="0" lvl="0" algn="ctr" defTabSz="457200"/>
            <a:r>
              <a:rPr lang="en-US" altLang="zh-CN" dirty="0" err="1"/>
              <a:t>OfficePLUS</a:t>
            </a:r>
            <a:endParaRPr lang="en-US" altLang="zh-CN" dirty="0"/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1" hasCustomPrompt="1"/>
          </p:nvPr>
        </p:nvSpPr>
        <p:spPr>
          <a:xfrm>
            <a:off x="600816" y="2271362"/>
            <a:ext cx="5731056" cy="1136273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Atmospheric work </a:t>
            </a:r>
            <a:endParaRPr lang="en-US" altLang="zh-CN" dirty="0"/>
          </a:p>
          <a:p>
            <a:pPr lvl="0"/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9419310" y="2250590"/>
            <a:ext cx="2066554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6825146" y="561983"/>
            <a:ext cx="2840435" cy="27463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292975" y="890588"/>
            <a:ext cx="3359150" cy="4946650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95938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任意多边形: 形状 4"/>
          <p:cNvSpPr/>
          <p:nvPr userDrawn="1"/>
        </p:nvSpPr>
        <p:spPr>
          <a:xfrm>
            <a:off x="5365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1137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/>
        </p:nvSpPr>
        <p:spPr>
          <a:xfrm>
            <a:off x="-3091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-731954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-1577625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-200046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-242329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任意多边形: 形状 12"/>
          <p:cNvSpPr/>
          <p:nvPr userDrawn="1"/>
        </p:nvSpPr>
        <p:spPr>
          <a:xfrm>
            <a:off x="-284613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任意多边形: 形状 13"/>
          <p:cNvSpPr/>
          <p:nvPr userDrawn="1"/>
        </p:nvSpPr>
        <p:spPr>
          <a:xfrm>
            <a:off x="-326896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-411464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7" name="任意多边形: 形状 16"/>
          <p:cNvSpPr/>
          <p:nvPr userDrawn="1"/>
        </p:nvSpPr>
        <p:spPr>
          <a:xfrm>
            <a:off x="-4537476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8" name="任意多边形: 形状 17"/>
          <p:cNvSpPr/>
          <p:nvPr userDrawn="1"/>
        </p:nvSpPr>
        <p:spPr>
          <a:xfrm>
            <a:off x="-496031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9" name="任意多边形: 形状 18"/>
          <p:cNvSpPr/>
          <p:nvPr userDrawn="1"/>
        </p:nvSpPr>
        <p:spPr>
          <a:xfrm>
            <a:off x="-538314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0" name="任意多边形: 形状 19"/>
          <p:cNvSpPr/>
          <p:nvPr userDrawn="1"/>
        </p:nvSpPr>
        <p:spPr>
          <a:xfrm>
            <a:off x="-580598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1" name="任意多边形: 形状 20"/>
          <p:cNvSpPr/>
          <p:nvPr userDrawn="1"/>
        </p:nvSpPr>
        <p:spPr>
          <a:xfrm>
            <a:off x="-622881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任意多边形: 形状 21"/>
          <p:cNvSpPr/>
          <p:nvPr userDrawn="1"/>
        </p:nvSpPr>
        <p:spPr>
          <a:xfrm>
            <a:off x="-665165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3" name="任意多边形: 形状 22"/>
          <p:cNvSpPr/>
          <p:nvPr userDrawn="1"/>
        </p:nvSpPr>
        <p:spPr>
          <a:xfrm>
            <a:off x="-707449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695325" y="6292750"/>
            <a:ext cx="36285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: 形状 24"/>
          <p:cNvSpPr/>
          <p:nvPr userDrawn="1"/>
        </p:nvSpPr>
        <p:spPr>
          <a:xfrm>
            <a:off x="64562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6" name="任意多边形: 形状 25"/>
          <p:cNvSpPr/>
          <p:nvPr userDrawn="1"/>
        </p:nvSpPr>
        <p:spPr>
          <a:xfrm>
            <a:off x="60334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7" name="任意多边形: 形状 26"/>
          <p:cNvSpPr/>
          <p:nvPr userDrawn="1"/>
        </p:nvSpPr>
        <p:spPr>
          <a:xfrm>
            <a:off x="561058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8" name="任意多边形: 形状 27"/>
          <p:cNvSpPr/>
          <p:nvPr userDrawn="1"/>
        </p:nvSpPr>
        <p:spPr>
          <a:xfrm>
            <a:off x="518774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9" name="任意多边形: 形状 28"/>
          <p:cNvSpPr/>
          <p:nvPr userDrawn="1"/>
        </p:nvSpPr>
        <p:spPr>
          <a:xfrm>
            <a:off x="476491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0" name="任意多边形: 形状 29"/>
          <p:cNvSpPr/>
          <p:nvPr userDrawn="1"/>
        </p:nvSpPr>
        <p:spPr>
          <a:xfrm>
            <a:off x="434207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2" name="任意多边形: 形状 31"/>
          <p:cNvSpPr/>
          <p:nvPr userDrawn="1"/>
        </p:nvSpPr>
        <p:spPr>
          <a:xfrm>
            <a:off x="349640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3" name="任意多边形: 形状 32"/>
          <p:cNvSpPr/>
          <p:nvPr userDrawn="1"/>
        </p:nvSpPr>
        <p:spPr>
          <a:xfrm>
            <a:off x="307356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4" name="任意多边形: 形状 33"/>
          <p:cNvSpPr/>
          <p:nvPr userDrawn="1"/>
        </p:nvSpPr>
        <p:spPr>
          <a:xfrm>
            <a:off x="265073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5" name="任意多边形: 形状 34"/>
          <p:cNvSpPr/>
          <p:nvPr userDrawn="1"/>
        </p:nvSpPr>
        <p:spPr>
          <a:xfrm>
            <a:off x="222789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6" name="任意多边形: 形状 35"/>
          <p:cNvSpPr/>
          <p:nvPr userDrawn="1"/>
        </p:nvSpPr>
        <p:spPr>
          <a:xfrm>
            <a:off x="180506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7" name="任意多边形: 形状 36"/>
          <p:cNvSpPr/>
          <p:nvPr userDrawn="1"/>
        </p:nvSpPr>
        <p:spPr>
          <a:xfrm>
            <a:off x="138222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695325" y="6296016"/>
            <a:ext cx="10801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 userDrawn="1"/>
        </p:nvSpPr>
        <p:spPr>
          <a:xfrm>
            <a:off x="11446337" y="3614871"/>
            <a:ext cx="45719" cy="230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占位符 52"/>
          <p:cNvSpPr>
            <a:spLocks noGrp="1"/>
          </p:cNvSpPr>
          <p:nvPr>
            <p:ph type="body" sz="quarter" idx="13" hasCustomPrompt="1"/>
          </p:nvPr>
        </p:nvSpPr>
        <p:spPr>
          <a:xfrm>
            <a:off x="596909" y="4549085"/>
            <a:ext cx="112402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 defTabSz="457200"/>
            <a:r>
              <a:rPr lang="en-US" altLang="zh-CN" dirty="0"/>
              <a:t>2019 / 01 / 01</a:t>
            </a:r>
            <a:endParaRPr lang="en-US" altLang="zh-CN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6172768" y="4375787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695326" y="1937538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6172768" y="1934592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695326" y="4375787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4924796" y="2829145"/>
            <a:ext cx="2333385" cy="2373902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8295822" y="1304503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827966" y="2314256"/>
            <a:ext cx="3047530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8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4535804" y="1817758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3224723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0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683226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1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1041350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8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530894" y="1242915"/>
            <a:ext cx="2886281" cy="4243479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777199" y="4189539"/>
            <a:ext cx="2886281" cy="1296855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Arial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1.0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898370" y="444917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152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5106625" y="-55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05936" y="452334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707513" y="447761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390385" y="55212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791962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3143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4780140" y="428430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5181717" y="4221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2898" y="421105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框 71"/>
          <p:cNvSpPr txBox="1"/>
          <p:nvPr userDrawn="1"/>
        </p:nvSpPr>
        <p:spPr>
          <a:xfrm>
            <a:off x="97280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101296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3408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5" name="文本框 74"/>
          <p:cNvSpPr txBox="1"/>
          <p:nvPr userDrawn="1"/>
        </p:nvSpPr>
        <p:spPr>
          <a:xfrm>
            <a:off x="9728060" y="427414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矩形 75"/>
          <p:cNvSpPr/>
          <p:nvPr userDrawn="1"/>
        </p:nvSpPr>
        <p:spPr>
          <a:xfrm>
            <a:off x="10129637" y="421128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10340818" y="420089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8512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52528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54640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2110462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1518028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1919605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4181212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4582789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6857951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7259528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76600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1554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框 63"/>
          <p:cNvSpPr txBox="1"/>
          <p:nvPr userDrawn="1"/>
        </p:nvSpPr>
        <p:spPr>
          <a:xfrm>
            <a:off x="9483235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矩形 69"/>
          <p:cNvSpPr/>
          <p:nvPr userDrawn="1"/>
        </p:nvSpPr>
        <p:spPr>
          <a:xfrm>
            <a:off x="9884812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077101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262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110096" y="411226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3511673" y="4066534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5989180" y="411134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6390757" y="404848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8869119" y="411946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9270696" y="406872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41071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3702530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0" name="文本框 69"/>
          <p:cNvSpPr txBox="1"/>
          <p:nvPr userDrawn="1"/>
        </p:nvSpPr>
        <p:spPr>
          <a:xfrm>
            <a:off x="3110096" y="5253171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3511673" y="5207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 userDrawn="1"/>
        </p:nvSpPr>
        <p:spPr>
          <a:xfrm>
            <a:off x="5989180" y="52522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矩形 74"/>
          <p:cNvSpPr/>
          <p:nvPr userDrawn="1"/>
        </p:nvSpPr>
        <p:spPr>
          <a:xfrm>
            <a:off x="6390757" y="518938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 userDrawn="1"/>
        </p:nvSpPr>
        <p:spPr>
          <a:xfrm>
            <a:off x="8869119" y="52603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矩形 76"/>
          <p:cNvSpPr/>
          <p:nvPr userDrawn="1"/>
        </p:nvSpPr>
        <p:spPr>
          <a:xfrm>
            <a:off x="9270696" y="520962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6601938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9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9475685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8" name="文本占位符 57"/>
          <p:cNvSpPr>
            <a:spLocks noGrp="1"/>
          </p:cNvSpPr>
          <p:nvPr>
            <p:ph type="body" sz="quarter" idx="10" hasCustomPrompt="1"/>
          </p:nvPr>
        </p:nvSpPr>
        <p:spPr>
          <a:xfrm>
            <a:off x="3096302" y="2384548"/>
            <a:ext cx="87075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480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defTabSz="45720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6" name="矩形 45"/>
          <p:cNvSpPr/>
          <p:nvPr userDrawn="1"/>
        </p:nvSpPr>
        <p:spPr>
          <a:xfrm>
            <a:off x="4656138" y="-17934"/>
            <a:ext cx="2879725" cy="4239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3576767" y="2176047"/>
            <a:ext cx="241660" cy="2433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3198813" y="3297138"/>
            <a:ext cx="36285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 userDrawn="1"/>
        </p:nvCxnSpPr>
        <p:spPr>
          <a:xfrm>
            <a:off x="3198813" y="3295641"/>
            <a:ext cx="28971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 userDrawn="1"/>
        </p:nvSpPr>
        <p:spPr>
          <a:xfrm>
            <a:off x="7442199" y="2368857"/>
            <a:ext cx="93664" cy="5454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标题 9"/>
          <p:cNvSpPr>
            <a:spLocks noGrp="1"/>
          </p:cNvSpPr>
          <p:nvPr>
            <p:ph type="title" hasCustomPrompt="1"/>
          </p:nvPr>
        </p:nvSpPr>
        <p:spPr>
          <a:xfrm>
            <a:off x="3867728" y="2078754"/>
            <a:ext cx="2133918" cy="97872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Add </a:t>
            </a:r>
            <a:br>
              <a:rPr lang="en-US" altLang="zh-CN" dirty="0"/>
            </a:br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5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872157" y="1850540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708025" y="2423409"/>
            <a:ext cx="2141933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4276536" y="2000253"/>
            <a:ext cx="5756667" cy="3609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779846" y="1737916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7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986581" y="4049827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6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986581" y="2287272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3.xml"/><Relationship Id="rId3" Type="http://schemas.openxmlformats.org/officeDocument/2006/relationships/image" Target="../media/image19.png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6.xml"/><Relationship Id="rId4" Type="http://schemas.openxmlformats.org/officeDocument/2006/relationships/image" Target="../media/image21.png"/><Relationship Id="rId3" Type="http://schemas.openxmlformats.org/officeDocument/2006/relationships/tags" Target="../tags/tag15.xml"/><Relationship Id="rId2" Type="http://schemas.openxmlformats.org/officeDocument/2006/relationships/image" Target="../media/image20.png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8.xml"/><Relationship Id="rId2" Type="http://schemas.openxmlformats.org/officeDocument/2006/relationships/image" Target="../media/image22.png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20.xml"/><Relationship Id="rId2" Type="http://schemas.openxmlformats.org/officeDocument/2006/relationships/image" Target="../media/image23.webp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3005" y="1827530"/>
            <a:ext cx="10052685" cy="1457325"/>
          </a:xfrm>
        </p:spPr>
        <p:txBody>
          <a:bodyPr/>
          <a:lstStyle/>
          <a:p>
            <a:r>
              <a:rPr lang="zh-CN" sz="4800" dirty="0">
                <a:solidFill>
                  <a:srgbClr val="C00000"/>
                </a:solidFill>
              </a:rPr>
              <a:t>本周工作内容汇报</a:t>
            </a:r>
            <a:endParaRPr lang="zh-CN" sz="48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2024</a:t>
            </a:r>
            <a:r>
              <a:rPr lang="zh-CN" altLang="en-US" dirty="0">
                <a:solidFill>
                  <a:schemeClr val="tx1"/>
                </a:solidFill>
              </a:rPr>
              <a:t>年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月</a:t>
            </a:r>
            <a:r>
              <a:rPr lang="en-US" altLang="zh-CN" dirty="0">
                <a:solidFill>
                  <a:schemeClr val="tx1"/>
                </a:solidFill>
              </a:rPr>
              <a:t>15</a:t>
            </a:r>
            <a:r>
              <a:rPr lang="zh-CN" altLang="en-US" dirty="0">
                <a:solidFill>
                  <a:schemeClr val="tx1"/>
                </a:solidFill>
              </a:rPr>
              <a:t>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黄子昱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357" y="1093852"/>
            <a:ext cx="5886488" cy="70448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这周</a:t>
            </a:r>
            <a:r>
              <a:rPr lang="en-US" altLang="zh-CN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cutlass</a:t>
            </a: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的进展</a:t>
            </a:r>
            <a:endParaRPr lang="zh-CN" altLang="en-US"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2735" y="1897380"/>
            <a:ext cx="89096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t>tensor core计算得到的accumulator结果是放在reg的。我需要将其存到SMEM里。但是要注意swizzle，避免bank conflict。</a:t>
            </a:r>
          </a:p>
          <a:p>
            <a:pPr indent="457200"/>
            <a:r>
              <a:t>但是原先example48存出的策略，是直接从reg到global并且没有用TMA。后来找到example49，使用了TMA，将中间结果存到SMEM，再存出到global。</a:t>
            </a:r>
          </a:p>
          <a:p>
            <a:pPr indent="457200"/>
            <a:r>
              <a:t>但是问题在于，明明我的beta等于0，但是还是留给C和D各一份共享内存空间，对C来说是完全没用的。</a:t>
            </a:r>
          </a:p>
          <a:p>
            <a:pPr indent="457200"/>
            <a:r>
              <a:t>仔细寻找之后发现是cutlass的疏漏，修改smemLayout，节省了C的共享内存空间。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579745" y="4523740"/>
            <a:ext cx="609346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下一步怎么修改</a:t>
            </a:r>
            <a:r>
              <a:rPr lang="zh-CN" altLang="en-US"/>
              <a:t>？</a:t>
            </a:r>
            <a:endParaRPr lang="zh-CN" altLang="en-US"/>
          </a:p>
          <a:p>
            <a:pPr indent="457200"/>
            <a:r>
              <a:rPr lang="zh-CN" altLang="en-US"/>
              <a:t>将中间结果存到共享内存，注释掉存出到global的步骤。但是先要去除persistent。否则prod-cons会迭代向后计算下一个block，而且里面barrier的依赖关系较复杂（我还尚未搞透彻barrier）。若去除persistent，则较好修改。</a:t>
            </a:r>
            <a:endParaRPr lang="zh-CN" altLang="en-US"/>
          </a:p>
          <a:p>
            <a:pPr indent="457200"/>
            <a:r>
              <a:rPr lang="zh-CN" altLang="en-US"/>
              <a:t>目前我在</a:t>
            </a:r>
            <a:r>
              <a:rPr lang="en-US" altLang="zh-CN"/>
              <a:t>GEMM</a:t>
            </a:r>
            <a:r>
              <a:rPr lang="zh-CN" altLang="en-US"/>
              <a:t>计算本身是不需要</a:t>
            </a:r>
            <a:r>
              <a:rPr lang="en-US" altLang="zh-CN"/>
              <a:t>DSM</a:t>
            </a:r>
            <a:r>
              <a:rPr lang="zh-CN" altLang="en-US"/>
              <a:t>的，算完多个</a:t>
            </a:r>
            <a:r>
              <a:rPr lang="en-US" altLang="zh-CN"/>
              <a:t>block</a:t>
            </a:r>
            <a:r>
              <a:rPr lang="zh-CN" altLang="en-US"/>
              <a:t>后</a:t>
            </a:r>
            <a:r>
              <a:rPr lang="en-US" altLang="zh-CN"/>
              <a:t>reduce</a:t>
            </a:r>
            <a:r>
              <a:rPr lang="zh-CN" altLang="en-US"/>
              <a:t>需要用</a:t>
            </a:r>
            <a:r>
              <a:rPr lang="en-US" altLang="zh-CN"/>
              <a:t>DSM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28725" y="4523740"/>
            <a:ext cx="3567430" cy="17532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/>
              <a:t>(128*64+256*64)*2/1024=48KB</a:t>
            </a:r>
            <a:endParaRPr lang="zh-CN" altLang="en-US"/>
          </a:p>
          <a:p>
            <a:r>
              <a:rPr lang="zh-CN" altLang="en-US"/>
              <a:t>128*256*2/1024=64KB</a:t>
            </a:r>
            <a:endParaRPr lang="zh-CN" altLang="en-US"/>
          </a:p>
          <a:p>
            <a:r>
              <a:rPr lang="zh-CN" altLang="en-US"/>
              <a:t>(227-64)/48=3 stages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以前不需要存D时就是</a:t>
            </a:r>
            <a:endParaRPr lang="zh-CN" altLang="en-US"/>
          </a:p>
          <a:p>
            <a:r>
              <a:rPr lang="zh-CN" altLang="en-US"/>
              <a:t>227/48=4 stages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357" y="1093852"/>
            <a:ext cx="5886488" cy="70448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DSM</a:t>
            </a: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优化</a:t>
            </a: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单</a:t>
            </a:r>
            <a:r>
              <a:rPr lang="en-US" altLang="zh-CN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GEMM</a:t>
            </a:r>
            <a:endParaRPr lang="zh-CN" altLang="en-US"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0315" y="2802255"/>
            <a:ext cx="484568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当</a:t>
            </a:r>
            <a:r>
              <a:rPr lang="en-US" altLang="zh-CN" sz="2800"/>
              <a:t>cluster</a:t>
            </a:r>
            <a:r>
              <a:rPr lang="zh-CN" altLang="en-US" sz="2800"/>
              <a:t>横向排布，对</a:t>
            </a:r>
            <a:r>
              <a:rPr lang="en-US" altLang="zh-CN" sz="2800"/>
              <a:t>A</a:t>
            </a:r>
            <a:r>
              <a:rPr lang="zh-CN" altLang="en-US" sz="2800"/>
              <a:t>有复用，对</a:t>
            </a:r>
            <a:r>
              <a:rPr lang="en-US" altLang="zh-CN" sz="2800"/>
              <a:t>B</a:t>
            </a:r>
            <a:r>
              <a:rPr lang="zh-CN" altLang="en-US" sz="2800"/>
              <a:t>没有，可以每个</a:t>
            </a:r>
            <a:r>
              <a:rPr lang="en-US" altLang="zh-CN" sz="2800"/>
              <a:t>block</a:t>
            </a:r>
            <a:r>
              <a:rPr lang="zh-CN" altLang="en-US" sz="2800"/>
              <a:t>读取不同的</a:t>
            </a:r>
            <a:r>
              <a:rPr lang="en-US" altLang="zh-CN" sz="2800"/>
              <a:t>A</a:t>
            </a:r>
            <a:r>
              <a:rPr lang="zh-CN" altLang="en-US" sz="2800"/>
              <a:t>，然后下一步借助</a:t>
            </a:r>
            <a:r>
              <a:rPr lang="en-US" altLang="zh-CN" sz="2800"/>
              <a:t>DSM</a:t>
            </a:r>
            <a:r>
              <a:rPr lang="zh-CN" altLang="en-US" sz="2800"/>
              <a:t>互换</a:t>
            </a:r>
            <a:r>
              <a:rPr lang="en-US" altLang="zh-CN" sz="2800"/>
              <a:t>A</a:t>
            </a:r>
            <a:r>
              <a:rPr lang="zh-CN" altLang="en-US" sz="2800"/>
              <a:t>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当然</a:t>
            </a:r>
            <a:r>
              <a:rPr lang="en-US" altLang="zh-CN" sz="2800"/>
              <a:t>cluster</a:t>
            </a:r>
            <a:r>
              <a:rPr lang="zh-CN" altLang="en-US" sz="2800"/>
              <a:t>排布为</a:t>
            </a:r>
            <a:r>
              <a:rPr lang="en-US" altLang="zh-CN" sz="2800"/>
              <a:t>2D</a:t>
            </a:r>
            <a:r>
              <a:rPr lang="zh-CN" altLang="en-US" sz="2800"/>
              <a:t>时可以有更多的复用</a:t>
            </a:r>
            <a:endParaRPr lang="zh-CN" altLang="en-US" sz="2800"/>
          </a:p>
        </p:txBody>
      </p:sp>
    </p:spTree>
    <p:custDataLst>
      <p:tags r:id="rId3"/>
    </p:custData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595060" y="15688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34670" y="74295"/>
            <a:ext cx="5751830" cy="633158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94995" y="3088005"/>
            <a:ext cx="186563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chemeClr val="tx1"/>
                </a:solidFill>
              </a:rPr>
              <a:t>A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 rot="16200000">
            <a:off x="3691255" y="50800"/>
            <a:ext cx="186563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06090" y="3088005"/>
            <a:ext cx="323596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chemeClr val="tx1"/>
                </a:solidFill>
              </a:rPr>
              <a:t>C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995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06090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796030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85970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06090" y="73596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796030" y="73596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585970" y="73596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53440" y="3088640"/>
            <a:ext cx="258445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A1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1111885" y="3088640"/>
            <a:ext cx="271780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A2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97935" y="993775"/>
            <a:ext cx="791845" cy="257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B1-1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585970" y="1251585"/>
            <a:ext cx="791845" cy="2686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B2-2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594995" y="3088640"/>
            <a:ext cx="258445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A0</a:t>
            </a:r>
            <a:endParaRPr lang="en-US" altLang="zh-CN"/>
          </a:p>
        </p:txBody>
      </p:sp>
      <p:sp>
        <p:nvSpPr>
          <p:cNvPr id="54" name="矩形 53"/>
          <p:cNvSpPr/>
          <p:nvPr/>
        </p:nvSpPr>
        <p:spPr>
          <a:xfrm>
            <a:off x="6373495" y="74930"/>
            <a:ext cx="5751830" cy="6331585"/>
          </a:xfrm>
          <a:prstGeom prst="rect">
            <a:avLst/>
          </a:prstGeom>
          <a:solidFill>
            <a:srgbClr val="FDD1FF">
              <a:alpha val="6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006090" y="735965"/>
            <a:ext cx="791845" cy="257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B0-0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6417945" y="3088005"/>
            <a:ext cx="186563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chemeClr val="tx1"/>
                </a:solidFill>
                <a:sym typeface="+mn-ea"/>
              </a:rPr>
              <a:t>A</a:t>
            </a:r>
            <a:endParaRPr lang="en-US" altLang="zh-CN" sz="40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 rot="16200000">
            <a:off x="9514205" y="50800"/>
            <a:ext cx="186563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829040" y="3088005"/>
            <a:ext cx="323596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chemeClr val="tx1"/>
                </a:solidFill>
              </a:rPr>
              <a:t>C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417945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829040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618980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0408920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8829040" y="73596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9618980" y="73596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0408920" y="73596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885045" y="3088640"/>
            <a:ext cx="258445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A1</a:t>
            </a:r>
            <a:endParaRPr lang="en-US" altLang="zh-CN"/>
          </a:p>
        </p:txBody>
      </p:sp>
      <p:sp>
        <p:nvSpPr>
          <p:cNvPr id="41" name="矩形 40"/>
          <p:cNvSpPr/>
          <p:nvPr/>
        </p:nvSpPr>
        <p:spPr>
          <a:xfrm>
            <a:off x="10927715" y="3088005"/>
            <a:ext cx="271780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A2</a:t>
            </a:r>
            <a:endParaRPr lang="en-US" altLang="zh-CN"/>
          </a:p>
        </p:txBody>
      </p:sp>
      <p:sp>
        <p:nvSpPr>
          <p:cNvPr id="42" name="矩形 41"/>
          <p:cNvSpPr/>
          <p:nvPr/>
        </p:nvSpPr>
        <p:spPr>
          <a:xfrm>
            <a:off x="9617075" y="1251585"/>
            <a:ext cx="791845" cy="2686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B1-2</a:t>
            </a:r>
            <a:endParaRPr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8822055" y="3088005"/>
            <a:ext cx="258445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A0</a:t>
            </a:r>
            <a:endParaRPr lang="en-US" altLang="zh-CN"/>
          </a:p>
        </p:txBody>
      </p:sp>
      <p:sp>
        <p:nvSpPr>
          <p:cNvPr id="46" name="矩形 45"/>
          <p:cNvSpPr/>
          <p:nvPr/>
        </p:nvSpPr>
        <p:spPr>
          <a:xfrm>
            <a:off x="8829040" y="993775"/>
            <a:ext cx="791845" cy="257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B0-1</a:t>
            </a:r>
            <a:endParaRPr lang="en-US" altLang="zh-CN"/>
          </a:p>
        </p:txBody>
      </p:sp>
      <p:sp>
        <p:nvSpPr>
          <p:cNvPr id="43" name="矩形 42"/>
          <p:cNvSpPr/>
          <p:nvPr/>
        </p:nvSpPr>
        <p:spPr>
          <a:xfrm>
            <a:off x="10408920" y="735965"/>
            <a:ext cx="791845" cy="2686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B2-0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4293870" y="1525905"/>
            <a:ext cx="659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tx1"/>
                </a:solidFill>
              </a:rPr>
              <a:t>B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0116820" y="1520190"/>
            <a:ext cx="659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tx1"/>
                </a:solidFill>
              </a:rPr>
              <a:t>B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10920" y="7429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time step 0: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从</a:t>
            </a:r>
            <a:r>
              <a:rPr lang="en-US" altLang="zh-CN" b="1">
                <a:solidFill>
                  <a:schemeClr val="tx1"/>
                </a:solidFill>
              </a:rPr>
              <a:t>global</a:t>
            </a:r>
            <a:r>
              <a:rPr lang="zh-CN" altLang="en-US" b="1">
                <a:solidFill>
                  <a:schemeClr val="tx1"/>
                </a:solidFill>
              </a:rPr>
              <a:t>读取</a:t>
            </a:r>
            <a:r>
              <a:rPr lang="en-US" altLang="zh-CN" b="1">
                <a:solidFill>
                  <a:schemeClr val="tx1"/>
                </a:solidFill>
              </a:rPr>
              <a:t>A</a:t>
            </a:r>
            <a:r>
              <a:rPr lang="zh-CN" altLang="en-US" b="1">
                <a:solidFill>
                  <a:schemeClr val="tx1"/>
                </a:solidFill>
              </a:rPr>
              <a:t>和</a:t>
            </a:r>
            <a:r>
              <a:rPr lang="en-US" altLang="zh-CN" b="1">
                <a:solidFill>
                  <a:schemeClr val="tx1"/>
                </a:solidFill>
              </a:rPr>
              <a:t>B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604760" y="6858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time step 1: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b="1">
                <a:solidFill>
                  <a:schemeClr val="tx1"/>
                </a:solidFill>
              </a:rPr>
              <a:t>A</a:t>
            </a:r>
            <a:r>
              <a:rPr lang="zh-CN" altLang="en-US" b="1">
                <a:solidFill>
                  <a:schemeClr val="tx1"/>
                </a:solidFill>
              </a:rPr>
              <a:t>可以在</a:t>
            </a:r>
            <a:r>
              <a:rPr lang="en-US" altLang="zh-CN" b="1">
                <a:solidFill>
                  <a:schemeClr val="tx1"/>
                </a:solidFill>
              </a:rPr>
              <a:t>DSM</a:t>
            </a:r>
            <a:r>
              <a:rPr lang="zh-CN" altLang="en-US" b="1">
                <a:solidFill>
                  <a:schemeClr val="tx1"/>
                </a:solidFill>
              </a:rPr>
              <a:t>上互换。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46050" y="640588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ym typeface="+mn-ea"/>
              </a:rPr>
              <a:t>这是</a:t>
            </a:r>
            <a:r>
              <a:rPr lang="en-US" sz="2800" b="1">
                <a:sym typeface="+mn-ea"/>
              </a:rPr>
              <a:t>DSM</a:t>
            </a:r>
            <a:r>
              <a:rPr lang="zh-CN" altLang="en-US" sz="2800" b="1">
                <a:sym typeface="+mn-ea"/>
              </a:rPr>
              <a:t>优化单</a:t>
            </a:r>
            <a:r>
              <a:rPr lang="en-US" altLang="zh-CN" sz="2800" b="1">
                <a:sym typeface="+mn-ea"/>
              </a:rPr>
              <a:t>GEMM</a:t>
            </a:r>
            <a:endParaRPr lang="zh-CN" altLang="en-US" sz="28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7552 0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2083 0 " pathEditMode="relative" ptsTypes="">
                                      <p:cBhvr>
                                        <p:cTn id="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26094 0 " pathEditMode="relative" ptsTypes="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1667 " pathEditMode="relative" rAng="0" ptsTypes="">
                                      <p:cBhvr>
                                        <p:cTn id="1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5278 " pathEditMode="relative" ptsTypes="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4722 " pathEditMode="relative" rAng="0" ptsTypes="">
                                      <p:cBhvr>
                                        <p:cTn id="2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9583 0 " pathEditMode="relative" rAng="0" ptsTypes="">
                                      <p:cBhvr>
                                        <p:cTn id="2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51042 0 " pathEditMode="relative" rAng="0" ptsTypes="">
                                      <p:cBhvr>
                                        <p:cTn id="2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0"/>
                            </p:stCondLst>
                            <p:childTnLst>
                              <p:par>
                                <p:cTn id="29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45313 0 " pathEditMode="relative" ptsTypes="">
                                      <p:cBhvr>
                                        <p:cTn id="3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000"/>
                            </p:stCondLst>
                            <p:childTnLst>
                              <p:par>
                                <p:cTn id="32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3981 " pathEditMode="relative" ptsTypes="">
                                      <p:cBhvr>
                                        <p:cTn id="3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0"/>
                            </p:stCondLst>
                            <p:childTnLst>
                              <p:par>
                                <p:cTn id="35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2778 " pathEditMode="relative" rAng="0" ptsTypes="">
                                      <p:cBhvr>
                                        <p:cTn id="3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000"/>
                            </p:stCondLst>
                            <p:childTnLst>
                              <p:par>
                                <p:cTn id="38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3981 " pathEditMode="relative" ptsTypes="">
                                      <p:cBhvr>
                                        <p:cTn id="3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nimBg="1"/>
      <p:bldP spid="40" grpId="0" bldLvl="0" animBg="1"/>
      <p:bldP spid="41" grpId="0" bldLvl="0" animBg="1"/>
      <p:bldP spid="46" grpId="0" bldLvl="0" animBg="1"/>
      <p:bldP spid="42" grpId="0" bldLvl="0" animBg="1"/>
      <p:bldP spid="43" grpId="0" bldLvl="0" animBg="1"/>
      <p:bldP spid="21" grpId="0" bldLvl="0" animBg="1"/>
      <p:bldP spid="22" grpId="0" bldLvl="0" animBg="1"/>
      <p:bldP spid="23" grpId="0" bldLvl="0" animBg="1"/>
      <p:bldP spid="25" grpId="0" bldLvl="0" animBg="1"/>
      <p:bldP spid="26" grpId="0" bldLvl="0" animBg="1"/>
      <p:bldP spid="2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523940" y="33976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* Optimal grid size calculation is based on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* GH100: 8 GPCs, 72 TPCs (9 TPCs/GPC), 2 SMs/TPC, 144 SMs per full GPU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* Hence, maximum SMs per GPC = 18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*/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constexpr int max_sm_per_gpc = 18;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// Provided SM count could possibly be less than the assumed maximum SMs per GPC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auto cluster_size = cluster_shape.m() * cluster_shape.n();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int const min_num_gpc = sm_count &lt; max_sm_per_gpc ? 1 : sm_count / max_sm_per_gpc;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int const max_cta_occupancy_per_gpc = max_sm_per_gpc - (max_sm_per_gpc % cluster_size);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cta_per_device = min_num_gpc * max_cta_occupancy_per_gpc;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// The calculation below allows for larger grid size launch for different GPUs.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int const num_gpc_residual = sm_count &lt; max_sm_per_gpc ? 0 : sm_count % max_sm_per_gpc;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int const max_cta_occupancy_per_residual_gpc = num_gpc_residual - (num_gpc_residual % cluster_size);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cta_per_device += max_cta_occupancy_per_residual_gpc;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if (sm_count &lt; cta_per_device) {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  cta_per_device = sm_count;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}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if (raster_order == RasterOrder::AlongN) {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  launch_grid.y = possibly_truncate(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      cta_per_device       / cluster_shape.m(),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      problem_blocks_total / cluster_shape.m());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}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63550" y="257175"/>
            <a:ext cx="5751830" cy="6331585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23875" y="3270885"/>
            <a:ext cx="186563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chemeClr val="tx1"/>
                </a:solidFill>
              </a:rPr>
              <a:t>A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 rot="16200000">
            <a:off x="3620135" y="233680"/>
            <a:ext cx="186563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34970" y="3270885"/>
            <a:ext cx="323596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chemeClr val="tx1"/>
                </a:solidFill>
              </a:rPr>
              <a:t>C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3875" y="327088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34970" y="327088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724910" y="327088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14850" y="327088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934970" y="91884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724910" y="91884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514850" y="91884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23875" y="3271520"/>
            <a:ext cx="258445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A0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2934970" y="918845"/>
            <a:ext cx="791845" cy="257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B0-0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4222750" y="1708785"/>
            <a:ext cx="659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tx1"/>
                </a:solidFill>
              </a:rPr>
              <a:t>B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39800" y="2571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time step 0: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从</a:t>
            </a:r>
            <a:r>
              <a:rPr lang="en-US" altLang="zh-CN" b="1">
                <a:solidFill>
                  <a:schemeClr val="tx1"/>
                </a:solidFill>
              </a:rPr>
              <a:t>global</a:t>
            </a:r>
            <a:r>
              <a:rPr lang="zh-CN" altLang="en-US" b="1">
                <a:solidFill>
                  <a:schemeClr val="tx1"/>
                </a:solidFill>
              </a:rPr>
              <a:t>读取</a:t>
            </a:r>
            <a:r>
              <a:rPr lang="en-US" altLang="zh-CN" b="1">
                <a:solidFill>
                  <a:schemeClr val="tx1"/>
                </a:solidFill>
              </a:rPr>
              <a:t>A</a:t>
            </a:r>
            <a:r>
              <a:rPr lang="zh-CN" altLang="en-US" b="1">
                <a:solidFill>
                  <a:schemeClr val="tx1"/>
                </a:solidFill>
              </a:rPr>
              <a:t>和</a:t>
            </a:r>
            <a:r>
              <a:rPr lang="en-US" altLang="zh-CN" b="1">
                <a:solidFill>
                  <a:schemeClr val="tx1"/>
                </a:solidFill>
              </a:rPr>
              <a:t>B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1495" y="3271520"/>
            <a:ext cx="258445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A0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531495" y="3271520"/>
            <a:ext cx="258445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A0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26815" y="918845"/>
            <a:ext cx="791845" cy="257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B1-0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518660" y="918845"/>
            <a:ext cx="791845" cy="2686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B2-0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6634480" y="2415540"/>
            <a:ext cx="484568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/>
              <a:t>这是</a:t>
            </a:r>
            <a:r>
              <a:rPr lang="zh-CN" sz="2800" b="1"/>
              <a:t>无</a:t>
            </a:r>
            <a:r>
              <a:rPr lang="en-US" altLang="zh-CN" sz="2800" b="1"/>
              <a:t>DSM</a:t>
            </a:r>
            <a:r>
              <a:rPr lang="zh-CN" altLang="en-US" sz="2800" b="1"/>
              <a:t>的</a:t>
            </a:r>
            <a:r>
              <a:rPr lang="en-US" altLang="zh-CN" sz="2800" b="1"/>
              <a:t>cutlass</a:t>
            </a:r>
            <a:r>
              <a:rPr lang="zh-CN" altLang="en-US" sz="2800"/>
              <a:t>版本。利用了</a:t>
            </a:r>
            <a:r>
              <a:rPr lang="en-US" altLang="zh-CN" sz="2800"/>
              <a:t>TMA-multicast</a:t>
            </a:r>
            <a:r>
              <a:rPr lang="zh-CN" altLang="en-US" sz="2800"/>
              <a:t>来优化对同一块</a:t>
            </a:r>
            <a:r>
              <a:rPr lang="en-US" altLang="zh-CN" sz="2800"/>
              <a:t>A</a:t>
            </a:r>
            <a:r>
              <a:rPr lang="zh-CN" altLang="en-US" sz="2800"/>
              <a:t>的读取。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trade-off</a:t>
            </a:r>
            <a:r>
              <a:rPr lang="zh-CN" altLang="en-US" sz="2800"/>
              <a:t>在于，</a:t>
            </a:r>
            <a:r>
              <a:rPr lang="en-US" altLang="zh-CN" sz="2800"/>
              <a:t>DSM</a:t>
            </a:r>
            <a:r>
              <a:rPr lang="zh-CN" altLang="en-US" sz="2800"/>
              <a:t>互换（</a:t>
            </a:r>
            <a:r>
              <a:rPr lang="en-US" altLang="zh-CN" sz="2800"/>
              <a:t>L1</a:t>
            </a:r>
            <a:r>
              <a:rPr lang="zh-CN" altLang="en-US" sz="2800"/>
              <a:t>）和</a:t>
            </a:r>
            <a:r>
              <a:rPr lang="en-US" sz="2800"/>
              <a:t>TMA-multicast</a:t>
            </a:r>
            <a:r>
              <a:rPr lang="zh-CN" altLang="en-US" sz="2800"/>
              <a:t>（</a:t>
            </a:r>
            <a:r>
              <a:rPr lang="en-US" altLang="zh-CN" sz="2800"/>
              <a:t>L2</a:t>
            </a:r>
            <a:r>
              <a:rPr lang="zh-CN" altLang="en-US" sz="2800"/>
              <a:t>）哪个更快？（暂不知晓）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7552 0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1667 " pathEditMode="relative" rAng="0" ptsTypes="">
                                      <p:cBhvr>
                                        <p:cTn id="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 0.000277778 " pathEditMode="relative" rAng="0" ptsTypes="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0833 0.000740741 L 0.324167 0.00101852 " pathEditMode="relative" rAng="0" ptsTypes="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04167 0.341481 " pathEditMode="relative" rAng="0" ptsTypes="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208333 0.340741 " pathEditMode="relative" rAng="0" ptsTypes="">
                                      <p:cBhvr>
                                        <p:cTn id="2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5" grpId="0" bldLvl="0" animBg="1"/>
      <p:bldP spid="10" grpId="0" bldLvl="0" animBg="1"/>
      <p:bldP spid="16" grpId="0" bldLvl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357" y="1093852"/>
            <a:ext cx="5886488" cy="70448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Paper-reading</a:t>
            </a:r>
            <a:endParaRPr lang="en-US"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20800" y="3261995"/>
            <a:ext cx="48456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读了两篇</a:t>
            </a:r>
            <a:r>
              <a:rPr lang="en-US" altLang="zh-CN" sz="2800"/>
              <a:t>paper</a:t>
            </a:r>
            <a:endParaRPr lang="en-US" altLang="zh-CN" sz="2800"/>
          </a:p>
        </p:txBody>
      </p:sp>
    </p:spTree>
    <p:custDataLst>
      <p:tags r:id="rId3"/>
    </p:custData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346200" y="516255"/>
            <a:ext cx="9195435" cy="97218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/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  <a:sym typeface="+mn-ea"/>
              </a:rPr>
              <a:t>Hecaton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  <a:sym typeface="+mn-ea"/>
              </a:rPr>
              <a:t>: Training and Finetuning Large Language Models with Scalable Chiplet Systems </a:t>
            </a:r>
            <a:endParaRPr lang="en-US" altLang="zh-CN" sz="2800" b="1" spc="220" dirty="0">
              <a:solidFill>
                <a:srgbClr val="000000"/>
              </a:solidFill>
              <a:uFillTx/>
              <a:latin typeface="Times New Roman" panose="02020603050405020304" charset="0"/>
              <a:ea typeface="NimbusRomNo9L-Regu"/>
              <a:cs typeface="Times New Roman" panose="020206030504050203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5150"/>
            <a:ext cx="10340340" cy="50228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77410"/>
            <a:ext cx="4104640" cy="21805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58945" y="4551045"/>
            <a:ext cx="764032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 该结构非常类似于TPU。主要好处来自于这里是sqrt(N)，而1D/2D的方法是N，虽然这里的常数等会大一点。</a:t>
            </a:r>
            <a:endParaRPr lang="zh-CN" altLang="en-US"/>
          </a:p>
          <a:p>
            <a:r>
              <a:rPr lang="zh-CN" altLang="en-US"/>
              <a:t>2. 这里和TPU的区别在于，TPU是流动A和B，这样让C能够固定在原位。这里是固定A，流动B和C，额。。。是不是按TPU那样更有利于后续结果复用？（为什么这篇论文没有对比TPU?）</a:t>
            </a:r>
            <a:endParaRPr lang="zh-CN" altLang="en-US"/>
          </a:p>
          <a:p>
            <a:r>
              <a:rPr lang="zh-CN" altLang="en-US"/>
              <a:t>3. 计算出来的通信时间，megatron/hecathon=[sqrt(N)+1]/5，这是N的增函数，恰好在N=16的时候等于1.。。。也就是</a:t>
            </a:r>
            <a:r>
              <a:rPr lang="zh-CN" altLang="en-US" b="1">
                <a:solidFill>
                  <a:srgbClr val="FF0000"/>
                </a:solidFill>
              </a:rPr>
              <a:t>恰好在hopper上最大的cluster_size也起不了作用</a:t>
            </a:r>
            <a:r>
              <a:rPr lang="zh-CN" altLang="en-US"/>
              <a:t>。。。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346200" y="516255"/>
            <a:ext cx="9195435" cy="97218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/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  <a:sym typeface="+mn-ea"/>
              </a:rPr>
              <a:t>Hecaton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  <a:sym typeface="+mn-ea"/>
              </a:rPr>
              <a:t>: Training and Finetuning Large Language Models with Scalable Chiplet Systems </a:t>
            </a:r>
            <a:endParaRPr lang="en-US" altLang="zh-CN" sz="2800" b="1" spc="220" dirty="0">
              <a:solidFill>
                <a:srgbClr val="000000"/>
              </a:solidFill>
              <a:uFillTx/>
              <a:latin typeface="Times New Roman" panose="02020603050405020304" charset="0"/>
              <a:ea typeface="NimbusRomNo9L-Regu"/>
              <a:cs typeface="Times New Roman" panose="02020603050405020304" charset="0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69415"/>
            <a:ext cx="9768205" cy="270065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0" y="2449830"/>
            <a:ext cx="8402320" cy="44081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2449830"/>
            <a:ext cx="3615055" cy="41840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000"/>
              <a:t>1. 这里主要论点是，比H100便宜，速度比H100快。但是参考价值有限，因为H100的利润率很高。要是比较制造成本就更好了。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2. 为什么更快？因为seq被限制在4096以下，同时算多个block，而不需要使用FA那样的online softmax。当然seq_len更大的情况下也可以按FA那样算。不过没有讨论这种情况了。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1690370" y="524510"/>
            <a:ext cx="8158480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</a:rPr>
              <a:t>Attention in SRAM on Tenstorrent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</a:rPr>
              <a:t>Grayskull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ea typeface="NimbusRomNo9L-Regu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2791460"/>
            <a:ext cx="361505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3. 总体是技术报告的形式。没有很细致的控制变量地对比。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4. 不过，对于这种统一L1的情况，</a:t>
            </a:r>
            <a:r>
              <a:rPr lang="zh-CN" altLang="en-US" sz="2000" b="1">
                <a:solidFill>
                  <a:srgbClr val="FF0000"/>
                </a:solidFill>
              </a:rPr>
              <a:t>H100上的DSM也是如此。我也应该试试看。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5. 和华为昇腾类似，都强调卡在了vector操作上。如图5所示。所以花了很多时间优化</a:t>
            </a:r>
            <a:r>
              <a:rPr lang="en-US" altLang="zh-CN" sz="2000"/>
              <a:t>softmax</a:t>
            </a:r>
            <a:endParaRPr lang="en-US" altLang="zh-CN" sz="2000"/>
          </a:p>
        </p:txBody>
      </p:sp>
      <p:sp>
        <p:nvSpPr>
          <p:cNvPr id="5" name="文本框 4"/>
          <p:cNvSpPr txBox="1"/>
          <p:nvPr/>
        </p:nvSpPr>
        <p:spPr>
          <a:xfrm>
            <a:off x="1690370" y="524510"/>
            <a:ext cx="8158480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</a:rPr>
              <a:t>Attention in SRAM on Tenstorrent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</a:rPr>
              <a:t>Grayskull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ea typeface="NimbusRomNo9L-Regu"/>
              <a:cs typeface="Times New Roman" panose="02020603050405020304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</p:blipFill>
        <p:spPr>
          <a:xfrm>
            <a:off x="3696970" y="2261870"/>
            <a:ext cx="8495030" cy="45961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>
    <p:wipe dir="r"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10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13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1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16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18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20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2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23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24.xml><?xml version="1.0" encoding="utf-8"?>
<p:tagLst xmlns:p="http://schemas.openxmlformats.org/presentationml/2006/main">
  <p:tag name="KSO_WPP_MARK_KEY" val="a5cf1ba0-caf5-4bf3-a26e-5336cfc84755"/>
  <p:tag name="COMMONDATA" val="eyJoZGlkIjoiODIxOWRhYmZlOGQzNTgzYTg3MjRhYmZjMTVlOTM3MjQifQ=="/>
  <p:tag name="commondata" val="eyJoZGlkIjoiYjI0ZGFhOTNiMTI0NWM3YWIwNDM0YzdkMTgzY2Y5OGEifQ=="/>
</p:tagLst>
</file>

<file path=ppt/tags/tag3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5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7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heme/theme1.xml><?xml version="1.0" encoding="utf-8"?>
<a:theme xmlns:a="http://schemas.openxmlformats.org/drawingml/2006/main" name="Office Theme">
  <a:themeElements>
    <a:clrScheme name="自定义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2934</Words>
  <Application>WPS 演示</Application>
  <PresentationFormat>宽屏</PresentationFormat>
  <Paragraphs>150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宋体</vt:lpstr>
      <vt:lpstr>Wingdings</vt:lpstr>
      <vt:lpstr>Segoe UI Light</vt:lpstr>
      <vt:lpstr>微软雅黑</vt:lpstr>
      <vt:lpstr>Century Gothic</vt:lpstr>
      <vt:lpstr>Segoe UI Light</vt:lpstr>
      <vt:lpstr>Consolas</vt:lpstr>
      <vt:lpstr>Arial Unicode MS</vt:lpstr>
      <vt:lpstr>等线</vt:lpstr>
      <vt:lpstr>Calibri</vt:lpstr>
      <vt:lpstr>NimbusRomNo9L-Regu</vt:lpstr>
      <vt:lpstr>Segoe Print</vt:lpstr>
      <vt:lpstr>Times New Roman</vt:lpstr>
      <vt:lpstr>Office Theme</vt:lpstr>
      <vt:lpstr>自定义设计方案</vt:lpstr>
      <vt:lpstr>本周工作内容汇报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Weisheng Zhu</dc:creator>
  <cp:lastModifiedBy>Arsmart</cp:lastModifiedBy>
  <cp:revision>2137</cp:revision>
  <dcterms:created xsi:type="dcterms:W3CDTF">2019-07-25T02:40:00Z</dcterms:created>
  <dcterms:modified xsi:type="dcterms:W3CDTF">2024-08-15T06:28:33Z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2019-07-25T06:33:15.4457998Z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89c5bf5f-33b9-4fc1-bd99-04ee503b4f85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  <property fmtid="{D5CDD505-2E9C-101B-9397-08002B2CF9AE}" pid="12" name="ICV">
    <vt:lpwstr>81531DB974324413AB081F3653849ADF</vt:lpwstr>
  </property>
  <property fmtid="{D5CDD505-2E9C-101B-9397-08002B2CF9AE}" pid="13" name="KSOProductBuildVer">
    <vt:lpwstr>2052-12.1.0.17142</vt:lpwstr>
  </property>
</Properties>
</file>