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28"/>
  </p:handoutMasterIdLst>
  <p:sldIdLst>
    <p:sldId id="753" r:id="rId4"/>
    <p:sldId id="940" r:id="rId6"/>
    <p:sldId id="952" r:id="rId7"/>
    <p:sldId id="980" r:id="rId8"/>
    <p:sldId id="981" r:id="rId9"/>
    <p:sldId id="982" r:id="rId10"/>
    <p:sldId id="983" r:id="rId11"/>
    <p:sldId id="984" r:id="rId12"/>
    <p:sldId id="985" r:id="rId13"/>
    <p:sldId id="961" r:id="rId14"/>
    <p:sldId id="963" r:id="rId15"/>
    <p:sldId id="962" r:id="rId16"/>
    <p:sldId id="964" r:id="rId17"/>
    <p:sldId id="965" r:id="rId18"/>
    <p:sldId id="966" r:id="rId19"/>
    <p:sldId id="967" r:id="rId20"/>
    <p:sldId id="968" r:id="rId21"/>
    <p:sldId id="969" r:id="rId22"/>
    <p:sldId id="970" r:id="rId23"/>
    <p:sldId id="971" r:id="rId24"/>
    <p:sldId id="972" r:id="rId25"/>
    <p:sldId id="973" r:id="rId26"/>
    <p:sldId id="974" r:id="rId27"/>
  </p:sldIdLst>
  <p:sldSz cx="12192000" cy="6858000"/>
  <p:notesSz cx="6858000" cy="9144000"/>
  <p:custDataLst>
    <p:tags r:id="rId33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40"/>
            <p14:sldId id="952"/>
            <p14:sldId id="980"/>
            <p14:sldId id="981"/>
            <p14:sldId id="982"/>
            <p14:sldId id="983"/>
            <p14:sldId id="984"/>
            <p14:sldId id="985"/>
            <p14:sldId id="961"/>
            <p14:sldId id="963"/>
            <p14:sldId id="962"/>
            <p14:sldId id="964"/>
            <p14:sldId id="965"/>
            <p14:sldId id="966"/>
            <p14:sldId id="967"/>
            <p14:sldId id="968"/>
            <p14:sldId id="969"/>
            <p14:sldId id="970"/>
            <p14:sldId id="971"/>
            <p14:sldId id="972"/>
            <p14:sldId id="973"/>
            <p14:sldId id="974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405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894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586" userDrawn="1">
          <p15:clr>
            <a:srgbClr val="A4A3A4"/>
          </p15:clr>
        </p15:guide>
        <p15:guide id="8" orient="horz" pos="1676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1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71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B"/>
    <a:srgbClr val="2F00B6"/>
    <a:srgbClr val="FFFFAF"/>
    <a:srgbClr val="FDD1FF"/>
    <a:srgbClr val="FFFCD1"/>
    <a:srgbClr val="A87F00"/>
    <a:srgbClr val="FFC923"/>
    <a:srgbClr val="B08500"/>
    <a:srgbClr val="FFBC05"/>
    <a:srgbClr val="C69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405"/>
        <p:guide pos="3887"/>
        <p:guide pos="411"/>
        <p:guide pos="7306"/>
        <p:guide pos="2894"/>
        <p:guide pos="4923"/>
        <p:guide orient="horz" pos="2586"/>
        <p:guide orient="horz" pos="1676"/>
        <p:guide pos="5594"/>
        <p:guide pos="6535"/>
        <p:guide pos="1108"/>
        <p:guide orient="horz" pos="3301"/>
        <p:guide orient="horz" pos="988"/>
        <p:guide orient="horz" pos="371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3" Type="http://schemas.openxmlformats.org/officeDocument/2006/relationships/tags" Target="tags/tag67.xml"/><Relationship Id="rId32" Type="http://schemas.openxmlformats.org/officeDocument/2006/relationships/commentAuthors" Target="commentAuthors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0.xml"/><Relationship Id="rId3" Type="http://schemas.openxmlformats.org/officeDocument/2006/relationships/image" Target="../media/image27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6.xml"/><Relationship Id="rId3" Type="http://schemas.openxmlformats.org/officeDocument/2006/relationships/image" Target="../media/image28.png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9.xml"/><Relationship Id="rId3" Type="http://schemas.openxmlformats.org/officeDocument/2006/relationships/image" Target="../media/image29.png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2.xml"/><Relationship Id="rId3" Type="http://schemas.openxmlformats.org/officeDocument/2006/relationships/image" Target="../media/image30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5.xml"/><Relationship Id="rId3" Type="http://schemas.openxmlformats.org/officeDocument/2006/relationships/image" Target="../media/image31.png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8.xml"/><Relationship Id="rId3" Type="http://schemas.openxmlformats.org/officeDocument/2006/relationships/image" Target="../media/image32.png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0.xml"/><Relationship Id="rId3" Type="http://schemas.openxmlformats.org/officeDocument/2006/relationships/image" Target="../media/image33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.xml"/><Relationship Id="rId3" Type="http://schemas.openxmlformats.org/officeDocument/2006/relationships/image" Target="../media/image19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.xml"/><Relationship Id="rId3" Type="http://schemas.openxmlformats.org/officeDocument/2006/relationships/image" Target="../media/image19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Relationship Id="rId3" Type="http://schemas.openxmlformats.org/officeDocument/2006/relationships/image" Target="../media/image20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Relationship Id="rId3" Type="http://schemas.openxmlformats.org/officeDocument/2006/relationships/image" Target="../media/image21.jpe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3" Type="http://schemas.openxmlformats.org/officeDocument/2006/relationships/image" Target="../media/image22.webp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1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30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58875" y="2667635"/>
            <a:ext cx="699897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但是load_gemm1报错了。</a:t>
            </a:r>
            <a:endParaRPr lang="zh-CN" altLang="en-US"/>
          </a:p>
          <a:p>
            <a:r>
              <a:rPr lang="zh-CN" altLang="en-US"/>
              <a:t>1. 首先发现，对copy，需要给tma_gemm1_weight创建一系列的单独的初始化，不能直接利用tma_b。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最开始只写了load_gemm1，而没有匹配consumer的store。这导致了循环的卡死。所以也对应加入了consumer。但是还是卡住了。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和原先的load函数的区别在于，原先要copyA和copyB，我现在的A是从共享内存直接读取GEMM0的中间结果，而B依然是从global读。所以是要注释掉一个copy。</a:t>
            </a:r>
            <a:r>
              <a:rPr lang="en-US" altLang="zh-CN"/>
              <a:t>---&gt;</a:t>
            </a:r>
            <a:r>
              <a:rPr lang="zh-CN" altLang="en-US"/>
              <a:t>这个卡了很久，但是是算法的核心步骤不能跳过。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420" y="2192020"/>
            <a:ext cx="404114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 还是没有解决卡死的问题。所以必须深入底层彻底搞清楚信号量是怎么匹配的。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-&gt;信号量是一个“PipelineState”结构体。包含count，stage，phase这三个变量。stage就是multi-stage的那个stage。count没有被使用。phase是需要传给mbarrier的一个参数。但是按理说并不会卡住barrier的wait。（就是说，并不需要所有到达barrier的worker都持有相同的phase？没有从文档里看明白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60" y="26670"/>
            <a:ext cx="8092440" cy="68046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2338705"/>
            <a:ext cx="498411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 还是没有解决卡死的问题。所以必须深入底层彻底搞清楚信号量是怎么匹配的。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-&gt;信号量是一个“PipelineState”结构体。包含count，stage，phase这三个变量。stage就是multi-stage的那个stage。count没有被使用。phase是需要传给mbarrier的一个参数。但是按理说并不会卡住barrier的wait。（就是说，并不需要所有到达barrier的worker都持有相同的phase？没有从文档里看明白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运行的情况，从producer侧观察如右：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533515" y="2175510"/>
            <a:ext cx="21697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stage=0, phase=0</a:t>
            </a:r>
            <a:endParaRPr lang="zh-CN" altLang="en-US"/>
          </a:p>
          <a:p>
            <a:r>
              <a:rPr lang="zh-CN" altLang="en-US">
                <a:sym typeface="+mn-ea"/>
              </a:rPr>
              <a:t>stage=1, phase=0</a:t>
            </a:r>
            <a:endParaRPr lang="zh-CN" altLang="en-US"/>
          </a:p>
          <a:p>
            <a:r>
              <a:rPr lang="zh-CN" altLang="en-US">
                <a:sym typeface="+mn-ea"/>
              </a:rPr>
              <a:t>stage=2, phase=0</a:t>
            </a:r>
            <a:endParaRPr lang="zh-CN" altLang="en-US"/>
          </a:p>
          <a:p>
            <a:r>
              <a:rPr lang="zh-CN" altLang="en-US">
                <a:sym typeface="+mn-ea"/>
              </a:rPr>
              <a:t>stage=0, phase=1</a:t>
            </a:r>
            <a:endParaRPr lang="zh-CN" altLang="en-US"/>
          </a:p>
          <a:p>
            <a:r>
              <a:rPr lang="zh-CN" altLang="en-US">
                <a:sym typeface="+mn-ea"/>
              </a:rPr>
              <a:t>stage=1, phase=1</a:t>
            </a:r>
            <a:endParaRPr lang="zh-CN" altLang="en-US"/>
          </a:p>
          <a:p>
            <a:r>
              <a:rPr lang="zh-CN" altLang="en-US">
                <a:sym typeface="+mn-ea"/>
              </a:rPr>
              <a:t>stage=2, phase=1</a:t>
            </a:r>
            <a:endParaRPr lang="zh-CN" altLang="en-US"/>
          </a:p>
          <a:p>
            <a:r>
              <a:rPr lang="zh-CN" altLang="en-US">
                <a:sym typeface="+mn-ea"/>
              </a:rPr>
              <a:t>stage=0, phase=0</a:t>
            </a:r>
            <a:endParaRPr lang="zh-CN" altLang="en-US"/>
          </a:p>
          <a:p>
            <a:r>
              <a:rPr lang="zh-CN" altLang="en-US">
                <a:sym typeface="+mn-ea"/>
              </a:rPr>
              <a:t>stage=1, phase=0</a:t>
            </a:r>
            <a:endParaRPr lang="zh-CN" altLang="en-US"/>
          </a:p>
          <a:p>
            <a:r>
              <a:rPr lang="zh-CN" altLang="en-US">
                <a:sym typeface="+mn-ea"/>
              </a:rPr>
              <a:t>stage=2, phase=0</a:t>
            </a:r>
            <a:endParaRPr lang="zh-CN" altLang="en-US"/>
          </a:p>
          <a:p>
            <a:r>
              <a:rPr lang="zh-CN" altLang="en-US">
                <a:sym typeface="+mn-ea"/>
              </a:rPr>
              <a:t>stage=0, phase=1</a:t>
            </a:r>
            <a:endParaRPr lang="zh-CN" altLang="en-US"/>
          </a:p>
          <a:p>
            <a:r>
              <a:rPr lang="zh-CN" altLang="en-US">
                <a:sym typeface="+mn-ea"/>
              </a:rPr>
              <a:t>stage=1, phase=1</a:t>
            </a:r>
            <a:endParaRPr lang="zh-CN" altLang="en-US"/>
          </a:p>
          <a:p>
            <a:r>
              <a:rPr lang="zh-CN" altLang="en-US">
                <a:sym typeface="+mn-ea"/>
              </a:rPr>
              <a:t>stage=2, phase=1</a:t>
            </a:r>
            <a:endParaRPr lang="zh-CN" altLang="en-US"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2338705"/>
            <a:ext cx="49841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熟悉并了解了sm90_pipeline.hpp（producer_acquire层面）和barrier.hpp（PTX层面）的细节。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展示cutlass-doc的细节。但是和TMA真实情况不同。TMA的情况是没有producer_commit的。从各种注释看出，TMA是需要传入barrier，然后内部是自带commit的。不需要手动写commit。（这是TMA的一个特性）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展示barrier的PTX命令。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05" y="0"/>
            <a:ext cx="6360795" cy="68097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2338705"/>
            <a:ext cx="49841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熟悉并了解了sm90_pipeline.hpp（producer_acquire层面）和barrier.hpp（PTX层面）的细节。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展示cutlass-doc的细节。但是和TMA真实情况不同。TMA的情况是没有producer_commit的。从各种注释看出，TMA是需要传入barrier，然后内部是自带commit的。不需要手动写commit。（这是TMA的一个特性）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展示barrier的PTX命令。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915" y="0"/>
            <a:ext cx="6522085" cy="6857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2338705"/>
            <a:ext cx="49841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熟悉并了解了sm90_pipeline.hpp（producer_acquire层面）和barrier.hpp（PTX层面）的细节。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展示cutlass-doc的细节。但是和TMA真实情况不同。TMA的情况是没有producer_commit的。从各种注释看出，TMA是需要传入barrier，然后内部是自带commit的。不需要手动写commit。（这是TMA的一个特性）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展示barrier的PTX命令。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945" y="544830"/>
            <a:ext cx="6790055" cy="57683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4665" y="2338705"/>
            <a:ext cx="49841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4. 熟悉并了解了sm90_pipeline.hpp（producer_acquire层面）和barrier.hpp（PTX层面）的细节。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展示cutlass-doc的细节。但是和TMA真实情况不同。TMA的情况是没有producer_commit的。从各种注释看出，TMA是需要传入barrier，然后内部是自带commit的。不需要手动写commit。（这是TMA的一个特性）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展示barrier的PTX命令。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10" y="0"/>
            <a:ext cx="6269990" cy="68586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0825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19370" y="4551045"/>
            <a:ext cx="70084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5. 上述第二条加入了consumer，所以要读懂consumer的工作原理。以防是consumer卡死。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这里出现了三次GEMM。原来是K可以分为内部和外部。第一次的GEMM是对外部K=0，第二次GEMM是外部K∈[1, prologue_mma)，第三次是[prologue_mma, end)。不过每次传进来的data值没有体现k。后来想明白了，因为每次的data都只有一小块，是producer动态传进来的。所以不需要进行k切片。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56500"/>
          <a:stretch>
            <a:fillRect/>
          </a:stretch>
        </p:blipFill>
        <p:spPr>
          <a:xfrm>
            <a:off x="6158230" y="0"/>
            <a:ext cx="6033770" cy="4554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 b="43500"/>
          <a:stretch>
            <a:fillRect/>
          </a:stretch>
        </p:blipFill>
        <p:spPr>
          <a:xfrm>
            <a:off x="0" y="1838325"/>
            <a:ext cx="5119370" cy="50196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0826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735" y="1885315"/>
            <a:ext cx="70084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底层细节太烦人了。我试图跳过。会不会是我哪里写的不对？我直接去未曾修改的cutlass里面，注释掉copyA，但是依然失败，会卡死。</a:t>
            </a:r>
            <a:endParaRPr lang="zh-CN" altLang="en-US"/>
          </a:p>
          <a:p>
            <a:r>
              <a:rPr lang="zh-CN" altLang="en-US"/>
              <a:t>2. 回到我修改了一些的代码继续尝试，有如下结果</a:t>
            </a:r>
            <a:endParaRPr lang="zh-CN" altLang="en-US"/>
          </a:p>
          <a:p>
            <a:r>
              <a:rPr lang="zh-CN" altLang="en-US"/>
              <a:t>A+B 可以------copyA copyB</a:t>
            </a:r>
            <a:endParaRPr lang="zh-CN" altLang="en-US"/>
          </a:p>
          <a:p>
            <a:r>
              <a:rPr lang="zh-CN" altLang="en-US"/>
              <a:t>A+G 可以------copyA copyG</a:t>
            </a:r>
            <a:endParaRPr lang="zh-CN" altLang="en-US"/>
          </a:p>
          <a:p>
            <a:r>
              <a:rPr lang="zh-CN" altLang="en-US"/>
              <a:t>B+G 卡死（但是注意B和G都是写到同一块SMEM位置）</a:t>
            </a:r>
            <a:endParaRPr lang="zh-CN" altLang="en-US"/>
          </a:p>
          <a:p>
            <a:r>
              <a:rPr lang="zh-CN" altLang="en-US"/>
              <a:t>A      卡死</a:t>
            </a:r>
            <a:endParaRPr lang="zh-CN" altLang="en-US"/>
          </a:p>
          <a:p>
            <a:r>
              <a:rPr lang="zh-CN" altLang="en-US"/>
              <a:t>B      卡死</a:t>
            </a:r>
            <a:endParaRPr lang="zh-CN" altLang="en-US"/>
          </a:p>
          <a:p>
            <a:r>
              <a:rPr lang="zh-CN" altLang="en-US"/>
              <a:t>G      卡死</a:t>
            </a:r>
            <a:endParaRPr lang="zh-CN" altLang="en-US"/>
          </a:p>
          <a:p>
            <a:r>
              <a:rPr lang="zh-CN" altLang="en-US"/>
              <a:t>这证明，可能问题就是copy2个就行，1个就不行，好像问题就在copy里面。可能不是我其他地方写的不对。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可能性有2种：</a:t>
            </a:r>
            <a:endParaRPr lang="zh-CN" altLang="en-US"/>
          </a:p>
          <a:p>
            <a:r>
              <a:rPr lang="zh-CN" altLang="en-US"/>
              <a:t>1. copy底层定义了什么东西，造成了影响</a:t>
            </a:r>
            <a:endParaRPr lang="zh-CN" altLang="en-US"/>
          </a:p>
          <a:p>
            <a:r>
              <a:rPr lang="zh-CN" altLang="en-US"/>
              <a:t>2. tma_load_a里面有什么执行的特性。必须要执行两次？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0827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" y="2125345"/>
            <a:ext cx="534543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深入copy去寻找。但是因为cuda-gdb无法适用于cutlass（官方回答是-G有bug，仍未修复）通过加入数十条printf，找到了具体执行的几个copy（虽然调用栈顺序仍不清楚），但是也没有看到为什么会导致卡死</a:t>
            </a:r>
            <a:endParaRPr lang="zh-CN" altLang="en-US"/>
          </a:p>
          <a:p>
            <a:r>
              <a:rPr lang="zh-CN" altLang="en-US"/>
              <a:t>temp_can/cutlass-new/include/cute/arch/copy_sm90.hpp</a:t>
            </a:r>
            <a:endParaRPr lang="zh-CN" altLang="en-US"/>
          </a:p>
          <a:p>
            <a:r>
              <a:rPr lang="zh-CN" altLang="en-US"/>
              <a:t>    // printf("sm90 165\n");</a:t>
            </a:r>
            <a:endParaRPr lang="zh-CN" altLang="en-US"/>
          </a:p>
          <a:p>
            <a:r>
              <a:rPr lang="zh-CN" altLang="en-US"/>
              <a:t>temp_can/cutlass-new/include/cute/arch/copy_sm90_tma.hpp</a:t>
            </a:r>
            <a:endParaRPr lang="zh-CN" altLang="en-US"/>
          </a:p>
          <a:p>
            <a:r>
              <a:rPr lang="zh-CN" altLang="en-US"/>
              <a:t>    // printf("145\n");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群友启发我，可能是mbarrier的init的问题。也就是，需要看文档详细了解mbarrier是什么。如图，具体研读了sm90_pipeline.hpp，画出了信号量的流动图。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22950" y="848995"/>
            <a:ext cx="6110605" cy="473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74685" y="1038225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Producer(P)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088880" y="103822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Consumer(C)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12485" y="1651000"/>
            <a:ext cx="1694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empty_barrier</a:t>
            </a:r>
            <a:endParaRPr lang="en-US" altLang="zh-CN"/>
          </a:p>
          <a:p>
            <a:r>
              <a:rPr lang="en-US" altLang="zh-CN" sz="1200"/>
              <a:t>(</a:t>
            </a:r>
            <a:r>
              <a:rPr lang="zh-CN" altLang="en-US" sz="1200"/>
              <a:t>初始化为2*num_consumer_warpgroups_per_cluster）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6141085" y="2621915"/>
            <a:ext cx="13735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full_barrier</a:t>
            </a:r>
            <a:endParaRPr lang="en-US" altLang="zh-CN"/>
          </a:p>
          <a:p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初始化为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28355" y="3185160"/>
            <a:ext cx="75120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FF0000"/>
                </a:solidFill>
              </a:rPr>
              <a:t>copy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25510" y="1874520"/>
            <a:ext cx="75120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wait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428355" y="2573020"/>
            <a:ext cx="82931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arrive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6028055" y="3717925"/>
            <a:ext cx="586676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028055" y="5016500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empty_barrier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6141085" y="3911600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full_barrier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0500995" y="446468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mma</a:t>
            </a:r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2890" y="5027295"/>
            <a:ext cx="82931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arrive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500995" y="3911600"/>
            <a:ext cx="75120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wait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688911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0823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2230" y="2210435"/>
            <a:ext cx="78930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/>
              <a:t>上午和中午分别和华为/魔形开会。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下午的工作：</a:t>
            </a:r>
            <a:endParaRPr lang="zh-CN" altLang="en-US" sz="2400"/>
          </a:p>
          <a:p>
            <a:r>
              <a:rPr lang="zh-CN" altLang="en-US" sz="2400"/>
              <a:t>1. 首先对代码进行了重构。之前的代码书写有点混乱而导致错误。当前阶段代码有三个主要修改：</a:t>
            </a:r>
            <a:endParaRPr lang="zh-CN" altLang="en-US" sz="2400"/>
          </a:p>
          <a:p>
            <a:r>
              <a:rPr lang="zh-CN" altLang="en-US" sz="2400"/>
              <a:t>a. 部分persistent。（一个cluster计算一整行，每次向右移动）</a:t>
            </a:r>
            <a:endParaRPr lang="zh-CN" altLang="en-US" sz="2400"/>
          </a:p>
          <a:p>
            <a:r>
              <a:rPr lang="zh-CN" altLang="en-US" sz="2400"/>
              <a:t>b. 创建gemm1_weight, gemm1_output。（修改所有</a:t>
            </a:r>
            <a:r>
              <a:rPr lang="en-US" altLang="zh-CN" sz="2400"/>
              <a:t>param</a:t>
            </a:r>
            <a:r>
              <a:rPr lang="zh-CN" altLang="en-US" sz="2400"/>
              <a:t>的尺寸从</a:t>
            </a:r>
            <a:r>
              <a:rPr lang="en-US" altLang="zh-CN" sz="2400"/>
              <a:t>MNK</a:t>
            </a:r>
            <a:r>
              <a:rPr lang="zh-CN" altLang="en-US" sz="2400"/>
              <a:t>变为</a:t>
            </a:r>
            <a:r>
              <a:rPr lang="en-US" altLang="zh-CN" sz="2400"/>
              <a:t>MNKT</a:t>
            </a:r>
            <a:r>
              <a:rPr lang="zh-CN" altLang="en-US" sz="2400"/>
              <a:t>，所有</a:t>
            </a:r>
            <a:r>
              <a:rPr lang="en-US" altLang="zh-CN" sz="2400"/>
              <a:t>assert</a:t>
            </a:r>
            <a:r>
              <a:rPr lang="zh-CN" altLang="en-US" sz="2400"/>
              <a:t>报错，</a:t>
            </a:r>
            <a:r>
              <a:rPr lang="en-US" altLang="zh-CN" sz="2400"/>
              <a:t>temple</a:t>
            </a:r>
            <a:r>
              <a:rPr lang="zh-CN" altLang="en-US" sz="2400"/>
              <a:t>增加</a:t>
            </a:r>
            <a:r>
              <a:rPr lang="en-US" altLang="zh-CN" sz="2400"/>
              <a:t>stride/alignment/Element)</a:t>
            </a:r>
            <a:endParaRPr lang="zh-CN" altLang="en-US" sz="2400"/>
          </a:p>
          <a:p>
            <a:r>
              <a:rPr lang="zh-CN" altLang="en-US" sz="2400"/>
              <a:t>c. 修改storage_C（删除对C的共享内存占用）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0827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" y="2125345"/>
            <a:ext cx="5345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3. 可能问题就是在信号量里。copy很可能是动了barrier的信号量？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4. 其中对empty_barrier的init量是2*num_consumer_warpgroups_per_cluster。这个值修改为其他值，也会由正常运行变为卡死！可见卡死和信号量很有关系。</a:t>
            </a:r>
            <a:endParaRPr lang="zh-CN" altLang="en-US"/>
          </a:p>
          <a:p>
            <a:r>
              <a:rPr lang="zh-CN" altLang="en-US"/>
              <a:t>----&gt;题外话是，这个值也表明，TMA的读取是一次性按一个cluster来的。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5. full_barrier的初始化是1，这个很奇怪。因为copy明明必须要有2个啊？以及full_barrier按理说应该是在copy之后吧？而且按理说</a:t>
            </a:r>
            <a:r>
              <a:rPr lang="en-US" altLang="zh-CN"/>
              <a:t>copy</a:t>
            </a:r>
            <a:r>
              <a:rPr lang="zh-CN" altLang="en-US"/>
              <a:t>应该在两个</a:t>
            </a:r>
            <a:r>
              <a:rPr lang="en-US" altLang="zh-CN"/>
              <a:t>barrier</a:t>
            </a:r>
            <a:r>
              <a:rPr lang="zh-CN" altLang="en-US"/>
              <a:t>之间吧？？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22950" y="848995"/>
            <a:ext cx="6110605" cy="47301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274685" y="1038225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Producer(P)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0088880" y="1038225"/>
            <a:ext cx="161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Consumer(C)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912485" y="1651000"/>
            <a:ext cx="16941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empty_barrier</a:t>
            </a:r>
            <a:endParaRPr lang="en-US" altLang="zh-CN"/>
          </a:p>
          <a:p>
            <a:r>
              <a:rPr lang="en-US" altLang="zh-CN" sz="1200"/>
              <a:t>(</a:t>
            </a:r>
            <a:r>
              <a:rPr lang="zh-CN" altLang="en-US" sz="1200"/>
              <a:t>初始化为2*num_consumer_warpgroups_per_cluster）</a:t>
            </a:r>
            <a:endParaRPr lang="zh-CN" altLang="en-US" sz="1200"/>
          </a:p>
        </p:txBody>
      </p:sp>
      <p:sp>
        <p:nvSpPr>
          <p:cNvPr id="6" name="文本框 5"/>
          <p:cNvSpPr txBox="1"/>
          <p:nvPr/>
        </p:nvSpPr>
        <p:spPr>
          <a:xfrm>
            <a:off x="6141085" y="2621915"/>
            <a:ext cx="13735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full_barrier</a:t>
            </a:r>
            <a:endParaRPr lang="en-US" altLang="zh-CN"/>
          </a:p>
          <a:p>
            <a:r>
              <a:rPr lang="en-US" altLang="zh-CN" sz="1200">
                <a:sym typeface="+mn-ea"/>
              </a:rPr>
              <a:t>(</a:t>
            </a:r>
            <a:r>
              <a:rPr lang="zh-CN" altLang="en-US" sz="1200">
                <a:sym typeface="+mn-ea"/>
              </a:rPr>
              <a:t>初始化为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28355" y="3185160"/>
            <a:ext cx="75120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olidFill>
                  <a:srgbClr val="FF0000"/>
                </a:solidFill>
              </a:rPr>
              <a:t>copy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25510" y="1874520"/>
            <a:ext cx="75120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wait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428355" y="2573020"/>
            <a:ext cx="82931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arrive</a:t>
            </a:r>
            <a:endParaRPr lang="en-US" altLang="zh-CN"/>
          </a:p>
        </p:txBody>
      </p:sp>
      <p:cxnSp>
        <p:nvCxnSpPr>
          <p:cNvPr id="12" name="直接连接符 11"/>
          <p:cNvCxnSpPr/>
          <p:nvPr/>
        </p:nvCxnSpPr>
        <p:spPr>
          <a:xfrm>
            <a:off x="6028055" y="3717925"/>
            <a:ext cx="5866765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912485" y="3921125"/>
            <a:ext cx="169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empty_barrier</a:t>
            </a:r>
            <a:endParaRPr lang="zh-CN" altLang="en-US" sz="1200"/>
          </a:p>
        </p:txBody>
      </p:sp>
      <p:sp>
        <p:nvSpPr>
          <p:cNvPr id="14" name="文本框 13"/>
          <p:cNvSpPr txBox="1"/>
          <p:nvPr/>
        </p:nvSpPr>
        <p:spPr>
          <a:xfrm>
            <a:off x="6028055" y="5008245"/>
            <a:ext cx="130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full_barrier</a:t>
            </a:r>
            <a:endParaRPr lang="zh-CN" altLang="en-US" sz="1200"/>
          </a:p>
        </p:txBody>
      </p:sp>
      <p:sp>
        <p:nvSpPr>
          <p:cNvPr id="15" name="文本框 14"/>
          <p:cNvSpPr txBox="1"/>
          <p:nvPr/>
        </p:nvSpPr>
        <p:spPr>
          <a:xfrm>
            <a:off x="10500995" y="4464685"/>
            <a:ext cx="79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mma</a:t>
            </a:r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422890" y="5027295"/>
            <a:ext cx="829310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arrive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500995" y="3911600"/>
            <a:ext cx="751205" cy="358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wait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0828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" y="2125345"/>
            <a:ext cx="510349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通过添加printf，确定到，就是卡在了consumer_wait那里。也就是说copy后的full_barrier提交可能是出了问题。深入研究看到，full_barrier使用的是expect-tx，这是什么？根据PTX，似乎是“增加tx-count”??难道说是可以增加最初init的1变为2吗？这个效用的持续时间是多久，每次循环都重置吗？（否则不就每次都加1，就越来越多了吗）（我去提问，没有回答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最后发现原来是到达TMA的字节数是expect-tx。修改字节数就OK了。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50" y="1252855"/>
            <a:ext cx="6991350" cy="43516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0829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" y="2125345"/>
            <a:ext cx="51034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身体不太舒服，去看了一下医生。</a:t>
            </a:r>
            <a:endParaRPr lang="zh-CN" altLang="en-US"/>
          </a:p>
          <a:p>
            <a:r>
              <a:rPr lang="zh-CN" altLang="en-US"/>
              <a:t>2. 研究存到共享内存的GEMM0的中间结果如何拿去给GEMM1用。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先确定具体是哪个变量要打印。那么找到</a:t>
            </a:r>
            <a:r>
              <a:rPr lang="en-US" altLang="zh-CN"/>
              <a:t>accumulator--&gt;SMEM--&gt;global</a:t>
            </a:r>
            <a:r>
              <a:rPr lang="zh-CN" altLang="en-US"/>
              <a:t>分别对应的变量。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GEMM0的中间结果的格式是(((_64,_256),_2),_1,_1,_1):(((_1,_64),_16384),_0,_0,_0)   bSG_sD</a:t>
            </a:r>
            <a:endParaRPr lang="zh-CN" altLang="en-US"/>
          </a:p>
          <a:p>
            <a:r>
              <a:rPr lang="zh-CN" altLang="en-US">
                <a:sym typeface="+mn-ea"/>
              </a:rPr>
              <a:t>如何把这个转化为所需要的格式。</a:t>
            </a:r>
            <a:endParaRPr lang="zh-CN" altLang="en-US"/>
          </a:p>
          <a:p>
            <a:r>
              <a:rPr lang="zh-CN" altLang="en-US">
                <a:sym typeface="+mn-ea"/>
              </a:rPr>
              <a:t>尚未解决。我打算单独建立一个文件来分析如何reshape。。。。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5530215" y="1798320"/>
            <a:ext cx="6092190" cy="4124325"/>
            <a:chOff x="366" y="3302"/>
            <a:chExt cx="9594" cy="6495"/>
          </a:xfrm>
        </p:grpSpPr>
        <p:sp>
          <p:nvSpPr>
            <p:cNvPr id="48" name="矩形 47"/>
            <p:cNvSpPr/>
            <p:nvPr/>
          </p:nvSpPr>
          <p:spPr>
            <a:xfrm>
              <a:off x="461" y="3302"/>
              <a:ext cx="9499" cy="6495"/>
            </a:xfrm>
            <a:prstGeom prst="rect">
              <a:avLst/>
            </a:prstGeom>
            <a:solidFill>
              <a:srgbClr val="FFFDD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6547" y="8600"/>
              <a:ext cx="3011" cy="9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50" y="3426"/>
              <a:ext cx="239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accumulator</a:t>
              </a:r>
              <a:endParaRPr lang="en-US" altLang="zh-CN"/>
            </a:p>
          </p:txBody>
        </p:sp>
        <p:sp>
          <p:nvSpPr>
            <p:cNvPr id="18" name="矩形 17"/>
            <p:cNvSpPr/>
            <p:nvPr/>
          </p:nvSpPr>
          <p:spPr>
            <a:xfrm>
              <a:off x="4094" y="5978"/>
              <a:ext cx="5507" cy="19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18" y="4741"/>
              <a:ext cx="20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tRS_rAcc</a:t>
              </a:r>
              <a:endParaRPr lang="en-US" altLang="zh-CN"/>
            </a:p>
          </p:txBody>
        </p:sp>
        <p:cxnSp>
          <p:nvCxnSpPr>
            <p:cNvPr id="20" name="直接箭头连接符 19"/>
            <p:cNvCxnSpPr/>
            <p:nvPr/>
          </p:nvCxnSpPr>
          <p:spPr>
            <a:xfrm flipH="1">
              <a:off x="1845" y="3991"/>
              <a:ext cx="3" cy="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66" y="7325"/>
              <a:ext cx="33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tRS_rCompute_frg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66" y="5950"/>
              <a:ext cx="25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tRS_rAcc_frg</a:t>
              </a:r>
              <a:endParaRPr lang="en-US" altLang="zh-CN"/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>
              <a:off x="1808" y="5318"/>
              <a:ext cx="3" cy="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1802" y="6631"/>
              <a:ext cx="3" cy="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818" y="8499"/>
              <a:ext cx="216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tRS_rD_frg</a:t>
              </a:r>
              <a:endParaRPr lang="en-US" altLang="zh-CN"/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1799" y="7917"/>
              <a:ext cx="3" cy="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4094" y="8499"/>
              <a:ext cx="15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tRS_rD</a:t>
              </a:r>
              <a:endParaRPr lang="en-US" altLang="zh-CN"/>
            </a:p>
          </p:txBody>
        </p:sp>
        <p:sp>
          <p:nvSpPr>
            <p:cNvPr id="4" name="左右箭头 3"/>
            <p:cNvSpPr/>
            <p:nvPr/>
          </p:nvSpPr>
          <p:spPr>
            <a:xfrm>
              <a:off x="3041" y="8617"/>
              <a:ext cx="995" cy="306"/>
            </a:xfrm>
            <a:prstGeom prst="leftRight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2875" y="9086"/>
              <a:ext cx="14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组成了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094" y="7325"/>
              <a:ext cx="15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tRS_sD</a:t>
              </a:r>
              <a:endParaRPr lang="en-US" altLang="zh-CN"/>
            </a:p>
          </p:txBody>
        </p:sp>
        <p:cxnSp>
          <p:nvCxnSpPr>
            <p:cNvPr id="31" name="直接箭头连接符 30"/>
            <p:cNvCxnSpPr/>
            <p:nvPr/>
          </p:nvCxnSpPr>
          <p:spPr>
            <a:xfrm flipH="1" flipV="1">
              <a:off x="4874" y="7867"/>
              <a:ext cx="2" cy="7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079" y="7912"/>
              <a:ext cx="14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copy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36" name="左右箭头 35"/>
            <p:cNvSpPr/>
            <p:nvPr/>
          </p:nvSpPr>
          <p:spPr>
            <a:xfrm>
              <a:off x="5842" y="7462"/>
              <a:ext cx="995" cy="306"/>
            </a:xfrm>
            <a:prstGeom prst="leftRightArrow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7032" y="7337"/>
              <a:ext cx="18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bSG_sD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5583" y="5886"/>
              <a:ext cx="14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sD_epi</a:t>
              </a:r>
              <a:endParaRPr lang="en-US" altLang="zh-CN"/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V="1">
              <a:off x="4874" y="6582"/>
              <a:ext cx="1194" cy="7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H="1" flipV="1">
              <a:off x="6481" y="6613"/>
              <a:ext cx="1055" cy="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5413" y="6828"/>
              <a:ext cx="178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solidFill>
                    <a:srgbClr val="FF0000"/>
                  </a:solidFill>
                </a:rPr>
                <a:t>都存储于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837" y="8498"/>
              <a:ext cx="18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bSG_gD</a:t>
              </a:r>
              <a:endParaRPr lang="en-US" altLang="zh-CN"/>
            </a:p>
          </p:txBody>
        </p:sp>
        <p:cxnSp>
          <p:nvCxnSpPr>
            <p:cNvPr id="44" name="直接箭头连接符 43"/>
            <p:cNvCxnSpPr/>
            <p:nvPr/>
          </p:nvCxnSpPr>
          <p:spPr>
            <a:xfrm flipH="1">
              <a:off x="7739" y="7905"/>
              <a:ext cx="3" cy="6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949" y="6176"/>
              <a:ext cx="14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2F00B6"/>
                  </a:solidFill>
                </a:rPr>
                <a:t>SMEM</a:t>
              </a:r>
              <a:endParaRPr lang="en-US" altLang="zh-CN" b="1">
                <a:solidFill>
                  <a:srgbClr val="2F00B6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8090" y="9002"/>
              <a:ext cx="14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2F00B6"/>
                  </a:solidFill>
                </a:rPr>
                <a:t>global</a:t>
              </a:r>
              <a:endParaRPr lang="en-US" altLang="zh-CN" b="1">
                <a:solidFill>
                  <a:srgbClr val="2F00B6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875" y="3401"/>
              <a:ext cx="19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rgbClr val="2F00B6"/>
                  </a:solidFill>
                </a:rPr>
                <a:t>register</a:t>
              </a:r>
              <a:endParaRPr lang="en-US" altLang="zh-CN" b="1">
                <a:solidFill>
                  <a:srgbClr val="2F00B6"/>
                </a:solidFill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267825" y="2517775"/>
            <a:ext cx="1730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1"/>
                </a:solidFill>
              </a:rPr>
              <a:t>数据流动图</a:t>
            </a:r>
            <a:endParaRPr lang="zh-CN" altLang="en-US" sz="2400" b="1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0830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610" y="2125345"/>
            <a:ext cx="51034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下一步：</a:t>
            </a:r>
            <a:endParaRPr lang="zh-CN" altLang="en-US"/>
          </a:p>
          <a:p>
            <a:r>
              <a:rPr lang="zh-CN" altLang="en-US"/>
              <a:t>1. 搞清楚中间结果的reshape（不太容易）</a:t>
            </a:r>
            <a:endParaRPr lang="zh-CN" altLang="en-US"/>
          </a:p>
          <a:p>
            <a:r>
              <a:rPr lang="zh-CN" altLang="en-US"/>
              <a:t>2. 多个block计算完之后使用TMA进行reduce。（不太容易）</a:t>
            </a:r>
            <a:endParaRPr lang="zh-CN" altLang="en-US"/>
          </a:p>
          <a:p>
            <a:r>
              <a:rPr lang="zh-CN" altLang="en-US"/>
              <a:t>3. C矩阵，最左边的只需要读取D，但是右侧则需要读取C，需要稍增加对C的读取。（容易）</a:t>
            </a:r>
            <a:endParaRPr lang="zh-CN" altLang="en-US"/>
          </a:p>
          <a:p>
            <a:r>
              <a:rPr lang="zh-CN" altLang="en-US"/>
              <a:t>4. 增加gemm1_output的verify函数。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0824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7795" y="2030730"/>
            <a:ext cx="436245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 通过研究源代码，理解了local_tile的工作细节（增加对</a:t>
            </a:r>
            <a:r>
              <a:rPr lang="en-US" altLang="zh-CN"/>
              <a:t>Tensor</a:t>
            </a:r>
            <a:r>
              <a:rPr lang="zh-CN" altLang="en-US"/>
              <a:t>的理解。有助于</a:t>
            </a:r>
            <a:r>
              <a:rPr lang="en-US" altLang="zh-CN"/>
              <a:t>reshape GEMM0</a:t>
            </a:r>
            <a:r>
              <a:rPr lang="zh-CN" altLang="en-US"/>
              <a:t>的中间结果）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 翻译完了奥林巴斯的PPT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3. 创建了load_init（增加入gemm1_weight）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710" y="1249045"/>
            <a:ext cx="7654290" cy="5608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0824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5" y="1331595"/>
            <a:ext cx="6388100" cy="46818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6870" y="2360295"/>
            <a:ext cx="42894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这里的Step&lt;1,X,1&gt;是什么意思？按注释是跳过X这个维度的意思。那么就应该是对5120和4096都进行切分，就应该是128*40,8*512，也许应该成为(128,8,40,512)这样吧？是不是缺漏掉了40这个维度？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以及最后的(1,5120,40960)是什么意思？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0824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870" y="2360295"/>
            <a:ext cx="428942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深入源代码去研究，第一，local_tile的输入需要如下：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指针，划分的tiler尺寸，当前的坐标位置。Step是同时作用于后两者的。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也就是说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Tensor gA = local_tile(mA, （</a:t>
            </a:r>
            <a:r>
              <a:rPr lang="en-US" altLang="zh-CN"/>
              <a:t>128,256,8</a:t>
            </a:r>
            <a:r>
              <a:rPr lang="zh-CN" altLang="en-US"/>
              <a:t>）, </a:t>
            </a:r>
            <a:r>
              <a:rPr lang="en-US" altLang="zh-CN"/>
              <a:t>(b.x, b.y, _)</a:t>
            </a:r>
            <a:r>
              <a:rPr lang="zh-CN" altLang="en-US"/>
              <a:t>, Step&lt;_1, X,_1&gt;{});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等价于</a:t>
            </a:r>
            <a:r>
              <a:rPr lang="en-US" altLang="zh-CN"/>
              <a:t>==&gt;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Tensor gA = local_tile(mA, make_coord(128,8), make_coord(blockIdx.x,_));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365" y="0"/>
            <a:ext cx="7366635" cy="57143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0824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870" y="2360295"/>
            <a:ext cx="428942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然后(1,5120,40960)是stride，也就是当前维度的值加一，需要在一维指针意义上往后移动多少个位置。含义如下图。</a:t>
            </a:r>
            <a:endParaRPr lang="zh-CN" altLang="en-US"/>
          </a:p>
        </p:txBody>
      </p:sp>
      <p:pic>
        <p:nvPicPr>
          <p:cNvPr id="18" name="图片 18" descr="绘图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85" y="0"/>
            <a:ext cx="6939915" cy="6116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0824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735" y="3244215"/>
            <a:ext cx="42894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下一步就是为什么不是(128,8,40,512)，而是漏掉了40这个数值？原因是make_coord(blockIdx.x,_)，我们会从x维度上提取一个位置。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local_tile的含义如下图所示。意义就是对整体矩阵进行划分，然后提取出当前坐标（常见为block.x,block.y位置的小块的值。）</a:t>
            </a:r>
            <a:endParaRPr lang="zh-CN" altLang="en-US"/>
          </a:p>
        </p:txBody>
      </p:sp>
      <p:pic>
        <p:nvPicPr>
          <p:cNvPr id="13" name="图片 1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75" y="3019425"/>
            <a:ext cx="7337425" cy="38385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0824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4950" y="538480"/>
            <a:ext cx="59118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4. 研究清楚了每个block的k到底怎么分配。每个block只能算256/64=4个k的值。还各不相同。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330"/>
            <a:ext cx="4899025" cy="4090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380" y="2678430"/>
            <a:ext cx="5087620" cy="417957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476875" y="4157345"/>
            <a:ext cx="1049020" cy="12820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48105" y="2094865"/>
            <a:ext cx="1830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Original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34145" y="2018030"/>
            <a:ext cx="1830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Mine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0824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45275" y="684530"/>
            <a:ext cx="36976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5. 把</a:t>
            </a:r>
            <a:r>
              <a:rPr lang="en-US" altLang="zh-CN">
                <a:sym typeface="+mn-ea"/>
              </a:rPr>
              <a:t>while</a:t>
            </a:r>
            <a:r>
              <a:rPr lang="zh-CN" altLang="en-US">
                <a:sym typeface="+mn-ea"/>
              </a:rPr>
              <a:t>移到</a:t>
            </a:r>
            <a:r>
              <a:rPr lang="en-US" altLang="zh-CN">
                <a:sym typeface="+mn-ea"/>
              </a:rPr>
              <a:t>GEMM0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GEMM1</a:t>
            </a:r>
            <a:r>
              <a:rPr lang="zh-CN" altLang="en-US">
                <a:sym typeface="+mn-ea"/>
              </a:rPr>
              <a:t>外层。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5476875" y="4157345"/>
            <a:ext cx="1049020" cy="12820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4735"/>
            <a:ext cx="7943850" cy="4533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095" y="2261870"/>
            <a:ext cx="4446905" cy="4596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41765" y="4866640"/>
            <a:ext cx="15481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</a:rPr>
              <a:t>GEMM0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43590" y="5388610"/>
            <a:ext cx="1548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GEMM1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  <p:custDataLst>
      <p:tags r:id="rId5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3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4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4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4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4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57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0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67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5118</Words>
  <Application>WPS 演示</Application>
  <PresentationFormat>宽屏</PresentationFormat>
  <Paragraphs>289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2322</cp:revision>
  <dcterms:created xsi:type="dcterms:W3CDTF">2019-07-25T02:40:00Z</dcterms:created>
  <dcterms:modified xsi:type="dcterms:W3CDTF">2024-08-30T03:41:06Z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