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4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handoutMasterIdLst>
    <p:handoutMasterId r:id="rId16"/>
  </p:handoutMasterIdLst>
  <p:sldIdLst>
    <p:sldId id="753" r:id="rId4"/>
    <p:sldId id="940" r:id="rId6"/>
    <p:sldId id="952" r:id="rId7"/>
    <p:sldId id="935" r:id="rId8"/>
    <p:sldId id="939" r:id="rId9"/>
    <p:sldId id="946" r:id="rId10"/>
    <p:sldId id="942" r:id="rId11"/>
    <p:sldId id="945" r:id="rId12"/>
    <p:sldId id="943" r:id="rId13"/>
    <p:sldId id="947" r:id="rId14"/>
    <p:sldId id="944" r:id="rId15"/>
  </p:sldIdLst>
  <p:sldSz cx="12192000" cy="6858000"/>
  <p:notesSz cx="6858000" cy="9144000"/>
  <p:custDataLst>
    <p:tags r:id="rId21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753"/>
            <p14:sldId id="940"/>
            <p14:sldId id="952"/>
            <p14:sldId id="935"/>
            <p14:sldId id="939"/>
            <p14:sldId id="946"/>
            <p14:sldId id="942"/>
            <p14:sldId id="945"/>
            <p14:sldId id="943"/>
            <p14:sldId id="947"/>
            <p14:sldId id="944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84" userDrawn="1">
          <p15:clr>
            <a:srgbClr val="A4A3A4"/>
          </p15:clr>
        </p15:guide>
        <p15:guide id="2" pos="3887" userDrawn="1">
          <p15:clr>
            <a:srgbClr val="A4A3A4"/>
          </p15:clr>
        </p15:guide>
        <p15:guide id="3" pos="411" userDrawn="1">
          <p15:clr>
            <a:srgbClr val="A4A3A4"/>
          </p15:clr>
        </p15:guide>
        <p15:guide id="4" pos="7306" userDrawn="1">
          <p15:clr>
            <a:srgbClr val="A4A3A4"/>
          </p15:clr>
        </p15:guide>
        <p15:guide id="5" pos="2930" userDrawn="1">
          <p15:clr>
            <a:srgbClr val="A4A3A4"/>
          </p15:clr>
        </p15:guide>
        <p15:guide id="6" pos="4923" userDrawn="1">
          <p15:clr>
            <a:srgbClr val="A4A3A4"/>
          </p15:clr>
        </p15:guide>
        <p15:guide id="7" orient="horz" pos="2632" userDrawn="1">
          <p15:clr>
            <a:srgbClr val="A4A3A4"/>
          </p15:clr>
        </p15:guide>
        <p15:guide id="8" orient="horz" pos="1678" userDrawn="1">
          <p15:clr>
            <a:srgbClr val="A4A3A4"/>
          </p15:clr>
        </p15:guide>
        <p15:guide id="9" pos="5594" userDrawn="1">
          <p15:clr>
            <a:srgbClr val="A4A3A4"/>
          </p15:clr>
        </p15:guide>
        <p15:guide id="10" pos="6535" userDrawn="1">
          <p15:clr>
            <a:srgbClr val="A4A3A4"/>
          </p15:clr>
        </p15:guide>
        <p15:guide id="11" pos="1108" userDrawn="1">
          <p15:clr>
            <a:srgbClr val="A4A3A4"/>
          </p15:clr>
        </p15:guide>
        <p15:guide id="12" orient="horz" pos="3308" userDrawn="1">
          <p15:clr>
            <a:srgbClr val="A4A3A4"/>
          </p15:clr>
        </p15:guide>
        <p15:guide id="13" orient="horz" pos="988" userDrawn="1">
          <p15:clr>
            <a:srgbClr val="A4A3A4"/>
          </p15:clr>
        </p15:guide>
        <p15:guide id="14" orient="horz" pos="3656" userDrawn="1">
          <p15:clr>
            <a:srgbClr val="A4A3A4"/>
          </p15:clr>
        </p15:guide>
        <p15:guide id="15" pos="18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1FF"/>
    <a:srgbClr val="FFFCD1"/>
    <a:srgbClr val="A87F00"/>
    <a:srgbClr val="FFC923"/>
    <a:srgbClr val="B08500"/>
    <a:srgbClr val="FFBC05"/>
    <a:srgbClr val="C69500"/>
    <a:srgbClr val="8E6B00"/>
    <a:srgbClr val="FFE89F"/>
    <a:srgbClr val="1A7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384"/>
        <p:guide pos="3887"/>
        <p:guide pos="411"/>
        <p:guide pos="7306"/>
        <p:guide pos="2930"/>
        <p:guide pos="4923"/>
        <p:guide orient="horz" pos="2632"/>
        <p:guide orient="horz" pos="1678"/>
        <p:guide pos="5594"/>
        <p:guide pos="6535"/>
        <p:guide pos="1108"/>
        <p:guide orient="horz" pos="3308"/>
        <p:guide orient="horz" pos="988"/>
        <p:guide orient="horz" pos="3656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25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5.jpeg"/><Relationship Id="rId5" Type="http://schemas.microsoft.com/office/2007/relationships/hdphoto" Target="../media/image14.wdp"/><Relationship Id="rId4" Type="http://schemas.openxmlformats.org/officeDocument/2006/relationships/image" Target="../media/image13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jpe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microsoft.com/office/2007/relationships/hdphoto" Target="../media/image14.wdp"/><Relationship Id="rId3" Type="http://schemas.openxmlformats.org/officeDocument/2006/relationships/image" Target="../media/image13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1.xml"/><Relationship Id="rId2" Type="http://schemas.openxmlformats.org/officeDocument/2006/relationships/image" Target="../media/image24.webp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9.png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4.xml"/><Relationship Id="rId3" Type="http://schemas.openxmlformats.org/officeDocument/2006/relationships/image" Target="../media/image20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7.xml"/><Relationship Id="rId4" Type="http://schemas.openxmlformats.org/officeDocument/2006/relationships/image" Target="../media/image22.png"/><Relationship Id="rId3" Type="http://schemas.openxmlformats.org/officeDocument/2006/relationships/tags" Target="../tags/tag16.xml"/><Relationship Id="rId2" Type="http://schemas.openxmlformats.org/officeDocument/2006/relationships/image" Target="../media/image21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9.xml"/><Relationship Id="rId2" Type="http://schemas.openxmlformats.org/officeDocument/2006/relationships/image" Target="../media/image23.png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3005" y="1827530"/>
            <a:ext cx="10052685" cy="1457325"/>
          </a:xfrm>
        </p:spPr>
        <p:txBody>
          <a:bodyPr/>
          <a:lstStyle/>
          <a:p>
            <a:r>
              <a:rPr lang="zh-CN" sz="4800" dirty="0">
                <a:solidFill>
                  <a:srgbClr val="C00000"/>
                </a:solidFill>
              </a:rPr>
              <a:t>本周工作内容汇报</a:t>
            </a:r>
            <a:endParaRPr lang="zh-CN" sz="4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2024</a:t>
            </a:r>
            <a:r>
              <a:rPr lang="zh-CN" altLang="en-US" dirty="0">
                <a:solidFill>
                  <a:schemeClr val="tx1"/>
                </a:solidFill>
              </a:rPr>
              <a:t>年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月</a:t>
            </a:r>
            <a:r>
              <a:rPr lang="en-US" altLang="zh-CN" dirty="0">
                <a:solidFill>
                  <a:schemeClr val="tx1"/>
                </a:solidFill>
              </a:rPr>
              <a:t>15</a:t>
            </a:r>
            <a:r>
              <a:rPr lang="zh-CN" altLang="en-US" dirty="0">
                <a:solidFill>
                  <a:schemeClr val="tx1"/>
                </a:solidFill>
              </a:rPr>
              <a:t>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黄子昱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2791460"/>
            <a:ext cx="361505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3. 总体是技术报告的形式。没有很细致的控制变量地对比。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4. 不过，对于这种统一L1的情况，</a:t>
            </a:r>
            <a:r>
              <a:rPr lang="zh-CN" altLang="en-US" sz="2000" b="1">
                <a:solidFill>
                  <a:srgbClr val="FF0000"/>
                </a:solidFill>
              </a:rPr>
              <a:t>H100上的DSM也是如此。我也应该试试看。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5. 和华为昇腾类似，都强调卡在了vector操作上。如图5所示。所以花了很多时间优化</a:t>
            </a:r>
            <a:r>
              <a:rPr lang="en-US" altLang="zh-CN" sz="2000"/>
              <a:t>softmax</a:t>
            </a:r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1690370" y="524510"/>
            <a:ext cx="815848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Attention in SRAM on Tenstorrent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Grayskull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</p:blipFill>
        <p:spPr>
          <a:xfrm>
            <a:off x="3696970" y="2261870"/>
            <a:ext cx="8495030" cy="45961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这周</a:t>
            </a: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cutlass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的进展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2735" y="1897380"/>
            <a:ext cx="89096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t>tensor core计算得到的accumulator结果是放在reg的。我需要将其存到SMEM里。但是要注意swizzle，避免bank conflict。</a:t>
            </a:r>
          </a:p>
          <a:p>
            <a:pPr indent="457200"/>
            <a:r>
              <a:t>但是原先example48存出的策略，是直接从reg到global并且没有用TMA。后来找到example49，使用了TMA，将中间结果存到SMEM，再存出到global。</a:t>
            </a:r>
          </a:p>
          <a:p>
            <a:pPr indent="457200"/>
            <a:r>
              <a:t>但是问题在于，明明我的beta等于0，但是还是留给C和D各一份共享内存空间，对C来说是完全没用的。</a:t>
            </a:r>
          </a:p>
          <a:p>
            <a:pPr indent="457200"/>
            <a:r>
              <a:t>仔细寻找之后发现是cutlass的疏漏，修改smemLayout，节省了C的共享内存空间。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79745" y="4523740"/>
            <a:ext cx="60934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下一步怎么修改</a:t>
            </a:r>
            <a:r>
              <a:rPr lang="zh-CN" altLang="en-US"/>
              <a:t>？</a:t>
            </a:r>
            <a:endParaRPr lang="zh-CN" altLang="en-US"/>
          </a:p>
          <a:p>
            <a:pPr indent="457200"/>
            <a:r>
              <a:rPr lang="zh-CN" altLang="en-US"/>
              <a:t>将中间结果存到共享内存，注释掉存出到global的步骤。但是先要去除persistent。否则prod-cons会迭代向后计算下一个block，而且里面barrier的依赖关系较复杂（我还尚未搞透彻barrier）。若去除persistent，则较好修改。</a:t>
            </a:r>
            <a:endParaRPr lang="zh-CN" altLang="en-US"/>
          </a:p>
          <a:p>
            <a:pPr indent="457200"/>
            <a:r>
              <a:rPr lang="zh-CN" altLang="en-US"/>
              <a:t>目前我在</a:t>
            </a:r>
            <a:r>
              <a:rPr lang="en-US" altLang="zh-CN"/>
              <a:t>GEMM</a:t>
            </a:r>
            <a:r>
              <a:rPr lang="zh-CN" altLang="en-US"/>
              <a:t>计算本身是不需要</a:t>
            </a:r>
            <a:r>
              <a:rPr lang="en-US" altLang="zh-CN"/>
              <a:t>DSM</a:t>
            </a:r>
            <a:r>
              <a:rPr lang="zh-CN" altLang="en-US"/>
              <a:t>的，算完多个</a:t>
            </a:r>
            <a:r>
              <a:rPr lang="en-US" altLang="zh-CN"/>
              <a:t>block</a:t>
            </a:r>
            <a:r>
              <a:rPr lang="zh-CN" altLang="en-US"/>
              <a:t>后</a:t>
            </a:r>
            <a:r>
              <a:rPr lang="en-US" altLang="zh-CN"/>
              <a:t>reduce</a:t>
            </a:r>
            <a:r>
              <a:rPr lang="zh-CN" altLang="en-US"/>
              <a:t>需要用</a:t>
            </a:r>
            <a:r>
              <a:rPr lang="en-US" altLang="zh-CN"/>
              <a:t>DSM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28725" y="4523740"/>
            <a:ext cx="3567430" cy="1753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(128*64+256*64)*2/1024=48KB</a:t>
            </a:r>
            <a:endParaRPr lang="zh-CN" altLang="en-US"/>
          </a:p>
          <a:p>
            <a:r>
              <a:rPr lang="zh-CN" altLang="en-US"/>
              <a:t>128*256*2/1024=64KB</a:t>
            </a:r>
            <a:endParaRPr lang="zh-CN" altLang="en-US"/>
          </a:p>
          <a:p>
            <a:r>
              <a:rPr lang="zh-CN" altLang="en-US"/>
              <a:t>(227-64)/48=3 stages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以前不需要存D时就是</a:t>
            </a:r>
            <a:endParaRPr lang="zh-CN" altLang="en-US"/>
          </a:p>
          <a:p>
            <a:r>
              <a:rPr lang="zh-CN" altLang="en-US"/>
              <a:t>227/48=4 stages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DSM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优化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单</a:t>
            </a: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GEMM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0315" y="2802255"/>
            <a:ext cx="48456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当</a:t>
            </a:r>
            <a:r>
              <a:rPr lang="en-US" altLang="zh-CN" sz="2800"/>
              <a:t>cluster</a:t>
            </a:r>
            <a:r>
              <a:rPr lang="zh-CN" altLang="en-US" sz="2800"/>
              <a:t>横向排布，对</a:t>
            </a:r>
            <a:r>
              <a:rPr lang="en-US" altLang="zh-CN" sz="2800"/>
              <a:t>A</a:t>
            </a:r>
            <a:r>
              <a:rPr lang="zh-CN" altLang="en-US" sz="2800"/>
              <a:t>有复用，对</a:t>
            </a:r>
            <a:r>
              <a:rPr lang="en-US" altLang="zh-CN" sz="2800"/>
              <a:t>B</a:t>
            </a:r>
            <a:r>
              <a:rPr lang="zh-CN" altLang="en-US" sz="2800"/>
              <a:t>没有，可以每个</a:t>
            </a:r>
            <a:r>
              <a:rPr lang="en-US" altLang="zh-CN" sz="2800"/>
              <a:t>block</a:t>
            </a:r>
            <a:r>
              <a:rPr lang="zh-CN" altLang="en-US" sz="2800"/>
              <a:t>读取不同的</a:t>
            </a:r>
            <a:r>
              <a:rPr lang="en-US" altLang="zh-CN" sz="2800"/>
              <a:t>A</a:t>
            </a:r>
            <a:r>
              <a:rPr lang="zh-CN" altLang="en-US" sz="2800"/>
              <a:t>，然后下一步借助</a:t>
            </a:r>
            <a:r>
              <a:rPr lang="en-US" altLang="zh-CN" sz="2800"/>
              <a:t>DSM</a:t>
            </a:r>
            <a:r>
              <a:rPr lang="zh-CN" altLang="en-US" sz="2800"/>
              <a:t>互换</a:t>
            </a:r>
            <a:r>
              <a:rPr lang="en-US" altLang="zh-CN" sz="2800"/>
              <a:t>A</a:t>
            </a:r>
            <a:r>
              <a:rPr lang="zh-CN" altLang="en-US" sz="2800"/>
              <a:t>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当然</a:t>
            </a:r>
            <a:r>
              <a:rPr lang="en-US" altLang="zh-CN" sz="2800"/>
              <a:t>cluster</a:t>
            </a:r>
            <a:r>
              <a:rPr lang="zh-CN" altLang="en-US" sz="2800"/>
              <a:t>排布为</a:t>
            </a:r>
            <a:r>
              <a:rPr lang="en-US" altLang="zh-CN" sz="2800"/>
              <a:t>2D</a:t>
            </a:r>
            <a:r>
              <a:rPr lang="zh-CN" altLang="en-US" sz="2800"/>
              <a:t>时可以有更多的复用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81635" y="263525"/>
            <a:ext cx="4077970" cy="657860"/>
          </a:xfrm>
        </p:spPr>
        <p:txBody>
          <a:bodyPr>
            <a:normAutofit/>
          </a:bodyPr>
          <a:lstStyle/>
          <a:p>
            <a:r>
              <a:rPr lang="zh-CN" sz="2900" dirty="0">
                <a:ea typeface="宋体" panose="02010600030101010101" pitchFamily="2" charset="-122"/>
                <a:sym typeface="+mn-ea"/>
              </a:rPr>
              <a:t>相关工作对比</a:t>
            </a:r>
            <a:endParaRPr lang="zh-CN" altLang="en-US" sz="2900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0" y="1199515"/>
            <a:ext cx="8752840" cy="504571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sz="20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T10，利用核间通信的DL编译器。T10在片上内存消耗和核间通信开销之间进行全局优化权衡，从巨大的优化空间中选择最佳执行计划，并减少不必要的核间通信。对真正的核间连接AI芯片Graphcore IPU的评估显示，与最先进的DL编译器和供应商库相比，性能提高了3.3倍，并支持更大模型的可扩展性。</a:t>
            </a:r>
            <a:endParaRPr sz="20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此工作可以视作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L1.5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级别的数据流。但是尚未在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hopper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上得到应用。并且对于多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kernel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的融合没有做优化。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72205" y="5760402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Scaling Deep Learning Computation over the </a:t>
            </a:r>
            <a:endParaRPr lang="en-US" altLang="zh-CN" sz="1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Inter-Core Connected Intelligence Processor</a:t>
            </a:r>
            <a:endParaRPr lang="en-US" altLang="zh-CN" sz="1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" y="4100830"/>
            <a:ext cx="10905490" cy="1529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595060" y="15688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4670" y="74295"/>
            <a:ext cx="5751830" cy="633158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94995" y="3088005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A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 rot="16200000">
            <a:off x="3691255" y="50800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06090" y="3088005"/>
            <a:ext cx="323596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C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995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0609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9603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8597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0609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9603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8597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53440" y="308864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A1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111885" y="3088640"/>
            <a:ext cx="271780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97935" y="99377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B1-1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585970" y="125158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B2-2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594995" y="308864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6373495" y="74930"/>
            <a:ext cx="5751830" cy="6331585"/>
          </a:xfrm>
          <a:prstGeom prst="rect">
            <a:avLst/>
          </a:prstGeom>
          <a:solidFill>
            <a:srgbClr val="FDD1FF">
              <a:alpha val="6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006090" y="73596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B0-0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6417945" y="3088005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  <a:sym typeface="+mn-ea"/>
              </a:rPr>
              <a:t>A</a:t>
            </a:r>
            <a:endParaRPr lang="en-US" altLang="zh-CN" sz="4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 rot="16200000">
            <a:off x="9514205" y="50800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829040" y="3088005"/>
            <a:ext cx="323596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C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17945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82904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61898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40892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82904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61898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40892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885045" y="308864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A1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10927715" y="3088005"/>
            <a:ext cx="271780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9617075" y="125158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B1-2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8822055" y="3088005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46" name="矩形 45"/>
          <p:cNvSpPr/>
          <p:nvPr/>
        </p:nvSpPr>
        <p:spPr>
          <a:xfrm>
            <a:off x="8829040" y="99377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B0-1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10408920" y="73596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B2-0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4293870" y="1525905"/>
            <a:ext cx="65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</a:rPr>
              <a:t>B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116820" y="1520190"/>
            <a:ext cx="65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</a:rPr>
              <a:t>B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10920" y="742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time step 0: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从</a:t>
            </a:r>
            <a:r>
              <a:rPr lang="en-US" altLang="zh-CN" b="1">
                <a:solidFill>
                  <a:schemeClr val="tx1"/>
                </a:solidFill>
              </a:rPr>
              <a:t>global</a:t>
            </a:r>
            <a:r>
              <a:rPr lang="zh-CN" altLang="en-US" b="1">
                <a:solidFill>
                  <a:schemeClr val="tx1"/>
                </a:solidFill>
              </a:rPr>
              <a:t>读取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604760" y="685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time step 1: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可以在</a:t>
            </a:r>
            <a:r>
              <a:rPr lang="en-US" altLang="zh-CN" b="1">
                <a:solidFill>
                  <a:schemeClr val="tx1"/>
                </a:solidFill>
              </a:rPr>
              <a:t>DSM</a:t>
            </a:r>
            <a:r>
              <a:rPr lang="zh-CN" altLang="en-US" b="1">
                <a:solidFill>
                  <a:schemeClr val="tx1"/>
                </a:solidFill>
              </a:rPr>
              <a:t>上互换。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46050" y="640588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ym typeface="+mn-ea"/>
              </a:rPr>
              <a:t>这是</a:t>
            </a:r>
            <a:r>
              <a:rPr lang="en-US" sz="2800" b="1">
                <a:sym typeface="+mn-ea"/>
              </a:rPr>
              <a:t>DSM</a:t>
            </a:r>
            <a:r>
              <a:rPr lang="zh-CN" altLang="en-US" sz="2800" b="1">
                <a:sym typeface="+mn-ea"/>
              </a:rPr>
              <a:t>优化单</a:t>
            </a:r>
            <a:r>
              <a:rPr lang="en-US" altLang="zh-CN" sz="2800" b="1">
                <a:sym typeface="+mn-ea"/>
              </a:rPr>
              <a:t>GEMM</a:t>
            </a:r>
            <a:endParaRPr lang="zh-CN" altLang="en-US" sz="28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7552 0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2083 0 " pathEditMode="relative" ptsTypes="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6094 0 " pathEditMode="relative" ptsTypes="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1667 " pathEditMode="relative" rAng="0" ptsTypes="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5278 " pathEditMode="relative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4722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9583 0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51042 0 " pathEditMode="relative" rAng="0" ptsTypes="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45313 0 " pathEditMode="relative" ptsTypes="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2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3981 " pathEditMode="relative" ptsTypes="">
                                      <p:cBhvr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2778 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0"/>
                            </p:stCondLst>
                            <p:childTnLst>
                              <p:par>
                                <p:cTn id="3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3981 " pathEditMode="relative" ptsTypes="">
                                      <p:cBhvr>
                                        <p:cTn id="3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0" grpId="0" bldLvl="0" animBg="1"/>
      <p:bldP spid="41" grpId="0" bldLvl="0" animBg="1"/>
      <p:bldP spid="46" grpId="0" bldLvl="0" animBg="1"/>
      <p:bldP spid="42" grpId="0" bldLvl="0" animBg="1"/>
      <p:bldP spid="43" grpId="0" bldLvl="0" animBg="1"/>
      <p:bldP spid="21" grpId="0" bldLvl="0" animBg="1"/>
      <p:bldP spid="22" grpId="0" bldLvl="0" animBg="1"/>
      <p:bldP spid="23" grpId="0" bldLvl="0" animBg="1"/>
      <p:bldP spid="25" grpId="0" bldLvl="0" animBg="1"/>
      <p:bldP spid="26" grpId="0" bldLvl="0" animBg="1"/>
      <p:bldP spid="2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523940" y="33976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* Optimal grid size calculation is based on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 GH100: 8 GPCs, 72 TPCs (9 TPCs/GPC), 2 SMs/TPC, 144 SMs per full GPU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 Hence, maximum SMs per GPC = 18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*/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constexpr int max_sm_per_gpc = 18;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// Provided SM count could possibly be less than the assumed maximum SMs per GPC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auto cluster_size = cluster_shape.m() * cluster_shape.n();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min_num_gpc = sm_count &lt; max_sm_per_gpc ? 1 : sm_count / max_sm_per_gpc;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max_cta_occupancy_per_gpc = max_sm_per_gpc - (max_sm_per_gpc % cluster_size);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cta_per_device = min_num_gpc * max_cta_occupancy_per_gpc;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// The calculation below allows for larger grid size launch for different GPUs.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num_gpc_residual = sm_count &lt; max_sm_per_gpc ? 0 : sm_count % max_sm_per_gpc;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max_cta_occupancy_per_residual_gpc = num_gpc_residual - (num_gpc_residual % cluster_size);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cta_per_device += max_cta_occupancy_per_residual_gpc;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if (sm_count &lt; cta_per_device) {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cta_per_device = sm_count;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if (raster_order == RasterOrder::AlongN) {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launch_grid.y = possibly_truncate(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    cta_per_device       / cluster_shape.m(),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    problem_blocks_total / cluster_shape.m());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63550" y="257175"/>
            <a:ext cx="5751830" cy="6331585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23875" y="3270885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A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 rot="16200000">
            <a:off x="3620135" y="233680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34970" y="3270885"/>
            <a:ext cx="323596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C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875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34970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24910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14850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34970" y="91884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24910" y="91884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14850" y="91884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3875" y="327152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934970" y="91884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B0-0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4222750" y="1708785"/>
            <a:ext cx="65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</a:rPr>
              <a:t>B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39800" y="2571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time step 0: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从</a:t>
            </a:r>
            <a:r>
              <a:rPr lang="en-US" altLang="zh-CN" b="1">
                <a:solidFill>
                  <a:schemeClr val="tx1"/>
                </a:solidFill>
              </a:rPr>
              <a:t>global</a:t>
            </a:r>
            <a:r>
              <a:rPr lang="zh-CN" altLang="en-US" b="1">
                <a:solidFill>
                  <a:schemeClr val="tx1"/>
                </a:solidFill>
              </a:rPr>
              <a:t>读取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1495" y="327152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31495" y="327152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26815" y="91884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B1-0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518660" y="91884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B2-0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634480" y="2415540"/>
            <a:ext cx="48456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这是</a:t>
            </a:r>
            <a:r>
              <a:rPr lang="zh-CN" sz="2800" b="1"/>
              <a:t>无</a:t>
            </a:r>
            <a:r>
              <a:rPr lang="en-US" altLang="zh-CN" sz="2800" b="1"/>
              <a:t>DSM</a:t>
            </a:r>
            <a:r>
              <a:rPr lang="zh-CN" altLang="en-US" sz="2800" b="1"/>
              <a:t>的</a:t>
            </a:r>
            <a:r>
              <a:rPr lang="en-US" altLang="zh-CN" sz="2800" b="1"/>
              <a:t>cutlass</a:t>
            </a:r>
            <a:r>
              <a:rPr lang="zh-CN" altLang="en-US" sz="2800"/>
              <a:t>版本。利用了</a:t>
            </a:r>
            <a:r>
              <a:rPr lang="en-US" altLang="zh-CN" sz="2800"/>
              <a:t>TMA-multicast</a:t>
            </a:r>
            <a:r>
              <a:rPr lang="zh-CN" altLang="en-US" sz="2800"/>
              <a:t>来优化对同一块</a:t>
            </a:r>
            <a:r>
              <a:rPr lang="en-US" altLang="zh-CN" sz="2800"/>
              <a:t>A</a:t>
            </a:r>
            <a:r>
              <a:rPr lang="zh-CN" altLang="en-US" sz="2800"/>
              <a:t>的读取。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trade-off</a:t>
            </a:r>
            <a:r>
              <a:rPr lang="zh-CN" altLang="en-US" sz="2800"/>
              <a:t>在于，</a:t>
            </a:r>
            <a:r>
              <a:rPr lang="en-US" altLang="zh-CN" sz="2800"/>
              <a:t>DSM</a:t>
            </a:r>
            <a:r>
              <a:rPr lang="zh-CN" altLang="en-US" sz="2800"/>
              <a:t>互换（</a:t>
            </a:r>
            <a:r>
              <a:rPr lang="en-US" altLang="zh-CN" sz="2800"/>
              <a:t>L1</a:t>
            </a:r>
            <a:r>
              <a:rPr lang="zh-CN" altLang="en-US" sz="2800"/>
              <a:t>）和</a:t>
            </a:r>
            <a:r>
              <a:rPr lang="en-US" sz="2800"/>
              <a:t>TMA-multicast</a:t>
            </a:r>
            <a:r>
              <a:rPr lang="zh-CN" altLang="en-US" sz="2800"/>
              <a:t>（</a:t>
            </a:r>
            <a:r>
              <a:rPr lang="en-US" altLang="zh-CN" sz="2800"/>
              <a:t>L2</a:t>
            </a:r>
            <a:r>
              <a:rPr lang="zh-CN" altLang="en-US" sz="2800"/>
              <a:t>）哪个更快？（暂不知晓）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7552 0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1667 " pathEditMode="relative" rAng="0" ptsTypes="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 0.000277778 " pathEditMode="relative" rAng="0" ptsTypes="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0833 0.000740741 L 0.324167 0.00101852 " pathEditMode="relative" rAng="0" ptsTypes="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4167 0.341481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208333 0.340741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5" grpId="0" bldLvl="0" animBg="1"/>
      <p:bldP spid="10" grpId="0" bldLvl="0" animBg="1"/>
      <p:bldP spid="16" grpId="0" bldLvl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Paper-reading</a:t>
            </a:r>
            <a:endParaRPr 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0800" y="3261995"/>
            <a:ext cx="4845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读了两篇</a:t>
            </a:r>
            <a:r>
              <a:rPr lang="en-US" altLang="zh-CN" sz="2800"/>
              <a:t>paper</a:t>
            </a:r>
            <a:endParaRPr lang="en-US" altLang="zh-CN" sz="2800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346200" y="516255"/>
            <a:ext cx="9195435" cy="9721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/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  <a:sym typeface="+mn-ea"/>
              </a:rPr>
              <a:t>Hecaton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  <a:sym typeface="+mn-ea"/>
              </a:rPr>
              <a:t>: Training and Finetuning Large Language Models with Scalable Chiplet Systems </a:t>
            </a:r>
            <a:endParaRPr lang="en-US" altLang="zh-CN" sz="2800" b="1" spc="220" dirty="0">
              <a:solidFill>
                <a:srgbClr val="000000"/>
              </a:solidFill>
              <a:uFillTx/>
              <a:latin typeface="Times New Roman" panose="02020603050405020304" charset="0"/>
              <a:ea typeface="NimbusRomNo9L-Regu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5150"/>
            <a:ext cx="10340340" cy="5022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7410"/>
            <a:ext cx="4104640" cy="2180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58945" y="4551045"/>
            <a:ext cx="76403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1. 该结构非常类似于TPU。主要好处来自于这里是sqrt(N)，而1D/2D的方法是N，虽然这里的常数等会大一点。</a:t>
            </a:r>
            <a:endParaRPr lang="zh-CN" altLang="en-US" sz="1600"/>
          </a:p>
          <a:p>
            <a:r>
              <a:rPr lang="zh-CN" altLang="en-US" sz="1600"/>
              <a:t>2. 这里和TPU的区别在于，TPU是流动A和B，这样让C能够固定在原位。这里是固定A，流动B和C，额。。。是不是按TPU那样更有利于后续结果复用？（为什么这篇论文没有对比TPU?）</a:t>
            </a:r>
            <a:endParaRPr lang="zh-CN" altLang="en-US" sz="1600"/>
          </a:p>
          <a:p>
            <a:r>
              <a:rPr lang="zh-CN" altLang="en-US" sz="1600"/>
              <a:t>3. 计算出来的通信时间，megatron/hecathon=[sqrt(N)+1]/5，这是N的增函数，恰好在N=16的时候等于1.。。。也就是</a:t>
            </a:r>
            <a:r>
              <a:rPr lang="zh-CN" altLang="en-US" sz="1600" b="1">
                <a:solidFill>
                  <a:srgbClr val="FF0000"/>
                </a:solidFill>
              </a:rPr>
              <a:t>恰好在hopper上最大的cluster_size也起不了作用</a:t>
            </a:r>
            <a:r>
              <a:rPr lang="zh-CN" altLang="en-US" sz="1600"/>
              <a:t>。。。</a:t>
            </a:r>
            <a:endParaRPr lang="zh-CN" altLang="en-US" sz="1600"/>
          </a:p>
          <a:p>
            <a:r>
              <a:rPr lang="en-US" altLang="zh-CN" sz="1600"/>
              <a:t>4. </a:t>
            </a:r>
            <a:r>
              <a:rPr lang="zh-CN" altLang="en-US" sz="1600"/>
              <a:t>这里的理论推导，对我也很有启发。我完全可以借用。</a:t>
            </a:r>
            <a:endParaRPr lang="zh-CN" altLang="en-US" sz="160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346200" y="516255"/>
            <a:ext cx="9195435" cy="9721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/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  <a:sym typeface="+mn-ea"/>
              </a:rPr>
              <a:t>Hecaton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  <a:sym typeface="+mn-ea"/>
              </a:rPr>
              <a:t>: Training and Finetuning Large Language Models with Scalable Chiplet Systems </a:t>
            </a:r>
            <a:endParaRPr lang="en-US" altLang="zh-CN" sz="2800" b="1" spc="220" dirty="0">
              <a:solidFill>
                <a:srgbClr val="000000"/>
              </a:solidFill>
              <a:uFillTx/>
              <a:latin typeface="Times New Roman" panose="02020603050405020304" charset="0"/>
              <a:ea typeface="NimbusRomNo9L-Regu"/>
              <a:cs typeface="Times New Roman" panose="0202060305040502030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69415"/>
            <a:ext cx="9768205" cy="2700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2449830"/>
            <a:ext cx="8402320" cy="44081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2449830"/>
            <a:ext cx="3615055" cy="41840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/>
              <a:t>1. 这里主要论点是，比H100便宜，速度比H100快。但是参考价值有限，因为H100的利润率很高。要是比较制造成本就更好了。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2. 为什么更快？因为seq被限制在4096以下，同时算多个block，而不需要使用FA那样的online softmax。当然seq_len更大的情况下也可以按FA那样算。不过没有讨论这种情况了。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690370" y="524510"/>
            <a:ext cx="815848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Attention in SRAM on Tenstorrent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Grayskull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1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4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7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9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1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24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5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  <p:tag name="commondata" val="eyJoZGlkIjoiYjI0ZGFhOTNiMTI0NWM3YWIwNDM0YzdkMTgzY2Y5OGEifQ=="/>
</p:tagLst>
</file>

<file path=ppt/tags/tag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6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8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3255</Words>
  <Application>WPS 演示</Application>
  <PresentationFormat>宽屏</PresentationFormat>
  <Paragraphs>159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Times New Roman</vt:lpstr>
      <vt:lpstr>NimbusRomNo9L-Regu</vt:lpstr>
      <vt:lpstr>Segoe Print</vt:lpstr>
      <vt:lpstr>Arial Unicode MS</vt:lpstr>
      <vt:lpstr>等线</vt:lpstr>
      <vt:lpstr>Calibri</vt:lpstr>
      <vt:lpstr>Office Theme</vt:lpstr>
      <vt:lpstr>自定义设计方案</vt:lpstr>
      <vt:lpstr>本周工作内容汇报</vt:lpstr>
      <vt:lpstr>PowerPoint 演示文稿</vt:lpstr>
      <vt:lpstr>相关工作对比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2141</cp:revision>
  <dcterms:created xsi:type="dcterms:W3CDTF">2019-07-25T02:40:00Z</dcterms:created>
  <dcterms:modified xsi:type="dcterms:W3CDTF">2024-09-11T15:08:51Z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2052-12.1.0.17142</vt:lpwstr>
  </property>
</Properties>
</file>