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5"/>
  </p:notesMasterIdLst>
  <p:handoutMasterIdLst>
    <p:handoutMasterId r:id="rId11"/>
  </p:handoutMasterIdLst>
  <p:sldIdLst>
    <p:sldId id="691" r:id="rId4"/>
    <p:sldId id="698" r:id="rId6"/>
    <p:sldId id="703" r:id="rId7"/>
    <p:sldId id="699" r:id="rId8"/>
    <p:sldId id="701" r:id="rId9"/>
    <p:sldId id="702" r:id="rId10"/>
  </p:sldIdLst>
  <p:sldSz cx="12192000" cy="6858000"/>
  <p:notesSz cx="6858000" cy="9144000"/>
  <p:custDataLst>
    <p:tags r:id="rId15"/>
  </p:custDataLst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98D20F61-6043-4923-9B9A-3EE97168FDEE}">
          <p14:sldIdLst>
            <p14:sldId id="691"/>
            <p14:sldId id="698"/>
            <p14:sldId id="703"/>
            <p14:sldId id="699"/>
            <p14:sldId id="701"/>
            <p14:sldId id="702"/>
          </p14:sldIdLst>
        </p14:section>
        <p14:section name="使用技巧" id="{2E7B49A8-7DA7-4A86-A19A-51C48FE31DC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4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26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4839" userDrawn="1">
          <p15:clr>
            <a:srgbClr val="A4A3A4"/>
          </p15:clr>
        </p15:guide>
        <p15:guide id="7" orient="horz" pos="2612" userDrawn="1">
          <p15:clr>
            <a:srgbClr val="A4A3A4"/>
          </p15:clr>
        </p15:guide>
        <p15:guide id="8" orient="horz" pos="1702" userDrawn="1">
          <p15:clr>
            <a:srgbClr val="A4A3A4"/>
          </p15:clr>
        </p15:guide>
        <p15:guide id="9" pos="5624" userDrawn="1">
          <p15:clr>
            <a:srgbClr val="A4A3A4"/>
          </p15:clr>
        </p15:guide>
        <p15:guide id="10" pos="6562" userDrawn="1">
          <p15:clr>
            <a:srgbClr val="A4A3A4"/>
          </p15:clr>
        </p15:guide>
        <p15:guide id="11" pos="1128" userDrawn="1">
          <p15:clr>
            <a:srgbClr val="A4A3A4"/>
          </p15:clr>
        </p15:guide>
        <p15:guide id="12" orient="horz" pos="3268" userDrawn="1">
          <p15:clr>
            <a:srgbClr val="A4A3A4"/>
          </p15:clr>
        </p15:guide>
        <p15:guide id="13" orient="horz" pos="1088" userDrawn="1">
          <p15:clr>
            <a:srgbClr val="A4A3A4"/>
          </p15:clr>
        </p15:guide>
        <p15:guide id="14" orient="horz" pos="3738" userDrawn="1">
          <p15:clr>
            <a:srgbClr val="A4A3A4"/>
          </p15:clr>
        </p15:guide>
        <p15:guide id="15" pos="19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7C4"/>
    <a:srgbClr val="1F89E1"/>
    <a:srgbClr val="1C6394"/>
    <a:srgbClr val="D88428"/>
    <a:srgbClr val="E3A765"/>
    <a:srgbClr val="C2E0F4"/>
    <a:srgbClr val="2481C0"/>
    <a:srgbClr val="FD8F36"/>
    <a:srgbClr val="FE9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3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98" y="67"/>
      </p:cViewPr>
      <p:guideLst>
        <p:guide orient="horz" pos="2246"/>
        <p:guide pos="3840"/>
        <p:guide pos="426"/>
        <p:guide pos="7242"/>
        <p:guide pos="2880"/>
        <p:guide pos="4839"/>
        <p:guide orient="horz" pos="2612"/>
        <p:guide orient="horz" pos="1702"/>
        <p:guide pos="5624"/>
        <p:guide pos="6562"/>
        <p:guide pos="1128"/>
        <p:guide orient="horz" pos="3268"/>
        <p:guide orient="horz" pos="1088"/>
        <p:guide orient="horz" pos="3738"/>
        <p:guide pos="19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3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1970D-4733-4569-9950-69188D797A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2D0A4-2D73-42D6-8CE4-EF37B1DD01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6" Type="http://schemas.openxmlformats.org/officeDocument/2006/relationships/image" Target="../media/image9.jpeg"/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jpeg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 userDrawn="1"/>
        </p:nvSpPr>
        <p:spPr>
          <a:xfrm>
            <a:off x="-1154790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8" name="文本占位符 52"/>
          <p:cNvSpPr>
            <a:spLocks noGrp="1"/>
          </p:cNvSpPr>
          <p:nvPr>
            <p:ph type="body" sz="quarter" idx="14" hasCustomPrompt="1"/>
          </p:nvPr>
        </p:nvSpPr>
        <p:spPr>
          <a:xfrm>
            <a:off x="606434" y="1565891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80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PowerPoint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>
            <a:off x="391923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任意多边形: 形状 14"/>
          <p:cNvSpPr/>
          <p:nvPr userDrawn="1"/>
        </p:nvSpPr>
        <p:spPr>
          <a:xfrm>
            <a:off x="-369180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4" name="文本占位符 5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61" y="4151835"/>
            <a:ext cx="985014" cy="2585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200" dirty="0">
                <a:solidFill>
                  <a:schemeClr val="bg1"/>
                </a:solidFill>
              </a:defRPr>
            </a:lvl1pPr>
          </a:lstStyle>
          <a:p>
            <a:pPr marL="0" lvl="0" algn="ctr" defTabSz="457200"/>
            <a:r>
              <a:rPr lang="en-US" altLang="zh-CN" dirty="0" err="1"/>
              <a:t>OfficePLUS</a:t>
            </a:r>
            <a:endParaRPr lang="en-US" altLang="zh-CN" dirty="0"/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1" hasCustomPrompt="1"/>
          </p:nvPr>
        </p:nvSpPr>
        <p:spPr>
          <a:xfrm>
            <a:off x="600816" y="2271362"/>
            <a:ext cx="5731056" cy="1136273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Atmospheric work </a:t>
            </a:r>
            <a:endParaRPr lang="en-US" altLang="zh-CN" dirty="0"/>
          </a:p>
          <a:p>
            <a:pPr lvl="0"/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9419310" y="2250590"/>
            <a:ext cx="2066554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6825146" y="561983"/>
            <a:ext cx="2840435" cy="27463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292975" y="890588"/>
            <a:ext cx="3359150" cy="4946650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95938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任意多边形: 形状 4"/>
          <p:cNvSpPr/>
          <p:nvPr userDrawn="1"/>
        </p:nvSpPr>
        <p:spPr>
          <a:xfrm>
            <a:off x="5365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1137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/>
        </p:nvSpPr>
        <p:spPr>
          <a:xfrm>
            <a:off x="-3091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-731954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-1577625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-200046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-242329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任意多边形: 形状 12"/>
          <p:cNvSpPr/>
          <p:nvPr userDrawn="1"/>
        </p:nvSpPr>
        <p:spPr>
          <a:xfrm>
            <a:off x="-284613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任意多边形: 形状 13"/>
          <p:cNvSpPr/>
          <p:nvPr userDrawn="1"/>
        </p:nvSpPr>
        <p:spPr>
          <a:xfrm>
            <a:off x="-326896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-411464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7" name="任意多边形: 形状 16"/>
          <p:cNvSpPr/>
          <p:nvPr userDrawn="1"/>
        </p:nvSpPr>
        <p:spPr>
          <a:xfrm>
            <a:off x="-4537476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8" name="任意多边形: 形状 17"/>
          <p:cNvSpPr/>
          <p:nvPr userDrawn="1"/>
        </p:nvSpPr>
        <p:spPr>
          <a:xfrm>
            <a:off x="-496031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9" name="任意多边形: 形状 18"/>
          <p:cNvSpPr/>
          <p:nvPr userDrawn="1"/>
        </p:nvSpPr>
        <p:spPr>
          <a:xfrm>
            <a:off x="-538314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0" name="任意多边形: 形状 19"/>
          <p:cNvSpPr/>
          <p:nvPr userDrawn="1"/>
        </p:nvSpPr>
        <p:spPr>
          <a:xfrm>
            <a:off x="-580598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1" name="任意多边形: 形状 20"/>
          <p:cNvSpPr/>
          <p:nvPr userDrawn="1"/>
        </p:nvSpPr>
        <p:spPr>
          <a:xfrm>
            <a:off x="-622881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任意多边形: 形状 21"/>
          <p:cNvSpPr/>
          <p:nvPr userDrawn="1"/>
        </p:nvSpPr>
        <p:spPr>
          <a:xfrm>
            <a:off x="-665165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3" name="任意多边形: 形状 22"/>
          <p:cNvSpPr/>
          <p:nvPr userDrawn="1"/>
        </p:nvSpPr>
        <p:spPr>
          <a:xfrm>
            <a:off x="-707449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695325" y="6292750"/>
            <a:ext cx="36285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: 形状 24"/>
          <p:cNvSpPr/>
          <p:nvPr userDrawn="1"/>
        </p:nvSpPr>
        <p:spPr>
          <a:xfrm>
            <a:off x="64562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6" name="任意多边形: 形状 25"/>
          <p:cNvSpPr/>
          <p:nvPr userDrawn="1"/>
        </p:nvSpPr>
        <p:spPr>
          <a:xfrm>
            <a:off x="60334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7" name="任意多边形: 形状 26"/>
          <p:cNvSpPr/>
          <p:nvPr userDrawn="1"/>
        </p:nvSpPr>
        <p:spPr>
          <a:xfrm>
            <a:off x="561058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8" name="任意多边形: 形状 27"/>
          <p:cNvSpPr/>
          <p:nvPr userDrawn="1"/>
        </p:nvSpPr>
        <p:spPr>
          <a:xfrm>
            <a:off x="518774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9" name="任意多边形: 形状 28"/>
          <p:cNvSpPr/>
          <p:nvPr userDrawn="1"/>
        </p:nvSpPr>
        <p:spPr>
          <a:xfrm>
            <a:off x="476491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0" name="任意多边形: 形状 29"/>
          <p:cNvSpPr/>
          <p:nvPr userDrawn="1"/>
        </p:nvSpPr>
        <p:spPr>
          <a:xfrm>
            <a:off x="434207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2" name="任意多边形: 形状 31"/>
          <p:cNvSpPr/>
          <p:nvPr userDrawn="1"/>
        </p:nvSpPr>
        <p:spPr>
          <a:xfrm>
            <a:off x="349640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3" name="任意多边形: 形状 32"/>
          <p:cNvSpPr/>
          <p:nvPr userDrawn="1"/>
        </p:nvSpPr>
        <p:spPr>
          <a:xfrm>
            <a:off x="307356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4" name="任意多边形: 形状 33"/>
          <p:cNvSpPr/>
          <p:nvPr userDrawn="1"/>
        </p:nvSpPr>
        <p:spPr>
          <a:xfrm>
            <a:off x="265073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5" name="任意多边形: 形状 34"/>
          <p:cNvSpPr/>
          <p:nvPr userDrawn="1"/>
        </p:nvSpPr>
        <p:spPr>
          <a:xfrm>
            <a:off x="222789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6" name="任意多边形: 形状 35"/>
          <p:cNvSpPr/>
          <p:nvPr userDrawn="1"/>
        </p:nvSpPr>
        <p:spPr>
          <a:xfrm>
            <a:off x="180506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7" name="任意多边形: 形状 36"/>
          <p:cNvSpPr/>
          <p:nvPr userDrawn="1"/>
        </p:nvSpPr>
        <p:spPr>
          <a:xfrm>
            <a:off x="138222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695325" y="6296016"/>
            <a:ext cx="10801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 userDrawn="1"/>
        </p:nvSpPr>
        <p:spPr>
          <a:xfrm>
            <a:off x="11446337" y="3614871"/>
            <a:ext cx="45719" cy="230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占位符 52"/>
          <p:cNvSpPr>
            <a:spLocks noGrp="1"/>
          </p:cNvSpPr>
          <p:nvPr>
            <p:ph type="body" sz="quarter" idx="13" hasCustomPrompt="1"/>
          </p:nvPr>
        </p:nvSpPr>
        <p:spPr>
          <a:xfrm>
            <a:off x="596909" y="4549085"/>
            <a:ext cx="112402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 defTabSz="457200"/>
            <a:r>
              <a:rPr lang="en-US" altLang="zh-CN" dirty="0"/>
              <a:t>2019 / 01 / 01</a:t>
            </a:r>
            <a:endParaRPr lang="en-US" altLang="zh-CN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6172768" y="4375787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695326" y="1937538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6172768" y="1934592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695326" y="4375787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4924796" y="2829145"/>
            <a:ext cx="2333385" cy="2373902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8295822" y="1304503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827966" y="2314256"/>
            <a:ext cx="3047530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8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4535804" y="1817758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3224723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0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683226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1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1041350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8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530894" y="1242915"/>
            <a:ext cx="2886281" cy="4243479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777199" y="4189539"/>
            <a:ext cx="2886281" cy="1296855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Arial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1.0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898370" y="444917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152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5106625" y="-55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05936" y="452334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707513" y="447761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390385" y="55212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791962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3143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4780140" y="428430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5181717" y="4221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2898" y="421105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框 71"/>
          <p:cNvSpPr txBox="1"/>
          <p:nvPr userDrawn="1"/>
        </p:nvSpPr>
        <p:spPr>
          <a:xfrm>
            <a:off x="97280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101296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3408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5" name="文本框 74"/>
          <p:cNvSpPr txBox="1"/>
          <p:nvPr userDrawn="1"/>
        </p:nvSpPr>
        <p:spPr>
          <a:xfrm>
            <a:off x="9728060" y="427414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矩形 75"/>
          <p:cNvSpPr/>
          <p:nvPr userDrawn="1"/>
        </p:nvSpPr>
        <p:spPr>
          <a:xfrm>
            <a:off x="10129637" y="421128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10340818" y="420089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8512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52528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54640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2110462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1518028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1919605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4181212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4582789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6857951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7259528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76600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1554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框 63"/>
          <p:cNvSpPr txBox="1"/>
          <p:nvPr userDrawn="1"/>
        </p:nvSpPr>
        <p:spPr>
          <a:xfrm>
            <a:off x="9483235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矩形 69"/>
          <p:cNvSpPr/>
          <p:nvPr userDrawn="1"/>
        </p:nvSpPr>
        <p:spPr>
          <a:xfrm>
            <a:off x="9884812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077101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262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110096" y="411226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3511673" y="4066534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5989180" y="411134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6390757" y="404848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8869119" y="411946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9270696" y="406872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41071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3702530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0" name="文本框 69"/>
          <p:cNvSpPr txBox="1"/>
          <p:nvPr userDrawn="1"/>
        </p:nvSpPr>
        <p:spPr>
          <a:xfrm>
            <a:off x="3110096" y="5253171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3511673" y="5207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 userDrawn="1"/>
        </p:nvSpPr>
        <p:spPr>
          <a:xfrm>
            <a:off x="5989180" y="52522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矩形 74"/>
          <p:cNvSpPr/>
          <p:nvPr userDrawn="1"/>
        </p:nvSpPr>
        <p:spPr>
          <a:xfrm>
            <a:off x="6390757" y="518938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 userDrawn="1"/>
        </p:nvSpPr>
        <p:spPr>
          <a:xfrm>
            <a:off x="8869119" y="52603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矩形 76"/>
          <p:cNvSpPr/>
          <p:nvPr userDrawn="1"/>
        </p:nvSpPr>
        <p:spPr>
          <a:xfrm>
            <a:off x="9270696" y="520962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6601938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9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9475685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8" name="文本占位符 57"/>
          <p:cNvSpPr>
            <a:spLocks noGrp="1"/>
          </p:cNvSpPr>
          <p:nvPr>
            <p:ph type="body" sz="quarter" idx="10" hasCustomPrompt="1"/>
          </p:nvPr>
        </p:nvSpPr>
        <p:spPr>
          <a:xfrm>
            <a:off x="3096302" y="2384548"/>
            <a:ext cx="87075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480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defTabSz="45720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6" name="矩形 45"/>
          <p:cNvSpPr/>
          <p:nvPr userDrawn="1"/>
        </p:nvSpPr>
        <p:spPr>
          <a:xfrm>
            <a:off x="4656138" y="-17934"/>
            <a:ext cx="2879725" cy="4239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3576767" y="2176047"/>
            <a:ext cx="241660" cy="2433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3198813" y="3297138"/>
            <a:ext cx="36285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 userDrawn="1"/>
        </p:nvCxnSpPr>
        <p:spPr>
          <a:xfrm>
            <a:off x="3198813" y="3295641"/>
            <a:ext cx="28971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 userDrawn="1"/>
        </p:nvSpPr>
        <p:spPr>
          <a:xfrm>
            <a:off x="7442199" y="2368857"/>
            <a:ext cx="93664" cy="5454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标题 9"/>
          <p:cNvSpPr>
            <a:spLocks noGrp="1"/>
          </p:cNvSpPr>
          <p:nvPr>
            <p:ph type="title" hasCustomPrompt="1"/>
          </p:nvPr>
        </p:nvSpPr>
        <p:spPr>
          <a:xfrm>
            <a:off x="3867728" y="2078754"/>
            <a:ext cx="2133918" cy="97872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Add </a:t>
            </a:r>
            <a:br>
              <a:rPr lang="en-US" altLang="zh-CN" dirty="0"/>
            </a:br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5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872157" y="1850540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708025" y="2423409"/>
            <a:ext cx="2141933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4276536" y="2000253"/>
            <a:ext cx="5756667" cy="3609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779846" y="1737916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7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986581" y="4049827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6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986581" y="2287272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647700" y="2451100"/>
            <a:ext cx="552640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使用数据流可以对decoding和training（prefill）进行优化。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考虑到decoding比较好写，我先实现decoding。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当前decoding场景下M维度非常小，以A40上的lamma3-8B的FFN为例：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FFN0的M=16,N=14336, FFN1的M=16,N=4096, 假设block是128*256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379220" y="61658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Background</a:t>
            </a:r>
            <a:endParaRPr lang="en-US" sz="2800" b="1">
              <a:solidFill>
                <a:srgbClr val="FF0000"/>
              </a:solidFill>
            </a:endParaRPr>
          </a:p>
        </p:txBody>
      </p:sp>
      <p:pic>
        <p:nvPicPr>
          <p:cNvPr id="13" name="图片 12" descr="绘图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5140" y="1406525"/>
            <a:ext cx="5172710" cy="518541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28905" y="1138555"/>
            <a:ext cx="619506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1. </a:t>
            </a:r>
            <a:r>
              <a:rPr lang="zh-CN" altLang="en-US" b="1"/>
              <a:t>decoding到底用的是cuda core还是tensor core？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引用自《Flash Decoding++》：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&gt; GEMV工作负载可以通过利用</a:t>
            </a:r>
            <a:r>
              <a:rPr lang="zh-CN" altLang="en-US" b="1"/>
              <a:t>FastGEMV</a:t>
            </a:r>
            <a:r>
              <a:rPr lang="zh-CN" altLang="en-US"/>
              <a:t>等先前设计中的CUDA Core来优化。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&gt;</a:t>
            </a:r>
            <a:r>
              <a:rPr lang="zh-CN" altLang="en-US"/>
              <a:t>对于解码阶段的Llama2-7B线性层，cuBLAS的张量核心实现仅达到在NVIDIA A100 GPU上使用FastGEMV的CUDA Core实现的</a:t>
            </a:r>
            <a:r>
              <a:rPr lang="zh-CN" altLang="en-US" b="1"/>
              <a:t>82.15%</a:t>
            </a:r>
            <a:r>
              <a:rPr lang="zh-CN" altLang="en-US"/>
              <a:t>的性能。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&gt;</a:t>
            </a:r>
            <a:r>
              <a:rPr lang="zh-CN" altLang="en-US"/>
              <a:t>另一方面，与张量核心实现相比，使用CUDA Core在</a:t>
            </a:r>
            <a:r>
              <a:rPr lang="zh-CN" altLang="en-US" b="1"/>
              <a:t>batchsize = 4</a:t>
            </a:r>
            <a:r>
              <a:rPr lang="zh-CN" altLang="en-US"/>
              <a:t>的解码输入上进行投影仅达到49.75%的性能。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79220" y="61658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Method</a:t>
            </a:r>
            <a:endParaRPr lang="en-US" sz="2800" b="1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24270" y="1028065"/>
            <a:ext cx="5745480" cy="29946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1485" y="4022725"/>
            <a:ext cx="4960620" cy="25984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220" y="4022725"/>
            <a:ext cx="4442460" cy="282702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04825" y="1727835"/>
            <a:ext cx="111696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2</a:t>
            </a:r>
            <a:r>
              <a:rPr lang="zh-CN" altLang="en-US"/>
              <a:t>. </a:t>
            </a:r>
            <a:r>
              <a:rPr lang="zh-CN" altLang="en-US" b="1"/>
              <a:t>decoding用什么尺寸好？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sym typeface="+mn-ea"/>
              </a:rPr>
              <a:t>结论是，可以使用</a:t>
            </a:r>
            <a:r>
              <a:rPr lang="en-US" altLang="zh-CN">
                <a:sym typeface="+mn-ea"/>
              </a:rPr>
              <a:t>128*256</a:t>
            </a:r>
            <a:r>
              <a:rPr lang="zh-CN" altLang="en-US">
                <a:sym typeface="+mn-ea"/>
              </a:rPr>
              <a:t>的大</a:t>
            </a:r>
            <a:r>
              <a:rPr lang="en-US" altLang="zh-CN">
                <a:sym typeface="+mn-ea"/>
              </a:rPr>
              <a:t>kernel</a:t>
            </a:r>
            <a:r>
              <a:rPr lang="zh-CN" altLang="en-US">
                <a:sym typeface="+mn-ea"/>
              </a:rPr>
              <a:t>，对性能不造成损失。</a:t>
            </a:r>
            <a:endParaRPr lang="zh-CN" altLang="en-US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79220" y="61658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Method</a:t>
            </a:r>
            <a:endParaRPr lang="en-US" sz="2800" b="1">
              <a:solidFill>
                <a:srgbClr val="FF0000"/>
              </a:solidFill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6228715" y="2489835"/>
          <a:ext cx="5563235" cy="331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395"/>
                <a:gridCol w="1295400"/>
                <a:gridCol w="847090"/>
                <a:gridCol w="1911350"/>
              </a:tblGrid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block size(MNK)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warp size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num stage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time(20</a:t>
                      </a:r>
                      <a:r>
                        <a:rPr lang="zh-CN" altLang="en-US" sz="1400"/>
                        <a:t>循环取平均）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&lt;128, 256,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&lt;64, 64,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2.0098 ms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&lt;128, </a:t>
                      </a:r>
                      <a:r>
                        <a:rPr lang="en-US" altLang="zh-CN" sz="1400"/>
                        <a:t>128</a:t>
                      </a:r>
                      <a:r>
                        <a:rPr lang="zh-CN" altLang="en-US" sz="1400"/>
                        <a:t>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&lt;64, 64,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1.98266 ms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128</a:t>
                      </a:r>
                      <a:r>
                        <a:rPr lang="zh-CN" altLang="en-US" sz="1400"/>
                        <a:t>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&lt;64, 64,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2.00378 ms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128</a:t>
                      </a:r>
                      <a:r>
                        <a:rPr lang="zh-CN" altLang="en-US" sz="1400"/>
                        <a:t>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64,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2.00577 ms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64,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2.1088 ms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16</a:t>
                      </a:r>
                      <a:r>
                        <a:rPr lang="zh-CN" altLang="en-US" sz="1400"/>
                        <a:t>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4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error</a:t>
                      </a:r>
                      <a:endParaRPr lang="zh-CN" altLang="en-US" sz="1400"/>
                    </a:p>
                  </a:txBody>
                  <a:tcPr/>
                </a:tc>
              </a:tr>
              <a:tr h="3568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4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2.10852 ms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&lt;128, </a:t>
                      </a:r>
                      <a:r>
                        <a:rPr lang="en-US" altLang="zh-CN" sz="1400"/>
                        <a:t>128</a:t>
                      </a:r>
                      <a:r>
                        <a:rPr lang="zh-CN" altLang="en-US" sz="1400"/>
                        <a:t>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&lt;64, 64,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6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2.02569 ms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128</a:t>
                      </a:r>
                      <a:r>
                        <a:rPr lang="zh-CN" altLang="en-US" sz="1400"/>
                        <a:t>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4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2.08845 ms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6959600" y="6036310"/>
            <a:ext cx="3775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A40 M16,N143360, K4096,cutlass</a:t>
            </a:r>
            <a:endParaRPr lang="en-US" altLang="zh-CN" b="1"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247650" y="2489835"/>
          <a:ext cx="5563235" cy="3618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9395"/>
                <a:gridCol w="1295400"/>
                <a:gridCol w="847090"/>
                <a:gridCol w="1911350"/>
              </a:tblGrid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block size(MNK)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warp size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num stage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time(20</a:t>
                      </a:r>
                      <a:r>
                        <a:rPr lang="zh-CN" altLang="en-US" sz="1400"/>
                        <a:t>循环取平均）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&lt;128, 256,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&lt;64, 64,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0.205426 ms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&lt;128, </a:t>
                      </a:r>
                      <a:r>
                        <a:rPr lang="en-US" altLang="zh-CN" sz="1400"/>
                        <a:t>128</a:t>
                      </a:r>
                      <a:r>
                        <a:rPr lang="zh-CN" altLang="en-US" sz="1400"/>
                        <a:t>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&lt;64, 64,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0.234173 ms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128</a:t>
                      </a:r>
                      <a:r>
                        <a:rPr lang="zh-CN" altLang="en-US" sz="1400"/>
                        <a:t>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&lt;64, 64,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0.202499 ms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128</a:t>
                      </a:r>
                      <a:r>
                        <a:rPr lang="zh-CN" altLang="en-US" sz="1400"/>
                        <a:t>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64,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0.204338 ms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64,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4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0.209834 ms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16</a:t>
                      </a:r>
                      <a:r>
                        <a:rPr lang="zh-CN" altLang="en-US" sz="1400"/>
                        <a:t>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4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0.205506 ms</a:t>
                      </a:r>
                      <a:endParaRPr lang="zh-CN" altLang="en-US" sz="1400"/>
                    </a:p>
                  </a:txBody>
                  <a:tcPr/>
                </a:tc>
              </a:tr>
              <a:tr h="35687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64</a:t>
                      </a:r>
                      <a:r>
                        <a:rPr lang="zh-CN" altLang="en-US" sz="1400"/>
                        <a:t>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4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0.210486 ms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&lt;128, </a:t>
                      </a:r>
                      <a:r>
                        <a:rPr lang="en-US" altLang="zh-CN" sz="1400"/>
                        <a:t>128</a:t>
                      </a:r>
                      <a:r>
                        <a:rPr lang="zh-CN" altLang="en-US" sz="1400"/>
                        <a:t>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&lt;64, 64,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6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0.237483 ms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128</a:t>
                      </a:r>
                      <a:r>
                        <a:rPr lang="zh-CN" altLang="en-US" sz="1400"/>
                        <a:t>, 32&gt;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&lt;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, </a:t>
                      </a:r>
                      <a:r>
                        <a:rPr lang="en-US" altLang="zh-CN" sz="1400"/>
                        <a:t>32</a:t>
                      </a:r>
                      <a:r>
                        <a:rPr lang="zh-CN" altLang="en-US" sz="1400"/>
                        <a:t>&gt;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4</a:t>
                      </a: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0.203248 ms</a:t>
                      </a:r>
                      <a:endParaRPr lang="zh-CN" altLang="en-US" sz="1400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cublas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/>
                        <a:t>0.227648 ms</a:t>
                      </a: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936625" y="6288405"/>
            <a:ext cx="3775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ym typeface="+mn-ea"/>
              </a:rPr>
              <a:t>A40 M16,N14336, K4096,cutlass</a:t>
            </a:r>
            <a:endParaRPr lang="en-US" altLang="zh-CN" b="1">
              <a:sym typeface="+mn-ea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123315" y="1525270"/>
            <a:ext cx="1010856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2. </a:t>
            </a:r>
            <a:r>
              <a:rPr lang="zh-CN" altLang="en-US" b="1"/>
              <a:t>如何把所有的kernel都写到一个kernel内？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需要完全理解cusync的工作原理。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任务：a. 调整cutlass的block-size到256线程和一整个SM。b. 修改成下面的结构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79220" y="61658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Method</a:t>
            </a:r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97405" y="2797810"/>
            <a:ext cx="7144385" cy="20300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r>
              <a:rPr lang="en-US" altLang="zh-CN"/>
              <a:t> </a:t>
            </a:r>
            <a:r>
              <a:rPr lang="zh-CN" altLang="en-US"/>
              <a:t>kernel&lt;&lt;&lt;....&gt;&gt;&gt;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__global__ </a:t>
            </a:r>
            <a:r>
              <a:rPr lang="zh-CN" altLang="en-US"/>
              <a:t>kernel(</a:t>
            </a:r>
            <a:r>
              <a:rPr lang="en-US" altLang="zh-CN"/>
              <a:t>....</a:t>
            </a:r>
            <a:r>
              <a:rPr lang="zh-CN" altLang="en-US"/>
              <a:t>){</a:t>
            </a:r>
            <a:endParaRPr lang="zh-CN" altLang="en-US"/>
          </a:p>
          <a:p>
            <a:pPr indent="457200"/>
            <a:r>
              <a:rPr lang="zh-CN" altLang="en-US"/>
              <a:t>if(blockIdx.x....)--&gt;运行flash decoding(改写为device</a:t>
            </a:r>
            <a:r>
              <a:rPr lang="en-US" altLang="zh-CN"/>
              <a:t> </a:t>
            </a:r>
            <a:r>
              <a:rPr lang="zh-CN" altLang="en-US"/>
              <a:t>function）</a:t>
            </a:r>
            <a:endParaRPr lang="zh-CN" altLang="en-US"/>
          </a:p>
          <a:p>
            <a:pPr indent="457200"/>
            <a:r>
              <a:rPr lang="zh-CN" altLang="en-US"/>
              <a:t>else if(blockIdx.x.....)--&gt;运行FFN0(改写为device function）</a:t>
            </a:r>
            <a:endParaRPr lang="zh-CN" altLang="en-US"/>
          </a:p>
          <a:p>
            <a:pPr indent="457200"/>
            <a:r>
              <a:rPr lang="zh-CN" altLang="en-US"/>
              <a:t>else if(blockIdx.x.....)--&gt;运行FFN1(改写为device function）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35" y="4827905"/>
            <a:ext cx="1219136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c. 测试block发射顺序按</a:t>
            </a:r>
            <a:r>
              <a:rPr lang="en-US" altLang="zh-CN"/>
              <a:t>blockIdx.x</a:t>
            </a:r>
            <a:r>
              <a:rPr lang="zh-CN" altLang="en-US"/>
              <a:t>是真的吗？cutlass是怎么实现swizzle的？我是不是应该把flash和cutlass都改成一维block来统一？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d. </a:t>
            </a:r>
            <a:r>
              <a:rPr lang="zh-CN" altLang="en-US"/>
              <a:t>问：会死锁吗？回答：首先按照decoding，我们先发射所有的OP1，然后再发射OP2，那么就不会存在全部都是OP2，但是有一些OP1还没发射，OP2空等某些所依赖的OP1的情况。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在此基础上，对于training的情况，OP1和OP2混发，就是先部分OP1，然后部分OP2，然后再OP1，这倒是有可能出现死锁。不过可以退化到完全OP1然后OP2的情况，这就可以通过调整顺序来解决。（反正也是启发式乱搜）</a:t>
            </a:r>
            <a:endParaRPr lang="zh-CN" altLang="en-US"/>
          </a:p>
        </p:txBody>
      </p:sp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808990" y="1525270"/>
            <a:ext cx="4105275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/>
              <a:t>3. cusync-cutlass的细节</a:t>
            </a:r>
            <a:endParaRPr lang="zh-CN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文件结构，相互依赖的关系：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gemm/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├── device/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│   └── cusyncgemm.h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├── kernel/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│   ├── cusyncgemm.h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│   └── default_cusyncgemm.h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└── threadblock/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    ├── cusync_threadblock_swizzle.h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    ├── cusyncmma_multistage.h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    ├── cusyncmma_pipelined.h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zh-CN" altLang="en-US"/>
              <a:t>    └── default_cusyncmma.h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79220" y="61658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Method</a:t>
            </a:r>
            <a:endParaRPr lang="en-US" sz="2800" b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58435" y="673735"/>
            <a:ext cx="6933565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solidFill>
                  <a:schemeClr val="tx1"/>
                </a:solidFill>
                <a:sym typeface="+mn-ea"/>
              </a:rPr>
              <a:t>device/cusyncgemm.h包含以下内容</a:t>
            </a:r>
            <a:endParaRPr lang="zh-CN" altLang="en-US" sz="2400" b="1">
              <a:solidFill>
                <a:schemeClr val="tx1"/>
              </a:solidFill>
            </a:endParaRPr>
          </a:p>
          <a:p>
            <a:r>
              <a:rPr lang="zh-CN" altLang="en-US"/>
              <a:t>在device/cusyncgemm.h里定义了两个class cusyncgemm，后者是对前者在columnMajor情况下的特化，暂时不管。</a:t>
            </a:r>
            <a:endParaRPr lang="zh-CN" altLang="en-US"/>
          </a:p>
          <a:p>
            <a:r>
              <a:rPr lang="zh-CN" altLang="en-US"/>
              <a:t>cusyncgemm引用了kernel/default_cusyncgemm.h来实例化自己。而kernel/default_cusyncgemm.h又引用了kernel/cusyncgemm.h。</a:t>
            </a:r>
            <a:endParaRPr lang="zh-CN" altLang="en-US"/>
          </a:p>
          <a:p>
            <a:endParaRPr lang="zh-CN" altLang="en-US"/>
          </a:p>
          <a:p>
            <a:r>
              <a:rPr lang="zh-CN" altLang="en-US" sz="2400" b="1"/>
              <a:t>kernel/default_cusyncgemm.h包含以下内容</a:t>
            </a:r>
            <a:r>
              <a:rPr lang="zh-CN" altLang="en-US"/>
              <a:t> </a:t>
            </a:r>
            <a:endParaRPr lang="zh-CN" altLang="en-US"/>
          </a:p>
          <a:p>
            <a:r>
              <a:rPr lang="zh-CN" altLang="en-US"/>
              <a:t>/// Partial specialization for Hopper Architecture  </a:t>
            </a:r>
            <a:endParaRPr lang="zh-CN" altLang="en-US"/>
          </a:p>
          <a:p>
            <a:r>
              <a:rPr lang="zh-CN" altLang="en-US"/>
              <a:t>/// Partial specialization for Ampere Architecture  </a:t>
            </a:r>
            <a:endParaRPr lang="zh-CN" altLang="en-US"/>
          </a:p>
          <a:p>
            <a:r>
              <a:rPr lang="zh-CN" altLang="en-US"/>
              <a:t>/// Partial specialization for Turing Architecture     </a:t>
            </a:r>
            <a:endParaRPr lang="zh-CN" altLang="en-US"/>
          </a:p>
          <a:p>
            <a:r>
              <a:rPr lang="zh-CN" altLang="en-US"/>
              <a:t>等</a:t>
            </a:r>
            <a:r>
              <a:rPr lang="en-US" altLang="zh-CN"/>
              <a:t>10</a:t>
            </a:r>
            <a:r>
              <a:rPr lang="zh-CN" altLang="en-US"/>
              <a:t>个</a:t>
            </a:r>
            <a:r>
              <a:rPr lang="en-US" altLang="zh-CN"/>
              <a:t>struct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这里面基本都差不多，只是在模板里面的arch参数不一样而已。每个struct内最后一行是using GemmKernel = kernel::CuSyncGemm&lt;CuStageImpl, Mma, Epilogue, ThreadblockSwizzle, SplitKSerial&gt;;</a:t>
            </a:r>
            <a:endParaRPr lang="zh-CN" altLang="en-US"/>
          </a:p>
          <a:p>
            <a:r>
              <a:rPr lang="zh-CN" altLang="en-US"/>
              <a:t>而这就进入了kernel/cusyncgemm.h</a:t>
            </a:r>
            <a:endParaRPr lang="zh-CN" altLang="en-US"/>
          </a:p>
          <a:p>
            <a:endParaRPr lang="zh-CN" altLang="en-US"/>
          </a:p>
          <a:p>
            <a:r>
              <a:rPr lang="zh-CN" altLang="en-US" sz="2400" b="1"/>
              <a:t>kernel/cusyncgemm.h包含以下内容</a:t>
            </a:r>
            <a:endParaRPr lang="zh-CN" altLang="en-US"/>
          </a:p>
          <a:p>
            <a:r>
              <a:rPr lang="zh-CN" altLang="en-US"/>
              <a:t>执行GEMM的主要内容。里面的semaphore不用管，那就是splitK和cutlass原生带有的东西。但是关注其中的custage.的内容。</a:t>
            </a:r>
            <a:endParaRPr lang="zh-CN" altLang="en-US"/>
          </a:p>
        </p:txBody>
      </p:sp>
    </p:spTree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889885" y="1965960"/>
            <a:ext cx="641223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1. </a:t>
            </a:r>
            <a:r>
              <a:rPr lang="zh-CN" altLang="en-US"/>
              <a:t>验证</a:t>
            </a:r>
            <a:r>
              <a:rPr lang="en-US" altLang="zh-CN"/>
              <a:t>block</a:t>
            </a:r>
            <a:r>
              <a:rPr lang="zh-CN" altLang="en-US"/>
              <a:t>真的按照</a:t>
            </a:r>
            <a:r>
              <a:rPr lang="en-US" altLang="zh-CN"/>
              <a:t>blockIdx.x</a:t>
            </a:r>
            <a:r>
              <a:rPr lang="zh-CN" altLang="en-US"/>
              <a:t>发射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2. </a:t>
            </a:r>
            <a:r>
              <a:rPr lang="zh-CN" altLang="en-US"/>
              <a:t>研究</a:t>
            </a:r>
            <a:r>
              <a:rPr lang="en-US" altLang="zh-CN"/>
              <a:t>cutlass</a:t>
            </a:r>
            <a:r>
              <a:rPr lang="zh-CN" altLang="en-US"/>
              <a:t>的</a:t>
            </a:r>
            <a:r>
              <a:rPr lang="en-US" altLang="zh-CN"/>
              <a:t>swizzle</a:t>
            </a:r>
            <a:r>
              <a:rPr lang="zh-CN" altLang="en-US"/>
              <a:t>是不是真的是</a:t>
            </a:r>
            <a:r>
              <a:rPr lang="en-US" altLang="zh-CN"/>
              <a:t>Z</a:t>
            </a:r>
            <a:r>
              <a:rPr lang="zh-CN" altLang="en-US"/>
              <a:t>，以及更换</a:t>
            </a:r>
            <a:r>
              <a:rPr lang="en-US" altLang="zh-CN"/>
              <a:t>Z</a:t>
            </a:r>
            <a:r>
              <a:rPr lang="zh-CN" altLang="en-US"/>
              <a:t>的形状会带来多大影响（在</a:t>
            </a:r>
            <a:r>
              <a:rPr lang="en-US" altLang="zh-CN"/>
              <a:t>cutlass</a:t>
            </a:r>
            <a:r>
              <a:rPr lang="zh-CN" altLang="en-US"/>
              <a:t>上改）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3. cutlass</a:t>
            </a:r>
            <a:r>
              <a:rPr lang="zh-CN" altLang="en-US"/>
              <a:t>是二维</a:t>
            </a:r>
            <a:r>
              <a:rPr lang="en-US" altLang="zh-CN"/>
              <a:t>threadblock</a:t>
            </a:r>
            <a:r>
              <a:rPr lang="zh-CN" altLang="en-US"/>
              <a:t>吗？（好像是），那如何保证执行顺序？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4. </a:t>
            </a:r>
            <a:r>
              <a:rPr lang="zh-CN" altLang="en-US"/>
              <a:t>给</a:t>
            </a:r>
            <a:r>
              <a:rPr lang="en-US" altLang="zh-CN"/>
              <a:t>flash decoding</a:t>
            </a:r>
            <a:r>
              <a:rPr lang="zh-CN" altLang="en-US"/>
              <a:t>加入</a:t>
            </a:r>
            <a:r>
              <a:rPr lang="en-US" altLang="zh-CN"/>
              <a:t>cusync</a:t>
            </a:r>
            <a:r>
              <a:rPr lang="zh-CN" altLang="en-US"/>
              <a:t>，统一进来。（其实不需要理解</a:t>
            </a:r>
            <a:r>
              <a:rPr lang="en-US" altLang="zh-CN"/>
              <a:t>decoding</a:t>
            </a:r>
            <a:r>
              <a:rPr lang="zh-CN" altLang="en-US"/>
              <a:t>内部细节）</a:t>
            </a: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endParaRPr lang="zh-CN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/>
              <a:t>5. </a:t>
            </a:r>
            <a:r>
              <a:rPr lang="zh-CN" altLang="en-US"/>
              <a:t>把</a:t>
            </a:r>
            <a:r>
              <a:rPr lang="en-US" altLang="zh-CN"/>
              <a:t>flash decoding-FFN0-FFN1</a:t>
            </a:r>
            <a:r>
              <a:rPr lang="zh-CN" altLang="en-US"/>
              <a:t>统一到一个</a:t>
            </a:r>
            <a:r>
              <a:rPr lang="en-US" altLang="zh-CN"/>
              <a:t>kernel</a:t>
            </a:r>
            <a:r>
              <a:rPr lang="zh-CN" altLang="en-US"/>
              <a:t>里并测性能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79220" y="61658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Next week plan</a:t>
            </a:r>
            <a:endParaRPr 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wipe dir="r"/>
  </p:transition>
</p:sld>
</file>

<file path=ppt/tags/tag1.xml><?xml version="1.0" encoding="utf-8"?>
<p:tagLst xmlns:p="http://schemas.openxmlformats.org/presentationml/2006/main">
  <p:tag name="TABLE_ENDDRAG_ORIGIN_RECT" val="438*239"/>
  <p:tag name="TABLE_ENDDRAG_RECT" val="6*259*438*239"/>
</p:tagLst>
</file>

<file path=ppt/tags/tag2.xml><?xml version="1.0" encoding="utf-8"?>
<p:tagLst xmlns:p="http://schemas.openxmlformats.org/presentationml/2006/main">
  <p:tag name="TABLE_ENDDRAG_ORIGIN_RECT" val="438*239"/>
  <p:tag name="TABLE_ENDDRAG_RECT" val="6*259*438*239"/>
</p:tagLst>
</file>

<file path=ppt/tags/tag3.xml><?xml version="1.0" encoding="utf-8"?>
<p:tagLst xmlns:p="http://schemas.openxmlformats.org/presentationml/2006/main">
  <p:tag name="KSO_WPP_MARK_KEY" val="a5cf1ba0-caf5-4bf3-a26e-5336cfc84755"/>
  <p:tag name="COMMONDATA" val="eyJoZGlkIjoiODIxOWRhYmZlOGQzNTgzYTg3MjRhYmZjMTVlOTM3MjQifQ=="/>
</p:tagLst>
</file>

<file path=ppt/theme/theme1.xml><?xml version="1.0" encoding="utf-8"?>
<a:theme xmlns:a="http://schemas.openxmlformats.org/drawingml/2006/main" name="Office Theme">
  <a:themeElements>
    <a:clrScheme name="自定义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3077</Words>
  <Application>WPS 演示</Application>
  <PresentationFormat>宽屏</PresentationFormat>
  <Paragraphs>261</Paragraphs>
  <Slides>6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Segoe UI Light</vt:lpstr>
      <vt:lpstr>微软雅黑</vt:lpstr>
      <vt:lpstr>Century Gothic</vt:lpstr>
      <vt:lpstr>Segoe UI Light</vt:lpstr>
      <vt:lpstr>Arial Unicode MS</vt:lpstr>
      <vt:lpstr>等线</vt:lpstr>
      <vt:lpstr>Calibri</vt:lpstr>
      <vt:lpstr>Office Theme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Weisheng Zhu</dc:creator>
  <cp:lastModifiedBy>Arsmart</cp:lastModifiedBy>
  <cp:revision>1497</cp:revision>
  <dcterms:created xsi:type="dcterms:W3CDTF">2019-07-25T02:40:00Z</dcterms:created>
  <dcterms:modified xsi:type="dcterms:W3CDTF">2024-06-15T08:21:53Z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2019-07-25T06:33:15.4457998Z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89c5bf5f-33b9-4fc1-bd99-04ee503b4f85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  <property fmtid="{D5CDD505-2E9C-101B-9397-08002B2CF9AE}" pid="12" name="ICV">
    <vt:lpwstr>81531DB974324413AB081F3653849ADF</vt:lpwstr>
  </property>
  <property fmtid="{D5CDD505-2E9C-101B-9397-08002B2CF9AE}" pid="13" name="KSOProductBuildVer">
    <vt:lpwstr>2052-12.1.0.16929</vt:lpwstr>
  </property>
</Properties>
</file>