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0.svg" ContentType="image/svg+xml"/>
  <Override PartName="/ppt/media/image2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3"/>
  </p:sldMasterIdLst>
  <p:notesMasterIdLst>
    <p:notesMasterId r:id="rId5"/>
  </p:notesMasterIdLst>
  <p:handoutMasterIdLst>
    <p:handoutMasterId r:id="rId10"/>
  </p:handoutMasterIdLst>
  <p:sldIdLst>
    <p:sldId id="753" r:id="rId4"/>
    <p:sldId id="935" r:id="rId6"/>
    <p:sldId id="760" r:id="rId7"/>
    <p:sldId id="936" r:id="rId8"/>
    <p:sldId id="937" r:id="rId9"/>
  </p:sldIdLst>
  <p:sldSz cx="12192000" cy="6858000"/>
  <p:notesSz cx="6858000" cy="9144000"/>
  <p:custDataLst>
    <p:tags r:id="rId15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753"/>
            <p14:sldId id="935"/>
            <p14:sldId id="760"/>
            <p14:sldId id="936"/>
            <p14:sldId id="937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36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02" userDrawn="1">
          <p15:clr>
            <a:srgbClr val="A4A3A4"/>
          </p15:clr>
        </p15:guide>
        <p15:guide id="4" pos="7296" userDrawn="1">
          <p15:clr>
            <a:srgbClr val="A4A3A4"/>
          </p15:clr>
        </p15:guide>
        <p15:guide id="5" pos="2970" userDrawn="1">
          <p15:clr>
            <a:srgbClr val="A4A3A4"/>
          </p15:clr>
        </p15:guide>
        <p15:guide id="6" pos="4923" userDrawn="1">
          <p15:clr>
            <a:srgbClr val="A4A3A4"/>
          </p15:clr>
        </p15:guide>
        <p15:guide id="7" orient="horz" pos="2580" userDrawn="1">
          <p15:clr>
            <a:srgbClr val="A4A3A4"/>
          </p15:clr>
        </p15:guide>
        <p15:guide id="8" orient="horz" pos="1678" userDrawn="1">
          <p15:clr>
            <a:srgbClr val="A4A3A4"/>
          </p15:clr>
        </p15:guide>
        <p15:guide id="9" pos="5584" userDrawn="1">
          <p15:clr>
            <a:srgbClr val="A4A3A4"/>
          </p15:clr>
        </p15:guide>
        <p15:guide id="10" pos="6530" userDrawn="1">
          <p15:clr>
            <a:srgbClr val="A4A3A4"/>
          </p15:clr>
        </p15:guide>
        <p15:guide id="11" pos="1142" userDrawn="1">
          <p15:clr>
            <a:srgbClr val="A4A3A4"/>
          </p15:clr>
        </p15:guide>
        <p15:guide id="12" orient="horz" pos="3308" userDrawn="1">
          <p15:clr>
            <a:srgbClr val="A4A3A4"/>
          </p15:clr>
        </p15:guide>
        <p15:guide id="13" orient="horz" pos="977" userDrawn="1">
          <p15:clr>
            <a:srgbClr val="A4A3A4"/>
          </p15:clr>
        </p15:guide>
        <p15:guide id="14" orient="horz" pos="3656" userDrawn="1">
          <p15:clr>
            <a:srgbClr val="A4A3A4"/>
          </p15:clr>
        </p15:guide>
        <p15:guide id="15" pos="1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7F00"/>
    <a:srgbClr val="FFC923"/>
    <a:srgbClr val="B08500"/>
    <a:srgbClr val="FFBC05"/>
    <a:srgbClr val="C69500"/>
    <a:srgbClr val="8E6B00"/>
    <a:srgbClr val="FFE89F"/>
    <a:srgbClr val="1A77C4"/>
    <a:srgbClr val="1F89E1"/>
    <a:srgbClr val="1C6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366"/>
        <p:guide pos="3840"/>
        <p:guide pos="402"/>
        <p:guide pos="7296"/>
        <p:guide pos="2970"/>
        <p:guide pos="4923"/>
        <p:guide orient="horz" pos="2580"/>
        <p:guide orient="horz" pos="1678"/>
        <p:guide pos="5584"/>
        <p:guide pos="6530"/>
        <p:guide pos="1142"/>
        <p:guide orient="horz" pos="3308"/>
        <p:guide orient="horz" pos="977"/>
        <p:guide orient="horz" pos="3656"/>
        <p:guide pos="1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gs" Target="tags/tag13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image" Target="../media/image5.png"/><Relationship Id="rId4" Type="http://schemas.openxmlformats.org/officeDocument/2006/relationships/image" Target="../media/image2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9.jpe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15.jpeg"/><Relationship Id="rId5" Type="http://schemas.microsoft.com/office/2007/relationships/hdphoto" Target="../media/image14.wdp"/><Relationship Id="rId4" Type="http://schemas.openxmlformats.org/officeDocument/2006/relationships/image" Target="../media/image13.jpe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8.jpeg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microsoft.com/office/2007/relationships/hdphoto" Target="../media/image14.wdp"/><Relationship Id="rId3" Type="http://schemas.openxmlformats.org/officeDocument/2006/relationships/image" Target="../media/image13.jpe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  <a:endParaRPr lang="zh-CN" altLang="en-US" dirty="0"/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6.xml"/><Relationship Id="rId6" Type="http://schemas.openxmlformats.org/officeDocument/2006/relationships/tags" Target="../tags/tag6.xml"/><Relationship Id="rId5" Type="http://schemas.openxmlformats.org/officeDocument/2006/relationships/image" Target="../media/image21.svg"/><Relationship Id="rId4" Type="http://schemas.openxmlformats.org/officeDocument/2006/relationships/image" Target="../media/image20.svg"/><Relationship Id="rId3" Type="http://schemas.openxmlformats.org/officeDocument/2006/relationships/image" Target="../media/image19.jpe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3005" y="1827530"/>
            <a:ext cx="10052685" cy="1457325"/>
          </a:xfrm>
        </p:spPr>
        <p:txBody>
          <a:bodyPr/>
          <a:lstStyle/>
          <a:p>
            <a:r>
              <a:rPr lang="zh-CN" sz="4800" dirty="0">
                <a:solidFill>
                  <a:srgbClr val="C00000"/>
                </a:solidFill>
              </a:rPr>
              <a:t>本周工作内容汇报</a:t>
            </a:r>
            <a:endParaRPr lang="zh-CN" sz="4800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2024</a:t>
            </a:r>
            <a:r>
              <a:rPr lang="zh-CN" altLang="en-US" dirty="0">
                <a:solidFill>
                  <a:schemeClr val="tx1"/>
                </a:solidFill>
              </a:rPr>
              <a:t>年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黄子昱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总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block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数不等于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SM</a:t>
            </a:r>
            <a:endParaRPr lang="en-US" altLang="zh-CN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2265045"/>
            <a:ext cx="10212070" cy="452310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/*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* Optimal grid size calculation is based on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* GH100: 8 GPCs, 72 TPCs (9 TPCs/GPC), 2 SMs/TPC, 144 SMs per full GPU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* Hence, maximum SMs per GPC = 18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*/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constexprint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max_sm_per_gpc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18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// Provided SM count could possibly be less than the assumed maximum SMs per GPC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auto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cluster_size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cluster_shape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m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cluster_shape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n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intconst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min_num_gpc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sm_count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max_sm_per_gpc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?</a:t>
            </a:r>
            <a:r>
              <a:rPr lang="en-US" altLang="zh-CN"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1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: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sm_count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/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max_sm_per_gpc;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intconst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max_cta_occupancy_per_gpc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max_sm_per_gpc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(max_sm_per_gpc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%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cluster_size);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cta_per_device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min_num_gpc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*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max_cta_occupancy_per_gpc;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      // The calculation below allows for larger grid size launch for different GPUs.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intconst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num_gpc_residual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sm_count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max_sm_per_gpc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?</a:t>
            </a:r>
            <a:r>
              <a:rPr lang="en-US" altLang="zh-CN" sz="1600" b="0">
                <a:solidFill>
                  <a:srgbClr val="B5CEA8"/>
                </a:solidFill>
                <a:latin typeface="Consolas" panose="020B0609020204030204"/>
                <a:ea typeface="Consolas" panose="020B0609020204030204"/>
              </a:rPr>
              <a:t>0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: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sm_count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%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max_sm_per_gpc;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intconst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max_cta_occupancy_per_residual_gpc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num_gpc_residual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(num_gpc_residual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%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cluster_size);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cta_per_device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+=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max_cta_occupancy_per_residual_gpc;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(sm_count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&lt;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cta_per_device) {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cta_per_device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sm_count;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}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</a:t>
            </a: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 (raster_order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==</a:t>
            </a:r>
            <a:r>
              <a:rPr lang="en-US" altLang="zh-CN" sz="1600" b="0">
                <a:solidFill>
                  <a:srgbClr val="4EC9B0"/>
                </a:solidFill>
                <a:latin typeface="Consolas" panose="020B0609020204030204"/>
                <a:ea typeface="Consolas" panose="020B0609020204030204"/>
              </a:rPr>
              <a:t>RasterOrder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::AlongN) {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launch_grid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y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=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possibly_truncate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cta_per_device      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/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cluster_shape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m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(),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          problem_blocks_total </a:t>
            </a:r>
            <a:r>
              <a:rPr lang="en-US" altLang="zh-CN" sz="1600" b="0">
                <a:solidFill>
                  <a:srgbClr val="D4D4D4"/>
                </a:solidFill>
                <a:latin typeface="Consolas" panose="020B0609020204030204"/>
                <a:ea typeface="Consolas" panose="020B0609020204030204"/>
              </a:rPr>
              <a:t>/</a:t>
            </a: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cluster_shape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m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());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75500" y="66802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更大的cluster，导致更少的可运行block（不使用DSM的情况下，cluster开更大只有坏处。）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调整单</a:t>
            </a:r>
            <a:r>
              <a:rPr lang="en-US" alt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GEMM</a:t>
            </a:r>
            <a:r>
              <a:rPr lang="zh-CN" altLang="en-US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计算顺序</a:t>
            </a:r>
            <a:endParaRPr lang="zh-CN" altLang="en-US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6" name="图片 5" descr="Figure_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197100"/>
            <a:ext cx="6214745" cy="4660900"/>
          </a:xfrm>
          <a:prstGeom prst="rect">
            <a:avLst/>
          </a:prstGeom>
        </p:spPr>
      </p:pic>
      <p:pic>
        <p:nvPicPr>
          <p:cNvPr id="7" name="图片 6" descr="Figure_8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8525" y="2197735"/>
            <a:ext cx="6213475" cy="466026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共享内存是怎么分配的？原先为什么使用227KB？原来是默认使用最大stage数！（可能可以调参优化）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setmaxreg，使得不同warp能够使用不同数量的寄存器。</a:t>
            </a:r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性能结果</a:t>
            </a:r>
            <a:endParaRPr lang="zh-CN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48000" y="310642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cutlass-origin是1.48ms，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my_version0是1.61ms，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my_version_persistent是1.59ms。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96210" y="470789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共享内存是怎么分配的？原先为什么使用227KB？原来是默认使用最大stage数！（可能可以调参优化）</a:t>
            </a:r>
            <a:endParaRPr lang="zh-CN" altLang="en-US"/>
          </a:p>
          <a:p>
            <a:r>
              <a:rPr lang="zh-CN" altLang="en-US"/>
              <a:t>setmaxreg，使得不同warp能够使用不同数量的寄存器。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914357" y="1093852"/>
            <a:ext cx="5886488" cy="704485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sz="3800" b="1" spc="220" dirty="0">
                <a:solidFill>
                  <a:srgbClr val="C00000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</a:t>
            </a:r>
            <a:endParaRPr lang="zh-CN" sz="3800" b="1" spc="220" dirty="0">
              <a:solidFill>
                <a:srgbClr val="C00000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85160" y="22682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进行两</a:t>
            </a:r>
            <a:r>
              <a:rPr lang="en-US" altLang="zh-CN"/>
              <a:t>GEMM</a:t>
            </a:r>
            <a:r>
              <a:rPr lang="zh-CN" altLang="en-US"/>
              <a:t>的融合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85160" y="3343910"/>
            <a:ext cx="5080000" cy="2861310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// </a:t>
            </a:r>
            <a:r>
              <a:rPr lang="zh-CN" altLang="en-US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第一个</a:t>
            </a: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GEMM</a:t>
            </a:r>
            <a:r>
              <a:rPr lang="zh-CN" altLang="en-US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，整体作为</a:t>
            </a: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producer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(producer){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producer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else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{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consumer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9CDCFE"/>
                </a:solidFill>
                <a:latin typeface="Consolas" panose="020B0609020204030204"/>
                <a:ea typeface="Consolas" panose="020B0609020204030204"/>
              </a:rPr>
              <a:t>cluster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.</a:t>
            </a:r>
            <a:r>
              <a:rPr lang="en-US" altLang="zh-CN" sz="1600" b="0">
                <a:solidFill>
                  <a:srgbClr val="DCDCAA"/>
                </a:solidFill>
                <a:latin typeface="Consolas" panose="020B0609020204030204"/>
                <a:ea typeface="Consolas" panose="020B0609020204030204"/>
              </a:rPr>
              <a:t>sync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();</a:t>
            </a: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 // </a:t>
            </a:r>
            <a:r>
              <a:rPr lang="zh-CN" altLang="en-US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中间结果存入共享内存</a:t>
            </a:r>
            <a:endParaRPr lang="zh-CN" altLang="en-US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// </a:t>
            </a:r>
            <a:r>
              <a:rPr lang="zh-CN" altLang="en-US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第二个</a:t>
            </a: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GEMM</a:t>
            </a:r>
            <a:r>
              <a:rPr lang="zh-CN" altLang="en-US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，整体作为</a:t>
            </a:r>
            <a:r>
              <a:rPr lang="en-US" altLang="zh-CN" sz="1600" b="0">
                <a:solidFill>
                  <a:srgbClr val="6A9955"/>
                </a:solidFill>
                <a:latin typeface="Consolas" panose="020B0609020204030204"/>
                <a:ea typeface="Consolas" panose="020B0609020204030204"/>
              </a:rPr>
              <a:t>consumer</a:t>
            </a:r>
            <a:endParaRPr lang="en-US" altLang="zh-CN" sz="1600" b="0">
              <a:solidFill>
                <a:srgbClr val="6A9955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if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(producer){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producer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586C0"/>
                </a:solidFill>
                <a:latin typeface="Consolas" panose="020B0609020204030204"/>
                <a:ea typeface="Consolas" panose="020B0609020204030204"/>
              </a:rPr>
              <a:t>else</a:t>
            </a: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{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  consumer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ts val="1440"/>
              </a:lnSpc>
            </a:pPr>
            <a:r>
              <a:rPr lang="en-US" altLang="zh-CN" sz="1600" b="0">
                <a:solidFill>
                  <a:srgbClr val="CCCCCC"/>
                </a:solidFill>
                <a:latin typeface="Consolas" panose="020B0609020204030204"/>
                <a:ea typeface="Consolas" panose="020B0609020204030204"/>
              </a:rPr>
              <a:t>}</a:t>
            </a:r>
            <a:endParaRPr lang="en-US" altLang="zh-CN" sz="1600" b="0">
              <a:solidFill>
                <a:srgbClr val="CCCCCC"/>
              </a:solidFill>
              <a:latin typeface="Consolas" panose="020B0609020204030204"/>
              <a:ea typeface="Consolas" panose="020B0609020204030204"/>
            </a:endParaRPr>
          </a:p>
        </p:txBody>
      </p:sp>
    </p:spTree>
    <p:custDataLst>
      <p:tags r:id="rId3"/>
    </p:custDataLst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12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13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  <p:tag name="commondata" val="eyJoZGlkIjoiYjI0ZGFhOTNiMTI0NWM3YWIwNDM0YzdkMTgzY2Y5OGEifQ==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6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1979_1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TEMPLATE_CATEGORY" val="diagram"/>
  <p:tag name="KSO_WM_TEMPLATE_INDEX" val="20211979"/>
  <p:tag name="KSO_WM_UNIT_VALUE" val="1150"/>
  <p:tag name="KSO_WM_TEMPLATE_ASSEMBLE_XID" val="60656f204054ed1e2fb803d3"/>
  <p:tag name="KSO_WM_TEMPLATE_ASSEMBLE_GROUPID" val="60656f204054ed1e2fb803d3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979_1*a*1"/>
  <p:tag name="KSO_WM_TEMPLATE_CATEGORY" val="diagram"/>
  <p:tag name="KSO_WM_TEMPLATE_INDEX" val="20211979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c12dadd194f34462baae2f858a77e68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b0ccb3fae6184d48a2476256fbef7dc3"/>
  <p:tag name="KSO_WM_UNIT_TEXT_FILL_FORE_SCHEMECOLOR_INDEX_BRIGHTNESS" val="0"/>
  <p:tag name="KSO_WM_UNIT_TEXT_FILL_FORE_SCHEMECOLOR_INDEX" val="13"/>
  <p:tag name="KSO_WM_UNIT_TEXT_FILL_TYPE" val="1"/>
  <p:tag name="KSO_WM_TEMPLATE_ASSEMBLE_XID" val="60656f204054ed1e2fb803d3"/>
  <p:tag name="KSO_WM_TEMPLATE_ASSEMBLE_GROUPID" val="60656f204054ed1e2fb803d3"/>
</p:tagLst>
</file>

<file path=ppt/tags/tag9.xml><?xml version="1.0" encoding="utf-8"?>
<p:tagLst xmlns:p="http://schemas.openxmlformats.org/presentationml/2006/main">
  <p:tag name="KSO_WM_BEAUTIFY_FLAG" val="#wm#"/>
  <p:tag name="KSO_WM_TEMPLATE_CATEGORY" val="diagram"/>
  <p:tag name="KSO_WM_TEMPLATE_INDEX" val="2021197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,{&quot;bottom&quot;:0,&quot;bottomAbs&quot;:false,&quot;left&quot;:0,&quot;leftAbs&quot;:false,&quot;right&quot;:0,&quot;rightAbs&quot;:false,&quot;top&quot;:0,&quot;topAbs&quot;:false,&quot;type&quot;:&quot;frame&quot;}],&quot;direction&quot;:1,&quot;id&quot;:&quot;2021-04-01T15:29:20&quot;,&quot;maxSize&quot;:{&quot;size1&quot;:57.49965111414591},&quot;minSize&quot;:{&quot;size1&quot;:43.79965111414591},&quot;normalSize&quot;:{&quot;size1&quot;:55.78090111414591},&quot;subLayout&quot;:[{&quot;id&quot;:&quot;2021-04-01T15:29:20&quot;,&quot;maxSize&quot;:{&quot;size1&quot;:66.7},&quot;minSize&quot;:{&quot;size1&quot;:24.4},&quot;normalSize&quot;:{&quot;size1&quot;:26.199999999999996},&quot;subLayout&quot;:[{&quot;id&quot;:&quot;2021-04-01T15:29:20&quot;,&quot;margin&quot;:{&quot;bottom&quot;:0,&quot;left&quot;:2.5399999618530273,&quot;right&quot;:0,&quot;top&quot;:2.5399999618530273},&quot;type&quot;:0},{&quot;id&quot;:&quot;2021-04-01T15:29:20&quot;,&quot;margin&quot;:{&quot;bottom&quot;:2.5399999618530273,&quot;left&quot;:2.5399999618530273,&quot;right&quot;:0,&quot;top&quot;:0.847000002861023},&quot;type&quot;:0}],&quot;type&quot;:0},{&quot;id&quot;:&quot;2021-04-01T15:29:20&quot;,&quot;margin&quot;:{&quot;bottom&quot;:2.5399999618530273,&quot;left&quot;:1.2699999809265137,&quot;right&quot;:2.5399999618530273,&quot;top&quot;:2.5399999618530273},&quot;type&quot;:0}],&quot;type&quot;:0}"/>
  <p:tag name="KSO_WM_SLIDE_BACKGROUND" val="[&quot;general&quot;,&quot;frame&quot;]"/>
  <p:tag name="KSO_WM_SLIDE_RATIO" val="1.777778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XID" val="5ecf2eb4ddc3daf3fef3fbc5"/>
  <p:tag name="KSO_WM_CHIP_FILLPROP" val="[[{&quot;fill_id&quot;:&quot;722accd572074b41a2d4cf8c733c9957&quot;,&quot;fill_align&quot;:&quot;lb&quot;,&quot;text_align&quot;:&quot;lb&quot;,&quot;text_direction&quot;:&quot;horizontal&quot;,&quot;chip_types&quot;:[&quot;header&quot;]},{&quot;fill_id&quot;:&quot;164c300f690d423ab1b6e3b65edb0bf9&quot;,&quot;fill_align&quot;:&quot;lt&quot;,&quot;text_align&quot;:&quot;lt&quot;,&quot;text_direction&quot;:&quot;horizontal&quot;,&quot;chip_types&quot;:[&quot;text&quot;]},{&quot;fill_id&quot;:&quot;e836bed5e59843b5bc0179a1591ebf37&quot;,&quot;fill_align&quot;:&quot;lm&quot;,&quot;text_align&quot;:&quot;lm&quot;,&quot;text_direction&quot;:&quot;horizontal&quot;,&quot;chip_types&quot;:[&quot;pictext&quot;,&quot;text&quot;,&quot;picture&quot;,&quot;chart&quot;,&quot;table&quot;,&quot;video&quot;],&quot;support_features&quot;:[&quot;collage&quot;,&quot;carousel&quot;,&quot;creativecrop&quot;]}]]"/>
  <p:tag name="KSO_WM_SLIDE_ID" val="diagram2021197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816*396"/>
  <p:tag name="KSO_WM_SLIDE_POSITION" val="72*72"/>
  <p:tag name="KSO_WM_TAG_VERSION" val="1.0"/>
  <p:tag name="KSO_WM_SLIDE_LAYOUT" val="a_d_f"/>
  <p:tag name="KSO_WM_SLIDE_LAYOUT_CNT" val="1_1_1"/>
  <p:tag name="KSO_WM_CHIP_DECFILLPROP" val="[]"/>
  <p:tag name="KSO_WM_SLIDE_CAN_ADD_NAVIGATION" val="1"/>
  <p:tag name="KSO_WM_CHIP_GROUPID" val="5ed8af63afe44fab1839bf75"/>
  <p:tag name="KSO_WM_SLIDE_BK_DARK_LIGHT" val="2"/>
  <p:tag name="KSO_WM_SLIDE_BACKGROUND_TYPE" val="frame"/>
  <p:tag name="KSO_WM_SLIDE_SUPPORT_FEATURE_TYPE" val="7"/>
  <p:tag name="KSO_WM_TEMPLATE_ASSEMBLE_XID" val="60656f204054ed1e2fb803d3"/>
  <p:tag name="KSO_WM_TEMPLATE_ASSEMBLE_GROUPID" val="60656f204054ed1e2fb803d3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1714</Words>
  <Application>WPS 演示</Application>
  <PresentationFormat>宽屏</PresentationFormat>
  <Paragraphs>67</Paragraphs>
  <Slides>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Consolas</vt:lpstr>
      <vt:lpstr>Arial Unicode MS</vt:lpstr>
      <vt:lpstr>等线</vt:lpstr>
      <vt:lpstr>Calibri</vt:lpstr>
      <vt:lpstr>Office Theme</vt:lpstr>
      <vt:lpstr>自定义设计方案</vt:lpstr>
      <vt:lpstr>本周工作内容汇报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2069</cp:revision>
  <dcterms:created xsi:type="dcterms:W3CDTF">2019-07-25T02:40:00Z</dcterms:created>
  <dcterms:modified xsi:type="dcterms:W3CDTF">2024-08-16T05:49:59Z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2052-12.1.0.17142</vt:lpwstr>
  </property>
</Properties>
</file>