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1"/>
  </p:handoutMasterIdLst>
  <p:sldIdLst>
    <p:sldId id="691" r:id="rId4"/>
    <p:sldId id="692" r:id="rId6"/>
    <p:sldId id="693" r:id="rId7"/>
    <p:sldId id="682" r:id="rId8"/>
    <p:sldId id="696" r:id="rId9"/>
    <p:sldId id="697" r:id="rId10"/>
  </p:sldIdLst>
  <p:sldSz cx="12192000" cy="6858000"/>
  <p:notesSz cx="6858000" cy="9144000"/>
  <p:custDataLst>
    <p:tags r:id="rId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91"/>
            <p14:sldId id="692"/>
            <p14:sldId id="693"/>
            <p14:sldId id="682"/>
            <p14:sldId id="696"/>
            <p14:sldId id="69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00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46"/>
        <p:guide pos="3840"/>
        <p:guide pos="426"/>
        <p:guide pos="7242"/>
        <p:guide pos="2880"/>
        <p:guide pos="4839"/>
        <p:guide orient="horz" pos="2581"/>
        <p:guide orient="horz" pos="1702"/>
        <p:guide pos="5624"/>
        <p:guide pos="6562"/>
        <p:guide pos="1134"/>
        <p:guide orient="horz" pos="3268"/>
        <p:guide orient="horz" pos="1100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1305560"/>
            <a:ext cx="49123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数据流的优点有两点：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数据的局部性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细粒度</a:t>
            </a:r>
            <a:r>
              <a:rPr lang="en-US" altLang="zh-CN"/>
              <a:t>sync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decoding</a:t>
            </a:r>
            <a:r>
              <a:rPr lang="zh-CN" altLang="en-US"/>
              <a:t>有价值吗？局部性上可能不大，因为中间结果很小。但是细粒度</a:t>
            </a:r>
            <a:r>
              <a:rPr lang="en-US" altLang="zh-CN"/>
              <a:t>sync</a:t>
            </a:r>
            <a:r>
              <a:rPr lang="zh-CN" altLang="en-US"/>
              <a:t>有可挖掘的点，比如</a:t>
            </a:r>
            <a:r>
              <a:rPr lang="en-US" altLang="zh-CN"/>
              <a:t>flash decoding</a:t>
            </a:r>
            <a:r>
              <a:rPr lang="zh-CN" altLang="en-US"/>
              <a:t>就有这方面的考量。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目前</a:t>
            </a:r>
            <a:r>
              <a:rPr lang="en-US" altLang="zh-CN"/>
              <a:t>flash decoding</a:t>
            </a:r>
            <a:r>
              <a:rPr lang="en-US" altLang="zh-CN"/>
              <a:t> （较小的kernel是128线程240寄存器，较大的kernel是256线程238寄存器）（不过共享内存都130KB左右，一个SM都只能启动一个block）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如果是在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上做，可以考虑用</a:t>
            </a:r>
            <a:r>
              <a:rPr lang="en-US" altLang="zh-CN">
                <a:sym typeface="+mn-ea"/>
              </a:rPr>
              <a:t>flash decoding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256</a:t>
            </a:r>
            <a:r>
              <a:rPr lang="zh-CN" altLang="en-US">
                <a:sym typeface="+mn-ea"/>
              </a:rPr>
              <a:t>线程的版本，然后将后续的</a:t>
            </a:r>
            <a:r>
              <a:rPr lang="en-US" altLang="zh-CN">
                <a:sym typeface="+mn-ea"/>
              </a:rPr>
              <a:t>GEMM</a:t>
            </a:r>
            <a:r>
              <a:rPr lang="zh-CN" altLang="en-US">
                <a:sym typeface="+mn-ea"/>
              </a:rPr>
              <a:t>融合起来为一整个</a:t>
            </a:r>
            <a:r>
              <a:rPr lang="en-US" altLang="zh-CN">
                <a:sym typeface="+mn-ea"/>
              </a:rPr>
              <a:t>SM</a:t>
            </a:r>
            <a:r>
              <a:rPr lang="zh-CN" altLang="en-US">
                <a:sym typeface="+mn-ea"/>
              </a:rPr>
              <a:t>，用数据流结合起来。</a:t>
            </a:r>
            <a:r>
              <a:rPr lang="en-US" altLang="zh-CN">
                <a:sym typeface="+mn-ea"/>
              </a:rPr>
              <a:t>cusync</a:t>
            </a:r>
            <a:r>
              <a:rPr lang="zh-CN" altLang="en-US">
                <a:sym typeface="+mn-ea"/>
              </a:rPr>
              <a:t>只提到</a:t>
            </a:r>
            <a:r>
              <a:rPr lang="en-US" altLang="zh-CN">
                <a:sym typeface="+mn-ea"/>
              </a:rPr>
              <a:t>dependent GEMM</a:t>
            </a:r>
            <a:r>
              <a:rPr lang="zh-CN" altLang="en-US">
                <a:sym typeface="+mn-ea"/>
              </a:rPr>
              <a:t>，没有考虑</a:t>
            </a:r>
            <a:r>
              <a:rPr lang="en-US" altLang="zh-CN">
                <a:sym typeface="+mn-ea"/>
              </a:rPr>
              <a:t>decoding</a:t>
            </a:r>
            <a:r>
              <a:rPr lang="zh-CN" altLang="en-US">
                <a:sym typeface="+mn-ea"/>
              </a:rPr>
              <a:t>做具体优化。</a:t>
            </a:r>
            <a:endParaRPr lang="zh-CN" altLang="en-US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decoding</a:t>
            </a:r>
            <a:r>
              <a:rPr lang="zh-CN" altLang="en-US" sz="2400" b="1">
                <a:solidFill>
                  <a:srgbClr val="FF0000"/>
                </a:solidFill>
              </a:rPr>
              <a:t>下数据流有用吗？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815" y="59690"/>
            <a:ext cx="4704715" cy="4796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4922520"/>
            <a:ext cx="6012180" cy="193548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6910" y="185928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对</a:t>
            </a:r>
            <a:r>
              <a:rPr lang="en-US" altLang="zh-CN"/>
              <a:t>kernel launch</a:t>
            </a:r>
            <a:r>
              <a:rPr lang="zh-CN" altLang="en-US"/>
              <a:t>，每次是</a:t>
            </a:r>
            <a:r>
              <a:rPr lang="en-US" altLang="zh-CN"/>
              <a:t>5-10us</a:t>
            </a:r>
            <a:r>
              <a:rPr lang="en-US" altLang="zh-CN" baseline="30000">
                <a:solidFill>
                  <a:srgbClr val="FF0000"/>
                </a:solidFill>
              </a:rPr>
              <a:t>1 2</a:t>
            </a:r>
            <a:r>
              <a:rPr lang="zh-CN" altLang="en-US"/>
              <a:t>，而</a:t>
            </a:r>
            <a:r>
              <a:rPr lang="en-US" altLang="zh-CN"/>
              <a:t>GEMM</a:t>
            </a:r>
            <a:r>
              <a:rPr lang="zh-CN" altLang="en-US"/>
              <a:t>的开销往往比较大，可能有</a:t>
            </a:r>
            <a:r>
              <a:rPr lang="en-US" altLang="zh-CN"/>
              <a:t>100-1000us</a:t>
            </a:r>
            <a:r>
              <a:rPr lang="zh-CN" altLang="en-US"/>
              <a:t>甚至更多。但是没有专门研究</a:t>
            </a:r>
            <a:r>
              <a:rPr lang="en-US" altLang="zh-CN"/>
              <a:t>decoding</a:t>
            </a:r>
            <a:r>
              <a:rPr lang="zh-CN" altLang="en-US"/>
              <a:t>的情况。并且</a:t>
            </a:r>
            <a:r>
              <a:rPr lang="en-US" altLang="zh-CN"/>
              <a:t>souffle</a:t>
            </a:r>
            <a:r>
              <a:rPr lang="zh-CN" altLang="en-US"/>
              <a:t>提出</a:t>
            </a:r>
            <a:r>
              <a:rPr lang="en-US" altLang="zh-CN"/>
              <a:t>kernel</a:t>
            </a:r>
            <a:r>
              <a:rPr lang="zh-CN" altLang="en-US"/>
              <a:t>的融合可以减小开销。虽然</a:t>
            </a:r>
            <a:r>
              <a:rPr lang="en-US" altLang="zh-CN"/>
              <a:t>souffle</a:t>
            </a:r>
            <a:r>
              <a:rPr lang="zh-CN" altLang="en-US"/>
              <a:t>没有使用</a:t>
            </a:r>
            <a:r>
              <a:rPr lang="en-US" altLang="zh-CN"/>
              <a:t>cuda graph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我打算再看看</a:t>
            </a:r>
            <a:r>
              <a:rPr lang="en-US" altLang="zh-CN"/>
              <a:t>souffle</a:t>
            </a:r>
            <a:r>
              <a:rPr lang="zh-CN" altLang="en-US"/>
              <a:t>，并以</a:t>
            </a:r>
            <a:r>
              <a:rPr lang="en-US" altLang="zh-CN"/>
              <a:t>lamma3</a:t>
            </a:r>
            <a:r>
              <a:rPr lang="zh-CN" altLang="en-US"/>
              <a:t>为例，具体测一测</a:t>
            </a:r>
            <a:r>
              <a:rPr lang="en-US" altLang="zh-CN"/>
              <a:t>attention-FFN</a:t>
            </a:r>
            <a:r>
              <a:rPr lang="zh-CN" altLang="en-US"/>
              <a:t>层的开销。研究里面具体有什么算子。之前我只考虑了</a:t>
            </a:r>
            <a:r>
              <a:rPr lang="en-US" altLang="zh-CN"/>
              <a:t>GEMM</a:t>
            </a:r>
            <a:r>
              <a:rPr lang="zh-CN" altLang="en-US"/>
              <a:t>，现在也看看其他算子。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8585" y="61658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数据流能利用</a:t>
            </a:r>
            <a:r>
              <a:rPr lang="en-US" altLang="zh-CN" sz="2400" b="1">
                <a:solidFill>
                  <a:srgbClr val="FF0000"/>
                </a:solidFill>
              </a:rPr>
              <a:t>kernel fusion</a:t>
            </a:r>
            <a:r>
              <a:rPr lang="zh-CN" altLang="en-US" sz="2400" b="1">
                <a:solidFill>
                  <a:srgbClr val="FF0000"/>
                </a:solidFill>
              </a:rPr>
              <a:t>来减小</a:t>
            </a:r>
            <a:r>
              <a:rPr lang="en-US" altLang="zh-CN" sz="2400" b="1">
                <a:solidFill>
                  <a:srgbClr val="FF0000"/>
                </a:solidFill>
              </a:rPr>
              <a:t>launch</a:t>
            </a:r>
            <a:r>
              <a:rPr lang="zh-CN" altLang="en-US" sz="2400" b="1">
                <a:solidFill>
                  <a:srgbClr val="FF0000"/>
                </a:solidFill>
              </a:rPr>
              <a:t>开销吗？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0" y="2373630"/>
            <a:ext cx="613727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3960" y="55486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aseline="30000">
                <a:solidFill>
                  <a:srgbClr val="FF0000"/>
                </a:solidFill>
              </a:rPr>
              <a:t>1</a:t>
            </a:r>
            <a:r>
              <a:rPr lang="zh-CN" altLang="en-US"/>
              <a:t>https://forums.developer.nvidia.com/t/any-way-to-measure-the-latency-of-a-kernel-launch/221413</a:t>
            </a:r>
            <a:endParaRPr lang="zh-CN" altLang="en-US"/>
          </a:p>
          <a:p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zh-CN" altLang="en-US"/>
              <a:t>https://developer.nvidia.com/blog/cuda-graphs/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415" y="1125220"/>
            <a:ext cx="7937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常说</a:t>
            </a:r>
            <a:r>
              <a:rPr lang="en-US" altLang="zh-CN"/>
              <a:t>GEMM</a:t>
            </a:r>
            <a:r>
              <a:rPr lang="zh-CN" altLang="en-US"/>
              <a:t>是</a:t>
            </a:r>
            <a:r>
              <a:rPr lang="en-US" altLang="zh-CN"/>
              <a:t>compute bound</a:t>
            </a:r>
            <a:r>
              <a:rPr lang="zh-CN" altLang="en-US"/>
              <a:t>，真的吗？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A40</a:t>
            </a:r>
            <a:r>
              <a:rPr lang="zh-CN" altLang="en-US"/>
              <a:t>，即使使用</a:t>
            </a:r>
            <a:r>
              <a:rPr lang="en-US" altLang="zh-CN"/>
              <a:t>swizzle</a:t>
            </a:r>
            <a:r>
              <a:rPr lang="zh-CN" altLang="en-US"/>
              <a:t>，在</a:t>
            </a:r>
            <a:r>
              <a:rPr lang="en-US" altLang="zh-CN"/>
              <a:t>DRAM</a:t>
            </a:r>
            <a:r>
              <a:rPr lang="zh-CN" altLang="en-US"/>
              <a:t>上还是非常</a:t>
            </a:r>
            <a:r>
              <a:rPr lang="en-US" altLang="zh-CN"/>
              <a:t>memory bound</a:t>
            </a:r>
            <a:r>
              <a:rPr lang="zh-CN" altLang="en-US"/>
              <a:t>。</a:t>
            </a:r>
            <a:r>
              <a:rPr lang="en-US" altLang="zh-CN"/>
              <a:t>A100</a:t>
            </a:r>
            <a:r>
              <a:rPr lang="zh-CN" altLang="en-US"/>
              <a:t>的</a:t>
            </a:r>
            <a:r>
              <a:rPr lang="en-US" altLang="zh-CN"/>
              <a:t>swizzle</a:t>
            </a:r>
            <a:r>
              <a:rPr lang="zh-CN" altLang="en-US"/>
              <a:t>之后会变成</a:t>
            </a:r>
            <a:r>
              <a:rPr lang="en-US" altLang="zh-CN"/>
              <a:t>DRAM compute bound</a:t>
            </a:r>
            <a:r>
              <a:rPr lang="zh-CN" altLang="en-US"/>
              <a:t>。但是</a:t>
            </a:r>
            <a:r>
              <a:rPr lang="en-US" altLang="zh-CN"/>
              <a:t>L2</a:t>
            </a:r>
            <a:r>
              <a:rPr lang="zh-CN" altLang="en-US"/>
              <a:t>层级，即使是</a:t>
            </a:r>
            <a:r>
              <a:rPr lang="en-US" altLang="zh-CN"/>
              <a:t>A100</a:t>
            </a:r>
            <a:r>
              <a:rPr lang="zh-CN" altLang="en-US"/>
              <a:t>也还是</a:t>
            </a:r>
            <a:r>
              <a:rPr lang="en-US" altLang="zh-CN"/>
              <a:t>memory bound</a:t>
            </a:r>
            <a:r>
              <a:rPr lang="zh-CN" altLang="en-US"/>
              <a:t>。</a:t>
            </a:r>
            <a:r>
              <a:rPr lang="en-US" altLang="zh-CN"/>
              <a:t>L2</a:t>
            </a:r>
            <a:r>
              <a:rPr lang="zh-CN" altLang="en-US"/>
              <a:t>层级依然是</a:t>
            </a:r>
            <a:r>
              <a:rPr lang="en-US" altLang="zh-CN"/>
              <a:t>memory bound</a:t>
            </a:r>
            <a:r>
              <a:rPr lang="zh-CN" altLang="en-US"/>
              <a:t>。对</a:t>
            </a:r>
            <a:r>
              <a:rPr lang="en-US" altLang="zh-CN"/>
              <a:t>L1</a:t>
            </a:r>
            <a:r>
              <a:rPr lang="zh-CN" altLang="en-US"/>
              <a:t>做融合能提升</a:t>
            </a:r>
            <a:r>
              <a:rPr lang="en-US" altLang="zh-CN"/>
              <a:t>L2</a:t>
            </a:r>
            <a:r>
              <a:rPr lang="zh-CN" altLang="en-US"/>
              <a:t>的</a:t>
            </a:r>
            <a:r>
              <a:rPr lang="en-US" altLang="zh-CN"/>
              <a:t>AI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8585" y="6165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GEMM</a:t>
            </a:r>
            <a:r>
              <a:rPr lang="zh-CN" altLang="en-US" sz="2400" b="1">
                <a:solidFill>
                  <a:srgbClr val="FF0000"/>
                </a:solidFill>
              </a:rPr>
              <a:t>的</a:t>
            </a:r>
            <a:r>
              <a:rPr lang="en-US" altLang="zh-CN" sz="2400" b="1">
                <a:solidFill>
                  <a:srgbClr val="FF0000"/>
                </a:solidFill>
              </a:rPr>
              <a:t>L1</a:t>
            </a:r>
            <a:r>
              <a:rPr lang="zh-CN" altLang="en-US" sz="2400" b="1">
                <a:solidFill>
                  <a:srgbClr val="FF0000"/>
                </a:solidFill>
              </a:rPr>
              <a:t>融合有意义吗？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2650490"/>
            <a:ext cx="10704830" cy="42075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绘图24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320" y="784860"/>
            <a:ext cx="7726680" cy="6073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8585" y="6165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L1</a:t>
            </a:r>
            <a:r>
              <a:rPr lang="zh-CN" altLang="en-US" sz="2400" b="1">
                <a:solidFill>
                  <a:srgbClr val="FF0000"/>
                </a:solidFill>
              </a:rPr>
              <a:t>融合怎么做？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760" y="1859915"/>
            <a:ext cx="44646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还是用之前的</a:t>
            </a:r>
            <a:r>
              <a:rPr lang="en-US" altLang="zh-CN">
                <a:sym typeface="+mn-ea"/>
              </a:rPr>
              <a:t>attention</a:t>
            </a:r>
            <a:r>
              <a:rPr lang="zh-CN" altLang="en-US">
                <a:sym typeface="+mn-ea"/>
              </a:rPr>
              <a:t>的思路。两个</a:t>
            </a:r>
            <a:r>
              <a:rPr lang="en-US" altLang="zh-CN">
                <a:sym typeface="+mn-ea"/>
              </a:rPr>
              <a:t>worker</a:t>
            </a:r>
            <a:r>
              <a:rPr lang="zh-CN" altLang="en-US">
                <a:sym typeface="+mn-ea"/>
              </a:rPr>
              <a:t>运行在一个</a:t>
            </a:r>
            <a:r>
              <a:rPr lang="en-US" altLang="zh-CN">
                <a:sym typeface="+mn-ea"/>
              </a:rPr>
              <a:t>SM</a:t>
            </a:r>
            <a:r>
              <a:rPr lang="zh-CN" altLang="en-US">
                <a:sym typeface="+mn-ea"/>
              </a:rPr>
              <a:t>上，只不过对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计算的</a:t>
            </a:r>
            <a:r>
              <a:rPr lang="en-US" altLang="zh-CN">
                <a:sym typeface="+mn-ea"/>
              </a:rPr>
              <a:t>worker</a:t>
            </a:r>
            <a:r>
              <a:rPr lang="zh-CN" altLang="en-US">
                <a:sym typeface="+mn-ea"/>
              </a:rPr>
              <a:t>的结果要保存回全局内存。然后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矩阵后续几列计算的时候从全局内存读。好处是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的前几列可直接享受</a:t>
            </a:r>
            <a:r>
              <a:rPr lang="en-US" altLang="zh-CN">
                <a:sym typeface="+mn-ea"/>
              </a:rPr>
              <a:t>L1</a:t>
            </a:r>
            <a:r>
              <a:rPr lang="zh-CN" altLang="en-US">
                <a:sym typeface="+mn-ea"/>
              </a:rPr>
              <a:t>上的中间结果。对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的后几列，和原来的计算没有差别。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8585" y="6165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L1</a:t>
            </a:r>
            <a:r>
              <a:rPr lang="zh-CN" altLang="en-US" sz="2400" b="1">
                <a:solidFill>
                  <a:srgbClr val="FF0000"/>
                </a:solidFill>
              </a:rPr>
              <a:t>融合怎么做？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917700"/>
            <a:ext cx="44646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cutlass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b2b</a:t>
            </a:r>
            <a:r>
              <a:rPr lang="zh-CN" altLang="en-US">
                <a:sym typeface="+mn-ea"/>
              </a:rPr>
              <a:t>融合，限制是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矩阵的宽度必须很窄；到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，限制是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矩阵的宽度必须很窄。这些限制都是由于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L1 buffer</a:t>
            </a:r>
            <a:r>
              <a:rPr lang="zh-CN" altLang="en-US">
                <a:sym typeface="+mn-ea"/>
              </a:rPr>
              <a:t>太小导致的。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3" name="图片 2" descr="绘图0-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8875" y="1360170"/>
            <a:ext cx="7223125" cy="549783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78585" y="6165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FF0000"/>
                </a:solidFill>
              </a:rPr>
              <a:t>结论</a:t>
            </a:r>
            <a:endParaRPr lang="zh-CN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459865"/>
            <a:ext cx="691642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第一页我们提到了</a:t>
            </a:r>
            <a:r>
              <a:rPr lang="en-US" altLang="zh-CN">
                <a:sym typeface="+mn-ea"/>
              </a:rPr>
              <a:t>decoding</a:t>
            </a:r>
            <a:r>
              <a:rPr lang="zh-CN" altLang="en-US">
                <a:sym typeface="+mn-ea"/>
              </a:rPr>
              <a:t>的尾部效应，第五页提到了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上融合的各种限制。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我的结论：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1. 数据流的细粒度并行：decoding也有优化空间。类似这样的尺寸小的计算，GPU的编程范式容易导致尾部效应。对flash/FFN等都容易造成这样的问题。如果在加速器上能够打破当前的同构发射block的限制（所有block必须有一样的共享内存/寄存器/线程），数据流的细粒度并行就更容易实现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2. 数据流的数据局部性：FFN的融合需要在连通的L1上做，可能是某种加速器。数据流需要不同core间的交互，非常需要一个足够大的，多个PE都能访问的buffer！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想法是在</a:t>
            </a:r>
            <a:r>
              <a:rPr lang="en-US" altLang="zh-CN">
                <a:sym typeface="+mn-ea"/>
              </a:rPr>
              <a:t>GPU</a:t>
            </a:r>
            <a:r>
              <a:rPr lang="zh-CN" altLang="en-US">
                <a:sym typeface="+mn-ea"/>
              </a:rPr>
              <a:t>上局部的做，然后得到性能提升；然后在模拟器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加速器上做，获得更大的性能提升，给出数据流架构设计的建议。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问题：到底是bound在DRAM还是bound在L2.。。。可以测一测平均带宽/最大带宽？（可以直接看</a:t>
            </a:r>
            <a:r>
              <a:rPr lang="en-US" altLang="zh-CN">
                <a:sym typeface="+mn-ea"/>
              </a:rPr>
              <a:t>NCU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throughput</a:t>
            </a:r>
            <a:r>
              <a:rPr lang="zh-CN" altLang="en-US">
                <a:sym typeface="+mn-ea"/>
              </a:rPr>
              <a:t>百分比吗？）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9440" y="3931285"/>
            <a:ext cx="5242560" cy="2065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94370" y="1714500"/>
            <a:ext cx="33362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问管乐学长如何做</a:t>
            </a:r>
            <a:r>
              <a:rPr lang="en-US" altLang="zh-CN">
                <a:sym typeface="+mn-ea"/>
              </a:rPr>
              <a:t>FFN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decoding</a:t>
            </a:r>
            <a:r>
              <a:rPr lang="zh-CN" altLang="en-US">
                <a:sym typeface="+mn-ea"/>
              </a:rPr>
              <a:t>的融合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多算子的联合</a:t>
            </a:r>
            <a:r>
              <a:rPr lang="en-US" altLang="zh-CN">
                <a:sym typeface="+mn-ea"/>
              </a:rPr>
              <a:t>swizzle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1557</Words>
  <Application>WPS 演示</Application>
  <PresentationFormat>宽屏</PresentationFormat>
  <Paragraphs>57</Paragraphs>
  <Slides>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Calibri</vt:lpstr>
      <vt:lpstr>Arial Unicode MS</vt:lpstr>
      <vt:lpstr>等线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1393</cp:revision>
  <dcterms:created xsi:type="dcterms:W3CDTF">2019-07-25T02:40:00Z</dcterms:created>
  <dcterms:modified xsi:type="dcterms:W3CDTF">2024-05-30T09:30:25Z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2052-12.1.0.16929</vt:lpwstr>
  </property>
</Properties>
</file>