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9"/>
  </p:handoutMasterIdLst>
  <p:sldIdLst>
    <p:sldId id="540" r:id="rId4"/>
    <p:sldId id="617" r:id="rId6"/>
    <p:sldId id="618" r:id="rId7"/>
    <p:sldId id="619" r:id="rId8"/>
  </p:sldIdLst>
  <p:sldSz cx="12192000" cy="6858000"/>
  <p:notesSz cx="6858000" cy="9144000"/>
  <p:custDataLst>
    <p:tags r:id="rId13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540"/>
            <p14:sldId id="617"/>
            <p14:sldId id="618"/>
            <p14:sldId id="619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4834" userDrawn="1">
          <p15:clr>
            <a:srgbClr val="A4A3A4"/>
          </p15:clr>
        </p15:guide>
        <p15:guide id="7" orient="horz" pos="2576" userDrawn="1">
          <p15:clr>
            <a:srgbClr val="A4A3A4"/>
          </p15:clr>
        </p15:guide>
        <p15:guide id="8" orient="horz" pos="1721" userDrawn="1">
          <p15:clr>
            <a:srgbClr val="A4A3A4"/>
          </p15:clr>
        </p15:guide>
        <p15:guide id="9" pos="5624" userDrawn="1">
          <p15:clr>
            <a:srgbClr val="A4A3A4"/>
          </p15:clr>
        </p15:guide>
        <p15:guide id="10" pos="6562" userDrawn="1">
          <p15:clr>
            <a:srgbClr val="A4A3A4"/>
          </p15:clr>
        </p15:guide>
        <p15:guide id="11" pos="1134" userDrawn="1">
          <p15:clr>
            <a:srgbClr val="A4A3A4"/>
          </p15:clr>
        </p15:guide>
        <p15:guide id="12" orient="horz" pos="3268" userDrawn="1">
          <p15:clr>
            <a:srgbClr val="A4A3A4"/>
          </p15:clr>
        </p15:guide>
        <p15:guide id="13" orient="horz" pos="1149" userDrawn="1">
          <p15:clr>
            <a:srgbClr val="A4A3A4"/>
          </p15:clr>
        </p15:guide>
        <p15:guide id="14" orient="horz" pos="3659" userDrawn="1">
          <p15:clr>
            <a:srgbClr val="A4A3A4"/>
          </p15:clr>
        </p15:guide>
        <p15:guide id="15" pos="1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196"/>
        <p:guide pos="3840"/>
        <p:guide pos="439"/>
        <p:guide pos="7242"/>
        <p:guide pos="2880"/>
        <p:guide pos="4834"/>
        <p:guide orient="horz" pos="2576"/>
        <p:guide orient="horz" pos="1721"/>
        <p:guide pos="5624"/>
        <p:guide pos="6562"/>
        <p:guide pos="1134"/>
        <p:guide orient="horz" pos="3268"/>
        <p:guide orient="horz" pos="1149"/>
        <p:guide orient="horz" pos="3659"/>
        <p:guide pos="19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5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jpe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jpe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3.jpeg"/><Relationship Id="rId2" Type="http://schemas.openxmlformats.org/officeDocument/2006/relationships/image" Target="../media/image15.jpe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39395" y="1135380"/>
            <a:ext cx="1104773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子汉学长的思路：</a:t>
            </a:r>
            <a:endParaRPr 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 len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很小的情况下，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层的时间占比非常大，比如对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层可能达到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100:1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以上，那么可以牺牲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attention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的计算来尽量减少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的时长。比如切分权重矩阵来尽可能留在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我的实验：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那就在常见矩阵乘法的维度上，切分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维度，先不考虑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，想想看两次单独的小矩阵乘法能否比一次大的要快。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9395" y="4271010"/>
            <a:ext cx="843597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batch_size*seqlen *  hidden*3    * hidden(M N K)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16*512   *    512*3      512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单独计算：</a:t>
            </a:r>
            <a:r>
              <a:rPr lang="en-US" altLang="zh-CN"/>
              <a:t>			</a:t>
            </a:r>
            <a:r>
              <a:rPr lang="zh-CN" altLang="en-US"/>
              <a:t>L2：51MB  </a:t>
            </a:r>
            <a:r>
              <a:rPr lang="en-US" altLang="zh-CN"/>
              <a:t>		</a:t>
            </a:r>
            <a:r>
              <a:rPr lang="zh-CN" altLang="en-US"/>
              <a:t>时长：120us</a:t>
            </a:r>
            <a:r>
              <a:rPr lang="en-US"/>
              <a:t>		</a:t>
            </a:r>
            <a:r>
              <a:rPr lang="zh-CN" altLang="en-US"/>
              <a:t>L2命中率86%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切分N维度为2份：</a:t>
            </a:r>
            <a:r>
              <a:rPr lang="en-US" altLang="zh-CN"/>
              <a:t>	L2</a:t>
            </a:r>
            <a:r>
              <a:rPr lang="zh-CN" altLang="en-US"/>
              <a:t>：49.5MB</a:t>
            </a:r>
            <a:r>
              <a:rPr lang="en-US" altLang="zh-CN"/>
              <a:t>		</a:t>
            </a:r>
            <a:r>
              <a:rPr lang="zh-CN" altLang="en-US"/>
              <a:t>时长：79us</a:t>
            </a:r>
            <a:r>
              <a:rPr lang="en-US" altLang="zh-CN"/>
              <a:t>		</a:t>
            </a:r>
            <a:r>
              <a:rPr lang="zh-CN" altLang="en-US"/>
              <a:t>L2命中率72%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切分M维度为2份：</a:t>
            </a:r>
            <a:r>
              <a:rPr lang="en-US" altLang="zh-CN"/>
              <a:t>	L2</a:t>
            </a:r>
            <a:r>
              <a:rPr lang="zh-CN" altLang="en-US"/>
              <a:t>：27MB</a:t>
            </a:r>
            <a:r>
              <a:rPr lang="en-US" altLang="zh-CN"/>
              <a:t>		</a:t>
            </a:r>
            <a:r>
              <a:rPr lang="zh-CN" altLang="en-US"/>
              <a:t>时长：71us</a:t>
            </a:r>
            <a:r>
              <a:rPr lang="en-US" altLang="zh-CN"/>
              <a:t>		</a:t>
            </a:r>
            <a:r>
              <a:rPr lang="zh-CN" altLang="en-US"/>
              <a:t>L2命中率86%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16230" y="2232660"/>
            <a:ext cx="35896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老师让我做的：</a:t>
            </a:r>
            <a:endParaRPr 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cusync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，来和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flash attention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比一下速度。之前我已经拿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cuda core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跑过，要是真的和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flash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比，那就需要用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cutlass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 descr="绘图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930" y="958215"/>
            <a:ext cx="8020685" cy="589978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16230" y="2232660"/>
            <a:ext cx="358965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如果一定要做一次，那么这么去做实验：</a:t>
            </a:r>
            <a:endParaRPr 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先计算出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，然后计算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的过程，可以和后续乘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的进行串接。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但是我完全不觉得这个有可能比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flash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快。。。之前我尝试过，证实了矩阵乘法的情景下，试图利用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是徒劳的，现在这个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cusync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的好处只有尾部效益，和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flash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能够大幅提速相比，我完全没有信心。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测一下，不同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seqlen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flash decoding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的时长。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看看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KVcache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的实现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图片 3" descr="绘图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715" y="0"/>
            <a:ext cx="6377940" cy="685800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069340" y="278765"/>
            <a:ext cx="43186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之前我做过哪些探索？</a:t>
            </a:r>
            <a:endParaRPr 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dirty="0">
                <a:solidFill>
                  <a:srgbClr val="FF0000"/>
                </a:solidFill>
              </a:rPr>
              <a:t>我觉得。。。很多思路一看就是不行的。。。为了硬凑数据流的概念而做。。</a:t>
            </a:r>
            <a:endParaRPr lang="zh-CN" dirty="0">
              <a:solidFill>
                <a:srgbClr val="FF0000"/>
              </a:solidFill>
            </a:endParaRPr>
          </a:p>
        </p:txBody>
      </p:sp>
      <p:pic>
        <p:nvPicPr>
          <p:cNvPr id="3" name="图片 2" descr="绘图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95" y="1202055"/>
            <a:ext cx="3251200" cy="2875915"/>
          </a:xfrm>
          <a:prstGeom prst="rect">
            <a:avLst/>
          </a:prstGeom>
        </p:spPr>
      </p:pic>
      <p:pic>
        <p:nvPicPr>
          <p:cNvPr id="5" name="图片 4" descr="绘图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59785"/>
            <a:ext cx="4755515" cy="3498215"/>
          </a:xfrm>
          <a:prstGeom prst="rect">
            <a:avLst/>
          </a:prstGeom>
        </p:spPr>
      </p:pic>
      <p:pic>
        <p:nvPicPr>
          <p:cNvPr id="7" name="图片 6" descr="绘图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5900"/>
            <a:ext cx="5038090" cy="1692275"/>
          </a:xfrm>
          <a:prstGeom prst="rect">
            <a:avLst/>
          </a:prstGeom>
        </p:spPr>
      </p:pic>
      <p:pic>
        <p:nvPicPr>
          <p:cNvPr id="4" name="图片 3" descr="绘图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5515" y="4077970"/>
            <a:ext cx="5146675" cy="278003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678</Words>
  <Application>WPS 演示</Application>
  <PresentationFormat>宽屏</PresentationFormat>
  <Paragraphs>35</Paragraphs>
  <Slides>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Arial Unicode MS</vt:lpstr>
      <vt:lpstr>等线</vt:lpstr>
      <vt:lpstr>Calibri</vt:lpstr>
      <vt:lpstr>Office Theme</vt:lpstr>
      <vt:lpstr>自定义设计方案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1087</cp:revision>
  <dcterms:created xsi:type="dcterms:W3CDTF">2019-07-25T02:40:00Z</dcterms:created>
  <dcterms:modified xsi:type="dcterms:W3CDTF">2024-02-28T02:03:03Z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2052-12.1.0.16250</vt:lpwstr>
  </property>
</Properties>
</file>