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0"/>
  </p:handoutMasterIdLst>
  <p:sldIdLst>
    <p:sldId id="540" r:id="rId4"/>
    <p:sldId id="620" r:id="rId6"/>
    <p:sldId id="621" r:id="rId7"/>
    <p:sldId id="622" r:id="rId8"/>
    <p:sldId id="623" r:id="rId9"/>
  </p:sldIdLst>
  <p:sldSz cx="12192000" cy="6858000"/>
  <p:notesSz cx="6858000" cy="9144000"/>
  <p:custDataLst>
    <p:tags r:id="rId14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540"/>
            <p14:sldId id="620"/>
            <p14:sldId id="621"/>
            <p14:sldId id="622"/>
            <p14:sldId id="623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4" userDrawn="1">
          <p15:clr>
            <a:srgbClr val="A4A3A4"/>
          </p15:clr>
        </p15:guide>
        <p15:guide id="7" orient="horz" pos="2576" userDrawn="1">
          <p15:clr>
            <a:srgbClr val="A4A3A4"/>
          </p15:clr>
        </p15:guide>
        <p15:guide id="8" orient="horz" pos="1721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34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149" userDrawn="1">
          <p15:clr>
            <a:srgbClr val="A4A3A4"/>
          </p15:clr>
        </p15:guide>
        <p15:guide id="14" orient="horz" pos="3659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196"/>
        <p:guide pos="3840"/>
        <p:guide pos="439"/>
        <p:guide pos="7242"/>
        <p:guide pos="2880"/>
        <p:guide pos="4834"/>
        <p:guide orient="horz" pos="2576"/>
        <p:guide orient="horz" pos="1721"/>
        <p:guide pos="5624"/>
        <p:guide pos="6562"/>
        <p:guide pos="1134"/>
        <p:guide orient="horz" pos="3268"/>
        <p:guide orient="horz" pos="1149"/>
        <p:guide orient="horz" pos="3659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jpe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jpe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71575" y="948690"/>
            <a:ext cx="102057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阅读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tileflow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有感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b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我们最感兴趣的就是其中的三个设计空间，文中提到：计算顺序，资源绑定，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tile size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。本文主要以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和卷积为例来阐述。但是完全没有详细讲解这三个设计空间是怎么落实的。比如，计算顺序对于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有哪几种可能？子汉学长告诉我是内积和外积的区别，那我感觉对每个矩阵乘法都有要么内积，要么外积两种可能。资源绑定？首先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是控制不了的，其次显然是在控制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occupancy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的情况下，尽可能用快速缓存，比如多用寄存器等，文中完全没提，我感觉可能是类似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的模板参数，比如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double buffer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到共享内存来预取全局内存那样。那这个就和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TVM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是差不多的意思。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总结起来，我猜可调参数就像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一样，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splitK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shared_buffer_size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register_size, tile_size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86305" y="3921125"/>
            <a:ext cx="7997190" cy="293687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699260" y="1582420"/>
            <a:ext cx="812609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老师的思路：多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stream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重叠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我没有做矩阵乘法，我转而尝试了一下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flash decoding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，我感觉其中有更多内存读取和计算，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就纯计算密集了，资源间互相重叠机会可能有点少。下面是实验结果：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(base) a100-04% ./example-app   </a:t>
            </a:r>
            <a:r>
              <a:rPr lang="zh-CN" altLang="en-US" b="1" dirty="0">
                <a:solidFill>
                  <a:srgbClr val="1A77C4"/>
                </a:solidFill>
                <a:sym typeface="+mn-ea"/>
              </a:rPr>
              <a:t>一个</a:t>
            </a:r>
            <a:r>
              <a:rPr lang="en-US" altLang="zh-CN" b="1" dirty="0">
                <a:solidFill>
                  <a:srgbClr val="1A77C4"/>
                </a:solidFill>
                <a:sym typeface="+mn-ea"/>
              </a:rPr>
              <a:t>stream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               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mha_fwd_kvcache222 elapsed time: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8.32614 ms</a:t>
            </a:r>
            <a:endParaRPr lang="zh-CN" altLang="en-US" dirty="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(base) a100-04% ./example-app         </a:t>
            </a:r>
            <a:r>
              <a:rPr lang="zh-CN" altLang="en-US" b="1" dirty="0">
                <a:solidFill>
                  <a:srgbClr val="1A77C4"/>
                </a:solidFill>
                <a:sym typeface="+mn-ea"/>
              </a:rPr>
              <a:t>两个stream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mha_fwd_kvcache222 elapsed time: </a:t>
            </a:r>
            <a:r>
              <a:rPr lang="zh-CN" altLang="en-US" b="1" dirty="0">
                <a:solidFill>
                  <a:srgbClr val="FF0000"/>
                </a:solidFill>
              </a:rPr>
              <a:t>16.5315 ms</a:t>
            </a:r>
            <a:endParaRPr lang="zh-CN" altLang="en-US" dirty="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(base) a100-04% ./example-app            </a:t>
            </a:r>
            <a:r>
              <a:rPr lang="zh-CN" altLang="en-US" b="1" dirty="0">
                <a:solidFill>
                  <a:srgbClr val="1A77C4"/>
                </a:solidFill>
                <a:sym typeface="+mn-ea"/>
              </a:rPr>
              <a:t>三个stream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              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mha_fwd_kvcache222 elapsed time: 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23.3769 ms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FF000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/>
                </a:solidFill>
              </a:rPr>
              <a:t>这里用的都是</a:t>
            </a:r>
            <a:r>
              <a:rPr lang="en-US" altLang="zh-CN" dirty="0">
                <a:solidFill>
                  <a:schemeClr val="tx1"/>
                </a:solidFill>
              </a:rPr>
              <a:t>nonblocking stream</a:t>
            </a:r>
            <a:r>
              <a:rPr lang="zh-CN" altLang="en-US" dirty="0">
                <a:solidFill>
                  <a:schemeClr val="tx1"/>
                </a:solidFill>
              </a:rPr>
              <a:t>。显然是没什么提升的。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87350" y="2136775"/>
            <a:ext cx="35052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我的第一个思路：</a:t>
            </a:r>
            <a:endParaRPr 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/>
                </a:solidFill>
              </a:rPr>
              <a:t>如果认为GPU的显存是L3缓存，假设计算太大（batch size很大），中间结果在L3上存不下，需要返回CPU，这个数据流。。。是不是也可以考虑？那我甚至都不需要改什么L1了，L3本身就是对所有SM都可见的。。</a:t>
            </a:r>
            <a:endParaRPr lang="zh-CN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b="1" dirty="0">
                <a:solidFill>
                  <a:srgbClr val="FF0000"/>
                </a:solidFill>
              </a:rPr>
              <a:t>我其实很害怕。。。</a:t>
            </a:r>
            <a:r>
              <a:rPr lang="en-US" altLang="zh-CN" b="1" dirty="0">
                <a:solidFill>
                  <a:srgbClr val="FF0000"/>
                </a:solidFill>
              </a:rPr>
              <a:t>CUDA</a:t>
            </a:r>
            <a:r>
              <a:rPr lang="zh-CN" altLang="en-US" b="1" dirty="0">
                <a:solidFill>
                  <a:srgbClr val="FF0000"/>
                </a:solidFill>
              </a:rPr>
              <a:t>本身其实也不算简单了，模拟器更加不开源，更小众，里面肯定会出一堆奇怪的</a:t>
            </a:r>
            <a:r>
              <a:rPr lang="en-US" altLang="zh-CN" b="1" dirty="0">
                <a:solidFill>
                  <a:srgbClr val="FF0000"/>
                </a:solidFill>
              </a:rPr>
              <a:t>bug</a:t>
            </a:r>
            <a:r>
              <a:rPr lang="zh-CN" altLang="en-US" b="1" dirty="0">
                <a:solidFill>
                  <a:srgbClr val="FF0000"/>
                </a:solidFill>
              </a:rPr>
              <a:t>，然后我又很笨，解决不了，肯定是很久都做不出来东西。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" name="图片 2" descr="绘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0" y="1612900"/>
            <a:ext cx="8299450" cy="52451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08915" y="1506855"/>
            <a:ext cx="639254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b="1" dirty="0">
                <a:solidFill>
                  <a:schemeClr val="tx1"/>
                </a:solidFill>
              </a:rPr>
              <a:t>我的第二个思路：</a:t>
            </a:r>
            <a:endParaRPr lang="zh-CN" b="1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/>
                </a:solidFill>
              </a:rPr>
              <a:t>tile size和数据流有关系。比如，为了算第二个GEMM的一行，那需要第一个GEMM的一整行。必须全部都存在L1上，才能做后续运算。假设，一个wave算出来的中间结果，还是能存的下的（这个可能也需要调tile size来确保），然后要</a:t>
            </a:r>
            <a:r>
              <a:rPr lang="zh-CN" b="1" dirty="0">
                <a:solidFill>
                  <a:schemeClr val="tx1"/>
                </a:solidFill>
              </a:rPr>
              <a:t>确保消费者能够及时消费掉这些数据</a:t>
            </a:r>
            <a:r>
              <a:rPr lang="zh-CN" dirty="0">
                <a:solidFill>
                  <a:schemeClr val="tx1"/>
                </a:solidFill>
              </a:rPr>
              <a:t>。注意，</a:t>
            </a:r>
            <a:r>
              <a:rPr lang="zh-CN" u="sng" dirty="0">
                <a:solidFill>
                  <a:schemeClr val="tx1"/>
                </a:solidFill>
              </a:rPr>
              <a:t>不是前后两个GEMM的tile size一样就可以的</a:t>
            </a:r>
            <a:r>
              <a:rPr lang="zh-CN" dirty="0">
                <a:solidFill>
                  <a:schemeClr val="tx1"/>
                </a:solidFill>
              </a:rPr>
              <a:t>，比如第一个GEMM的N=3，第二个的N=5，那么第二个需要做五次运算，才能消耗掉第一个的三个中间结果。如果tile size一致，那么就会出现堆积。</a:t>
            </a:r>
            <a:endParaRPr lang="zh-CN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/>
                </a:solidFill>
              </a:rPr>
              <a:t>另外，</a:t>
            </a:r>
            <a:r>
              <a:rPr lang="en-US" altLang="zh-CN" b="1" dirty="0">
                <a:solidFill>
                  <a:schemeClr val="tx1"/>
                </a:solidFill>
              </a:rPr>
              <a:t>tile size</a:t>
            </a:r>
            <a:r>
              <a:rPr lang="zh-CN" altLang="en-US" dirty="0">
                <a:solidFill>
                  <a:schemeClr val="tx1"/>
                </a:solidFill>
              </a:rPr>
              <a:t>会影响中间结果消耗速度，从而影响共享内存的占用，从而影响</a:t>
            </a:r>
            <a:r>
              <a:rPr lang="en-US" altLang="zh-CN" b="1" dirty="0">
                <a:solidFill>
                  <a:schemeClr val="tx1"/>
                </a:solidFill>
              </a:rPr>
              <a:t>occupancy</a:t>
            </a:r>
            <a:r>
              <a:rPr lang="zh-CN" altLang="en-US" dirty="0">
                <a:solidFill>
                  <a:schemeClr val="tx1"/>
                </a:solidFill>
              </a:rPr>
              <a:t>，但是</a:t>
            </a:r>
            <a:r>
              <a:rPr lang="en-US" altLang="zh-CN" dirty="0">
                <a:solidFill>
                  <a:schemeClr val="tx1"/>
                </a:solidFill>
              </a:rPr>
              <a:t>occupancy</a:t>
            </a:r>
            <a:r>
              <a:rPr lang="zh-CN" altLang="en-US" dirty="0">
                <a:solidFill>
                  <a:schemeClr val="tx1"/>
                </a:solidFill>
              </a:rPr>
              <a:t>不是越高越好，因为同时真正能跑起来的计算资源是有限的。</a:t>
            </a:r>
            <a:endParaRPr lang="zh-CN" altLang="en-US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ym typeface="+mn-ea"/>
              </a:rPr>
              <a:t>但是要我数学上去建模讲清楚。。我暂时讲不清楚。要是贪心搜索乱搜，也许还行。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 descr="绘图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00" y="2343150"/>
            <a:ext cx="4686300" cy="377952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244090" y="2503805"/>
            <a:ext cx="60833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b="1" dirty="0">
                <a:solidFill>
                  <a:schemeClr val="tx1"/>
                </a:solidFill>
              </a:rPr>
              <a:t>子汉学长给我的建议：</a:t>
            </a:r>
            <a:endParaRPr lang="zh-CN" b="1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</a:rPr>
              <a:t>模拟器的建模可以考虑其他架构，比如多对多连接，多对一连接等。</a:t>
            </a:r>
            <a:endParaRPr lang="zh-CN" altLang="en-US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模拟器上需要让</a:t>
            </a:r>
            <a:r>
              <a:rPr lang="en-US" altLang="zh-CN" dirty="0">
                <a:solidFill>
                  <a:schemeClr val="tx1"/>
                </a:solidFill>
              </a:rPr>
              <a:t>shared memory</a:t>
            </a:r>
            <a:r>
              <a:rPr lang="zh-CN" altLang="en-US" dirty="0">
                <a:solidFill>
                  <a:schemeClr val="tx1"/>
                </a:solidFill>
              </a:rPr>
              <a:t>全局可寻址，但是距离远的通信成本可能更大。当然现在也可以暂时忽略</a:t>
            </a:r>
            <a:endParaRPr lang="zh-CN" altLang="en-US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可以先从</a:t>
            </a:r>
            <a:r>
              <a:rPr lang="en-US" altLang="zh-CN" dirty="0">
                <a:solidFill>
                  <a:schemeClr val="tx1"/>
                </a:solidFill>
              </a:rPr>
              <a:t>tile size</a:t>
            </a:r>
            <a:r>
              <a:rPr lang="zh-CN" altLang="en-US" dirty="0">
                <a:solidFill>
                  <a:schemeClr val="tx1"/>
                </a:solidFill>
              </a:rPr>
              <a:t>开始探索，其他设计空间先不管也行。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1532</Words>
  <Application>WPS 演示</Application>
  <PresentationFormat>宽屏</PresentationFormat>
  <Paragraphs>40</Paragraphs>
  <Slides>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1112</cp:revision>
  <dcterms:created xsi:type="dcterms:W3CDTF">2019-07-25T02:40:00Z</dcterms:created>
  <dcterms:modified xsi:type="dcterms:W3CDTF">2024-02-27T04:44:14Z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2052-12.1.0.16250</vt:lpwstr>
  </property>
</Properties>
</file>