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5"/>
  </p:handoutMasterIdLst>
  <p:sldIdLst>
    <p:sldId id="634" r:id="rId4"/>
    <p:sldId id="674" r:id="rId6"/>
    <p:sldId id="675" r:id="rId7"/>
    <p:sldId id="673" r:id="rId8"/>
    <p:sldId id="666" r:id="rId9"/>
    <p:sldId id="667" r:id="rId10"/>
    <p:sldId id="668" r:id="rId11"/>
    <p:sldId id="670" r:id="rId12"/>
    <p:sldId id="671" r:id="rId13"/>
    <p:sldId id="672" r:id="rId14"/>
  </p:sldIdLst>
  <p:sldSz cx="12192000" cy="6858000"/>
  <p:notesSz cx="6858000" cy="9144000"/>
  <p:custDataLst>
    <p:tags r:id="rId19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74"/>
            <p14:sldId id="675"/>
            <p14:sldId id="673"/>
            <p14:sldId id="666"/>
            <p14:sldId id="667"/>
            <p14:sldId id="668"/>
            <p14:sldId id="670"/>
            <p14:sldId id="671"/>
            <p14:sldId id="672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25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79" userDrawn="1">
          <p15:clr>
            <a:srgbClr val="A4A3A4"/>
          </p15:clr>
        </p15:guide>
        <p15:guide id="6" pos="4794" userDrawn="1">
          <p15:clr>
            <a:srgbClr val="A4A3A4"/>
          </p15:clr>
        </p15:guide>
        <p15:guide id="7" orient="horz" pos="2594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09" userDrawn="1">
          <p15:clr>
            <a:srgbClr val="A4A3A4"/>
          </p15:clr>
        </p15:guide>
        <p15:guide id="10" pos="6524" userDrawn="1">
          <p15:clr>
            <a:srgbClr val="A4A3A4"/>
          </p15:clr>
        </p15:guide>
        <p15:guide id="11" pos="1115" userDrawn="1">
          <p15:clr>
            <a:srgbClr val="A4A3A4"/>
          </p15:clr>
        </p15:guide>
        <p15:guide id="12" orient="horz" pos="3294" userDrawn="1">
          <p15:clr>
            <a:srgbClr val="A4A3A4"/>
          </p15:clr>
        </p15:guide>
        <p15:guide id="13" orient="horz" pos="1161" userDrawn="1">
          <p15:clr>
            <a:srgbClr val="A4A3A4"/>
          </p15:clr>
        </p15:guide>
        <p15:guide id="14" orient="horz" pos="3772" userDrawn="1">
          <p15:clr>
            <a:srgbClr val="A4A3A4"/>
          </p15:clr>
        </p15:guide>
        <p15:guide id="15" pos="1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44"/>
        <p:guide pos="3825"/>
        <p:guide pos="439"/>
        <p:guide pos="7242"/>
        <p:guide pos="2879"/>
        <p:guide pos="4794"/>
        <p:guide orient="horz" pos="2594"/>
        <p:guide orient="horz" pos="1702"/>
        <p:guide pos="5609"/>
        <p:guide pos="6524"/>
        <p:guide pos="1115"/>
        <p:guide orient="horz" pos="3294"/>
        <p:guide orient="horz" pos="1161"/>
        <p:guide orient="horz" pos="3772"/>
        <p:guide pos="1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8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8" Type="http://schemas.openxmlformats.org/officeDocument/2006/relationships/notesSlide" Target="../notesSlides/notesSlide10.xml"/><Relationship Id="rId37" Type="http://schemas.openxmlformats.org/officeDocument/2006/relationships/slideLayout" Target="../slideLayouts/slideLayout6.xml"/><Relationship Id="rId36" Type="http://schemas.openxmlformats.org/officeDocument/2006/relationships/tags" Target="../tags/tag184.xml"/><Relationship Id="rId35" Type="http://schemas.openxmlformats.org/officeDocument/2006/relationships/tags" Target="../tags/tag183.xml"/><Relationship Id="rId34" Type="http://schemas.openxmlformats.org/officeDocument/2006/relationships/tags" Target="../tags/tag18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1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image" Target="../media/image15.png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6" Type="http://schemas.openxmlformats.org/officeDocument/2006/relationships/notesSlide" Target="../notesSlides/notesSlide6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0" Type="http://schemas.openxmlformats.org/officeDocument/2006/relationships/notesSlide" Target="../notesSlides/notesSlide7.xml"/><Relationship Id="rId3" Type="http://schemas.openxmlformats.org/officeDocument/2006/relationships/tags" Target="../tags/tag58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tags" Target="../tags/tag80.xml"/><Relationship Id="rId24" Type="http://schemas.openxmlformats.org/officeDocument/2006/relationships/tags" Target="../tags/tag79.xml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57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3" Type="http://schemas.openxmlformats.org/officeDocument/2006/relationships/notesSlide" Target="../notesSlides/notesSlide8.xml"/><Relationship Id="rId32" Type="http://schemas.openxmlformats.org/officeDocument/2006/relationships/slideLayout" Target="../slideLayouts/slideLayout6.xml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tags" Target="../tags/tag86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6" Type="http://schemas.openxmlformats.org/officeDocument/2006/relationships/notesSlide" Target="../notesSlides/notesSlide9.xml"/><Relationship Id="rId35" Type="http://schemas.openxmlformats.org/officeDocument/2006/relationships/slideLayout" Target="../slideLayouts/slideLayout6.xml"/><Relationship Id="rId34" Type="http://schemas.openxmlformats.org/officeDocument/2006/relationships/tags" Target="../tags/tag148.xml"/><Relationship Id="rId33" Type="http://schemas.openxmlformats.org/officeDocument/2006/relationships/tags" Target="../tags/tag147.xml"/><Relationship Id="rId32" Type="http://schemas.openxmlformats.org/officeDocument/2006/relationships/tags" Target="../tags/tag146.xml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tags" Target="../tags/tag117.xml"/><Relationship Id="rId29" Type="http://schemas.openxmlformats.org/officeDocument/2006/relationships/tags" Target="../tags/tag143.xml"/><Relationship Id="rId28" Type="http://schemas.openxmlformats.org/officeDocument/2006/relationships/tags" Target="../tags/tag142.xml"/><Relationship Id="rId27" Type="http://schemas.openxmlformats.org/officeDocument/2006/relationships/tags" Target="../tags/tag141.xml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片 85" descr="无标题1"/>
          <p:cNvPicPr>
            <a:picLocks noChangeAspect="1"/>
          </p:cNvPicPr>
          <p:nvPr/>
        </p:nvPicPr>
        <p:blipFill>
          <a:blip r:embed="rId1"/>
          <a:srcRect r="13750" b="31241"/>
          <a:stretch>
            <a:fillRect/>
          </a:stretch>
        </p:blipFill>
        <p:spPr>
          <a:xfrm>
            <a:off x="2424430" y="-635"/>
            <a:ext cx="9767570" cy="6858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17399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这里面展示了，在当前</a:t>
            </a:r>
            <a:r>
              <a:rPr lang="en-US" altLang="zh-CN"/>
              <a:t>GPU</a:t>
            </a:r>
            <a:r>
              <a:rPr lang="zh-CN" altLang="en-US"/>
              <a:t>情况下，如何将计算</a:t>
            </a:r>
            <a:r>
              <a:rPr lang="en-US" altLang="zh-CN"/>
              <a:t>Q K V</a:t>
            </a:r>
            <a:r>
              <a:rPr lang="zh-CN" altLang="en-US"/>
              <a:t>本身的矩阵乘法和</a:t>
            </a:r>
            <a:r>
              <a:rPr lang="en-US" altLang="zh-CN"/>
              <a:t>attention</a:t>
            </a:r>
            <a:r>
              <a:rPr lang="zh-CN" altLang="en-US"/>
              <a:t>计算融合起来，这样的</a:t>
            </a:r>
            <a:r>
              <a:rPr lang="en-US" altLang="zh-CN"/>
              <a:t>DAG</a:t>
            </a:r>
            <a:r>
              <a:rPr lang="zh-CN" altLang="en-US"/>
              <a:t>就会复杂很多，我初步考虑了这些可能性，但暂时不打算去实现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3385820" y="28492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371725" y="3870325"/>
            <a:ext cx="426720" cy="459740"/>
            <a:chOff x="3735" y="6095"/>
            <a:chExt cx="672" cy="724"/>
          </a:xfrm>
        </p:grpSpPr>
        <p:sp>
          <p:nvSpPr>
            <p:cNvPr id="3" name="矩形 2"/>
            <p:cNvSpPr/>
            <p:nvPr/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FF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16300" y="284924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05" y="847725"/>
            <a:ext cx="955040" cy="995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8"/>
            </p:custDataLst>
          </p:nvPr>
        </p:nvSpPr>
        <p:spPr>
          <a:xfrm>
            <a:off x="2154555" y="192405"/>
            <a:ext cx="1297940" cy="457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2003425" y="116141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Input* W_Q, W_K</a:t>
            </a:r>
            <a:endParaRPr lang="en-US" b="1"/>
          </a:p>
        </p:txBody>
      </p:sp>
      <p:grpSp>
        <p:nvGrpSpPr>
          <p:cNvPr id="35" name="组合 34"/>
          <p:cNvGrpSpPr/>
          <p:nvPr/>
        </p:nvGrpSpPr>
        <p:grpSpPr>
          <a:xfrm>
            <a:off x="3385820" y="3883660"/>
            <a:ext cx="426720" cy="460375"/>
            <a:chOff x="3735" y="6095"/>
            <a:chExt cx="672" cy="725"/>
          </a:xfrm>
        </p:grpSpPr>
        <p:sp>
          <p:nvSpPr>
            <p:cNvPr id="36" name="矩形 35"/>
            <p:cNvSpPr/>
            <p:nvPr>
              <p:custDataLst>
                <p:tags r:id="rId20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燕尾形箭头 40"/>
          <p:cNvSpPr/>
          <p:nvPr>
            <p:custDataLst>
              <p:tags r:id="rId22"/>
            </p:custDataLst>
          </p:nvPr>
        </p:nvSpPr>
        <p:spPr>
          <a:xfrm rot="2280000">
            <a:off x="2850515" y="2147570"/>
            <a:ext cx="1811020" cy="223520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924040" y="560705"/>
            <a:ext cx="426720" cy="460375"/>
            <a:chOff x="3735" y="6095"/>
            <a:chExt cx="672" cy="725"/>
          </a:xfrm>
        </p:grpSpPr>
        <p:sp>
          <p:nvSpPr>
            <p:cNvPr id="43" name="矩形 42"/>
            <p:cNvSpPr/>
            <p:nvPr>
              <p:custDataLst>
                <p:tags r:id="rId23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>
              <p:custDataLst>
                <p:tags r:id="rId24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12540" y="2849245"/>
            <a:ext cx="426720" cy="460375"/>
            <a:chOff x="3735" y="6095"/>
            <a:chExt cx="672" cy="725"/>
          </a:xfrm>
        </p:grpSpPr>
        <p:sp>
          <p:nvSpPr>
            <p:cNvPr id="39" name="矩形 38"/>
            <p:cNvSpPr/>
            <p:nvPr>
              <p:custDataLst>
                <p:tags r:id="rId25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3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30320" y="3870325"/>
            <a:ext cx="426720" cy="460375"/>
            <a:chOff x="3735" y="6075"/>
            <a:chExt cx="672" cy="725"/>
          </a:xfrm>
        </p:grpSpPr>
        <p:sp>
          <p:nvSpPr>
            <p:cNvPr id="48" name="矩形 47"/>
            <p:cNvSpPr/>
            <p:nvPr>
              <p:custDataLst>
                <p:tags r:id="rId27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>
              <p:custDataLst>
                <p:tags r:id="rId28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4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33" name="燕尾形箭头 32"/>
          <p:cNvSpPr/>
          <p:nvPr/>
        </p:nvSpPr>
        <p:spPr>
          <a:xfrm>
            <a:off x="4384675" y="4006215"/>
            <a:ext cx="2447925" cy="198120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924040" y="997585"/>
            <a:ext cx="426720" cy="460375"/>
            <a:chOff x="3735" y="6075"/>
            <a:chExt cx="672" cy="725"/>
          </a:xfrm>
        </p:grpSpPr>
        <p:sp>
          <p:nvSpPr>
            <p:cNvPr id="51" name="矩形 50"/>
            <p:cNvSpPr/>
            <p:nvPr>
              <p:custDataLst>
                <p:tags r:id="rId29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>
              <p:custDataLst>
                <p:tags r:id="rId30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4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39260" y="2836545"/>
            <a:ext cx="426720" cy="460375"/>
            <a:chOff x="3735" y="6075"/>
            <a:chExt cx="672" cy="725"/>
          </a:xfrm>
        </p:grpSpPr>
        <p:sp>
          <p:nvSpPr>
            <p:cNvPr id="54" name="矩形 53"/>
            <p:cNvSpPr/>
            <p:nvPr>
              <p:custDataLst>
                <p:tags r:id="rId31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rgbClr val="002060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>
              <p:custDataLst>
                <p:tags r:id="rId32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5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56" name="矩形 55"/>
          <p:cNvSpPr/>
          <p:nvPr>
            <p:custDataLst>
              <p:tags r:id="rId33"/>
            </p:custDataLst>
          </p:nvPr>
        </p:nvSpPr>
        <p:spPr>
          <a:xfrm>
            <a:off x="151765" y="3195955"/>
            <a:ext cx="661670" cy="3507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34"/>
            </p:custDataLst>
          </p:nvPr>
        </p:nvSpPr>
        <p:spPr>
          <a:xfrm>
            <a:off x="269240" y="34334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6930390" y="3863340"/>
            <a:ext cx="426720" cy="460375"/>
            <a:chOff x="3735" y="6075"/>
            <a:chExt cx="672" cy="725"/>
          </a:xfrm>
        </p:grpSpPr>
        <p:sp>
          <p:nvSpPr>
            <p:cNvPr id="59" name="矩形 58"/>
            <p:cNvSpPr/>
            <p:nvPr>
              <p:custDataLst>
                <p:tags r:id="rId35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rgbClr val="002060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>
              <p:custDataLst>
                <p:tags r:id="rId36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5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 descr="绘图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085" y="0"/>
            <a:ext cx="9352915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86840" y="892810"/>
            <a:ext cx="941768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冯宇老师：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https://compas.cs.stonybrook.edu/~mferdman/downloads.php/MICRO16_Fused_Layer_CNN_Accelerators.pdf</a:t>
            </a:r>
            <a:endParaRPr lang="zh-CN" altLang="en-US"/>
          </a:p>
          <a:p>
            <a:r>
              <a:rPr lang="zh-CN" altLang="en-US"/>
              <a:t>Darkroom: Compiling High-Level Image Processing Code into Hardware Pipelines SIGGRAPH'14 (10/4)</a:t>
            </a:r>
            <a:endParaRPr lang="zh-CN" altLang="en-US"/>
          </a:p>
          <a:p>
            <a:r>
              <a:rPr lang="zh-CN" altLang="en-US"/>
              <a:t>PolyMage: Automatic Optimization for Image Processing Pipelines ASPLOS'15 (10/9)</a:t>
            </a:r>
            <a:endParaRPr lang="zh-CN" altLang="en-US"/>
          </a:p>
          <a:p>
            <a:r>
              <a:rPr lang="zh-CN" altLang="en-US"/>
              <a:t>Automatically Scheduling Halide Image Processing Pipelines SIGGRAPH'16 (10/11)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 jing/gao mingyu 两个斯坦福的博士的论文很多数据流的工作。并提醒我要思考我的工作和tangram有什么区别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我和子汉学长讨论的结果是，暂时先从两个矩阵融合开始写起。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家乐给我推荐了一篇</a:t>
            </a:r>
            <a:r>
              <a:rPr lang="en-US" altLang="zh-CN"/>
              <a:t>ASPLOS</a:t>
            </a:r>
            <a:r>
              <a:rPr lang="zh-CN" altLang="en-US"/>
              <a:t>的论文（还没看）：用图计算来解决</a:t>
            </a:r>
            <a:r>
              <a:rPr lang="en-US" altLang="zh-CN"/>
              <a:t>memory</a:t>
            </a:r>
            <a:r>
              <a:rPr lang="zh-CN" altLang="en-US"/>
              <a:t>的约束问题。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https://forums.developer.nvidia.com/t/what-is-the-sequence-of-sm-launching/284671/12</a:t>
            </a:r>
            <a:endParaRPr lang="zh-CN" altLang="en-US"/>
          </a:p>
          <a:p>
            <a:r>
              <a:rPr lang="zh-CN" altLang="en-US"/>
              <a:t>这里提供了使用</a:t>
            </a:r>
            <a:r>
              <a:rPr lang="en-US" altLang="zh-CN"/>
              <a:t>smid</a:t>
            </a:r>
            <a:r>
              <a:rPr lang="zh-CN" altLang="en-US"/>
              <a:t>来启动</a:t>
            </a:r>
            <a:r>
              <a:rPr lang="en-US" altLang="zh-CN"/>
              <a:t>block</a:t>
            </a:r>
            <a:r>
              <a:rPr lang="zh-CN" altLang="en-US"/>
              <a:t>的策略。也揭示了如何使用近邻</a:t>
            </a:r>
            <a:r>
              <a:rPr lang="en-US" altLang="zh-CN"/>
              <a:t>L2</a:t>
            </a:r>
            <a:r>
              <a:rPr lang="zh-CN" altLang="en-US"/>
              <a:t>。这可以被视作数据流的一种。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462530" y="192405"/>
            <a:ext cx="7219950" cy="6295390"/>
            <a:chOff x="3878" y="303"/>
            <a:chExt cx="11370" cy="9914"/>
          </a:xfrm>
        </p:grpSpPr>
        <p:pic>
          <p:nvPicPr>
            <p:cNvPr id="81" name="图片 80" descr="图片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>
              <a:alphaModFix amt="20000"/>
            </a:blip>
            <a:stretch>
              <a:fillRect/>
            </a:stretch>
          </p:blipFill>
          <p:spPr>
            <a:xfrm>
              <a:off x="4286" y="303"/>
              <a:ext cx="7901" cy="9533"/>
            </a:xfrm>
            <a:prstGeom prst="rect">
              <a:avLst/>
            </a:prstGeom>
          </p:spPr>
        </p:pic>
        <p:pic>
          <p:nvPicPr>
            <p:cNvPr id="80" name="图片 79" descr="图片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6">
              <a:alphaModFix amt="20000"/>
            </a:blip>
            <a:stretch>
              <a:fillRect/>
            </a:stretch>
          </p:blipFill>
          <p:spPr>
            <a:xfrm>
              <a:off x="4086" y="517"/>
              <a:ext cx="7901" cy="9533"/>
            </a:xfrm>
            <a:prstGeom prst="rect">
              <a:avLst/>
            </a:prstGeom>
          </p:spPr>
        </p:pic>
        <p:pic>
          <p:nvPicPr>
            <p:cNvPr id="79" name="图片 78" descr="图片2"/>
            <p:cNvPicPr>
              <a:picLocks noChangeAspect="1"/>
            </p:cNvPicPr>
            <p:nvPr/>
          </p:nvPicPr>
          <p:blipFill>
            <a:blip r:embed="rId16">
              <a:alphaModFix amt="20000"/>
            </a:blip>
            <a:stretch>
              <a:fillRect/>
            </a:stretch>
          </p:blipFill>
          <p:spPr>
            <a:xfrm>
              <a:off x="3878" y="685"/>
              <a:ext cx="7901" cy="9533"/>
            </a:xfrm>
            <a:prstGeom prst="rect">
              <a:avLst/>
            </a:prstGeom>
          </p:spPr>
        </p:pic>
        <p:sp>
          <p:nvSpPr>
            <p:cNvPr id="82" name="右大括号 81"/>
            <p:cNvSpPr/>
            <p:nvPr/>
          </p:nvSpPr>
          <p:spPr>
            <a:xfrm rot="1740000">
              <a:off x="11860" y="7988"/>
              <a:ext cx="624" cy="1264"/>
            </a:xfrm>
            <a:prstGeom prst="rightBrace">
              <a:avLst>
                <a:gd name="adj1" fmla="val 3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>
              <p:custDataLst>
                <p:tags r:id="rId18"/>
              </p:custDataLst>
            </p:nvPr>
          </p:nvSpPr>
          <p:spPr>
            <a:xfrm>
              <a:off x="12544" y="8582"/>
              <a:ext cx="27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batch*n_head</a:t>
              </a:r>
              <a:endParaRPr lang="en-US" altLang="zh-CN" b="1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371725" y="387032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3385820" y="28492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2402205" y="387032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16300" y="284924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05" y="847725"/>
            <a:ext cx="955040" cy="995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8"/>
            </p:custDataLst>
          </p:nvPr>
        </p:nvSpPr>
        <p:spPr>
          <a:xfrm>
            <a:off x="2154555" y="192405"/>
            <a:ext cx="1297940" cy="457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2003425" y="116141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Input* W_Q, W_K</a:t>
            </a:r>
            <a:endParaRPr lang="en-US" b="1"/>
          </a:p>
        </p:txBody>
      </p:sp>
      <p:sp>
        <p:nvSpPr>
          <p:cNvPr id="33" name="燕尾形箭头 32"/>
          <p:cNvSpPr/>
          <p:nvPr/>
        </p:nvSpPr>
        <p:spPr>
          <a:xfrm rot="4020000">
            <a:off x="901700" y="2866390"/>
            <a:ext cx="1737360" cy="31051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燕尾形箭头 33"/>
          <p:cNvSpPr/>
          <p:nvPr>
            <p:custDataLst>
              <p:tags r:id="rId20"/>
            </p:custDataLst>
          </p:nvPr>
        </p:nvSpPr>
        <p:spPr>
          <a:xfrm rot="4020000">
            <a:off x="2771775" y="2034540"/>
            <a:ext cx="997585" cy="31051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813435" y="4118610"/>
            <a:ext cx="17170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/>
              <a:t>一直存在</a:t>
            </a:r>
            <a:r>
              <a:rPr lang="zh-CN" sz="1400" b="1">
                <a:solidFill>
                  <a:srgbClr val="FF0000"/>
                </a:solidFill>
              </a:rPr>
              <a:t>共享内存</a:t>
            </a:r>
            <a:r>
              <a:rPr lang="zh-CN" sz="1400" b="1"/>
              <a:t>里。因为一整行的计算都会用到</a:t>
            </a:r>
            <a:endParaRPr lang="zh-CN" sz="1400" b="1"/>
          </a:p>
        </p:txBody>
      </p:sp>
      <p:sp>
        <p:nvSpPr>
          <p:cNvPr id="36" name="矩形 35"/>
          <p:cNvSpPr/>
          <p:nvPr>
            <p:custDataLst>
              <p:tags r:id="rId22"/>
            </p:custDataLst>
          </p:nvPr>
        </p:nvSpPr>
        <p:spPr>
          <a:xfrm>
            <a:off x="151765" y="3195955"/>
            <a:ext cx="661670" cy="3507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>
            <p:custDataLst>
              <p:tags r:id="rId23"/>
            </p:custDataLst>
          </p:nvPr>
        </p:nvSpPr>
        <p:spPr>
          <a:xfrm rot="10800000">
            <a:off x="515620" y="3870325"/>
            <a:ext cx="1737360" cy="31051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24"/>
            </p:custDataLst>
          </p:nvPr>
        </p:nvSpPr>
        <p:spPr>
          <a:xfrm>
            <a:off x="269240" y="34334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3385820" y="28492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371725" y="3870325"/>
            <a:ext cx="426720" cy="459740"/>
            <a:chOff x="3735" y="6095"/>
            <a:chExt cx="672" cy="724"/>
          </a:xfrm>
        </p:grpSpPr>
        <p:sp>
          <p:nvSpPr>
            <p:cNvPr id="3" name="矩形 2"/>
            <p:cNvSpPr/>
            <p:nvPr/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FF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16300" y="284924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05" y="847725"/>
            <a:ext cx="955040" cy="995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8"/>
            </p:custDataLst>
          </p:nvPr>
        </p:nvSpPr>
        <p:spPr>
          <a:xfrm>
            <a:off x="2154555" y="192405"/>
            <a:ext cx="1297940" cy="457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2003425" y="116141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Input* W_Q, W_K</a:t>
            </a:r>
            <a:endParaRPr lang="en-US" b="1"/>
          </a:p>
        </p:txBody>
      </p:sp>
      <p:sp>
        <p:nvSpPr>
          <p:cNvPr id="33" name="燕尾形箭头 32"/>
          <p:cNvSpPr/>
          <p:nvPr/>
        </p:nvSpPr>
        <p:spPr>
          <a:xfrm rot="720000">
            <a:off x="915035" y="3765550"/>
            <a:ext cx="2370455" cy="18605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燕尾形箭头 33"/>
          <p:cNvSpPr/>
          <p:nvPr>
            <p:custDataLst>
              <p:tags r:id="rId20"/>
            </p:custDataLst>
          </p:nvPr>
        </p:nvSpPr>
        <p:spPr>
          <a:xfrm rot="21120000">
            <a:off x="4319270" y="855980"/>
            <a:ext cx="2463800" cy="31051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85820" y="3883660"/>
            <a:ext cx="426720" cy="460375"/>
            <a:chOff x="3735" y="6095"/>
            <a:chExt cx="672" cy="725"/>
          </a:xfrm>
        </p:grpSpPr>
        <p:sp>
          <p:nvSpPr>
            <p:cNvPr id="36" name="矩形 35"/>
            <p:cNvSpPr/>
            <p:nvPr>
              <p:custDataLst>
                <p:tags r:id="rId21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22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燕尾形箭头 40"/>
          <p:cNvSpPr/>
          <p:nvPr>
            <p:custDataLst>
              <p:tags r:id="rId23"/>
            </p:custDataLst>
          </p:nvPr>
        </p:nvSpPr>
        <p:spPr>
          <a:xfrm rot="5400000">
            <a:off x="3357245" y="3522345"/>
            <a:ext cx="514985" cy="13525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924040" y="560705"/>
            <a:ext cx="426720" cy="460375"/>
            <a:chOff x="3735" y="6095"/>
            <a:chExt cx="672" cy="725"/>
          </a:xfrm>
        </p:grpSpPr>
        <p:sp>
          <p:nvSpPr>
            <p:cNvPr id="43" name="矩形 42"/>
            <p:cNvSpPr/>
            <p:nvPr>
              <p:custDataLst>
                <p:tags r:id="rId24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>
              <p:custDataLst>
                <p:tags r:id="rId25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5" name="矩形 44"/>
          <p:cNvSpPr/>
          <p:nvPr>
            <p:custDataLst>
              <p:tags r:id="rId26"/>
            </p:custDataLst>
          </p:nvPr>
        </p:nvSpPr>
        <p:spPr>
          <a:xfrm>
            <a:off x="151765" y="3195955"/>
            <a:ext cx="661670" cy="3507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7"/>
            </p:custDataLst>
          </p:nvPr>
        </p:nvSpPr>
        <p:spPr>
          <a:xfrm>
            <a:off x="269240" y="34334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28"/>
            </p:custDataLst>
          </p:nvPr>
        </p:nvSpPr>
        <p:spPr>
          <a:xfrm>
            <a:off x="8241665" y="3051175"/>
            <a:ext cx="3161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TIPS: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zh-CN" altLang="en-US" b="1">
                <a:solidFill>
                  <a:srgbClr val="FF0000"/>
                </a:solidFill>
              </a:rPr>
              <a:t>的一块计算肯定要快于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zh-CN" altLang="en-US" b="1">
                <a:solidFill>
                  <a:srgbClr val="FF0000"/>
                </a:solidFill>
              </a:rPr>
              <a:t>的一块计算。所以</a:t>
            </a:r>
            <a:r>
              <a:rPr lang="en-US" altLang="zh-CN" b="1">
                <a:solidFill>
                  <a:srgbClr val="FF0000"/>
                </a:solidFill>
              </a:rPr>
              <a:t>512</a:t>
            </a:r>
            <a:r>
              <a:rPr lang="zh-CN" altLang="en-US" b="1">
                <a:solidFill>
                  <a:srgbClr val="FF0000"/>
                </a:solidFill>
              </a:rPr>
              <a:t>个线程此时不必均分，可以多给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zh-CN" altLang="en-US" b="1">
                <a:solidFill>
                  <a:srgbClr val="FF0000"/>
                </a:solidFill>
              </a:rPr>
              <a:t>一些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3385820" y="28492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371725" y="3870325"/>
            <a:ext cx="426720" cy="459740"/>
            <a:chOff x="3735" y="6095"/>
            <a:chExt cx="672" cy="724"/>
          </a:xfrm>
        </p:grpSpPr>
        <p:sp>
          <p:nvSpPr>
            <p:cNvPr id="3" name="矩形 2"/>
            <p:cNvSpPr/>
            <p:nvPr/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FF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16300" y="284924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05" y="847725"/>
            <a:ext cx="955040" cy="995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8"/>
            </p:custDataLst>
          </p:nvPr>
        </p:nvSpPr>
        <p:spPr>
          <a:xfrm>
            <a:off x="2154555" y="192405"/>
            <a:ext cx="1297940" cy="457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2003425" y="116141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Input* W_Q, W_K</a:t>
            </a:r>
            <a:endParaRPr lang="en-US" b="1"/>
          </a:p>
        </p:txBody>
      </p:sp>
      <p:sp>
        <p:nvSpPr>
          <p:cNvPr id="33" name="燕尾形箭头 32"/>
          <p:cNvSpPr/>
          <p:nvPr/>
        </p:nvSpPr>
        <p:spPr>
          <a:xfrm>
            <a:off x="3974465" y="4032885"/>
            <a:ext cx="2814955" cy="188595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85820" y="3883660"/>
            <a:ext cx="426720" cy="460375"/>
            <a:chOff x="3735" y="6095"/>
            <a:chExt cx="672" cy="725"/>
          </a:xfrm>
        </p:grpSpPr>
        <p:sp>
          <p:nvSpPr>
            <p:cNvPr id="36" name="矩形 35"/>
            <p:cNvSpPr/>
            <p:nvPr>
              <p:custDataLst>
                <p:tags r:id="rId20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燕尾形箭头 40"/>
          <p:cNvSpPr/>
          <p:nvPr>
            <p:custDataLst>
              <p:tags r:id="rId22"/>
            </p:custDataLst>
          </p:nvPr>
        </p:nvSpPr>
        <p:spPr>
          <a:xfrm rot="3360000">
            <a:off x="2917190" y="2124710"/>
            <a:ext cx="1253490" cy="194310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924040" y="560705"/>
            <a:ext cx="426720" cy="460375"/>
            <a:chOff x="3735" y="6095"/>
            <a:chExt cx="672" cy="725"/>
          </a:xfrm>
        </p:grpSpPr>
        <p:sp>
          <p:nvSpPr>
            <p:cNvPr id="43" name="矩形 42"/>
            <p:cNvSpPr/>
            <p:nvPr>
              <p:custDataLst>
                <p:tags r:id="rId23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>
              <p:custDataLst>
                <p:tags r:id="rId24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12540" y="2849245"/>
            <a:ext cx="426720" cy="460375"/>
            <a:chOff x="3735" y="6095"/>
            <a:chExt cx="672" cy="725"/>
          </a:xfrm>
        </p:grpSpPr>
        <p:sp>
          <p:nvSpPr>
            <p:cNvPr id="39" name="矩形 38"/>
            <p:cNvSpPr/>
            <p:nvPr>
              <p:custDataLst>
                <p:tags r:id="rId25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3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30390" y="3883660"/>
            <a:ext cx="426720" cy="460375"/>
            <a:chOff x="3735" y="6095"/>
            <a:chExt cx="672" cy="725"/>
          </a:xfrm>
        </p:grpSpPr>
        <p:sp>
          <p:nvSpPr>
            <p:cNvPr id="46" name="矩形 45"/>
            <p:cNvSpPr/>
            <p:nvPr>
              <p:custDataLst>
                <p:tags r:id="rId27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>
              <p:custDataLst>
                <p:tags r:id="rId28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3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8" name="矩形 47"/>
          <p:cNvSpPr/>
          <p:nvPr>
            <p:custDataLst>
              <p:tags r:id="rId29"/>
            </p:custDataLst>
          </p:nvPr>
        </p:nvSpPr>
        <p:spPr>
          <a:xfrm>
            <a:off x="151765" y="3195955"/>
            <a:ext cx="661670" cy="3507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30"/>
            </p:custDataLst>
          </p:nvPr>
        </p:nvSpPr>
        <p:spPr>
          <a:xfrm>
            <a:off x="269240" y="34334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31"/>
            </p:custDataLst>
          </p:nvPr>
        </p:nvSpPr>
        <p:spPr>
          <a:xfrm>
            <a:off x="8241665" y="3051175"/>
            <a:ext cx="1905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TIPS:</a:t>
            </a:r>
            <a:endParaRPr lang="en-US" b="1">
              <a:solidFill>
                <a:srgbClr val="FF0000"/>
              </a:solidFill>
            </a:endParaRPr>
          </a:p>
          <a:p>
            <a:r>
              <a:rPr lang="zh-CN" b="1">
                <a:solidFill>
                  <a:srgbClr val="FF0000"/>
                </a:solidFill>
              </a:rPr>
              <a:t>同样，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的和</a:t>
            </a:r>
            <a:r>
              <a:rPr lang="en-US" altLang="zh-CN" b="1">
                <a:solidFill>
                  <a:srgbClr val="FF0000"/>
                </a:solidFill>
              </a:rPr>
              <a:t>O</a:t>
            </a:r>
            <a:r>
              <a:rPr lang="zh-CN" altLang="en-US" b="1">
                <a:solidFill>
                  <a:srgbClr val="FF0000"/>
                </a:solidFill>
              </a:rPr>
              <a:t>的线程不必均分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6020" y="192405"/>
            <a:ext cx="6789420" cy="6424295"/>
            <a:chOff x="1852" y="303"/>
            <a:chExt cx="10692" cy="10117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1852" y="5515"/>
              <a:ext cx="3257" cy="4863"/>
              <a:chOff x="-244" y="4242"/>
              <a:chExt cx="3724" cy="555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97" y="4905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-244" y="6742"/>
                <a:ext cx="2140" cy="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行数为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18" y="4242"/>
                <a:ext cx="1962" cy="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列数为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24" y="3893"/>
              <a:ext cx="6318" cy="1276"/>
              <a:chOff x="2866" y="1807"/>
              <a:chExt cx="7223" cy="1459"/>
            </a:xfrm>
          </p:grpSpPr>
          <p:sp>
            <p:nvSpPr>
              <p:cNvPr id="8" name="矩形 7"/>
              <p:cNvSpPr/>
              <p:nvPr>
                <p:custDataLst>
                  <p:tags r:id="rId2"/>
                </p:custDataLst>
              </p:nvPr>
            </p:nvSpPr>
            <p:spPr>
              <a:xfrm rot="16200000">
                <a:off x="6762" y="428"/>
                <a:ext cx="780" cy="4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66" y="2586"/>
                <a:ext cx="1958" cy="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b="1"/>
                  <a:t>行数为</a:t>
                </a:r>
                <a:r>
                  <a:rPr lang="en-US" altLang="zh-CN" b="1"/>
                  <a:t>d</a:t>
                </a:r>
                <a:endParaRPr lang="en-US" altLang="zh-CN" b="1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05" y="1807"/>
                <a:ext cx="458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列数为</a:t>
                </a:r>
                <a:r>
                  <a:rPr lang="en-US" altLang="zh-CN" b="1"/>
                  <a:t>s: seq_len</a:t>
                </a:r>
                <a:endParaRPr lang="en-US" altLang="zh-CN" b="1"/>
              </a:p>
            </p:txBody>
          </p:sp>
        </p:grp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5332" y="6095"/>
              <a:ext cx="4282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3782" y="9744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Q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69" y="4531"/>
              <a:ext cx="8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K</a:t>
              </a:r>
              <a:r>
                <a:rPr lang="en-US" sz="2200" b="1" baseline="30000">
                  <a:solidFill>
                    <a:srgbClr val="FF0000"/>
                  </a:solidFill>
                </a:rPr>
                <a:t>T</a:t>
              </a:r>
              <a:endParaRPr lang="en-US" sz="2200" b="1" baseline="30000">
                <a:solidFill>
                  <a:srgbClr val="FF0000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208" y="303"/>
              <a:ext cx="3336" cy="4905"/>
              <a:chOff x="9512" y="306"/>
              <a:chExt cx="3336" cy="4905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9512" y="306"/>
                <a:ext cx="3336" cy="4863"/>
                <a:chOff x="-42" y="4242"/>
                <a:chExt cx="3814" cy="5559"/>
              </a:xfrm>
            </p:grpSpPr>
            <p:sp>
              <p:nvSpPr>
                <p:cNvPr id="16" name="矩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97" y="4905"/>
                  <a:ext cx="780" cy="489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-42" y="6742"/>
                  <a:ext cx="2210" cy="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/>
                    <a:t>行数为</a:t>
                  </a:r>
                  <a:r>
                    <a:rPr lang="en-US" altLang="zh-CN" b="1"/>
                    <a:t>s: seq_len</a:t>
                  </a:r>
                  <a:endParaRPr lang="en-US" altLang="zh-CN" b="1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19" y="4242"/>
                  <a:ext cx="2253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b="1"/>
                    <a:t>列数为</a:t>
                  </a:r>
                  <a:r>
                    <a:rPr lang="en-US" altLang="zh-CN" b="1"/>
                    <a:t>d</a:t>
                  </a:r>
                  <a:endParaRPr lang="en-US" altLang="zh-CN" b="1"/>
                </a:p>
              </p:txBody>
            </p:sp>
          </p:grpSp>
          <p:sp>
            <p:nvSpPr>
              <p:cNvPr id="19" name="文本框 1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266" y="4535"/>
                <a:ext cx="49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200" b="1">
                    <a:solidFill>
                      <a:srgbClr val="FF0000"/>
                    </a:solidFill>
                  </a:rPr>
                  <a:t>V</a:t>
                </a:r>
                <a:endParaRPr lang="en-US" sz="2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0905" y="6095"/>
              <a:ext cx="681" cy="4283"/>
            </a:xfrm>
            <a:prstGeom prst="rect">
              <a:avLst/>
            </a:prstGeom>
            <a:pattFill prst="pct5">
              <a:fgClr>
                <a:srgbClr val="0F6FC6"/>
              </a:fgClr>
              <a:bgClr>
                <a:srgbClr val="FFFFFF"/>
              </a:bgClr>
            </a:pattFill>
            <a:ln w="19050"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9013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P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4"/>
              </p:custDataLst>
            </p:nvPr>
          </p:nvSpPr>
          <p:spPr>
            <a:xfrm>
              <a:off x="10962" y="9701"/>
              <a:ext cx="49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solidFill>
                    <a:srgbClr val="FF0000"/>
                  </a:solidFill>
                </a:rPr>
                <a:t>O</a:t>
              </a:r>
              <a:endParaRPr lang="en-US" sz="2200" b="1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15"/>
            </p:custDataLst>
          </p:nvPr>
        </p:nvSpPr>
        <p:spPr>
          <a:xfrm>
            <a:off x="3385820" y="28492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371725" y="3870325"/>
            <a:ext cx="426720" cy="459740"/>
            <a:chOff x="3735" y="6095"/>
            <a:chExt cx="672" cy="724"/>
          </a:xfrm>
        </p:grpSpPr>
        <p:sp>
          <p:nvSpPr>
            <p:cNvPr id="3" name="矩形 2"/>
            <p:cNvSpPr/>
            <p:nvPr/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FF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1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16300" y="2849245"/>
            <a:ext cx="39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805" y="847725"/>
            <a:ext cx="955040" cy="9956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8"/>
            </p:custDataLst>
          </p:nvPr>
        </p:nvSpPr>
        <p:spPr>
          <a:xfrm>
            <a:off x="2154555" y="192405"/>
            <a:ext cx="1297940" cy="457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2003425" y="116141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Input* W_Q, W_K</a:t>
            </a:r>
            <a:endParaRPr lang="en-US" b="1"/>
          </a:p>
        </p:txBody>
      </p:sp>
      <p:grpSp>
        <p:nvGrpSpPr>
          <p:cNvPr id="35" name="组合 34"/>
          <p:cNvGrpSpPr/>
          <p:nvPr/>
        </p:nvGrpSpPr>
        <p:grpSpPr>
          <a:xfrm>
            <a:off x="3385820" y="3883660"/>
            <a:ext cx="426720" cy="460375"/>
            <a:chOff x="3735" y="6095"/>
            <a:chExt cx="672" cy="725"/>
          </a:xfrm>
        </p:grpSpPr>
        <p:sp>
          <p:nvSpPr>
            <p:cNvPr id="36" name="矩形 35"/>
            <p:cNvSpPr/>
            <p:nvPr>
              <p:custDataLst>
                <p:tags r:id="rId20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燕尾形箭头 40"/>
          <p:cNvSpPr/>
          <p:nvPr>
            <p:custDataLst>
              <p:tags r:id="rId22"/>
            </p:custDataLst>
          </p:nvPr>
        </p:nvSpPr>
        <p:spPr>
          <a:xfrm rot="180000">
            <a:off x="4268470" y="1054100"/>
            <a:ext cx="2560955" cy="194310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924040" y="560705"/>
            <a:ext cx="426720" cy="460375"/>
            <a:chOff x="3735" y="6095"/>
            <a:chExt cx="672" cy="725"/>
          </a:xfrm>
        </p:grpSpPr>
        <p:sp>
          <p:nvSpPr>
            <p:cNvPr id="43" name="矩形 42"/>
            <p:cNvSpPr/>
            <p:nvPr>
              <p:custDataLst>
                <p:tags r:id="rId23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>
              <p:custDataLst>
                <p:tags r:id="rId24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2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12540" y="2849245"/>
            <a:ext cx="426720" cy="460375"/>
            <a:chOff x="3735" y="6095"/>
            <a:chExt cx="672" cy="725"/>
          </a:xfrm>
        </p:grpSpPr>
        <p:sp>
          <p:nvSpPr>
            <p:cNvPr id="39" name="矩形 38"/>
            <p:cNvSpPr/>
            <p:nvPr>
              <p:custDataLst>
                <p:tags r:id="rId25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6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3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30390" y="3883660"/>
            <a:ext cx="426720" cy="460375"/>
            <a:chOff x="3735" y="6095"/>
            <a:chExt cx="672" cy="725"/>
          </a:xfrm>
        </p:grpSpPr>
        <p:sp>
          <p:nvSpPr>
            <p:cNvPr id="46" name="矩形 45"/>
            <p:cNvSpPr/>
            <p:nvPr>
              <p:custDataLst>
                <p:tags r:id="rId27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>
              <p:custDataLst>
                <p:tags r:id="rId28"/>
              </p:custDataLst>
            </p:nvPr>
          </p:nvSpPr>
          <p:spPr>
            <a:xfrm>
              <a:off x="3783" y="609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3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30320" y="3870325"/>
            <a:ext cx="426720" cy="460375"/>
            <a:chOff x="3735" y="6075"/>
            <a:chExt cx="672" cy="725"/>
          </a:xfrm>
        </p:grpSpPr>
        <p:sp>
          <p:nvSpPr>
            <p:cNvPr id="48" name="矩形 47"/>
            <p:cNvSpPr/>
            <p:nvPr>
              <p:custDataLst>
                <p:tags r:id="rId29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>
              <p:custDataLst>
                <p:tags r:id="rId30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4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33" name="燕尾形箭头 32"/>
          <p:cNvSpPr/>
          <p:nvPr/>
        </p:nvSpPr>
        <p:spPr>
          <a:xfrm rot="420000">
            <a:off x="981710" y="3830955"/>
            <a:ext cx="2705735" cy="193040"/>
          </a:xfrm>
          <a:prstGeom prst="notchedRightArrow">
            <a:avLst>
              <a:gd name="adj1" fmla="val 50000"/>
              <a:gd name="adj2" fmla="val 1205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924040" y="997585"/>
            <a:ext cx="426720" cy="460375"/>
            <a:chOff x="3735" y="6075"/>
            <a:chExt cx="672" cy="725"/>
          </a:xfrm>
        </p:grpSpPr>
        <p:sp>
          <p:nvSpPr>
            <p:cNvPr id="51" name="矩形 50"/>
            <p:cNvSpPr/>
            <p:nvPr>
              <p:custDataLst>
                <p:tags r:id="rId31"/>
              </p:custDataLst>
            </p:nvPr>
          </p:nvSpPr>
          <p:spPr>
            <a:xfrm>
              <a:off x="3735" y="6095"/>
              <a:ext cx="672" cy="6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>
              <p:custDataLst>
                <p:tags r:id="rId32"/>
              </p:custDataLst>
            </p:nvPr>
          </p:nvSpPr>
          <p:spPr>
            <a:xfrm>
              <a:off x="3783" y="6075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>
                  <a:solidFill>
                    <a:srgbClr val="FF0000"/>
                  </a:solidFill>
                </a:rPr>
                <a:t>4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>
            <p:custDataLst>
              <p:tags r:id="rId33"/>
            </p:custDataLst>
          </p:nvPr>
        </p:nvSpPr>
        <p:spPr>
          <a:xfrm>
            <a:off x="151765" y="3195955"/>
            <a:ext cx="661670" cy="3507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34"/>
            </p:custDataLst>
          </p:nvPr>
        </p:nvSpPr>
        <p:spPr>
          <a:xfrm>
            <a:off x="269240" y="3433445"/>
            <a:ext cx="426720" cy="43688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 w="1905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1308</Words>
  <Application>WPS 演示</Application>
  <PresentationFormat>宽屏</PresentationFormat>
  <Paragraphs>250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1287</cp:revision>
  <dcterms:created xsi:type="dcterms:W3CDTF">2019-07-25T02:40:00Z</dcterms:created>
  <dcterms:modified xsi:type="dcterms:W3CDTF">2024-03-22T09:28:12Z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2052-12.1.0.16250</vt:lpwstr>
  </property>
</Properties>
</file>