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16"/>
  </p:handoutMasterIdLst>
  <p:sldIdLst>
    <p:sldId id="634" r:id="rId4"/>
    <p:sldId id="655" r:id="rId6"/>
    <p:sldId id="656" r:id="rId7"/>
    <p:sldId id="658" r:id="rId8"/>
    <p:sldId id="659" r:id="rId9"/>
    <p:sldId id="660" r:id="rId10"/>
    <p:sldId id="661" r:id="rId11"/>
    <p:sldId id="662" r:id="rId12"/>
    <p:sldId id="663" r:id="rId13"/>
    <p:sldId id="664" r:id="rId14"/>
    <p:sldId id="665" r:id="rId15"/>
  </p:sldIdLst>
  <p:sldSz cx="12192000" cy="6858000"/>
  <p:notesSz cx="6858000" cy="9144000"/>
  <p:custDataLst>
    <p:tags r:id="rId20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634"/>
            <p14:sldId id="655"/>
            <p14:sldId id="656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3820" userDrawn="1">
          <p15:clr>
            <a:srgbClr val="A4A3A4"/>
          </p15:clr>
        </p15:guide>
        <p15:guide id="3" pos="43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4834" userDrawn="1">
          <p15:clr>
            <a:srgbClr val="A4A3A4"/>
          </p15:clr>
        </p15:guide>
        <p15:guide id="7" orient="horz" pos="2581" userDrawn="1">
          <p15:clr>
            <a:srgbClr val="A4A3A4"/>
          </p15:clr>
        </p15:guide>
        <p15:guide id="8" orient="horz" pos="1702" userDrawn="1">
          <p15:clr>
            <a:srgbClr val="A4A3A4"/>
          </p15:clr>
        </p15:guide>
        <p15:guide id="9" pos="5624" userDrawn="1">
          <p15:clr>
            <a:srgbClr val="A4A3A4"/>
          </p15:clr>
        </p15:guide>
        <p15:guide id="10" pos="6562" userDrawn="1">
          <p15:clr>
            <a:srgbClr val="A4A3A4"/>
          </p15:clr>
        </p15:guide>
        <p15:guide id="11" pos="1134" userDrawn="1">
          <p15:clr>
            <a:srgbClr val="A4A3A4"/>
          </p15:clr>
        </p15:guide>
        <p15:guide id="12" orient="horz" pos="3268" userDrawn="1">
          <p15:clr>
            <a:srgbClr val="A4A3A4"/>
          </p15:clr>
        </p15:guide>
        <p15:guide id="13" orient="horz" pos="1137" userDrawn="1">
          <p15:clr>
            <a:srgbClr val="A4A3A4"/>
          </p15:clr>
        </p15:guide>
        <p15:guide id="14" orient="horz" pos="3718" userDrawn="1">
          <p15:clr>
            <a:srgbClr val="A4A3A4"/>
          </p15:clr>
        </p15:guide>
        <p15:guide id="15" pos="1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7C4"/>
    <a:srgbClr val="1F89E1"/>
    <a:srgbClr val="1C6394"/>
    <a:srgbClr val="D88428"/>
    <a:srgbClr val="E3A765"/>
    <a:srgbClr val="C2E0F4"/>
    <a:srgbClr val="2481C0"/>
    <a:srgbClr val="FD8F36"/>
    <a:srgbClr val="FE9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98" y="67"/>
      </p:cViewPr>
      <p:guideLst>
        <p:guide orient="horz" pos="2196"/>
        <p:guide pos="3820"/>
        <p:guide pos="439"/>
        <p:guide pos="7242"/>
        <p:guide pos="2880"/>
        <p:guide pos="4834"/>
        <p:guide orient="horz" pos="2581"/>
        <p:guide orient="horz" pos="1702"/>
        <p:guide pos="5624"/>
        <p:guide pos="6562"/>
        <p:guide pos="1134"/>
        <p:guide orient="horz" pos="3268"/>
        <p:guide orient="horz" pos="1137"/>
        <p:guide orient="horz" pos="3718"/>
        <p:guide pos="19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14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jpeg"/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  <a:endParaRPr lang="en-US" altLang="zh-CN" dirty="0"/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/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/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/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  <a:endParaRPr lang="en-US" altLang="zh-CN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1.0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898370" y="444917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5106625" y="-55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05936" y="452334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707513" y="447761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390385" y="55212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791962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3143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780140" y="428430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181717" y="4221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2898" y="421105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框 71"/>
          <p:cNvSpPr txBox="1"/>
          <p:nvPr userDrawn="1"/>
        </p:nvSpPr>
        <p:spPr>
          <a:xfrm>
            <a:off x="97280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101296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3408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5" name="文本框 74"/>
          <p:cNvSpPr txBox="1"/>
          <p:nvPr userDrawn="1"/>
        </p:nvSpPr>
        <p:spPr>
          <a:xfrm>
            <a:off x="9728060" y="427414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10129637" y="421128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0340818" y="420089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512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52528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40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/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/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4.jpeg"/><Relationship Id="rId2" Type="http://schemas.openxmlformats.org/officeDocument/2006/relationships/tags" Target="../tags/tag1.xml"/><Relationship Id="rId1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绘图0-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8260" y="1514475"/>
            <a:ext cx="5700395" cy="5064760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171575" y="751205"/>
            <a:ext cx="9785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L1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数据流思路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：实施细节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56220" y="1514475"/>
            <a:ext cx="40938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原先256线程计算128*128的块。现在使用512线程，用cooperative_group切分为两份。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使用occupancy计算器得知，用3050，现在有99KB共享内存，对GEMM0的A和B的double buffer要用24KB。中间结果是64KB，GEMM1的double buffer是8KB。恰好小于99KB。</a:t>
            </a:r>
            <a:endParaRPr lang="zh-CN" altLang="en-US"/>
          </a:p>
        </p:txBody>
      </p:sp>
      <p:pic>
        <p:nvPicPr>
          <p:cNvPr id="6" name="图片 5" descr="绘图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120" y="4584065"/>
            <a:ext cx="4004945" cy="177228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818005" y="1467485"/>
            <a:ext cx="832358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 b="1" dirty="0">
                <a:sym typeface="+mn-ea"/>
              </a:rPr>
              <a:t>基于数据流的硬件优化</a:t>
            </a:r>
            <a:endParaRPr sz="2000" b="1" dirty="0">
              <a:sym typeface="+mn-ea"/>
            </a:endParaRPr>
          </a:p>
          <a:p>
            <a:endParaRPr sz="2000" dirty="0">
              <a:sym typeface="+mn-ea"/>
            </a:endParaRPr>
          </a:p>
          <a:p>
            <a:r>
              <a:rPr sz="2000" dirty="0">
                <a:solidFill>
                  <a:schemeClr val="tx1"/>
                </a:solidFill>
                <a:sym typeface="+mn-ea"/>
              </a:rPr>
              <a:t>L1层级上：当前在L1层级为了凑数据流，最大只能单个SM内的共享内存，以及block之间的数据是不互通的。这带来了编程和设计空间的局限性，因而当前L1数据流是针对attention来设计的（比如V矩阵如果宽度为两个block，就没法算，或者时间占比更长的FFN层，dense层的融合（展示时间占比））。如果不同的SM能互联，并且不同的block能够访问彼此的共享内存，数据流的自由度将会大大提升，这将能应用于更多计算场景，当然这也引入了缓存的空间局部性问题，需要将数据放到临近的PE的缓存上。</a:t>
            </a:r>
            <a:endParaRPr sz="2000" dirty="0">
              <a:solidFill>
                <a:schemeClr val="tx1"/>
              </a:solidFill>
              <a:sym typeface="+mn-ea"/>
            </a:endParaRPr>
          </a:p>
          <a:p>
            <a:endParaRPr sz="2000" dirty="0">
              <a:solidFill>
                <a:schemeClr val="tx1"/>
              </a:solidFill>
              <a:sym typeface="+mn-ea"/>
            </a:endParaRPr>
          </a:p>
          <a:p>
            <a:r>
              <a:rPr sz="2000" dirty="0">
                <a:solidFill>
                  <a:schemeClr val="tx1"/>
                </a:solidFill>
                <a:sym typeface="+mn-ea"/>
              </a:rPr>
              <a:t>L2层级上: persistent buffer：当前L2行为是不可控的，只能通过计算顺序来试探性的提升L2命中率，并且英伟达的L2 persistent功能不太好用。这就催生了可读写L2的需求。将L2的persistent转化为类似shared memory的scratch pad，能更好的对数据进行操控和缓存。</a:t>
            </a:r>
            <a:endParaRPr sz="20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818005" y="1467485"/>
            <a:ext cx="832358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 b="1" dirty="0">
                <a:sym typeface="+mn-ea"/>
              </a:rPr>
              <a:t>最后和冯宇老师交流数据流的启发：</a:t>
            </a:r>
            <a:endParaRPr lang="zh-CN" sz="2000" b="1" dirty="0">
              <a:sym typeface="+mn-ea"/>
            </a:endParaRPr>
          </a:p>
          <a:p>
            <a:endParaRPr sz="2000" dirty="0">
              <a:sym typeface="+mn-ea"/>
            </a:endParaRPr>
          </a:p>
          <a:p>
            <a:r>
              <a:rPr lang="en-US" sz="2000" dirty="0">
                <a:sym typeface="+mn-ea"/>
              </a:rPr>
              <a:t>1. TPU</a:t>
            </a:r>
            <a:r>
              <a:rPr lang="zh-CN" altLang="en-US" sz="2000" dirty="0">
                <a:sym typeface="+mn-ea"/>
              </a:rPr>
              <a:t>的数据流向是限定死的，只能沿着一个边单向流动，似乎</a:t>
            </a:r>
            <a:r>
              <a:rPr lang="en-US" altLang="zh-CN" sz="2000" dirty="0">
                <a:sym typeface="+mn-ea"/>
              </a:rPr>
              <a:t>DFU</a:t>
            </a:r>
            <a:r>
              <a:rPr lang="zh-CN" altLang="en-US" sz="2000" dirty="0">
                <a:sym typeface="+mn-ea"/>
              </a:rPr>
              <a:t>可以更复杂？比如沿对角线等流动。这可以结合图计算，来高效执行</a:t>
            </a:r>
            <a:endParaRPr lang="zh-CN" altLang="en-US" sz="2000" dirty="0">
              <a:sym typeface="+mn-ea"/>
            </a:endParaRPr>
          </a:p>
          <a:p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2. </a:t>
            </a:r>
            <a:r>
              <a:rPr lang="zh-CN" altLang="en-US" sz="2000" dirty="0">
                <a:sym typeface="+mn-ea"/>
              </a:rPr>
              <a:t>例如稀疏计算，其中有一个是</a:t>
            </a:r>
            <a:r>
              <a:rPr lang="en-US" altLang="zh-CN" sz="2000" dirty="0">
                <a:sym typeface="+mn-ea"/>
              </a:rPr>
              <a:t>dense</a:t>
            </a:r>
            <a:r>
              <a:rPr lang="zh-CN" altLang="en-US" sz="2000" dirty="0">
                <a:sym typeface="+mn-ea"/>
              </a:rPr>
              <a:t>，很慢，能不能动态</a:t>
            </a:r>
            <a:r>
              <a:rPr lang="en-US" altLang="zh-CN" sz="2000" dirty="0">
                <a:sym typeface="+mn-ea"/>
              </a:rPr>
              <a:t>schedule</a:t>
            </a:r>
            <a:r>
              <a:rPr lang="zh-CN" altLang="en-US" sz="2000" dirty="0">
                <a:sym typeface="+mn-ea"/>
              </a:rPr>
              <a:t>任务给其他的核心？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绘图0-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9370" y="1514475"/>
            <a:ext cx="5720715" cy="5077460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171575" y="751205"/>
            <a:ext cx="9785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L1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数据流思路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：实施细节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绘图0-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9355" y="1514475"/>
            <a:ext cx="5842000" cy="4848225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171575" y="751205"/>
            <a:ext cx="9785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L1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数据流思路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：实施细节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绘图0-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9355" y="1506220"/>
            <a:ext cx="5847715" cy="5175250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171575" y="751205"/>
            <a:ext cx="9785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L1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数据流思路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：实施细节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7691755" y="1859915"/>
            <a:ext cx="434467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踩了哪些坑</a:t>
            </a:r>
            <a:endParaRPr lang="zh-CN" altLang="en-US" b="1"/>
          </a:p>
          <a:p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CUDA版本得起码是12以上，之前的cooperative group的性能有问题。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中间结果需要转置得存到共享内存，以便后续读取。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如何减少bank conflict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多线程计算都完成需要用atomic记录完成数，而不能简单用一个线程去修改全局flag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这些经验有助于迁移到cutlass上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！！画图用</a:t>
            </a:r>
            <a:r>
              <a:rPr lang="en-US" altLang="zh-CN" b="1">
                <a:solidFill>
                  <a:srgbClr val="FF0000"/>
                </a:solidFill>
              </a:rPr>
              <a:t>Q K V</a:t>
            </a:r>
            <a:r>
              <a:rPr lang="zh-CN" altLang="en-US" b="1">
                <a:solidFill>
                  <a:srgbClr val="FF0000"/>
                </a:solidFill>
              </a:rPr>
              <a:t>，尺寸要对。并且把计算</a:t>
            </a:r>
            <a:r>
              <a:rPr lang="en-US" altLang="zh-CN" b="1">
                <a:solidFill>
                  <a:srgbClr val="FF0000"/>
                </a:solidFill>
              </a:rPr>
              <a:t>A,B</a:t>
            </a:r>
            <a:r>
              <a:rPr lang="zh-CN" altLang="en-US" b="1">
                <a:solidFill>
                  <a:srgbClr val="FF0000"/>
                </a:solidFill>
              </a:rPr>
              <a:t>也加进去。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绘图0-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3965" y="1514475"/>
            <a:ext cx="5961380" cy="5177790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171575" y="751205"/>
            <a:ext cx="9785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L1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数据流思路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：实施细节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7691755" y="1859915"/>
            <a:ext cx="434467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下周计划</a:t>
            </a:r>
            <a:endParaRPr lang="zh-CN" altLang="en-US" b="1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测试当前代码的性能（时间性能，L2命中率等ncu report）调整参数尺寸，以尝试更好重叠latency，和单独用自己写的kernel组成的attention对比。（我对性能。。。不预期会好很多。我感觉得仔细调参才能发挥性能）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用cutlass（cute）来写代码，以方便调参。。。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当前主要不是为了性能。。是为了跑通，性能不太差就行。。主要是下一步去</a:t>
            </a:r>
            <a:r>
              <a:rPr lang="en-US" altLang="zh-CN"/>
              <a:t>cute</a:t>
            </a:r>
            <a:r>
              <a:rPr lang="zh-CN" altLang="en-US"/>
              <a:t>上调参。。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859915" y="1821180"/>
            <a:ext cx="847280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sym typeface="+mn-ea"/>
              </a:rPr>
              <a:t>数据流驱动的GPU缓存策略：Attention的软硬件协同优化</a:t>
            </a:r>
            <a:endParaRPr lang="zh-CN" altLang="en-US" sz="2400" b="1" dirty="0"/>
          </a:p>
          <a:p>
            <a:r>
              <a:rPr lang="zh-CN" altLang="en-US" sz="2400" b="1">
                <a:solidFill>
                  <a:srgbClr val="FF0000"/>
                </a:solidFill>
              </a:rPr>
              <a:t>去掉</a:t>
            </a:r>
            <a:r>
              <a:rPr lang="en-US" altLang="zh-CN" sz="2400" b="1">
                <a:solidFill>
                  <a:srgbClr val="FF0000"/>
                </a:solidFill>
              </a:rPr>
              <a:t>GPU</a:t>
            </a:r>
            <a:r>
              <a:rPr lang="zh-CN" altLang="en-US" sz="2400" b="1">
                <a:solidFill>
                  <a:srgbClr val="FF0000"/>
                </a:solidFill>
              </a:rPr>
              <a:t>。强调</a:t>
            </a:r>
            <a:r>
              <a:rPr lang="en-US" altLang="zh-CN" sz="2400" b="1">
                <a:solidFill>
                  <a:srgbClr val="FF0000"/>
                </a:solidFill>
              </a:rPr>
              <a:t>attention</a:t>
            </a:r>
            <a:r>
              <a:rPr lang="zh-CN" altLang="en-US" sz="2400" b="1">
                <a:solidFill>
                  <a:srgbClr val="FF0000"/>
                </a:solidFill>
              </a:rPr>
              <a:t>是对的。怎么样把策略用在。以</a:t>
            </a:r>
            <a:r>
              <a:rPr lang="en-US" altLang="zh-CN" sz="2400" b="1">
                <a:solidFill>
                  <a:srgbClr val="FF0000"/>
                </a:solidFill>
              </a:rPr>
              <a:t>attention</a:t>
            </a:r>
            <a:r>
              <a:rPr lang="zh-CN" altLang="en-US" sz="2400" b="1">
                <a:solidFill>
                  <a:srgbClr val="FF0000"/>
                </a:solidFill>
              </a:rPr>
              <a:t>为例。</a:t>
            </a:r>
            <a:endParaRPr lang="zh-CN" altLang="en-US" sz="2400" b="1">
              <a:solidFill>
                <a:srgbClr val="FF0000"/>
              </a:solidFill>
            </a:endParaRPr>
          </a:p>
          <a:p>
            <a:r>
              <a:rPr lang="zh-CN" altLang="en-US" sz="2400"/>
              <a:t>数据流，意味着将连续计算的中间结果存在高速缓存，并及时让后续计算消耗掉中间结果，而不是完成全部的producer计算，将中间结果挤出到低速缓存，再进行后续的consumer计算。这将能尽可能减小不同内存层级的数据搬运开销，有助于解决大模型的内存瓶颈问题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现有</a:t>
            </a:r>
            <a:r>
              <a:rPr lang="en-US" altLang="zh-CN" sz="2400"/>
              <a:t>GPU</a:t>
            </a:r>
            <a:r>
              <a:rPr lang="zh-CN" altLang="en-US" sz="2400"/>
              <a:t>架构上的不足。最终理想的架构长什么样。多强调硬件的东西，</a:t>
            </a:r>
            <a:endParaRPr lang="zh-CN" altLang="en-US" sz="2400"/>
          </a:p>
        </p:txBody>
      </p: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616585" y="1164590"/>
            <a:ext cx="1115885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dirty="0">
                <a:sym typeface="+mn-ea"/>
              </a:rPr>
              <a:t>L1</a:t>
            </a:r>
            <a:r>
              <a:rPr lang="zh-CN" altLang="en-US" sz="2000" b="1" dirty="0">
                <a:sym typeface="+mn-ea"/>
              </a:rPr>
              <a:t>数据流</a:t>
            </a:r>
            <a:endParaRPr lang="zh-CN" altLang="en-US" sz="2000" b="1" dirty="0">
              <a:sym typeface="+mn-ea"/>
            </a:endParaRPr>
          </a:p>
          <a:p>
            <a:endParaRPr lang="zh-CN" altLang="en-US" sz="2000"/>
          </a:p>
          <a:p>
            <a:r>
              <a:rPr lang="zh-CN" altLang="en-US" sz="2000"/>
              <a:t>在L1层级上，我们观察到GEMM对于L1/TEX的命中率几乎为</a:t>
            </a:r>
            <a:r>
              <a:rPr lang="en-US" altLang="zh-CN" sz="2000"/>
              <a:t>0</a:t>
            </a:r>
            <a:r>
              <a:rPr lang="zh-CN" altLang="en-US" sz="2000"/>
              <a:t>，因为我们的数据读取全部使用了shared memory。因而我们最大化共享内存配置，整个SM分配一个最大的block来享用全部的共享内存。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我们考虑attention，使用cooperative_group，一部分线程进行第一个GEMM的计算，中间结果存在共享内存，然后另一部分线程进行第二个GEMM的计算，直接利用中间结果。相当于在原先的两层缓冲（global-&gt;shared-&gt;register）外又增加了intermedium缓冲层级，实现了数据在不同计算块间的流动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和flash decoding相比，有两个优势：a. 中间结果动态消耗，能避免整个中间结果都存在共享内存，有助于使用更大的seq_len。b. 计算和访存单元的调用对于两个cooperative_group是错开的，资源能够更均衡的使用。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（从kernel fusion的角度，以往的</a:t>
            </a:r>
            <a:r>
              <a:rPr lang="en-US" altLang="zh-CN" sz="2000"/>
              <a:t>paper</a:t>
            </a:r>
            <a:r>
              <a:rPr lang="zh-CN" altLang="en-US" sz="2000"/>
              <a:t>没有考虑过数据流，他们都是所有线程同时做同一件事情）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 b="1">
                <a:solidFill>
                  <a:srgbClr val="FF0000"/>
                </a:solidFill>
              </a:rPr>
              <a:t>强调和</a:t>
            </a:r>
            <a:r>
              <a:rPr lang="en-US" altLang="zh-CN" sz="2000" b="1">
                <a:solidFill>
                  <a:srgbClr val="FF0000"/>
                </a:solidFill>
              </a:rPr>
              <a:t>flash attention</a:t>
            </a:r>
            <a:r>
              <a:rPr lang="zh-CN" altLang="en-US" sz="2000" b="1">
                <a:solidFill>
                  <a:srgbClr val="FF0000"/>
                </a:solidFill>
              </a:rPr>
              <a:t>的对比。介绍</a:t>
            </a:r>
            <a:r>
              <a:rPr lang="en-US" altLang="zh-CN" sz="2000" b="1">
                <a:solidFill>
                  <a:srgbClr val="FF0000"/>
                </a:solidFill>
              </a:rPr>
              <a:t>flash attention</a:t>
            </a:r>
            <a:r>
              <a:rPr lang="zh-CN" altLang="en-US" sz="2000" b="1">
                <a:solidFill>
                  <a:srgbClr val="FF0000"/>
                </a:solidFill>
              </a:rPr>
              <a:t>的细节。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616585" y="1164590"/>
            <a:ext cx="1115885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 dirty="0">
                <a:sym typeface="+mn-ea"/>
              </a:rPr>
              <a:t>L2</a:t>
            </a:r>
            <a:r>
              <a:rPr lang="zh-CN" altLang="en-US" sz="2000" b="1" dirty="0">
                <a:sym typeface="+mn-ea"/>
              </a:rPr>
              <a:t>数据流</a:t>
            </a:r>
            <a:endParaRPr sz="2000" b="1" dirty="0">
              <a:sym typeface="+mn-ea"/>
            </a:endParaRPr>
          </a:p>
          <a:p>
            <a:endParaRPr sz="2000" dirty="0">
              <a:sym typeface="+mn-ea"/>
            </a:endParaRPr>
          </a:p>
          <a:p>
            <a:r>
              <a:rPr sz="2000" dirty="0">
                <a:sym typeface="+mn-ea"/>
              </a:rPr>
              <a:t>在L2层级上，我们考虑计算block的先后顺序，导致L2缓存的性能的差异。对A*B-&gt;C，C*D-&gt;E，如果我们完成整个A*B-&gt;C，那么C往往过大而无法完全存在L2缓存里，如果我们一次算C的一半的行，就能更好的缓存C，但是会对B的缓存带来损失。</a:t>
            </a:r>
            <a:endParaRPr sz="2000" dirty="0">
              <a:sym typeface="+mn-ea"/>
            </a:endParaRPr>
          </a:p>
          <a:p>
            <a:endParaRPr sz="2000" dirty="0">
              <a:sym typeface="+mn-ea"/>
            </a:endParaRPr>
          </a:p>
          <a:p>
            <a:r>
              <a:rPr sz="2000" dirty="0">
                <a:sym typeface="+mn-ea"/>
              </a:rPr>
              <a:t>此外，矩阵乘法的block计算顺序可以有很多种，一次算完一整行或一整列是最传统的，也可以执行Z字形，hilbert形，这也可以进一步推广到多个GEMM的计算，这其中的</a:t>
            </a:r>
            <a:r>
              <a:rPr lang="en-US" sz="2000" dirty="0">
                <a:sym typeface="+mn-ea"/>
              </a:rPr>
              <a:t>“</a:t>
            </a:r>
            <a:r>
              <a:rPr sz="2000" dirty="0">
                <a:sym typeface="+mn-ea"/>
              </a:rPr>
              <a:t>计算顺序/tile size/cache 占用</a:t>
            </a:r>
            <a:r>
              <a:rPr lang="en-US" sz="2000" dirty="0">
                <a:sym typeface="+mn-ea"/>
              </a:rPr>
              <a:t>”</a:t>
            </a:r>
            <a:r>
              <a:rPr sz="2000" dirty="0">
                <a:sym typeface="+mn-ea"/>
              </a:rPr>
              <a:t>，存在有价值的权衡</a:t>
            </a:r>
            <a:r>
              <a:rPr lang="zh-CN" sz="2000" dirty="0">
                <a:sym typeface="+mn-ea"/>
              </a:rPr>
              <a:t>空间</a:t>
            </a:r>
            <a:r>
              <a:rPr sz="2000" dirty="0">
                <a:sym typeface="+mn-ea"/>
              </a:rPr>
              <a:t>。通过建立数学模型和TVM搜索的方法，可以寻找到近似最优组合。</a:t>
            </a:r>
            <a:endParaRPr sz="2000" dirty="0">
              <a:sym typeface="+mn-ea"/>
            </a:endParaRPr>
          </a:p>
          <a:p>
            <a:endParaRPr sz="2000" dirty="0">
              <a:sym typeface="+mn-ea"/>
            </a:endParaRPr>
          </a:p>
          <a:p>
            <a:r>
              <a:rPr sz="2000" dirty="0">
                <a:sym typeface="+mn-ea"/>
              </a:rPr>
              <a:t>相比于flash attention，有一个优势：可以将kernel fusion扩展到attention之前的linear层和之后的FFN层。</a:t>
            </a:r>
            <a:endParaRPr sz="2000" dirty="0">
              <a:sym typeface="+mn-ea"/>
            </a:endParaRPr>
          </a:p>
          <a:p>
            <a:endParaRPr sz="2000" dirty="0">
              <a:sym typeface="+mn-ea"/>
            </a:endParaRPr>
          </a:p>
          <a:p>
            <a:r>
              <a:rPr sz="2000" dirty="0">
                <a:sym typeface="+mn-ea"/>
              </a:rPr>
              <a:t>和chimera相比，有两个优势：a. 增加了Z字形，hilbert形等计算顺序，b. 建立更精确的memory traffic模型。</a:t>
            </a:r>
            <a:endParaRPr sz="2000" dirty="0">
              <a:sym typeface="+mn-ea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2763520" y="2546350"/>
            <a:ext cx="601218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 b="1" dirty="0">
                <a:sym typeface="+mn-ea"/>
              </a:rPr>
              <a:t>L1和L2数据流</a:t>
            </a:r>
            <a:r>
              <a:rPr lang="zh-CN" sz="2000" b="1" dirty="0">
                <a:sym typeface="+mn-ea"/>
              </a:rPr>
              <a:t>的</a:t>
            </a:r>
            <a:r>
              <a:rPr sz="2000" b="1" dirty="0">
                <a:sym typeface="+mn-ea"/>
              </a:rPr>
              <a:t>有机结合</a:t>
            </a:r>
            <a:endParaRPr sz="2000" b="1" dirty="0">
              <a:sym typeface="+mn-ea"/>
            </a:endParaRPr>
          </a:p>
          <a:p>
            <a:endParaRPr sz="2000" b="1" dirty="0">
              <a:sym typeface="+mn-ea"/>
            </a:endParaRPr>
          </a:p>
          <a:p>
            <a:r>
              <a:rPr sz="2000" dirty="0">
                <a:sym typeface="+mn-ea"/>
              </a:rPr>
              <a:t>L1的计算是对一行来执行的，但是也不必是完整一行，对每行</a:t>
            </a:r>
            <a:r>
              <a:rPr lang="zh-CN" sz="2000" dirty="0">
                <a:sym typeface="+mn-ea"/>
              </a:rPr>
              <a:t>部分</a:t>
            </a:r>
            <a:r>
              <a:rPr lang="en-US" altLang="zh-CN" sz="2000" dirty="0">
                <a:sym typeface="+mn-ea"/>
              </a:rPr>
              <a:t>block</a:t>
            </a:r>
            <a:r>
              <a:rPr sz="2000" dirty="0">
                <a:sym typeface="+mn-ea"/>
              </a:rPr>
              <a:t>的计算可以使用L1数据流的方法，对</a:t>
            </a:r>
            <a:r>
              <a:rPr lang="zh-CN" sz="2000" dirty="0">
                <a:sym typeface="+mn-ea"/>
              </a:rPr>
              <a:t>所有</a:t>
            </a:r>
            <a:r>
              <a:rPr sz="2000" dirty="0">
                <a:sym typeface="+mn-ea"/>
              </a:rPr>
              <a:t>block计算顺序可以使用L2数据流方法。</a:t>
            </a:r>
            <a:endParaRPr sz="2000" dirty="0">
              <a:sym typeface="+mn-ea"/>
            </a:endParaRPr>
          </a:p>
        </p:txBody>
      </p:sp>
    </p:spTree>
  </p:cSld>
  <p:clrMapOvr>
    <a:masterClrMapping/>
  </p:clrMapOvr>
  <p:transition spd="slow">
    <p:wipe dir="r"/>
  </p:transition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PP_MARK_KEY" val="a5cf1ba0-caf5-4bf3-a26e-5336cfc84755"/>
  <p:tag name="COMMONDATA" val="eyJoZGlkIjoiODIxOWRhYmZlOGQzNTgzYTg3MjRhYmZjMTVlOTM3MjQ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2355</Words>
  <Application>WPS 演示</Application>
  <PresentationFormat>宽屏</PresentationFormat>
  <Paragraphs>75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Arial Unicode MS</vt:lpstr>
      <vt:lpstr>等线</vt:lpstr>
      <vt:lpstr>Calibri</vt:lpstr>
      <vt:lpstr>Office Theme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Arsmart</cp:lastModifiedBy>
  <cp:revision>1291</cp:revision>
  <dcterms:created xsi:type="dcterms:W3CDTF">2019-07-25T02:40:00Z</dcterms:created>
  <dcterms:modified xsi:type="dcterms:W3CDTF">2024-03-23T12:06:33Z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ICV">
    <vt:lpwstr>81531DB974324413AB081F3653849ADF</vt:lpwstr>
  </property>
  <property fmtid="{D5CDD505-2E9C-101B-9397-08002B2CF9AE}" pid="13" name="KSOProductBuildVer">
    <vt:lpwstr>2052-12.1.0.16417</vt:lpwstr>
  </property>
</Properties>
</file>