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3" r:id="rId3"/>
  </p:sldMasterIdLst>
  <p:notesMasterIdLst>
    <p:notesMasterId r:id="rId5"/>
  </p:notesMasterIdLst>
  <p:handoutMasterIdLst>
    <p:handoutMasterId r:id="rId10"/>
  </p:handoutMasterIdLst>
  <p:sldIdLst>
    <p:sldId id="634" r:id="rId4"/>
    <p:sldId id="677" r:id="rId6"/>
    <p:sldId id="678" r:id="rId7"/>
    <p:sldId id="679" r:id="rId8"/>
    <p:sldId id="680" r:id="rId9"/>
  </p:sldIdLst>
  <p:sldSz cx="12192000" cy="6858000"/>
  <p:notesSz cx="6858000" cy="9144000"/>
  <p:custDataLst>
    <p:tags r:id="rId14"/>
  </p:custDataLst>
  <p:kinsoku lang="zh-CN" invalStChars="!),.:;?]}、。—ˇ¨〃々～‖…’”〕〉》」』〗】∶！＂＇），．：；？］｀｜｝·" invalEndChars="([{‘“〔〈《「『〖【（［｛．·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模板设计" id="{98D20F61-6043-4923-9B9A-3EE97168FDEE}">
          <p14:sldIdLst>
            <p14:sldId id="634"/>
            <p14:sldId id="677"/>
            <p14:sldId id="678"/>
            <p14:sldId id="679"/>
            <p14:sldId id="680"/>
          </p14:sldIdLst>
        </p14:section>
        <p14:section name="使用技巧" id="{2E7B49A8-7DA7-4A86-A19A-51C48FE31DC7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439" userDrawn="1">
          <p15:clr>
            <a:srgbClr val="A4A3A4"/>
          </p15:clr>
        </p15:guide>
        <p15:guide id="4" pos="7242" userDrawn="1">
          <p15:clr>
            <a:srgbClr val="A4A3A4"/>
          </p15:clr>
        </p15:guide>
        <p15:guide id="5" pos="2880" userDrawn="1">
          <p15:clr>
            <a:srgbClr val="A4A3A4"/>
          </p15:clr>
        </p15:guide>
        <p15:guide id="6" pos="4839" userDrawn="1">
          <p15:clr>
            <a:srgbClr val="A4A3A4"/>
          </p15:clr>
        </p15:guide>
        <p15:guide id="7" orient="horz" pos="2581" userDrawn="1">
          <p15:clr>
            <a:srgbClr val="A4A3A4"/>
          </p15:clr>
        </p15:guide>
        <p15:guide id="8" orient="horz" pos="1702" userDrawn="1">
          <p15:clr>
            <a:srgbClr val="A4A3A4"/>
          </p15:clr>
        </p15:guide>
        <p15:guide id="9" pos="5624" userDrawn="1">
          <p15:clr>
            <a:srgbClr val="A4A3A4"/>
          </p15:clr>
        </p15:guide>
        <p15:guide id="10" pos="6562" userDrawn="1">
          <p15:clr>
            <a:srgbClr val="A4A3A4"/>
          </p15:clr>
        </p15:guide>
        <p15:guide id="11" pos="1134" userDrawn="1">
          <p15:clr>
            <a:srgbClr val="A4A3A4"/>
          </p15:clr>
        </p15:guide>
        <p15:guide id="12" orient="horz" pos="3268" userDrawn="1">
          <p15:clr>
            <a:srgbClr val="A4A3A4"/>
          </p15:clr>
        </p15:guide>
        <p15:guide id="13" orient="horz" pos="1100" userDrawn="1">
          <p15:clr>
            <a:srgbClr val="A4A3A4"/>
          </p15:clr>
        </p15:guide>
        <p15:guide id="14" orient="horz" pos="3718" userDrawn="1">
          <p15:clr>
            <a:srgbClr val="A4A3A4"/>
          </p15:clr>
        </p15:guide>
        <p15:guide id="15" pos="197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77C4"/>
    <a:srgbClr val="1F89E1"/>
    <a:srgbClr val="1C6394"/>
    <a:srgbClr val="D88428"/>
    <a:srgbClr val="E3A765"/>
    <a:srgbClr val="C2E0F4"/>
    <a:srgbClr val="2481C0"/>
    <a:srgbClr val="FD8F36"/>
    <a:srgbClr val="FE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3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998" y="67"/>
      </p:cViewPr>
      <p:guideLst>
        <p:guide orient="horz" pos="2232"/>
        <p:guide pos="3840"/>
        <p:guide pos="439"/>
        <p:guide pos="7242"/>
        <p:guide pos="2880"/>
        <p:guide pos="4839"/>
        <p:guide orient="horz" pos="2581"/>
        <p:guide orient="horz" pos="1702"/>
        <p:guide pos="5624"/>
        <p:guide pos="6562"/>
        <p:guide pos="1134"/>
        <p:guide orient="horz" pos="3268"/>
        <p:guide orient="horz" pos="1100"/>
        <p:guide orient="horz" pos="3718"/>
        <p:guide pos="197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B1970D-4733-4569-9950-69188D797AF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62D0A4-2D73-42D6-8CE4-EF37B1DD013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float4、__restrict__ 、#pragma unroll、有时候就是多尝试几种方法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有时候换更新的CUDA库可以更好的控制寄存器。。。不同架构上也不一样。。我甚至在想下一步研究SAAS代码。。看博士导师怎么说了。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给FARREY的建议：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如果我使用GPU来写，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一些优化方法：控制寄存器的方法/控制L2缓存的方法/使用我的比cublas更快的kernel（更精细的latency cover）(能达到理论性能的96%，warpselect能达到50%）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warpselect是2017年的算法，那时候还是帕斯卡架构，现在的安培架构的共享内存大得多。warpselect将大多数值存在寄存器中，受限于共享内存的大小，是否可以换成共享内存存储？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针对张量核心的计算，有进一步优化的可能。技巧藏在cutlass里。因为更快的读取速度，需要匹配更多的缓存和更快的计算。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dirty="0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使用syncwarp而不是syncthread能更快？（因为看到warpselect里主要针对warp进行计算。）（搜了一下，warpselect里面都是syncthread来同步）</a:t>
            </a:r>
            <a:endParaRPr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6" Type="http://schemas.openxmlformats.org/officeDocument/2006/relationships/image" Target="../media/image9.jpeg"/><Relationship Id="rId5" Type="http://schemas.microsoft.com/office/2007/relationships/hdphoto" Target="../media/image8.wdp"/><Relationship Id="rId4" Type="http://schemas.openxmlformats.org/officeDocument/2006/relationships/image" Target="../media/image7.png"/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image" Target="../media/image12.jpeg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microsoft.com/office/2007/relationships/hdphoto" Target="../media/image8.wdp"/><Relationship Id="rId3" Type="http://schemas.openxmlformats.org/officeDocument/2006/relationships/image" Target="../media/image7.png"/><Relationship Id="rId2" Type="http://schemas.openxmlformats.org/officeDocument/2006/relationships/hyperlink" Target="http://www.officeplus.cn/Template/Home.shtml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/>
        </p:nvSpPr>
        <p:spPr>
          <a:xfrm>
            <a:off x="-1154790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8" name="文本占位符 52"/>
          <p:cNvSpPr>
            <a:spLocks noGrp="1"/>
          </p:cNvSpPr>
          <p:nvPr>
            <p:ph type="body" sz="quarter" idx="14" hasCustomPrompt="1"/>
          </p:nvPr>
        </p:nvSpPr>
        <p:spPr>
          <a:xfrm>
            <a:off x="606434" y="1565891"/>
            <a:ext cx="1364476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800" dirty="0" smtClean="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US" altLang="zh-CN" dirty="0">
                <a:solidFill>
                  <a:schemeClr val="bg1">
                    <a:lumMod val="75000"/>
                  </a:schemeClr>
                </a:solidFill>
              </a:rPr>
              <a:t>PowerPoint</a:t>
            </a:r>
            <a:endParaRPr lang="zh-CN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1" name="任意多边形: 形状 30"/>
          <p:cNvSpPr/>
          <p:nvPr userDrawn="1"/>
        </p:nvSpPr>
        <p:spPr>
          <a:xfrm>
            <a:off x="391923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>
            <a:off x="-369180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4" name="文本占位符 52"/>
          <p:cNvSpPr>
            <a:spLocks noGrp="1"/>
          </p:cNvSpPr>
          <p:nvPr>
            <p:ph type="body" sz="quarter" idx="12" hasCustomPrompt="1"/>
          </p:nvPr>
        </p:nvSpPr>
        <p:spPr>
          <a:xfrm>
            <a:off x="697261" y="4151835"/>
            <a:ext cx="985014" cy="25853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none" rtlCol="0">
            <a:spAutoFit/>
          </a:bodyPr>
          <a:lstStyle>
            <a:lvl1pPr marL="0" indent="0">
              <a:buNone/>
              <a:defRPr lang="zh-CN" altLang="en-US" sz="1200" dirty="0">
                <a:solidFill>
                  <a:schemeClr val="bg1"/>
                </a:solidFill>
              </a:defRPr>
            </a:lvl1pPr>
          </a:lstStyle>
          <a:p>
            <a:pPr marL="0" lvl="0" algn="ctr" defTabSz="457200"/>
            <a:r>
              <a:rPr lang="en-US" altLang="zh-CN" dirty="0" err="1"/>
              <a:t>OfficePLUS</a:t>
            </a:r>
            <a:endParaRPr lang="en-US" altLang="zh-CN" dirty="0"/>
          </a:p>
        </p:txBody>
      </p:sp>
      <p:sp>
        <p:nvSpPr>
          <p:cNvPr id="53" name="文本占位符 52"/>
          <p:cNvSpPr>
            <a:spLocks noGrp="1"/>
          </p:cNvSpPr>
          <p:nvPr>
            <p:ph type="body" sz="quarter" idx="11" hasCustomPrompt="1"/>
          </p:nvPr>
        </p:nvSpPr>
        <p:spPr>
          <a:xfrm>
            <a:off x="600816" y="2271362"/>
            <a:ext cx="5731056" cy="1136273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4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Atmospheric work </a:t>
            </a:r>
            <a:endParaRPr lang="en-US" altLang="zh-CN" dirty="0"/>
          </a:p>
          <a:p>
            <a:pPr lvl="0"/>
            <a:r>
              <a:rPr lang="en-US" altLang="zh-CN" dirty="0"/>
              <a:t>report</a:t>
            </a:r>
            <a:endParaRPr lang="zh-CN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9419310" y="2250590"/>
            <a:ext cx="2066554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6825146" y="561983"/>
            <a:ext cx="2840435" cy="274636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292975" y="890588"/>
            <a:ext cx="3359150" cy="4946650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4" name="任意多边形: 形状 3"/>
          <p:cNvSpPr/>
          <p:nvPr userDrawn="1"/>
        </p:nvSpPr>
        <p:spPr>
          <a:xfrm>
            <a:off x="959389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5" name="任意多边形: 形状 4"/>
          <p:cNvSpPr/>
          <p:nvPr userDrawn="1"/>
        </p:nvSpPr>
        <p:spPr>
          <a:xfrm>
            <a:off x="5365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6" name="任意多边形: 形状 5"/>
          <p:cNvSpPr/>
          <p:nvPr userDrawn="1"/>
        </p:nvSpPr>
        <p:spPr>
          <a:xfrm>
            <a:off x="1137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7" name="任意多边形: 形状 6"/>
          <p:cNvSpPr/>
          <p:nvPr userDrawn="1"/>
        </p:nvSpPr>
        <p:spPr>
          <a:xfrm>
            <a:off x="-3091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8" name="任意多边形: 形状 7"/>
          <p:cNvSpPr/>
          <p:nvPr userDrawn="1"/>
        </p:nvSpPr>
        <p:spPr>
          <a:xfrm>
            <a:off x="-731954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95000"/>
                    <a:alpha val="0"/>
                  </a:schemeClr>
                </a:gs>
                <a:gs pos="38000">
                  <a:schemeClr val="bg1">
                    <a:lumMod val="85000"/>
                    <a:alpha val="35000"/>
                  </a:schemeClr>
                </a:gs>
                <a:gs pos="62000">
                  <a:schemeClr val="bg1">
                    <a:lumMod val="95000"/>
                    <a:alpha val="0"/>
                  </a:schemeClr>
                </a:gs>
              </a:gsLst>
              <a:lin ang="16200000" scaled="1"/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-1577625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>
            <a:off x="-200046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>
            <a:off x="-242329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>
            <a:off x="-284613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>
            <a:off x="-326896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>
            <a:off x="-411464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>
            <a:off x="-4537476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>
            <a:off x="-4960311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>
            <a:off x="-5383147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>
            <a:off x="-5805983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>
            <a:off x="-6228818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2" name="任意多边形: 形状 21"/>
          <p:cNvSpPr/>
          <p:nvPr userDrawn="1"/>
        </p:nvSpPr>
        <p:spPr>
          <a:xfrm>
            <a:off x="-6651654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3" name="任意多边形: 形状 22"/>
          <p:cNvSpPr/>
          <p:nvPr userDrawn="1"/>
        </p:nvSpPr>
        <p:spPr>
          <a:xfrm>
            <a:off x="-7074490" y="-442649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24" name="直接连接符 23"/>
          <p:cNvCxnSpPr/>
          <p:nvPr userDrawn="1"/>
        </p:nvCxnSpPr>
        <p:spPr>
          <a:xfrm>
            <a:off x="695325" y="6292750"/>
            <a:ext cx="362857" cy="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任意多边形: 形状 24"/>
          <p:cNvSpPr/>
          <p:nvPr userDrawn="1"/>
        </p:nvSpPr>
        <p:spPr>
          <a:xfrm>
            <a:off x="645625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6" name="任意多边形: 形状 25"/>
          <p:cNvSpPr/>
          <p:nvPr userDrawn="1"/>
        </p:nvSpPr>
        <p:spPr>
          <a:xfrm>
            <a:off x="603341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7" name="任意多边形: 形状 26"/>
          <p:cNvSpPr/>
          <p:nvPr userDrawn="1"/>
        </p:nvSpPr>
        <p:spPr>
          <a:xfrm>
            <a:off x="561058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8" name="任意多边形: 形状 27"/>
          <p:cNvSpPr/>
          <p:nvPr userDrawn="1"/>
        </p:nvSpPr>
        <p:spPr>
          <a:xfrm>
            <a:off x="518774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29" name="任意多边形: 形状 28"/>
          <p:cNvSpPr/>
          <p:nvPr userDrawn="1"/>
        </p:nvSpPr>
        <p:spPr>
          <a:xfrm>
            <a:off x="476491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0" name="任意多边形: 形状 29"/>
          <p:cNvSpPr/>
          <p:nvPr userDrawn="1"/>
        </p:nvSpPr>
        <p:spPr>
          <a:xfrm>
            <a:off x="434207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2" name="任意多边形: 形状 31"/>
          <p:cNvSpPr/>
          <p:nvPr userDrawn="1"/>
        </p:nvSpPr>
        <p:spPr>
          <a:xfrm>
            <a:off x="3496403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3" name="任意多边形: 形状 32"/>
          <p:cNvSpPr/>
          <p:nvPr userDrawn="1"/>
        </p:nvSpPr>
        <p:spPr>
          <a:xfrm>
            <a:off x="3073568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4" name="任意多边形: 形状 33"/>
          <p:cNvSpPr/>
          <p:nvPr userDrawn="1"/>
        </p:nvSpPr>
        <p:spPr>
          <a:xfrm>
            <a:off x="2650732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5" name="任意多边形: 形状 34"/>
          <p:cNvSpPr/>
          <p:nvPr userDrawn="1"/>
        </p:nvSpPr>
        <p:spPr>
          <a:xfrm>
            <a:off x="2227896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6" name="任意多边形: 形状 35"/>
          <p:cNvSpPr/>
          <p:nvPr userDrawn="1"/>
        </p:nvSpPr>
        <p:spPr>
          <a:xfrm>
            <a:off x="1805061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sp>
        <p:nvSpPr>
          <p:cNvPr id="37" name="任意多边形: 形状 36"/>
          <p:cNvSpPr/>
          <p:nvPr userDrawn="1"/>
        </p:nvSpPr>
        <p:spPr>
          <a:xfrm>
            <a:off x="1382225" y="-442650"/>
            <a:ext cx="7810500" cy="7743299"/>
          </a:xfrm>
          <a:custGeom>
            <a:avLst/>
            <a:gdLst>
              <a:gd name="connsiteX0" fmla="*/ 0 w 7810500"/>
              <a:gd name="connsiteY0" fmla="*/ 175533 h 6976383"/>
              <a:gd name="connsiteX1" fmla="*/ 2533650 w 7810500"/>
              <a:gd name="connsiteY1" fmla="*/ 594633 h 6976383"/>
              <a:gd name="connsiteX2" fmla="*/ 4991100 w 7810500"/>
              <a:gd name="connsiteY2" fmla="*/ 5071383 h 6976383"/>
              <a:gd name="connsiteX3" fmla="*/ 7810500 w 7810500"/>
              <a:gd name="connsiteY3" fmla="*/ 6976383 h 69763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10500" h="6976383">
                <a:moveTo>
                  <a:pt x="0" y="175533"/>
                </a:moveTo>
                <a:cubicBezTo>
                  <a:pt x="850900" y="-22905"/>
                  <a:pt x="1701800" y="-221342"/>
                  <a:pt x="2533650" y="594633"/>
                </a:cubicBezTo>
                <a:cubicBezTo>
                  <a:pt x="3365500" y="1410608"/>
                  <a:pt x="4111625" y="4007758"/>
                  <a:pt x="4991100" y="5071383"/>
                </a:cubicBezTo>
                <a:cubicBezTo>
                  <a:pt x="5870575" y="6135008"/>
                  <a:pt x="6840537" y="6555695"/>
                  <a:pt x="7810500" y="6976383"/>
                </a:cubicBezTo>
              </a:path>
            </a:pathLst>
          </a:custGeom>
          <a:noFill/>
          <a:ln w="12700" cap="flat" cmpd="sng" algn="ctr">
            <a:gradFill flip="none" rotWithShape="1">
              <a:gsLst>
                <a:gs pos="0">
                  <a:schemeClr val="bg1">
                    <a:lumMod val="85000"/>
                    <a:alpha val="20000"/>
                  </a:schemeClr>
                </a:gs>
                <a:gs pos="100000">
                  <a:schemeClr val="bg1">
                    <a:lumMod val="85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lumMod val="100000"/>
                </a:schemeClr>
              </a:solidFill>
            </a:endParaRPr>
          </a:p>
        </p:txBody>
      </p:sp>
      <p:cxnSp>
        <p:nvCxnSpPr>
          <p:cNvPr id="43" name="直接连接符 42"/>
          <p:cNvCxnSpPr/>
          <p:nvPr userDrawn="1"/>
        </p:nvCxnSpPr>
        <p:spPr>
          <a:xfrm>
            <a:off x="695325" y="6296016"/>
            <a:ext cx="1080135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 userDrawn="1"/>
        </p:nvSpPr>
        <p:spPr>
          <a:xfrm>
            <a:off x="11446337" y="3614871"/>
            <a:ext cx="45719" cy="23073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占位符 52"/>
          <p:cNvSpPr>
            <a:spLocks noGrp="1"/>
          </p:cNvSpPr>
          <p:nvPr>
            <p:ph type="body" sz="quarter" idx="13" hasCustomPrompt="1"/>
          </p:nvPr>
        </p:nvSpPr>
        <p:spPr>
          <a:xfrm>
            <a:off x="596909" y="4549085"/>
            <a:ext cx="1124026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None/>
              <a:defRPr lang="en-US" altLang="zh-CN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0" lvl="0" algn="ctr" defTabSz="457200"/>
            <a:r>
              <a:rPr lang="en-US" altLang="zh-CN" dirty="0"/>
              <a:t>2019 / 01 / 01</a:t>
            </a:r>
            <a:endParaRPr lang="en-US" altLang="zh-CN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6172768" y="4375787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695326" y="1937538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6172768" y="1934592"/>
            <a:ext cx="5342251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695326" y="4375787"/>
            <a:ext cx="5323908" cy="18553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4924796" y="2829145"/>
            <a:ext cx="2333385" cy="2373902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8295822" y="1304503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827966" y="2314256"/>
            <a:ext cx="3047530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8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4535804" y="1817758"/>
            <a:ext cx="3038042" cy="1302026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3224723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0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683226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51" name="图片占位符 48"/>
          <p:cNvSpPr>
            <a:spLocks noGrp="1"/>
          </p:cNvSpPr>
          <p:nvPr>
            <p:ph type="pic" sz="quarter" idx="12"/>
          </p:nvPr>
        </p:nvSpPr>
        <p:spPr>
          <a:xfrm>
            <a:off x="10413506" y="1388896"/>
            <a:ext cx="2985577" cy="4415004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48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530894" y="1242915"/>
            <a:ext cx="2886281" cy="4243479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  <p:sp>
        <p:nvSpPr>
          <p:cNvPr id="49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1777199" y="4189539"/>
            <a:ext cx="2886281" cy="1296855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lang="zh-CN" altLang="en-US"/>
            </a:lvl1pPr>
          </a:lstStyle>
          <a:p>
            <a:pPr lvl="0"/>
            <a:endParaRPr lang="zh-CN" altLang="en-US"/>
          </a:p>
        </p:txBody>
      </p:sp>
    </p:spTree>
  </p:cSld>
  <p:clrMapOvr>
    <a:masterClrMapping/>
  </p:clrMapOvr>
  <p:transition spd="slow"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</p:spTree>
  </p:cSld>
  <p:clrMapOvr>
    <a:masterClrMapping/>
  </p:clrMapOvr>
  <p:transition spd="slow"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标注</a:t>
            </a:r>
            <a:endParaRPr lang="zh-CN" altLang="en-US" sz="18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字体使用 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行距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背景图片出处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声明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英文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Arial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中文 微软雅黑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zh-CN" altLang="en-US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正文 </a:t>
            </a:r>
            <a:r>
              <a:rPr lang="en-US" altLang="zh-CN" sz="1400" dirty="0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1.0</a:t>
            </a: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en-US" altLang="zh-CN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r>
              <a:rPr lang="en-US" altLang="zh-CN" sz="1400" dirty="0" err="1">
                <a:solidFill>
                  <a:srgbClr val="FFFFFF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cn.bing.com</a:t>
            </a: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defTabSz="609600">
              <a:lnSpc>
                <a:spcPct val="130000"/>
              </a:lnSpc>
            </a:pPr>
            <a:endParaRPr lang="zh-CN" altLang="en-US" sz="1400" dirty="0">
              <a:solidFill>
                <a:srgbClr val="FFFFFF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  <a:p>
            <a:pPr marL="0" marR="0" lvl="0" indent="0" algn="l" defTabSz="6096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panose="020B0502040204020203" charset="0"/>
                <a:ea typeface="Segoe UI Light" panose="020B0502040204020203" charset="0"/>
                <a:cs typeface="Segoe UI Light" panose="020B0502040204020203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/>
                <a:ea typeface="微软雅黑" panose="020B0503020204020204" charset="-122"/>
                <a:cs typeface="+mn-cs"/>
              </a:rPr>
              <a:t>不得被全部或部分的复制、传播、销售，否则将承担法律责任。</a:t>
            </a:r>
            <a:endParaRPr kumimoji="0" lang="zh-CN" altLang="en-US" sz="1335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微软雅黑" panose="020B0503020204020204" charset="-122"/>
              <a:cs typeface="+mn-cs"/>
            </a:endParaRP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prstClr val="white"/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prstClr val="white"/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/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选择“设计”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“变体”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“颜色”；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文本框 12"/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模板使用技巧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600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 panose="020B0502040204020203"/>
                <a:ea typeface="微软雅黑" panose="020B0503020204020204" charset="-122"/>
                <a:cs typeface="Segoe UI Light" panose="020B0502040204020203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 panose="020B0502040204020203"/>
              <a:ea typeface="微软雅黑" panose="020B0503020204020204" charset="-122"/>
              <a:cs typeface="Segoe UI Light" panose="020B0502040204020203"/>
            </a:endParaRPr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/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1.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选择“开始”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-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“新建幻灯片”；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charset="-122"/>
                <a:ea typeface="微软雅黑" panose="020B0503020204020204" charset="-122"/>
              </a:rPr>
              <a:t>2.</a:t>
            </a:r>
            <a:r>
              <a:rPr lang="zh-CN" altLang="en-US" sz="1200" spc="150">
                <a:latin typeface="微软雅黑" panose="020B0503020204020204" charset="-122"/>
                <a:ea typeface="微软雅黑" panose="020B050302020402020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charset="-122"/>
                <a:ea typeface="微软雅黑" panose="020B0503020204020204" charset="-122"/>
              </a:rPr>
              <a:t>…</a:t>
            </a:r>
            <a:endParaRPr lang="en-US" sz="1200" spc="15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关注微软Office文档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: 圆角 3"/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5" name="图片 4" descr="图片包含 纵横字谜, 文字&#10;&#10;已生成极高可信度的说明"/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/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免费下载更多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微软官方</a:t>
            </a:r>
            <a:r>
              <a:rPr lang="en-US" altLang="zh-CN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PPT</a:t>
            </a: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模板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8" name="图片 7" descr="图片包含 室内, 文字, 纵横字谜, 物体&#10;&#10;自动生成的说明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998" y="1935162"/>
            <a:ext cx="2987676" cy="2987676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微软黑科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/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矩形: 圆角 7"/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矩形: 圆角 8"/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/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OneDrive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8" name="文本框 17"/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微软听听文档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AI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+mn-ea"/>
                <a:sym typeface="+mn-lt"/>
              </a:rPr>
              <a:t>识图 」</a:t>
            </a:r>
            <a:endParaRPr lang="zh-CN" altLang="en-US" sz="20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+mn-ea"/>
              <a:sym typeface="+mn-lt"/>
            </a:endParaRPr>
          </a:p>
        </p:txBody>
      </p:sp>
      <p:cxnSp>
        <p:nvCxnSpPr>
          <p:cNvPr id="20" name="直接连接符 19"/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2"/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716" y="1726788"/>
            <a:ext cx="2743200" cy="2743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 userDrawn="1"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82" y="1726788"/>
            <a:ext cx="2743200" cy="27432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 userDrawn="1"/>
        </p:nvPicPr>
        <p:blipFill>
          <a:blip r:embed="rId7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9320" y="1726788"/>
            <a:ext cx="2743200" cy="2743200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898370" y="444917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7152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5106625" y="-55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05936" y="452334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707513" y="447761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390385" y="552128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791962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1003143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2" name="文本框 1"/>
          <p:cNvSpPr txBox="1"/>
          <p:nvPr userDrawn="1"/>
        </p:nvSpPr>
        <p:spPr>
          <a:xfrm>
            <a:off x="4780140" y="428430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5181717" y="4221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392898" y="421105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框 71"/>
          <p:cNvSpPr txBox="1"/>
          <p:nvPr userDrawn="1"/>
        </p:nvSpPr>
        <p:spPr>
          <a:xfrm>
            <a:off x="97280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101296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3408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5" name="文本框 74"/>
          <p:cNvSpPr txBox="1"/>
          <p:nvPr userDrawn="1"/>
        </p:nvSpPr>
        <p:spPr>
          <a:xfrm>
            <a:off x="9728060" y="427414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6" name="矩形 75"/>
          <p:cNvSpPr/>
          <p:nvPr userDrawn="1"/>
        </p:nvSpPr>
        <p:spPr>
          <a:xfrm>
            <a:off x="10129637" y="421128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0340818" y="420089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" name="文本框 5"/>
          <p:cNvSpPr txBox="1"/>
          <p:nvPr userDrawn="1"/>
        </p:nvSpPr>
        <p:spPr>
          <a:xfrm>
            <a:off x="4851260" y="5521288"/>
            <a:ext cx="6908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8" name="矩形 27"/>
          <p:cNvSpPr/>
          <p:nvPr userDrawn="1"/>
        </p:nvSpPr>
        <p:spPr>
          <a:xfrm>
            <a:off x="5252837" y="545842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5464018" y="5448031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2110462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3632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1518028" y="4514458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1919605" y="4468728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4181212" y="4513543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4582789" y="445067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6857951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7259528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77055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766008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421554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框 63"/>
          <p:cNvSpPr txBox="1"/>
          <p:nvPr userDrawn="1"/>
        </p:nvSpPr>
        <p:spPr>
          <a:xfrm>
            <a:off x="9483235" y="45216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0" name="矩形 69"/>
          <p:cNvSpPr/>
          <p:nvPr userDrawn="1"/>
        </p:nvSpPr>
        <p:spPr>
          <a:xfrm>
            <a:off x="9884812" y="4470916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10077101" y="4440286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六项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702530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51" name="矩形 50"/>
          <p:cNvSpPr/>
          <p:nvPr userDrawn="1"/>
        </p:nvSpPr>
        <p:spPr>
          <a:xfrm>
            <a:off x="6096000" y="1076279"/>
            <a:ext cx="6219825" cy="22620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689817" y="853629"/>
            <a:ext cx="5762087" cy="226207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50" name="组合 49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7" name="组合 6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8" name="任意多边形: 形状 7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29" name="组合 28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0" name="任意多边形: 形状 29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cxnSp>
        <p:nvCxnSpPr>
          <p:cNvPr id="53" name="直接连接符 52"/>
          <p:cNvCxnSpPr/>
          <p:nvPr userDrawn="1"/>
        </p:nvCxnSpPr>
        <p:spPr>
          <a:xfrm>
            <a:off x="695325" y="49528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 userDrawn="1"/>
        </p:nvCxnSpPr>
        <p:spPr>
          <a:xfrm>
            <a:off x="695325" y="54766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组合 54"/>
          <p:cNvGrpSpPr/>
          <p:nvPr userDrawn="1"/>
        </p:nvGrpSpPr>
        <p:grpSpPr>
          <a:xfrm>
            <a:off x="695325" y="6292750"/>
            <a:ext cx="10801350" cy="3266"/>
            <a:chOff x="695325" y="6292750"/>
            <a:chExt cx="10801350" cy="3266"/>
          </a:xfrm>
        </p:grpSpPr>
        <p:cxnSp>
          <p:nvCxnSpPr>
            <p:cNvPr id="56" name="直接连接符 55"/>
            <p:cNvCxnSpPr/>
            <p:nvPr/>
          </p:nvCxnSpPr>
          <p:spPr>
            <a:xfrm>
              <a:off x="695325" y="6296016"/>
              <a:ext cx="10801350" cy="0"/>
            </a:xfrm>
            <a:prstGeom prst="line">
              <a:avLst/>
            </a:prstGeom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连接符 56"/>
            <p:cNvCxnSpPr/>
            <p:nvPr/>
          </p:nvCxnSpPr>
          <p:spPr>
            <a:xfrm>
              <a:off x="695325" y="6292750"/>
              <a:ext cx="362857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文本框 57"/>
          <p:cNvSpPr txBox="1"/>
          <p:nvPr userDrawn="1"/>
        </p:nvSpPr>
        <p:spPr>
          <a:xfrm>
            <a:off x="3110096" y="4112264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01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0" name="矩形 59"/>
          <p:cNvSpPr/>
          <p:nvPr userDrawn="1"/>
        </p:nvSpPr>
        <p:spPr>
          <a:xfrm>
            <a:off x="3511673" y="4066534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 userDrawn="1"/>
        </p:nvSpPr>
        <p:spPr>
          <a:xfrm>
            <a:off x="5989180" y="411134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02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3" name="矩形 62"/>
          <p:cNvSpPr/>
          <p:nvPr userDrawn="1"/>
        </p:nvSpPr>
        <p:spPr>
          <a:xfrm>
            <a:off x="6390757" y="404848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文本框 64"/>
          <p:cNvSpPr txBox="1"/>
          <p:nvPr userDrawn="1"/>
        </p:nvSpPr>
        <p:spPr>
          <a:xfrm>
            <a:off x="8869119" y="4119462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03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66" name="矩形 65"/>
          <p:cNvSpPr/>
          <p:nvPr userDrawn="1"/>
        </p:nvSpPr>
        <p:spPr>
          <a:xfrm>
            <a:off x="9270696" y="4068722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文本框 66"/>
          <p:cNvSpPr txBox="1"/>
          <p:nvPr userDrawn="1"/>
        </p:nvSpPr>
        <p:spPr>
          <a:xfrm>
            <a:off x="7409931" y="2641071"/>
            <a:ext cx="427552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6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CONTENT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矩形 67"/>
          <p:cNvSpPr/>
          <p:nvPr userDrawn="1"/>
        </p:nvSpPr>
        <p:spPr>
          <a:xfrm>
            <a:off x="10629900" y="1101680"/>
            <a:ext cx="590550" cy="165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6601938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2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9475685" y="4038092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6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3702530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0" name="文本框 69"/>
          <p:cNvSpPr txBox="1"/>
          <p:nvPr userDrawn="1"/>
        </p:nvSpPr>
        <p:spPr>
          <a:xfrm>
            <a:off x="3110096" y="5253171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04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3" name="矩形 72"/>
          <p:cNvSpPr/>
          <p:nvPr userDrawn="1"/>
        </p:nvSpPr>
        <p:spPr>
          <a:xfrm>
            <a:off x="3511673" y="5207441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文本框 73"/>
          <p:cNvSpPr txBox="1"/>
          <p:nvPr userDrawn="1"/>
        </p:nvSpPr>
        <p:spPr>
          <a:xfrm>
            <a:off x="5989180" y="5252256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05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5" name="矩形 74"/>
          <p:cNvSpPr/>
          <p:nvPr userDrawn="1"/>
        </p:nvSpPr>
        <p:spPr>
          <a:xfrm>
            <a:off x="6390757" y="518938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文本框 75"/>
          <p:cNvSpPr txBox="1"/>
          <p:nvPr userDrawn="1"/>
        </p:nvSpPr>
        <p:spPr>
          <a:xfrm>
            <a:off x="8869119" y="5260369"/>
            <a:ext cx="697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>
                    <a:lumMod val="85000"/>
                  </a:schemeClr>
                </a:solidFill>
              </a:rPr>
              <a:t>06</a:t>
            </a:r>
            <a:endParaRPr lang="zh-CN" altLang="en-US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77" name="矩形 76"/>
          <p:cNvSpPr/>
          <p:nvPr userDrawn="1"/>
        </p:nvSpPr>
        <p:spPr>
          <a:xfrm>
            <a:off x="9270696" y="5209629"/>
            <a:ext cx="124855" cy="125734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6601938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  <p:sp>
        <p:nvSpPr>
          <p:cNvPr id="79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9475685" y="5178999"/>
            <a:ext cx="1493935" cy="678391"/>
          </a:xfrm>
          <a:prstGeom prst="rect">
            <a:avLst/>
          </a:prstGeom>
        </p:spPr>
        <p:txBody>
          <a:bodyPr wrap="none">
            <a:spAutoFit/>
          </a:bodyPr>
          <a:lstStyle>
            <a:lvl1pPr marL="0" indent="0">
              <a:lnSpc>
                <a:spcPct val="60000"/>
              </a:lnSpc>
              <a:buNone/>
              <a:defRPr sz="24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Add</a:t>
            </a:r>
            <a:endParaRPr lang="en-US" altLang="zh-CN" dirty="0"/>
          </a:p>
          <a:p>
            <a:pPr lvl="0"/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4" name="组合 3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26" name="任意多边形: 形状 2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4" name="任意多边形: 形状 3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5" name="组合 4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8" name="文本占位符 57"/>
          <p:cNvSpPr>
            <a:spLocks noGrp="1"/>
          </p:cNvSpPr>
          <p:nvPr>
            <p:ph type="body" sz="quarter" idx="10" hasCustomPrompt="1"/>
          </p:nvPr>
        </p:nvSpPr>
        <p:spPr>
          <a:xfrm>
            <a:off x="3096302" y="2384548"/>
            <a:ext cx="87075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lvl1pPr marL="0" indent="0">
              <a:buFont typeface="Arial" panose="020B0604020202020204" pitchFamily="34" charset="0"/>
              <a:buNone/>
              <a:defRPr lang="zh-CN" altLang="en-US" sz="4800" dirty="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pPr marL="0" lvl="0" defTabSz="45720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46" name="矩形 45"/>
          <p:cNvSpPr/>
          <p:nvPr userDrawn="1"/>
        </p:nvSpPr>
        <p:spPr>
          <a:xfrm>
            <a:off x="4656138" y="-17934"/>
            <a:ext cx="2879725" cy="42390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576767" y="2176047"/>
            <a:ext cx="241660" cy="24336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/>
          <p:nvPr userDrawn="1"/>
        </p:nvCxnSpPr>
        <p:spPr>
          <a:xfrm>
            <a:off x="3198813" y="3297138"/>
            <a:ext cx="362857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 userDrawn="1"/>
        </p:nvCxnSpPr>
        <p:spPr>
          <a:xfrm>
            <a:off x="3198813" y="3295641"/>
            <a:ext cx="2897187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 userDrawn="1"/>
        </p:nvSpPr>
        <p:spPr>
          <a:xfrm>
            <a:off x="7442199" y="2368857"/>
            <a:ext cx="93664" cy="54548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标题 9"/>
          <p:cNvSpPr>
            <a:spLocks noGrp="1"/>
          </p:cNvSpPr>
          <p:nvPr>
            <p:ph type="title" hasCustomPrompt="1"/>
          </p:nvPr>
        </p:nvSpPr>
        <p:spPr>
          <a:xfrm>
            <a:off x="3867728" y="2078754"/>
            <a:ext cx="2133918" cy="978729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defRPr lang="zh-CN" alt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Add </a:t>
            </a:r>
            <a:br>
              <a:rPr lang="en-US" altLang="zh-CN" dirty="0"/>
            </a:br>
            <a:r>
              <a:rPr lang="en-US" altLang="zh-CN" dirty="0"/>
              <a:t>your title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5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872157" y="1850540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矩形 53"/>
          <p:cNvSpPr/>
          <p:nvPr userDrawn="1"/>
        </p:nvSpPr>
        <p:spPr>
          <a:xfrm>
            <a:off x="708025" y="2423409"/>
            <a:ext cx="2141933" cy="312014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4276536" y="2000253"/>
            <a:ext cx="5756667" cy="3609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1779846" y="1737916"/>
            <a:ext cx="2761455" cy="410091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正文页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 userDrawn="1"/>
        </p:nvGrpSpPr>
        <p:grpSpPr>
          <a:xfrm>
            <a:off x="-6579190" y="-442650"/>
            <a:ext cx="24301094" cy="7743300"/>
            <a:chOff x="-6579190" y="-442650"/>
            <a:chExt cx="24301094" cy="7743300"/>
          </a:xfrm>
        </p:grpSpPr>
        <p:grpSp>
          <p:nvGrpSpPr>
            <p:cNvPr id="12" name="组合 11"/>
            <p:cNvGrpSpPr/>
            <p:nvPr userDrawn="1"/>
          </p:nvGrpSpPr>
          <p:grpSpPr>
            <a:xfrm>
              <a:off x="-6579190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34" name="任意多边形: 形状 3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5" name="任意多边形: 形状 3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6" name="任意多边形: 形状 3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7" name="任意多边形: 形状 3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8" name="任意多边形: 形状 3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9" name="任意多边形: 形状 3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0" name="任意多边形: 形状 3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1" name="任意多边形: 形状 4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2" name="任意多边形: 形状 4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3" name="任意多边形: 形状 4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4" name="任意多边形: 形状 4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5" name="任意多边形: 形状 4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6" name="任意多边形: 形状 4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7" name="任意多边形: 形状 4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8" name="任意多边形: 形状 4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49" name="任意多边形: 形状 4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0" name="任意多边形: 形状 4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1" name="任意多边形: 形状 5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2" name="任意多边形: 形状 5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53" name="任意多边形: 形状 5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  <p:grpSp>
          <p:nvGrpSpPr>
            <p:cNvPr id="13" name="组合 12"/>
            <p:cNvGrpSpPr/>
            <p:nvPr userDrawn="1"/>
          </p:nvGrpSpPr>
          <p:grpSpPr>
            <a:xfrm>
              <a:off x="1877525" y="-442650"/>
              <a:ext cx="15844379" cy="7743300"/>
              <a:chOff x="-7074490" y="-442650"/>
              <a:chExt cx="15844379" cy="7743300"/>
            </a:xfrm>
          </p:grpSpPr>
          <p:sp>
            <p:nvSpPr>
              <p:cNvPr id="14" name="任意多边形: 形状 13"/>
              <p:cNvSpPr/>
              <p:nvPr/>
            </p:nvSpPr>
            <p:spPr>
              <a:xfrm>
                <a:off x="959389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36553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1137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7" name="任意多边形: 形状 16"/>
              <p:cNvSpPr/>
              <p:nvPr/>
            </p:nvSpPr>
            <p:spPr>
              <a:xfrm>
                <a:off x="-309118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8" name="任意多边形: 形状 17"/>
              <p:cNvSpPr/>
              <p:nvPr/>
            </p:nvSpPr>
            <p:spPr>
              <a:xfrm>
                <a:off x="-731954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19" name="任意多边形: 形状 18"/>
              <p:cNvSpPr/>
              <p:nvPr/>
            </p:nvSpPr>
            <p:spPr>
              <a:xfrm>
                <a:off x="-1154790" y="-442650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0" name="任意多边形: 形状 19"/>
              <p:cNvSpPr/>
              <p:nvPr/>
            </p:nvSpPr>
            <p:spPr>
              <a:xfrm>
                <a:off x="-1577625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1" name="任意多边形: 形状 20"/>
              <p:cNvSpPr/>
              <p:nvPr/>
            </p:nvSpPr>
            <p:spPr>
              <a:xfrm>
                <a:off x="-200046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2" name="任意多边形: 形状 21"/>
              <p:cNvSpPr/>
              <p:nvPr/>
            </p:nvSpPr>
            <p:spPr>
              <a:xfrm>
                <a:off x="-242329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3" name="任意多边形: 形状 22"/>
              <p:cNvSpPr/>
              <p:nvPr/>
            </p:nvSpPr>
            <p:spPr>
              <a:xfrm>
                <a:off x="-284613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4" name="任意多边形: 形状 23"/>
              <p:cNvSpPr/>
              <p:nvPr/>
            </p:nvSpPr>
            <p:spPr>
              <a:xfrm>
                <a:off x="-326896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5" name="任意多边形: 形状 24"/>
              <p:cNvSpPr/>
              <p:nvPr/>
            </p:nvSpPr>
            <p:spPr>
              <a:xfrm>
                <a:off x="-369180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6" name="任意多边形: 形状 25"/>
              <p:cNvSpPr/>
              <p:nvPr/>
            </p:nvSpPr>
            <p:spPr>
              <a:xfrm>
                <a:off x="-411464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7" name="任意多边形: 形状 26"/>
              <p:cNvSpPr/>
              <p:nvPr/>
            </p:nvSpPr>
            <p:spPr>
              <a:xfrm>
                <a:off x="-4537476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8" name="任意多边形: 形状 27"/>
              <p:cNvSpPr/>
              <p:nvPr/>
            </p:nvSpPr>
            <p:spPr>
              <a:xfrm>
                <a:off x="-4960311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29" name="任意多边形: 形状 28"/>
              <p:cNvSpPr/>
              <p:nvPr/>
            </p:nvSpPr>
            <p:spPr>
              <a:xfrm>
                <a:off x="-5383147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0" name="任意多边形: 形状 29"/>
              <p:cNvSpPr/>
              <p:nvPr/>
            </p:nvSpPr>
            <p:spPr>
              <a:xfrm>
                <a:off x="-5805983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-6228818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-6651654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  <p:sp>
            <p:nvSpPr>
              <p:cNvPr id="33" name="任意多边形: 形状 32"/>
              <p:cNvSpPr/>
              <p:nvPr/>
            </p:nvSpPr>
            <p:spPr>
              <a:xfrm>
                <a:off x="-7074490" y="-442649"/>
                <a:ext cx="7810500" cy="7743299"/>
              </a:xfrm>
              <a:custGeom>
                <a:avLst/>
                <a:gdLst>
                  <a:gd name="connsiteX0" fmla="*/ 0 w 7810500"/>
                  <a:gd name="connsiteY0" fmla="*/ 175533 h 6976383"/>
                  <a:gd name="connsiteX1" fmla="*/ 2533650 w 7810500"/>
                  <a:gd name="connsiteY1" fmla="*/ 594633 h 6976383"/>
                  <a:gd name="connsiteX2" fmla="*/ 4991100 w 7810500"/>
                  <a:gd name="connsiteY2" fmla="*/ 5071383 h 6976383"/>
                  <a:gd name="connsiteX3" fmla="*/ 7810500 w 7810500"/>
                  <a:gd name="connsiteY3" fmla="*/ 6976383 h 6976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10500" h="6976383">
                    <a:moveTo>
                      <a:pt x="0" y="175533"/>
                    </a:moveTo>
                    <a:cubicBezTo>
                      <a:pt x="850900" y="-22905"/>
                      <a:pt x="1701800" y="-221342"/>
                      <a:pt x="2533650" y="594633"/>
                    </a:cubicBezTo>
                    <a:cubicBezTo>
                      <a:pt x="3365500" y="1410608"/>
                      <a:pt x="4111625" y="4007758"/>
                      <a:pt x="4991100" y="5071383"/>
                    </a:cubicBezTo>
                    <a:cubicBezTo>
                      <a:pt x="5870575" y="6135008"/>
                      <a:pt x="6840537" y="6555695"/>
                      <a:pt x="7810500" y="6976383"/>
                    </a:cubicBezTo>
                  </a:path>
                </a:pathLst>
              </a:custGeom>
              <a:noFill/>
              <a:ln w="12700" cap="flat" cmpd="sng" algn="ctr">
                <a:gradFill flip="none" rotWithShape="1">
                  <a:gsLst>
                    <a:gs pos="0">
                      <a:schemeClr val="bg1">
                        <a:lumMod val="85000"/>
                        <a:alpha val="20000"/>
                      </a:schemeClr>
                    </a:gs>
                    <a:gs pos="100000">
                      <a:schemeClr val="bg1">
                        <a:lumMod val="85000"/>
                        <a:alpha val="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lt1">
                      <a:lumMod val="100000"/>
                    </a:schemeClr>
                  </a:solidFill>
                </a:endParaRPr>
              </a:p>
            </p:txBody>
          </p:sp>
        </p:grpSp>
      </p:grpSp>
      <p:sp>
        <p:nvSpPr>
          <p:cNvPr id="57" name="图片占位符 48"/>
          <p:cNvSpPr>
            <a:spLocks noGrp="1"/>
          </p:cNvSpPr>
          <p:nvPr>
            <p:ph type="pic" sz="quarter" idx="11"/>
          </p:nvPr>
        </p:nvSpPr>
        <p:spPr>
          <a:xfrm>
            <a:off x="986581" y="4049827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56" name="图片占位符 48"/>
          <p:cNvSpPr>
            <a:spLocks noGrp="1"/>
          </p:cNvSpPr>
          <p:nvPr>
            <p:ph type="pic" sz="quarter" idx="10"/>
          </p:nvPr>
        </p:nvSpPr>
        <p:spPr>
          <a:xfrm>
            <a:off x="986581" y="2287272"/>
            <a:ext cx="1135674" cy="1141728"/>
          </a:xfrm>
          <a:prstGeom prst="rect">
            <a:avLst/>
          </a:prstGeom>
          <a:effectLst>
            <a:outerShdw blurRad="254000" dist="165100" dir="2700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zh-CN" altLang="en-US"/>
          </a:p>
        </p:txBody>
      </p:sp>
      <p:sp>
        <p:nvSpPr>
          <p:cNvPr id="3" name="矩形 2"/>
          <p:cNvSpPr/>
          <p:nvPr userDrawn="1"/>
        </p:nvSpPr>
        <p:spPr>
          <a:xfrm>
            <a:off x="-343825" y="714810"/>
            <a:ext cx="1523999" cy="6611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0" y="669759"/>
            <a:ext cx="540544" cy="9010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 hasCustomPrompt="1"/>
          </p:nvPr>
        </p:nvSpPr>
        <p:spPr>
          <a:xfrm>
            <a:off x="597866" y="495734"/>
            <a:ext cx="2141933" cy="880241"/>
          </a:xfrm>
          <a:prstGeom prst="rect">
            <a:avLst/>
          </a:prstGeom>
        </p:spPr>
        <p:txBody>
          <a:bodyPr wrap="none">
            <a:spAutoFit/>
          </a:bodyPr>
          <a:lstStyle>
            <a:lvl1pPr>
              <a:lnSpc>
                <a:spcPct val="60000"/>
              </a:lnSpc>
              <a:defRPr lang="zh-CN" altLang="en-US" sz="32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defTabSz="457200">
              <a:lnSpc>
                <a:spcPct val="80000"/>
              </a:lnSpc>
            </a:pPr>
            <a:r>
              <a:rPr lang="en-US" altLang="zh-CN" dirty="0"/>
              <a:t>Results</a:t>
            </a:r>
            <a:br>
              <a:rPr lang="en-US" altLang="zh-CN" dirty="0"/>
            </a:br>
            <a:r>
              <a:rPr lang="en-US" altLang="zh-CN" dirty="0"/>
              <a:t>showcase</a:t>
            </a:r>
            <a:endParaRPr lang="zh-CN" altLang="en-US" dirty="0"/>
          </a:p>
        </p:txBody>
      </p:sp>
    </p:spTree>
  </p:cSld>
  <p:clrMapOvr>
    <a:masterClrMapping/>
  </p:clrMapOvr>
  <p:transition spd="slow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34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slow">
    <p:wipe dir="r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6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1176655" y="854710"/>
            <a:ext cx="6969760" cy="203009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1. 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修改原先的参数，构建了一个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conv1d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的例子。从最简化的内存层级开始。就一个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DRAM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，然后直接到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PE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。这里研究了很久，惊讶的方向是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meshX*meshY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需要等于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mac[0..15]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的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15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，是从字符串拆出来这个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15</a:t>
            </a:r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的。</a:t>
            </a:r>
            <a:endParaRPr lang="zh-CN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lang="zh-CN" altLang="en-US" b="0">
                <a:latin typeface="Calibri" panose="020F0502020204030204" charset="0"/>
                <a:ea typeface="宋体" panose="02010600030101010101" pitchFamily="2" charset="-122"/>
              </a:rPr>
              <a:t>可能是因为版本问题，这个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slide</a:t>
            </a:r>
            <a:r>
              <a:rPr lang="zh-CN" altLang="en-US" b="0">
                <a:latin typeface="Calibri" panose="020F0502020204030204" charset="0"/>
                <a:ea typeface="宋体" panose="02010600030101010101" pitchFamily="2" charset="-122"/>
              </a:rPr>
              <a:t>上给出的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prob.yaml</a:t>
            </a:r>
            <a:r>
              <a:rPr lang="zh-CN" altLang="en-US" b="0">
                <a:latin typeface="Calibri" panose="020F0502020204030204" charset="0"/>
                <a:ea typeface="宋体" panose="02010600030101010101" pitchFamily="2" charset="-122"/>
              </a:rPr>
              <a:t>跑不起来，尝试了很多种可能凑出右下图跑起来了。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3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3095" y="0"/>
            <a:ext cx="4000500" cy="3169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1955"/>
            <a:ext cx="7991475" cy="39160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3980" y="4020185"/>
            <a:ext cx="4478020" cy="283781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0" y="1787843"/>
            <a:ext cx="5080000" cy="4246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2.然后扩展出更多内存层级和spatial的PE。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发现，spatial的两个限制，一个是当前spatial的内存层级必须和前一层temporal一样，第二个是spatial后面必须再接一个temporal的层。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第一个的意思是“你对于一个64个线程的机器，指定的线程是1024个block size，每一次都执行64个线程，一共16次，那这个16次就是temporal的”。第二个的temporal层，可以与spatial是同内存层级，也可以是不同的。但是为什么我就没有理解了。。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经过尝试，推断出，meshX限制了map.yaml里面的spatial的两个factors的第一个，meshY限制了第二个。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81280"/>
            <a:ext cx="3235960" cy="4064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145280"/>
            <a:ext cx="3235960" cy="261683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0" y="1098233"/>
            <a:ext cx="5080000" cy="53543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3.对于多个内存层级，比如main memory或者L2等的，都是在visitTile上。到最后一个层级是visitOp函数，就真的来算计算的时长了。这里的调用栈顺序是这样的：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SimulateTemporalExecution--&gt;ComputeDelta--&gt;accept--&gt;VisitOp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这里的ComputeDelta会被调用五次，如下：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假设conv1d是两个for循环的结构，是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For R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   For P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Initial---&gt;总是1个cycle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For (循环两次)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lvl="1"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Delta 1  (总是0cycle，废的)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lvl="1"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Delta 2  (第一次是P-1, 第二次是(R-1)*P)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3" name="图片 2" descr="QQ浏览器截图20240429193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20895" y="3039110"/>
            <a:ext cx="7571105" cy="38188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7880" y="0"/>
            <a:ext cx="2780030" cy="3028315"/>
          </a:xfrm>
          <a:prstGeom prst="rect">
            <a:avLst/>
          </a:prstGeom>
        </p:spPr>
      </p:pic>
    </p:spTree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0" y="1098233"/>
            <a:ext cx="5080000" cy="4246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4.那么我们深入visit</a:t>
            </a:r>
            <a:r>
              <a:rPr lang="en-US" b="0">
                <a:latin typeface="Calibri" panose="020F0502020204030204" charset="0"/>
                <a:ea typeface="宋体" panose="02010600030101010101" pitchFamily="2" charset="-122"/>
              </a:rPr>
              <a:t>Op</a:t>
            </a:r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的细节。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这是在tileflow里，不过从GetArithmeticLevel开始就进入了timeloop了。在Evaluate里计算了Cycle的值，然后用level-&gt;cycles()读出具体的值。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奇怪的地方是，从VScode里按下ctrl，查找到的timeloop的函数是错误的，最后是手动一个一个去打印所有同名函数才找到的。不过好消息是gdb可以从tileflow debug到timeloop里面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endParaRPr b="0">
              <a:latin typeface="Calibri" panose="020F0502020204030204" charset="0"/>
              <a:ea typeface="宋体" panose="02010600030101010101" pitchFamily="2" charset="-122"/>
            </a:endParaRPr>
          </a:p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已经关注到，在tileflow里面的num_epoch这个变量常常直接等于最后的cycle结果。但是也有一次是不一样的。现在正在沿着这个思路去找。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</p:txBody>
      </p:sp>
      <p:pic>
        <p:nvPicPr>
          <p:cNvPr id="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5355" y="1346200"/>
            <a:ext cx="5271770" cy="125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9135" y="5827395"/>
            <a:ext cx="8138160" cy="7010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780405" y="3613150"/>
            <a:ext cx="571563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zh-CN" b="0">
                <a:latin typeface="Calibri" panose="020F0502020204030204" charset="0"/>
                <a:ea typeface="宋体" panose="02010600030101010101" pitchFamily="2" charset="-122"/>
              </a:rPr>
              <a:t>具体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cycle</a:t>
            </a:r>
            <a:r>
              <a:rPr lang="zh-CN" altLang="en-US" b="0">
                <a:latin typeface="Calibri" panose="020F0502020204030204" charset="0"/>
                <a:ea typeface="宋体" panose="02010600030101010101" pitchFamily="2" charset="-122"/>
              </a:rPr>
              <a:t>的计算方式如下，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avg_utilized_instances_</a:t>
            </a:r>
            <a:r>
              <a:rPr lang="zh-CN" altLang="en-US" b="0">
                <a:latin typeface="Calibri" panose="020F0502020204030204" charset="0"/>
                <a:ea typeface="宋体" panose="02010600030101010101" pitchFamily="2" charset="-122"/>
              </a:rPr>
              <a:t>直接从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tileflow</a:t>
            </a:r>
            <a:r>
              <a:rPr lang="zh-CN" altLang="en-US" b="0">
                <a:latin typeface="Calibri" panose="020F0502020204030204" charset="0"/>
                <a:ea typeface="宋体" panose="02010600030101010101" pitchFamily="2" charset="-122"/>
              </a:rPr>
              <a:t>外部输入，和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num_epoch</a:t>
            </a:r>
            <a:r>
              <a:rPr lang="zh-CN" altLang="en-US" b="0">
                <a:latin typeface="Calibri" panose="020F0502020204030204" charset="0"/>
                <a:ea typeface="宋体" panose="02010600030101010101" pitchFamily="2" charset="-122"/>
              </a:rPr>
              <a:t>强相关，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random_computes_</a:t>
            </a:r>
            <a:r>
              <a:rPr lang="zh-CN" altLang="en-US" b="0">
                <a:latin typeface="Calibri" panose="020F0502020204030204" charset="0"/>
                <a:ea typeface="宋体" panose="02010600030101010101" pitchFamily="2" charset="-122"/>
              </a:rPr>
              <a:t>和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gated_computes_</a:t>
            </a:r>
            <a:r>
              <a:rPr lang="zh-CN" altLang="en-US" b="0">
                <a:latin typeface="Calibri" panose="020F0502020204030204" charset="0"/>
                <a:ea typeface="宋体" panose="02010600030101010101" pitchFamily="2" charset="-122"/>
              </a:rPr>
              <a:t>是在</a:t>
            </a:r>
            <a:r>
              <a:rPr lang="en-US" altLang="zh-CN" b="0">
                <a:latin typeface="Calibri" panose="020F0502020204030204" charset="0"/>
                <a:ea typeface="宋体" panose="02010600030101010101" pitchFamily="2" charset="-122"/>
              </a:rPr>
              <a:t>timeloop</a:t>
            </a:r>
            <a:r>
              <a:rPr lang="zh-CN" altLang="en-US" b="0">
                <a:latin typeface="Calibri" panose="020F0502020204030204" charset="0"/>
                <a:ea typeface="宋体" panose="02010600030101010101" pitchFamily="2" charset="-122"/>
              </a:rPr>
              <a:t>内更新，具体怎么更新还有待研究。</a:t>
            </a:r>
            <a:endParaRPr lang="zh-CN" altLang="en-US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直接连接符 29"/>
          <p:cNvCxnSpPr/>
          <p:nvPr/>
        </p:nvCxnSpPr>
        <p:spPr>
          <a:xfrm>
            <a:off x="11287125" y="552430"/>
            <a:ext cx="2095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/>
        </p:nvCxnSpPr>
        <p:spPr>
          <a:xfrm>
            <a:off x="11377612" y="604817"/>
            <a:ext cx="11906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文本框 99"/>
          <p:cNvSpPr txBox="1"/>
          <p:nvPr/>
        </p:nvSpPr>
        <p:spPr>
          <a:xfrm>
            <a:off x="3032760" y="2843848"/>
            <a:ext cx="5080000" cy="175323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r>
              <a:rPr b="0">
                <a:latin typeface="Calibri" panose="020F0502020204030204" charset="0"/>
                <a:ea typeface="宋体" panose="02010600030101010101" pitchFamily="2" charset="-122"/>
              </a:rPr>
              <a:t>5.当前只是探索单个PE的时间计算。彻底搞明白之后再去研究多个PE计算的spatial情况是怎么运行的？从spatial后面必须接temporal推断，似乎也是按照PE计算能力来一波一波计算的吗？那么我就可以把我的L2命中率来加到每一个计算的波上去。</a:t>
            </a:r>
            <a:endParaRPr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wipe dir="r"/>
  </p:transition>
</p:sld>
</file>

<file path=ppt/tags/tag1.xml><?xml version="1.0" encoding="utf-8"?>
<p:tagLst xmlns:p="http://schemas.openxmlformats.org/presentationml/2006/main">
  <p:tag name="KSO_WPP_MARK_KEY" val="a5cf1ba0-caf5-4bf3-a26e-5336cfc84755"/>
  <p:tag name="COMMONDATA" val="eyJoZGlkIjoiODIxOWRhYmZlOGQzNTgzYTg3MjRhYmZjMTVlOTM3MjQifQ=="/>
</p:tagLst>
</file>

<file path=ppt/theme/theme1.xml><?xml version="1.0" encoding="utf-8"?>
<a:theme xmlns:a="http://schemas.openxmlformats.org/drawingml/2006/main" name="Office Theme">
  <a:themeElements>
    <a:clrScheme name="自定义 7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1295</Words>
  <Application>WPS 演示</Application>
  <PresentationFormat>宽屏</PresentationFormat>
  <Paragraphs>41</Paragraphs>
  <Slides>5</Slides>
  <Notes>8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Arial</vt:lpstr>
      <vt:lpstr>宋体</vt:lpstr>
      <vt:lpstr>Wingdings</vt:lpstr>
      <vt:lpstr>Segoe UI Light</vt:lpstr>
      <vt:lpstr>微软雅黑</vt:lpstr>
      <vt:lpstr>Century Gothic</vt:lpstr>
      <vt:lpstr>Segoe UI Light</vt:lpstr>
      <vt:lpstr>Arial Unicode MS</vt:lpstr>
      <vt:lpstr>等线</vt:lpstr>
      <vt:lpstr>Calibri</vt:lpstr>
      <vt:lpstr>Office Theme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Weisheng Zhu</dc:creator>
  <cp:lastModifiedBy>Arsmart</cp:lastModifiedBy>
  <cp:revision>1354</cp:revision>
  <dcterms:created xsi:type="dcterms:W3CDTF">2019-07-25T02:40:00Z</dcterms:created>
  <dcterms:modified xsi:type="dcterms:W3CDTF">2024-05-09T08:30:52Z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t-weiszh@microsoft.com</vt:lpwstr>
  </property>
  <property fmtid="{D5CDD505-2E9C-101B-9397-08002B2CF9AE}" pid="5" name="MSIP_Label_f42aa342-8706-4288-bd11-ebb85995028c_SetDate">
    <vt:lpwstr>2019-07-25T06:33:15.4457998Z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89c5bf5f-33b9-4fc1-bd99-04ee503b4f85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0x0101004D520B0621022B4CA37193CEB4BD4006</vt:lpwstr>
  </property>
  <property fmtid="{D5CDD505-2E9C-101B-9397-08002B2CF9AE}" pid="12" name="ICV">
    <vt:lpwstr>81531DB974324413AB081F3653849ADF</vt:lpwstr>
  </property>
  <property fmtid="{D5CDD505-2E9C-101B-9397-08002B2CF9AE}" pid="13" name="KSOProductBuildVer">
    <vt:lpwstr>2052-12.1.0.16417</vt:lpwstr>
  </property>
</Properties>
</file>