
<file path=[Content_Types].xml><?xml version="1.0" encoding="utf-8"?>
<Types xmlns="http://schemas.openxmlformats.org/package/2006/content-types">
  <Default Extension="jpeg" ContentType="image/jpeg"/>
  <Default Extension="JPG" ContentType="image/.jpg"/>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3" r:id="rId3"/>
  </p:sldMasterIdLst>
  <p:notesMasterIdLst>
    <p:notesMasterId r:id="rId5"/>
  </p:notesMasterIdLst>
  <p:handoutMasterIdLst>
    <p:handoutMasterId r:id="rId12"/>
  </p:handoutMasterIdLst>
  <p:sldIdLst>
    <p:sldId id="540" r:id="rId4"/>
    <p:sldId id="542" r:id="rId6"/>
    <p:sldId id="564" r:id="rId7"/>
    <p:sldId id="566" r:id="rId8"/>
    <p:sldId id="565" r:id="rId9"/>
    <p:sldId id="567" r:id="rId10"/>
    <p:sldId id="569" r:id="rId11"/>
  </p:sldIdLst>
  <p:sldSz cx="12192000" cy="6858000"/>
  <p:notesSz cx="6858000" cy="9144000"/>
  <p:custDataLst>
    <p:tags r:id="rId16"/>
  </p:custDataLst>
  <p:kinsoku lang="zh-CN" invalStChars="!),.:;?]}、。—ˇ¨〃々～‖…’”〕〉》」』〗】∶！＂＇），．：；？］｀｜｝·" invalEndChars="([{‘“〔〈《「『〖【（［｛．·"/>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模板设计" id="{98D20F61-6043-4923-9B9A-3EE97168FDEE}">
          <p14:sldIdLst>
            <p14:sldId id="540"/>
            <p14:sldId id="542"/>
            <p14:sldId id="564"/>
            <p14:sldId id="566"/>
            <p14:sldId id="565"/>
            <p14:sldId id="567"/>
            <p14:sldId id="569"/>
          </p14:sldIdLst>
        </p14:section>
        <p14:section name="使用技巧" id="{2E7B49A8-7DA7-4A86-A19A-51C48FE31DC7}">
          <p14:sldIdLst/>
        </p14:section>
      </p14:sectionLst>
    </p:ext>
    <p:ext uri="{EFAFB233-063F-42B5-8137-9DF3F51BA10A}">
      <p15:sldGuideLst xmlns:p15="http://schemas.microsoft.com/office/powerpoint/2012/main">
        <p15:guide id="1" orient="horz" pos="2167" userDrawn="1">
          <p15:clr>
            <a:srgbClr val="A4A3A4"/>
          </p15:clr>
        </p15:guide>
        <p15:guide id="2" pos="3840" userDrawn="1">
          <p15:clr>
            <a:srgbClr val="A4A3A4"/>
          </p15:clr>
        </p15:guide>
        <p15:guide id="3" pos="439" userDrawn="1">
          <p15:clr>
            <a:srgbClr val="A4A3A4"/>
          </p15:clr>
        </p15:guide>
        <p15:guide id="4" pos="7242" userDrawn="1">
          <p15:clr>
            <a:srgbClr val="A4A3A4"/>
          </p15:clr>
        </p15:guide>
        <p15:guide id="5" pos="2896" userDrawn="1">
          <p15:clr>
            <a:srgbClr val="A4A3A4"/>
          </p15:clr>
        </p15:guide>
        <p15:guide id="6" pos="4834" userDrawn="1">
          <p15:clr>
            <a:srgbClr val="A4A3A4"/>
          </p15:clr>
        </p15:guide>
        <p15:guide id="7" orient="horz" pos="2615" userDrawn="1">
          <p15:clr>
            <a:srgbClr val="A4A3A4"/>
          </p15:clr>
        </p15:guide>
        <p15:guide id="8" orient="horz" pos="1721" userDrawn="1">
          <p15:clr>
            <a:srgbClr val="A4A3A4"/>
          </p15:clr>
        </p15:guide>
        <p15:guide id="9" pos="5624" userDrawn="1">
          <p15:clr>
            <a:srgbClr val="A4A3A4"/>
          </p15:clr>
        </p15:guide>
        <p15:guide id="10" pos="6562" userDrawn="1">
          <p15:clr>
            <a:srgbClr val="A4A3A4"/>
          </p15:clr>
        </p15:guide>
        <p15:guide id="11" pos="1134" userDrawn="1">
          <p15:clr>
            <a:srgbClr val="A4A3A4"/>
          </p15:clr>
        </p15:guide>
        <p15:guide id="12" orient="horz" pos="3268" userDrawn="1">
          <p15:clr>
            <a:srgbClr val="A4A3A4"/>
          </p15:clr>
        </p15:guide>
        <p15:guide id="13" orient="horz" pos="1149" userDrawn="1">
          <p15:clr>
            <a:srgbClr val="A4A3A4"/>
          </p15:clr>
        </p15:guide>
        <p15:guide id="14" orient="horz" pos="3659" userDrawn="1">
          <p15:clr>
            <a:srgbClr val="A4A3A4"/>
          </p15:clr>
        </p15:guide>
        <p15:guide id="15" pos="197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77C4"/>
    <a:srgbClr val="1F89E1"/>
    <a:srgbClr val="1C6394"/>
    <a:srgbClr val="D88428"/>
    <a:srgbClr val="E3A765"/>
    <a:srgbClr val="C2E0F4"/>
    <a:srgbClr val="2481C0"/>
    <a:srgbClr val="FD8F36"/>
    <a:srgbClr val="FE96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3" autoAdjust="0"/>
    <p:restoredTop sz="94660"/>
  </p:normalViewPr>
  <p:slideViewPr>
    <p:cSldViewPr snapToGrid="0" showGuides="1">
      <p:cViewPr varScale="1">
        <p:scale>
          <a:sx n="105" d="100"/>
          <a:sy n="105" d="100"/>
        </p:scale>
        <p:origin x="150" y="198"/>
      </p:cViewPr>
      <p:guideLst>
        <p:guide orient="horz" pos="2167"/>
        <p:guide pos="3840"/>
        <p:guide pos="439"/>
        <p:guide pos="7242"/>
        <p:guide pos="2896"/>
        <p:guide pos="4834"/>
        <p:guide orient="horz" pos="2615"/>
        <p:guide orient="horz" pos="1721"/>
        <p:guide pos="5624"/>
        <p:guide pos="6562"/>
        <p:guide pos="1134"/>
        <p:guide orient="horz" pos="3268"/>
        <p:guide orient="horz" pos="1149"/>
        <p:guide orient="horz" pos="3659"/>
        <p:guide pos="197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gs" Target="tags/tag9.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handoutMaster" Target="handoutMasters/handoutMaster1.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B1970D-4733-4569-9950-69188D797AF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62D0A4-2D73-42D6-8CE4-EF37B1DD013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olidFill>
                  <a:schemeClr val="tx1">
                    <a:lumMod val="75000"/>
                    <a:lumOff val="25000"/>
                  </a:schemeClr>
                </a:solidFill>
                <a:sym typeface="+mn-ea"/>
              </a:rPr>
              <a:t>float4、__restrict__ 、#pragma unroll、有时候就是多尝试几种方法</a:t>
            </a:r>
            <a:endParaRPr dirty="0">
              <a:solidFill>
                <a:schemeClr val="tx1">
                  <a:lumMod val="75000"/>
                  <a:lumOff val="25000"/>
                </a:schemeClr>
              </a:solidFill>
            </a:endParaRPr>
          </a:p>
          <a:p>
            <a:r>
              <a:rPr dirty="0">
                <a:solidFill>
                  <a:schemeClr val="tx1">
                    <a:lumMod val="75000"/>
                    <a:lumOff val="25000"/>
                  </a:schemeClr>
                </a:solidFill>
                <a:sym typeface="+mn-ea"/>
              </a:rPr>
              <a:t>有时候换更新的CUDA库可以更好的控制寄存器。。。不同架构上也不一样。。我甚至在想下一步研究SAAS代码。。看博士导师怎么说了。</a:t>
            </a:r>
            <a:endParaRPr dirty="0">
              <a:solidFill>
                <a:schemeClr val="tx1">
                  <a:lumMod val="75000"/>
                  <a:lumOff val="25000"/>
                </a:schemeClr>
              </a:solidFill>
            </a:endParaRPr>
          </a:p>
          <a:p>
            <a:endParaRPr dirty="0">
              <a:solidFill>
                <a:schemeClr val="tx1">
                  <a:lumMod val="75000"/>
                  <a:lumOff val="25000"/>
                </a:schemeClr>
              </a:solidFill>
            </a:endParaRPr>
          </a:p>
          <a:p>
            <a:r>
              <a:rPr dirty="0">
                <a:solidFill>
                  <a:schemeClr val="tx1">
                    <a:lumMod val="75000"/>
                    <a:lumOff val="25000"/>
                  </a:schemeClr>
                </a:solidFill>
                <a:sym typeface="+mn-ea"/>
              </a:rPr>
              <a:t>给FARREY的建议：</a:t>
            </a:r>
            <a:endParaRPr dirty="0">
              <a:solidFill>
                <a:schemeClr val="tx1">
                  <a:lumMod val="75000"/>
                  <a:lumOff val="25000"/>
                </a:schemeClr>
              </a:solidFill>
            </a:endParaRPr>
          </a:p>
          <a:p>
            <a:r>
              <a:rPr dirty="0">
                <a:solidFill>
                  <a:schemeClr val="tx1">
                    <a:lumMod val="75000"/>
                    <a:lumOff val="25000"/>
                  </a:schemeClr>
                </a:solidFill>
                <a:sym typeface="+mn-ea"/>
              </a:rPr>
              <a:t>如果我使用GPU来写，</a:t>
            </a:r>
            <a:endParaRPr dirty="0">
              <a:solidFill>
                <a:schemeClr val="tx1">
                  <a:lumMod val="75000"/>
                  <a:lumOff val="25000"/>
                </a:schemeClr>
              </a:solidFill>
            </a:endParaRPr>
          </a:p>
          <a:p>
            <a:r>
              <a:rPr dirty="0">
                <a:solidFill>
                  <a:schemeClr val="tx1">
                    <a:lumMod val="75000"/>
                    <a:lumOff val="25000"/>
                  </a:schemeClr>
                </a:solidFill>
                <a:sym typeface="+mn-ea"/>
              </a:rPr>
              <a:t>一些优化方法：控制寄存器的方法/控制L2缓存的方法/使用我的比cublas更快的kernel（更精细的latency cover）(能达到理论性能的96%，warpselect能达到50%）</a:t>
            </a:r>
            <a:endParaRPr dirty="0">
              <a:solidFill>
                <a:schemeClr val="tx1">
                  <a:lumMod val="75000"/>
                  <a:lumOff val="25000"/>
                </a:schemeClr>
              </a:solidFill>
            </a:endParaRPr>
          </a:p>
          <a:p>
            <a:r>
              <a:rPr dirty="0">
                <a:solidFill>
                  <a:schemeClr val="tx1">
                    <a:lumMod val="75000"/>
                    <a:lumOff val="25000"/>
                  </a:schemeClr>
                </a:solidFill>
                <a:sym typeface="+mn-ea"/>
              </a:rPr>
              <a:t>warpselect是2017年的算法，那时候还是帕斯卡架构，现在的安培架构的共享内存大得多。warpselect将大多数值存在寄存器中，受限于共享内存的大小，是否可以换成共享内存存储？</a:t>
            </a:r>
            <a:endParaRPr dirty="0">
              <a:solidFill>
                <a:schemeClr val="tx1">
                  <a:lumMod val="75000"/>
                  <a:lumOff val="25000"/>
                </a:schemeClr>
              </a:solidFill>
            </a:endParaRPr>
          </a:p>
          <a:p>
            <a:r>
              <a:rPr dirty="0">
                <a:solidFill>
                  <a:schemeClr val="tx1">
                    <a:lumMod val="75000"/>
                    <a:lumOff val="25000"/>
                  </a:schemeClr>
                </a:solidFill>
                <a:sym typeface="+mn-ea"/>
              </a:rPr>
              <a:t>针对张量核心的计算，有进一步优化的可能。技巧藏在cutlass里。因为更快的读取速度，需要匹配更多的缓存和更快的计算。</a:t>
            </a:r>
            <a:endParaRPr dirty="0">
              <a:solidFill>
                <a:schemeClr val="tx1">
                  <a:lumMod val="75000"/>
                  <a:lumOff val="25000"/>
                </a:schemeClr>
              </a:solidFill>
            </a:endParaRPr>
          </a:p>
          <a:p>
            <a:r>
              <a:rPr dirty="0">
                <a:solidFill>
                  <a:schemeClr val="tx1">
                    <a:lumMod val="75000"/>
                    <a:lumOff val="25000"/>
                  </a:schemeClr>
                </a:solidFill>
                <a:sym typeface="+mn-ea"/>
              </a:rPr>
              <a:t>使用syncwarp而不是syncthread能更快？（因为看到warpselect里主要针对warp进行计算。）（搜了一下，warpselect里面都是syncthread来同步）</a:t>
            </a:r>
            <a:endParaRPr dirty="0">
              <a:solidFill>
                <a:schemeClr val="tx1">
                  <a:lumMod val="75000"/>
                  <a:lumOff val="25000"/>
                </a:schemeClr>
              </a:solidFill>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olidFill>
                  <a:schemeClr val="tx1">
                    <a:lumMod val="75000"/>
                    <a:lumOff val="25000"/>
                  </a:schemeClr>
                </a:solidFill>
                <a:sym typeface="+mn-ea"/>
              </a:rPr>
              <a:t>float4、__restrict__ 、#pragma unroll、有时候就是多尝试几种方法</a:t>
            </a:r>
            <a:endParaRPr dirty="0">
              <a:solidFill>
                <a:schemeClr val="tx1">
                  <a:lumMod val="75000"/>
                  <a:lumOff val="25000"/>
                </a:schemeClr>
              </a:solidFill>
            </a:endParaRPr>
          </a:p>
          <a:p>
            <a:r>
              <a:rPr dirty="0">
                <a:solidFill>
                  <a:schemeClr val="tx1">
                    <a:lumMod val="75000"/>
                    <a:lumOff val="25000"/>
                  </a:schemeClr>
                </a:solidFill>
                <a:sym typeface="+mn-ea"/>
              </a:rPr>
              <a:t>有时候换更新的CUDA库可以更好的控制寄存器。。。不同架构上也不一样。。我甚至在想下一步研究SAAS代码。。看博士导师怎么说了。</a:t>
            </a:r>
            <a:endParaRPr dirty="0">
              <a:solidFill>
                <a:schemeClr val="tx1">
                  <a:lumMod val="75000"/>
                  <a:lumOff val="25000"/>
                </a:schemeClr>
              </a:solidFill>
            </a:endParaRPr>
          </a:p>
          <a:p>
            <a:endParaRPr dirty="0">
              <a:solidFill>
                <a:schemeClr val="tx1">
                  <a:lumMod val="75000"/>
                  <a:lumOff val="25000"/>
                </a:schemeClr>
              </a:solidFill>
            </a:endParaRPr>
          </a:p>
          <a:p>
            <a:r>
              <a:rPr dirty="0">
                <a:solidFill>
                  <a:schemeClr val="tx1">
                    <a:lumMod val="75000"/>
                    <a:lumOff val="25000"/>
                  </a:schemeClr>
                </a:solidFill>
                <a:sym typeface="+mn-ea"/>
              </a:rPr>
              <a:t>给FARREY的建议：</a:t>
            </a:r>
            <a:endParaRPr dirty="0">
              <a:solidFill>
                <a:schemeClr val="tx1">
                  <a:lumMod val="75000"/>
                  <a:lumOff val="25000"/>
                </a:schemeClr>
              </a:solidFill>
            </a:endParaRPr>
          </a:p>
          <a:p>
            <a:r>
              <a:rPr dirty="0">
                <a:solidFill>
                  <a:schemeClr val="tx1">
                    <a:lumMod val="75000"/>
                    <a:lumOff val="25000"/>
                  </a:schemeClr>
                </a:solidFill>
                <a:sym typeface="+mn-ea"/>
              </a:rPr>
              <a:t>如果我使用GPU来写，</a:t>
            </a:r>
            <a:endParaRPr dirty="0">
              <a:solidFill>
                <a:schemeClr val="tx1">
                  <a:lumMod val="75000"/>
                  <a:lumOff val="25000"/>
                </a:schemeClr>
              </a:solidFill>
            </a:endParaRPr>
          </a:p>
          <a:p>
            <a:r>
              <a:rPr dirty="0">
                <a:solidFill>
                  <a:schemeClr val="tx1">
                    <a:lumMod val="75000"/>
                    <a:lumOff val="25000"/>
                  </a:schemeClr>
                </a:solidFill>
                <a:sym typeface="+mn-ea"/>
              </a:rPr>
              <a:t>一些优化方法：控制寄存器的方法/控制L2缓存的方法/使用我的比cublas更快的kernel（更精细的latency cover）(能达到理论性能的96%，warpselect能达到50%）</a:t>
            </a:r>
            <a:endParaRPr dirty="0">
              <a:solidFill>
                <a:schemeClr val="tx1">
                  <a:lumMod val="75000"/>
                  <a:lumOff val="25000"/>
                </a:schemeClr>
              </a:solidFill>
            </a:endParaRPr>
          </a:p>
          <a:p>
            <a:r>
              <a:rPr dirty="0">
                <a:solidFill>
                  <a:schemeClr val="tx1">
                    <a:lumMod val="75000"/>
                    <a:lumOff val="25000"/>
                  </a:schemeClr>
                </a:solidFill>
                <a:sym typeface="+mn-ea"/>
              </a:rPr>
              <a:t>warpselect是2017年的算法，那时候还是帕斯卡架构，现在的安培架构的共享内存大得多。warpselect将大多数值存在寄存器中，受限于共享内存的大小，是否可以换成共享内存存储？</a:t>
            </a:r>
            <a:endParaRPr dirty="0">
              <a:solidFill>
                <a:schemeClr val="tx1">
                  <a:lumMod val="75000"/>
                  <a:lumOff val="25000"/>
                </a:schemeClr>
              </a:solidFill>
            </a:endParaRPr>
          </a:p>
          <a:p>
            <a:r>
              <a:rPr dirty="0">
                <a:solidFill>
                  <a:schemeClr val="tx1">
                    <a:lumMod val="75000"/>
                    <a:lumOff val="25000"/>
                  </a:schemeClr>
                </a:solidFill>
                <a:sym typeface="+mn-ea"/>
              </a:rPr>
              <a:t>针对张量核心的计算，有进一步优化的可能。技巧藏在cutlass里。因为更快的读取速度，需要匹配更多的缓存和更快的计算。</a:t>
            </a:r>
            <a:endParaRPr dirty="0">
              <a:solidFill>
                <a:schemeClr val="tx1">
                  <a:lumMod val="75000"/>
                  <a:lumOff val="25000"/>
                </a:schemeClr>
              </a:solidFill>
            </a:endParaRPr>
          </a:p>
          <a:p>
            <a:r>
              <a:rPr dirty="0">
                <a:solidFill>
                  <a:schemeClr val="tx1">
                    <a:lumMod val="75000"/>
                    <a:lumOff val="25000"/>
                  </a:schemeClr>
                </a:solidFill>
                <a:sym typeface="+mn-ea"/>
              </a:rPr>
              <a:t>使用syncwarp而不是syncthread能更快？（因为看到warpselect里主要针对warp进行计算。）（搜了一下，warpselect里面都是syncthread来同步）</a:t>
            </a:r>
            <a:endParaRPr dirty="0">
              <a:solidFill>
                <a:schemeClr val="tx1">
                  <a:lumMod val="75000"/>
                  <a:lumOff val="25000"/>
                </a:schemeClr>
              </a:solidFill>
            </a:endParaRPr>
          </a:p>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olidFill>
                  <a:schemeClr val="tx1">
                    <a:lumMod val="75000"/>
                    <a:lumOff val="25000"/>
                  </a:schemeClr>
                </a:solidFill>
                <a:sym typeface="+mn-ea"/>
              </a:rPr>
              <a:t>float4、__restrict__ 、#pragma unroll、有时候就是多尝试几种方法</a:t>
            </a:r>
            <a:endParaRPr dirty="0">
              <a:solidFill>
                <a:schemeClr val="tx1">
                  <a:lumMod val="75000"/>
                  <a:lumOff val="25000"/>
                </a:schemeClr>
              </a:solidFill>
            </a:endParaRPr>
          </a:p>
          <a:p>
            <a:r>
              <a:rPr dirty="0">
                <a:solidFill>
                  <a:schemeClr val="tx1">
                    <a:lumMod val="75000"/>
                    <a:lumOff val="25000"/>
                  </a:schemeClr>
                </a:solidFill>
                <a:sym typeface="+mn-ea"/>
              </a:rPr>
              <a:t>有时候换更新的CUDA库可以更好的控制寄存器。。。不同架构上也不一样。。我甚至在想下一步研究SAAS代码。。看博士导师怎么说了。</a:t>
            </a:r>
            <a:endParaRPr dirty="0">
              <a:solidFill>
                <a:schemeClr val="tx1">
                  <a:lumMod val="75000"/>
                  <a:lumOff val="25000"/>
                </a:schemeClr>
              </a:solidFill>
            </a:endParaRPr>
          </a:p>
          <a:p>
            <a:endParaRPr dirty="0">
              <a:solidFill>
                <a:schemeClr val="tx1">
                  <a:lumMod val="75000"/>
                  <a:lumOff val="25000"/>
                </a:schemeClr>
              </a:solidFill>
            </a:endParaRPr>
          </a:p>
          <a:p>
            <a:r>
              <a:rPr dirty="0">
                <a:solidFill>
                  <a:schemeClr val="tx1">
                    <a:lumMod val="75000"/>
                    <a:lumOff val="25000"/>
                  </a:schemeClr>
                </a:solidFill>
                <a:sym typeface="+mn-ea"/>
              </a:rPr>
              <a:t>给FARREY的建议：</a:t>
            </a:r>
            <a:endParaRPr dirty="0">
              <a:solidFill>
                <a:schemeClr val="tx1">
                  <a:lumMod val="75000"/>
                  <a:lumOff val="25000"/>
                </a:schemeClr>
              </a:solidFill>
            </a:endParaRPr>
          </a:p>
          <a:p>
            <a:r>
              <a:rPr dirty="0">
                <a:solidFill>
                  <a:schemeClr val="tx1">
                    <a:lumMod val="75000"/>
                    <a:lumOff val="25000"/>
                  </a:schemeClr>
                </a:solidFill>
                <a:sym typeface="+mn-ea"/>
              </a:rPr>
              <a:t>如果我使用GPU来写，</a:t>
            </a:r>
            <a:endParaRPr dirty="0">
              <a:solidFill>
                <a:schemeClr val="tx1">
                  <a:lumMod val="75000"/>
                  <a:lumOff val="25000"/>
                </a:schemeClr>
              </a:solidFill>
            </a:endParaRPr>
          </a:p>
          <a:p>
            <a:r>
              <a:rPr dirty="0">
                <a:solidFill>
                  <a:schemeClr val="tx1">
                    <a:lumMod val="75000"/>
                    <a:lumOff val="25000"/>
                  </a:schemeClr>
                </a:solidFill>
                <a:sym typeface="+mn-ea"/>
              </a:rPr>
              <a:t>一些优化方法：控制寄存器的方法/控制L2缓存的方法/使用我的比cublas更快的kernel（更精细的latency cover）(能达到理论性能的96%，warpselect能达到50%）</a:t>
            </a:r>
            <a:endParaRPr dirty="0">
              <a:solidFill>
                <a:schemeClr val="tx1">
                  <a:lumMod val="75000"/>
                  <a:lumOff val="25000"/>
                </a:schemeClr>
              </a:solidFill>
            </a:endParaRPr>
          </a:p>
          <a:p>
            <a:r>
              <a:rPr dirty="0">
                <a:solidFill>
                  <a:schemeClr val="tx1">
                    <a:lumMod val="75000"/>
                    <a:lumOff val="25000"/>
                  </a:schemeClr>
                </a:solidFill>
                <a:sym typeface="+mn-ea"/>
              </a:rPr>
              <a:t>warpselect是2017年的算法，那时候还是帕斯卡架构，现在的安培架构的共享内存大得多。warpselect将大多数值存在寄存器中，受限于共享内存的大小，是否可以换成共享内存存储？</a:t>
            </a:r>
            <a:endParaRPr dirty="0">
              <a:solidFill>
                <a:schemeClr val="tx1">
                  <a:lumMod val="75000"/>
                  <a:lumOff val="25000"/>
                </a:schemeClr>
              </a:solidFill>
            </a:endParaRPr>
          </a:p>
          <a:p>
            <a:r>
              <a:rPr dirty="0">
                <a:solidFill>
                  <a:schemeClr val="tx1">
                    <a:lumMod val="75000"/>
                    <a:lumOff val="25000"/>
                  </a:schemeClr>
                </a:solidFill>
                <a:sym typeface="+mn-ea"/>
              </a:rPr>
              <a:t>针对张量核心的计算，有进一步优化的可能。技巧藏在cutlass里。因为更快的读取速度，需要匹配更多的缓存和更快的计算。</a:t>
            </a:r>
            <a:endParaRPr dirty="0">
              <a:solidFill>
                <a:schemeClr val="tx1">
                  <a:lumMod val="75000"/>
                  <a:lumOff val="25000"/>
                </a:schemeClr>
              </a:solidFill>
            </a:endParaRPr>
          </a:p>
          <a:p>
            <a:r>
              <a:rPr dirty="0">
                <a:solidFill>
                  <a:schemeClr val="tx1">
                    <a:lumMod val="75000"/>
                    <a:lumOff val="25000"/>
                  </a:schemeClr>
                </a:solidFill>
                <a:sym typeface="+mn-ea"/>
              </a:rPr>
              <a:t>使用syncwarp而不是syncthread能更快？（因为看到warpselect里主要针对warp进行计算。）（搜了一下，warpselect里面都是syncthread来同步）</a:t>
            </a:r>
            <a:endParaRPr dirty="0">
              <a:solidFill>
                <a:schemeClr val="tx1">
                  <a:lumMod val="75000"/>
                  <a:lumOff val="25000"/>
                </a:schemeClr>
              </a:solidFill>
            </a:endParaRPr>
          </a:p>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olidFill>
                  <a:schemeClr val="tx1">
                    <a:lumMod val="75000"/>
                    <a:lumOff val="25000"/>
                  </a:schemeClr>
                </a:solidFill>
                <a:sym typeface="+mn-ea"/>
              </a:rPr>
              <a:t>float4、__restrict__ 、#pragma unroll、有时候就是多尝试几种方法</a:t>
            </a:r>
            <a:endParaRPr dirty="0">
              <a:solidFill>
                <a:schemeClr val="tx1">
                  <a:lumMod val="75000"/>
                  <a:lumOff val="25000"/>
                </a:schemeClr>
              </a:solidFill>
            </a:endParaRPr>
          </a:p>
          <a:p>
            <a:r>
              <a:rPr dirty="0">
                <a:solidFill>
                  <a:schemeClr val="tx1">
                    <a:lumMod val="75000"/>
                    <a:lumOff val="25000"/>
                  </a:schemeClr>
                </a:solidFill>
                <a:sym typeface="+mn-ea"/>
              </a:rPr>
              <a:t>有时候换更新的CUDA库可以更好的控制寄存器。。。不同架构上也不一样。。我甚至在想下一步研究SAAS代码。。看博士导师怎么说了。</a:t>
            </a:r>
            <a:endParaRPr dirty="0">
              <a:solidFill>
                <a:schemeClr val="tx1">
                  <a:lumMod val="75000"/>
                  <a:lumOff val="25000"/>
                </a:schemeClr>
              </a:solidFill>
            </a:endParaRPr>
          </a:p>
          <a:p>
            <a:endParaRPr dirty="0">
              <a:solidFill>
                <a:schemeClr val="tx1">
                  <a:lumMod val="75000"/>
                  <a:lumOff val="25000"/>
                </a:schemeClr>
              </a:solidFill>
            </a:endParaRPr>
          </a:p>
          <a:p>
            <a:r>
              <a:rPr dirty="0">
                <a:solidFill>
                  <a:schemeClr val="tx1">
                    <a:lumMod val="75000"/>
                    <a:lumOff val="25000"/>
                  </a:schemeClr>
                </a:solidFill>
                <a:sym typeface="+mn-ea"/>
              </a:rPr>
              <a:t>给FARREY的建议：</a:t>
            </a:r>
            <a:endParaRPr dirty="0">
              <a:solidFill>
                <a:schemeClr val="tx1">
                  <a:lumMod val="75000"/>
                  <a:lumOff val="25000"/>
                </a:schemeClr>
              </a:solidFill>
            </a:endParaRPr>
          </a:p>
          <a:p>
            <a:r>
              <a:rPr dirty="0">
                <a:solidFill>
                  <a:schemeClr val="tx1">
                    <a:lumMod val="75000"/>
                    <a:lumOff val="25000"/>
                  </a:schemeClr>
                </a:solidFill>
                <a:sym typeface="+mn-ea"/>
              </a:rPr>
              <a:t>如果我使用GPU来写，</a:t>
            </a:r>
            <a:endParaRPr dirty="0">
              <a:solidFill>
                <a:schemeClr val="tx1">
                  <a:lumMod val="75000"/>
                  <a:lumOff val="25000"/>
                </a:schemeClr>
              </a:solidFill>
            </a:endParaRPr>
          </a:p>
          <a:p>
            <a:r>
              <a:rPr dirty="0">
                <a:solidFill>
                  <a:schemeClr val="tx1">
                    <a:lumMod val="75000"/>
                    <a:lumOff val="25000"/>
                  </a:schemeClr>
                </a:solidFill>
                <a:sym typeface="+mn-ea"/>
              </a:rPr>
              <a:t>一些优化方法：控制寄存器的方法/控制L2缓存的方法/使用我的比cublas更快的kernel（更精细的latency cover）(能达到理论性能的96%，warpselect能达到50%）</a:t>
            </a:r>
            <a:endParaRPr dirty="0">
              <a:solidFill>
                <a:schemeClr val="tx1">
                  <a:lumMod val="75000"/>
                  <a:lumOff val="25000"/>
                </a:schemeClr>
              </a:solidFill>
            </a:endParaRPr>
          </a:p>
          <a:p>
            <a:r>
              <a:rPr dirty="0">
                <a:solidFill>
                  <a:schemeClr val="tx1">
                    <a:lumMod val="75000"/>
                    <a:lumOff val="25000"/>
                  </a:schemeClr>
                </a:solidFill>
                <a:sym typeface="+mn-ea"/>
              </a:rPr>
              <a:t>warpselect是2017年的算法，那时候还是帕斯卡架构，现在的安培架构的共享内存大得多。warpselect将大多数值存在寄存器中，受限于共享内存的大小，是否可以换成共享内存存储？</a:t>
            </a:r>
            <a:endParaRPr dirty="0">
              <a:solidFill>
                <a:schemeClr val="tx1">
                  <a:lumMod val="75000"/>
                  <a:lumOff val="25000"/>
                </a:schemeClr>
              </a:solidFill>
            </a:endParaRPr>
          </a:p>
          <a:p>
            <a:r>
              <a:rPr dirty="0">
                <a:solidFill>
                  <a:schemeClr val="tx1">
                    <a:lumMod val="75000"/>
                    <a:lumOff val="25000"/>
                  </a:schemeClr>
                </a:solidFill>
                <a:sym typeface="+mn-ea"/>
              </a:rPr>
              <a:t>针对张量核心的计算，有进一步优化的可能。技巧藏在cutlass里。因为更快的读取速度，需要匹配更多的缓存和更快的计算。</a:t>
            </a:r>
            <a:endParaRPr dirty="0">
              <a:solidFill>
                <a:schemeClr val="tx1">
                  <a:lumMod val="75000"/>
                  <a:lumOff val="25000"/>
                </a:schemeClr>
              </a:solidFill>
            </a:endParaRPr>
          </a:p>
          <a:p>
            <a:r>
              <a:rPr dirty="0">
                <a:solidFill>
                  <a:schemeClr val="tx1">
                    <a:lumMod val="75000"/>
                    <a:lumOff val="25000"/>
                  </a:schemeClr>
                </a:solidFill>
                <a:sym typeface="+mn-ea"/>
              </a:rPr>
              <a:t>使用syncwarp而不是syncthread能更快？（因为看到warpselect里主要针对warp进行计算。）（搜了一下，warpselect里面都是syncthread来同步）</a:t>
            </a:r>
            <a:endParaRPr dirty="0">
              <a:solidFill>
                <a:schemeClr val="tx1">
                  <a:lumMod val="75000"/>
                  <a:lumOff val="25000"/>
                </a:schemeClr>
              </a:solidFill>
            </a:endParaRPr>
          </a:p>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olidFill>
                  <a:schemeClr val="tx1">
                    <a:lumMod val="75000"/>
                    <a:lumOff val="25000"/>
                  </a:schemeClr>
                </a:solidFill>
                <a:sym typeface="+mn-ea"/>
              </a:rPr>
              <a:t>float4、__restrict__ 、#pragma unroll、有时候就是多尝试几种方法</a:t>
            </a:r>
            <a:endParaRPr dirty="0">
              <a:solidFill>
                <a:schemeClr val="tx1">
                  <a:lumMod val="75000"/>
                  <a:lumOff val="25000"/>
                </a:schemeClr>
              </a:solidFill>
            </a:endParaRPr>
          </a:p>
          <a:p>
            <a:r>
              <a:rPr dirty="0">
                <a:solidFill>
                  <a:schemeClr val="tx1">
                    <a:lumMod val="75000"/>
                    <a:lumOff val="25000"/>
                  </a:schemeClr>
                </a:solidFill>
                <a:sym typeface="+mn-ea"/>
              </a:rPr>
              <a:t>有时候换更新的CUDA库可以更好的控制寄存器。。。不同架构上也不一样。。我甚至在想下一步研究SAAS代码。。看博士导师怎么说了。</a:t>
            </a:r>
            <a:endParaRPr dirty="0">
              <a:solidFill>
                <a:schemeClr val="tx1">
                  <a:lumMod val="75000"/>
                  <a:lumOff val="25000"/>
                </a:schemeClr>
              </a:solidFill>
            </a:endParaRPr>
          </a:p>
          <a:p>
            <a:endParaRPr dirty="0">
              <a:solidFill>
                <a:schemeClr val="tx1">
                  <a:lumMod val="75000"/>
                  <a:lumOff val="25000"/>
                </a:schemeClr>
              </a:solidFill>
            </a:endParaRPr>
          </a:p>
          <a:p>
            <a:r>
              <a:rPr dirty="0">
                <a:solidFill>
                  <a:schemeClr val="tx1">
                    <a:lumMod val="75000"/>
                    <a:lumOff val="25000"/>
                  </a:schemeClr>
                </a:solidFill>
                <a:sym typeface="+mn-ea"/>
              </a:rPr>
              <a:t>给FARREY的建议：</a:t>
            </a:r>
            <a:endParaRPr dirty="0">
              <a:solidFill>
                <a:schemeClr val="tx1">
                  <a:lumMod val="75000"/>
                  <a:lumOff val="25000"/>
                </a:schemeClr>
              </a:solidFill>
            </a:endParaRPr>
          </a:p>
          <a:p>
            <a:r>
              <a:rPr dirty="0">
                <a:solidFill>
                  <a:schemeClr val="tx1">
                    <a:lumMod val="75000"/>
                    <a:lumOff val="25000"/>
                  </a:schemeClr>
                </a:solidFill>
                <a:sym typeface="+mn-ea"/>
              </a:rPr>
              <a:t>如果我使用GPU来写，</a:t>
            </a:r>
            <a:endParaRPr dirty="0">
              <a:solidFill>
                <a:schemeClr val="tx1">
                  <a:lumMod val="75000"/>
                  <a:lumOff val="25000"/>
                </a:schemeClr>
              </a:solidFill>
            </a:endParaRPr>
          </a:p>
          <a:p>
            <a:r>
              <a:rPr dirty="0">
                <a:solidFill>
                  <a:schemeClr val="tx1">
                    <a:lumMod val="75000"/>
                    <a:lumOff val="25000"/>
                  </a:schemeClr>
                </a:solidFill>
                <a:sym typeface="+mn-ea"/>
              </a:rPr>
              <a:t>一些优化方法：控制寄存器的方法/控制L2缓存的方法/使用我的比cublas更快的kernel（更精细的latency cover）(能达到理论性能的96%，warpselect能达到50%）</a:t>
            </a:r>
            <a:endParaRPr dirty="0">
              <a:solidFill>
                <a:schemeClr val="tx1">
                  <a:lumMod val="75000"/>
                  <a:lumOff val="25000"/>
                </a:schemeClr>
              </a:solidFill>
            </a:endParaRPr>
          </a:p>
          <a:p>
            <a:r>
              <a:rPr dirty="0">
                <a:solidFill>
                  <a:schemeClr val="tx1">
                    <a:lumMod val="75000"/>
                    <a:lumOff val="25000"/>
                  </a:schemeClr>
                </a:solidFill>
                <a:sym typeface="+mn-ea"/>
              </a:rPr>
              <a:t>warpselect是2017年的算法，那时候还是帕斯卡架构，现在的安培架构的共享内存大得多。warpselect将大多数值存在寄存器中，受限于共享内存的大小，是否可以换成共享内存存储？</a:t>
            </a:r>
            <a:endParaRPr dirty="0">
              <a:solidFill>
                <a:schemeClr val="tx1">
                  <a:lumMod val="75000"/>
                  <a:lumOff val="25000"/>
                </a:schemeClr>
              </a:solidFill>
            </a:endParaRPr>
          </a:p>
          <a:p>
            <a:r>
              <a:rPr dirty="0">
                <a:solidFill>
                  <a:schemeClr val="tx1">
                    <a:lumMod val="75000"/>
                    <a:lumOff val="25000"/>
                  </a:schemeClr>
                </a:solidFill>
                <a:sym typeface="+mn-ea"/>
              </a:rPr>
              <a:t>针对张量核心的计算，有进一步优化的可能。技巧藏在cutlass里。因为更快的读取速度，需要匹配更多的缓存和更快的计算。</a:t>
            </a:r>
            <a:endParaRPr dirty="0">
              <a:solidFill>
                <a:schemeClr val="tx1">
                  <a:lumMod val="75000"/>
                  <a:lumOff val="25000"/>
                </a:schemeClr>
              </a:solidFill>
            </a:endParaRPr>
          </a:p>
          <a:p>
            <a:r>
              <a:rPr dirty="0">
                <a:solidFill>
                  <a:schemeClr val="tx1">
                    <a:lumMod val="75000"/>
                    <a:lumOff val="25000"/>
                  </a:schemeClr>
                </a:solidFill>
                <a:sym typeface="+mn-ea"/>
              </a:rPr>
              <a:t>使用syncwarp而不是syncthread能更快？（因为看到warpselect里主要针对warp进行计算。）（搜了一下，warpselect里面都是syncthread来同步）</a:t>
            </a:r>
            <a:endParaRPr dirty="0">
              <a:solidFill>
                <a:schemeClr val="tx1">
                  <a:lumMod val="75000"/>
                  <a:lumOff val="25000"/>
                </a:schemeClr>
              </a:solidFill>
            </a:endParaRPr>
          </a:p>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olidFill>
                  <a:schemeClr val="tx1">
                    <a:lumMod val="75000"/>
                    <a:lumOff val="25000"/>
                  </a:schemeClr>
                </a:solidFill>
                <a:sym typeface="+mn-ea"/>
              </a:rPr>
              <a:t>float4、__restrict__ 、#pragma unroll、有时候就是多尝试几种方法</a:t>
            </a:r>
            <a:endParaRPr dirty="0">
              <a:solidFill>
                <a:schemeClr val="tx1">
                  <a:lumMod val="75000"/>
                  <a:lumOff val="25000"/>
                </a:schemeClr>
              </a:solidFill>
            </a:endParaRPr>
          </a:p>
          <a:p>
            <a:r>
              <a:rPr dirty="0">
                <a:solidFill>
                  <a:schemeClr val="tx1">
                    <a:lumMod val="75000"/>
                    <a:lumOff val="25000"/>
                  </a:schemeClr>
                </a:solidFill>
                <a:sym typeface="+mn-ea"/>
              </a:rPr>
              <a:t>有时候换更新的CUDA库可以更好的控制寄存器。。。不同架构上也不一样。。我甚至在想下一步研究SAAS代码。。看博士导师怎么说了。</a:t>
            </a:r>
            <a:endParaRPr dirty="0">
              <a:solidFill>
                <a:schemeClr val="tx1">
                  <a:lumMod val="75000"/>
                  <a:lumOff val="25000"/>
                </a:schemeClr>
              </a:solidFill>
            </a:endParaRPr>
          </a:p>
          <a:p>
            <a:endParaRPr dirty="0">
              <a:solidFill>
                <a:schemeClr val="tx1">
                  <a:lumMod val="75000"/>
                  <a:lumOff val="25000"/>
                </a:schemeClr>
              </a:solidFill>
            </a:endParaRPr>
          </a:p>
          <a:p>
            <a:r>
              <a:rPr dirty="0">
                <a:solidFill>
                  <a:schemeClr val="tx1">
                    <a:lumMod val="75000"/>
                    <a:lumOff val="25000"/>
                  </a:schemeClr>
                </a:solidFill>
                <a:sym typeface="+mn-ea"/>
              </a:rPr>
              <a:t>给FARREY的建议：</a:t>
            </a:r>
            <a:endParaRPr dirty="0">
              <a:solidFill>
                <a:schemeClr val="tx1">
                  <a:lumMod val="75000"/>
                  <a:lumOff val="25000"/>
                </a:schemeClr>
              </a:solidFill>
            </a:endParaRPr>
          </a:p>
          <a:p>
            <a:r>
              <a:rPr dirty="0">
                <a:solidFill>
                  <a:schemeClr val="tx1">
                    <a:lumMod val="75000"/>
                    <a:lumOff val="25000"/>
                  </a:schemeClr>
                </a:solidFill>
                <a:sym typeface="+mn-ea"/>
              </a:rPr>
              <a:t>如果我使用GPU来写，</a:t>
            </a:r>
            <a:endParaRPr dirty="0">
              <a:solidFill>
                <a:schemeClr val="tx1">
                  <a:lumMod val="75000"/>
                  <a:lumOff val="25000"/>
                </a:schemeClr>
              </a:solidFill>
            </a:endParaRPr>
          </a:p>
          <a:p>
            <a:r>
              <a:rPr dirty="0">
                <a:solidFill>
                  <a:schemeClr val="tx1">
                    <a:lumMod val="75000"/>
                    <a:lumOff val="25000"/>
                  </a:schemeClr>
                </a:solidFill>
                <a:sym typeface="+mn-ea"/>
              </a:rPr>
              <a:t>一些优化方法：控制寄存器的方法/控制L2缓存的方法/使用我的比cublas更快的kernel（更精细的latency cover）(能达到理论性能的96%，warpselect能达到50%）</a:t>
            </a:r>
            <a:endParaRPr dirty="0">
              <a:solidFill>
                <a:schemeClr val="tx1">
                  <a:lumMod val="75000"/>
                  <a:lumOff val="25000"/>
                </a:schemeClr>
              </a:solidFill>
            </a:endParaRPr>
          </a:p>
          <a:p>
            <a:r>
              <a:rPr dirty="0">
                <a:solidFill>
                  <a:schemeClr val="tx1">
                    <a:lumMod val="75000"/>
                    <a:lumOff val="25000"/>
                  </a:schemeClr>
                </a:solidFill>
                <a:sym typeface="+mn-ea"/>
              </a:rPr>
              <a:t>warpselect是2017年的算法，那时候还是帕斯卡架构，现在的安培架构的共享内存大得多。warpselect将大多数值存在寄存器中，受限于共享内存的大小，是否可以换成共享内存存储？</a:t>
            </a:r>
            <a:endParaRPr dirty="0">
              <a:solidFill>
                <a:schemeClr val="tx1">
                  <a:lumMod val="75000"/>
                  <a:lumOff val="25000"/>
                </a:schemeClr>
              </a:solidFill>
            </a:endParaRPr>
          </a:p>
          <a:p>
            <a:r>
              <a:rPr dirty="0">
                <a:solidFill>
                  <a:schemeClr val="tx1">
                    <a:lumMod val="75000"/>
                    <a:lumOff val="25000"/>
                  </a:schemeClr>
                </a:solidFill>
                <a:sym typeface="+mn-ea"/>
              </a:rPr>
              <a:t>针对张量核心的计算，有进一步优化的可能。技巧藏在cutlass里。因为更快的读取速度，需要匹配更多的缓存和更快的计算。</a:t>
            </a:r>
            <a:endParaRPr dirty="0">
              <a:solidFill>
                <a:schemeClr val="tx1">
                  <a:lumMod val="75000"/>
                  <a:lumOff val="25000"/>
                </a:schemeClr>
              </a:solidFill>
            </a:endParaRPr>
          </a:p>
          <a:p>
            <a:r>
              <a:rPr dirty="0">
                <a:solidFill>
                  <a:schemeClr val="tx1">
                    <a:lumMod val="75000"/>
                    <a:lumOff val="25000"/>
                  </a:schemeClr>
                </a:solidFill>
                <a:sym typeface="+mn-ea"/>
              </a:rPr>
              <a:t>使用syncwarp而不是syncthread能更快？（因为看到warpselect里主要针对warp进行计算。）（搜了一下，warpselect里面都是syncthread来同步）</a:t>
            </a:r>
            <a:endParaRPr dirty="0">
              <a:solidFill>
                <a:schemeClr val="tx1">
                  <a:lumMod val="75000"/>
                  <a:lumOff val="25000"/>
                </a:schemeClr>
              </a:solidFill>
            </a:endParaRPr>
          </a:p>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dirty="0">
                <a:solidFill>
                  <a:schemeClr val="tx1">
                    <a:lumMod val="75000"/>
                    <a:lumOff val="25000"/>
                  </a:schemeClr>
                </a:solidFill>
                <a:sym typeface="+mn-ea"/>
              </a:rPr>
              <a:t>float4、__restrict__ 、#pragma unroll、有时候就是多尝试几种方法</a:t>
            </a:r>
            <a:endParaRPr dirty="0">
              <a:solidFill>
                <a:schemeClr val="tx1">
                  <a:lumMod val="75000"/>
                  <a:lumOff val="25000"/>
                </a:schemeClr>
              </a:solidFill>
            </a:endParaRPr>
          </a:p>
          <a:p>
            <a:r>
              <a:rPr dirty="0">
                <a:solidFill>
                  <a:schemeClr val="tx1">
                    <a:lumMod val="75000"/>
                    <a:lumOff val="25000"/>
                  </a:schemeClr>
                </a:solidFill>
                <a:sym typeface="+mn-ea"/>
              </a:rPr>
              <a:t>有时候换更新的CUDA库可以更好的控制寄存器。。。不同架构上也不一样。。我甚至在想下一步研究SAAS代码。。看博士导师怎么说了。</a:t>
            </a:r>
            <a:endParaRPr dirty="0">
              <a:solidFill>
                <a:schemeClr val="tx1">
                  <a:lumMod val="75000"/>
                  <a:lumOff val="25000"/>
                </a:schemeClr>
              </a:solidFill>
            </a:endParaRPr>
          </a:p>
          <a:p>
            <a:endParaRPr dirty="0">
              <a:solidFill>
                <a:schemeClr val="tx1">
                  <a:lumMod val="75000"/>
                  <a:lumOff val="25000"/>
                </a:schemeClr>
              </a:solidFill>
            </a:endParaRPr>
          </a:p>
          <a:p>
            <a:r>
              <a:rPr dirty="0">
                <a:solidFill>
                  <a:schemeClr val="tx1">
                    <a:lumMod val="75000"/>
                    <a:lumOff val="25000"/>
                  </a:schemeClr>
                </a:solidFill>
                <a:sym typeface="+mn-ea"/>
              </a:rPr>
              <a:t>给FARREY的建议：</a:t>
            </a:r>
            <a:endParaRPr dirty="0">
              <a:solidFill>
                <a:schemeClr val="tx1">
                  <a:lumMod val="75000"/>
                  <a:lumOff val="25000"/>
                </a:schemeClr>
              </a:solidFill>
            </a:endParaRPr>
          </a:p>
          <a:p>
            <a:r>
              <a:rPr dirty="0">
                <a:solidFill>
                  <a:schemeClr val="tx1">
                    <a:lumMod val="75000"/>
                    <a:lumOff val="25000"/>
                  </a:schemeClr>
                </a:solidFill>
                <a:sym typeface="+mn-ea"/>
              </a:rPr>
              <a:t>如果我使用GPU来写，</a:t>
            </a:r>
            <a:endParaRPr dirty="0">
              <a:solidFill>
                <a:schemeClr val="tx1">
                  <a:lumMod val="75000"/>
                  <a:lumOff val="25000"/>
                </a:schemeClr>
              </a:solidFill>
            </a:endParaRPr>
          </a:p>
          <a:p>
            <a:r>
              <a:rPr dirty="0">
                <a:solidFill>
                  <a:schemeClr val="tx1">
                    <a:lumMod val="75000"/>
                    <a:lumOff val="25000"/>
                  </a:schemeClr>
                </a:solidFill>
                <a:sym typeface="+mn-ea"/>
              </a:rPr>
              <a:t>一些优化方法：控制寄存器的方法/控制L2缓存的方法/使用我的比cublas更快的kernel（更精细的latency cover）(能达到理论性能的96%，warpselect能达到50%）</a:t>
            </a:r>
            <a:endParaRPr dirty="0">
              <a:solidFill>
                <a:schemeClr val="tx1">
                  <a:lumMod val="75000"/>
                  <a:lumOff val="25000"/>
                </a:schemeClr>
              </a:solidFill>
            </a:endParaRPr>
          </a:p>
          <a:p>
            <a:r>
              <a:rPr dirty="0">
                <a:solidFill>
                  <a:schemeClr val="tx1">
                    <a:lumMod val="75000"/>
                    <a:lumOff val="25000"/>
                  </a:schemeClr>
                </a:solidFill>
                <a:sym typeface="+mn-ea"/>
              </a:rPr>
              <a:t>warpselect是2017年的算法，那时候还是帕斯卡架构，现在的安培架构的共享内存大得多。warpselect将大多数值存在寄存器中，受限于共享内存的大小，是否可以换成共享内存存储？</a:t>
            </a:r>
            <a:endParaRPr dirty="0">
              <a:solidFill>
                <a:schemeClr val="tx1">
                  <a:lumMod val="75000"/>
                  <a:lumOff val="25000"/>
                </a:schemeClr>
              </a:solidFill>
            </a:endParaRPr>
          </a:p>
          <a:p>
            <a:r>
              <a:rPr dirty="0">
                <a:solidFill>
                  <a:schemeClr val="tx1">
                    <a:lumMod val="75000"/>
                    <a:lumOff val="25000"/>
                  </a:schemeClr>
                </a:solidFill>
                <a:sym typeface="+mn-ea"/>
              </a:rPr>
              <a:t>针对张量核心的计算，有进一步优化的可能。技巧藏在cutlass里。因为更快的读取速度，需要匹配更多的缓存和更快的计算。</a:t>
            </a:r>
            <a:endParaRPr dirty="0">
              <a:solidFill>
                <a:schemeClr val="tx1">
                  <a:lumMod val="75000"/>
                  <a:lumOff val="25000"/>
                </a:schemeClr>
              </a:solidFill>
            </a:endParaRPr>
          </a:p>
          <a:p>
            <a:r>
              <a:rPr dirty="0">
                <a:solidFill>
                  <a:schemeClr val="tx1">
                    <a:lumMod val="75000"/>
                    <a:lumOff val="25000"/>
                  </a:schemeClr>
                </a:solidFill>
                <a:sym typeface="+mn-ea"/>
              </a:rPr>
              <a:t>使用syncwarp而不是syncthread能更快？（因为看到warpselect里主要针对warp进行计算。）（搜了一下，warpselect里面都是syncthread来同步）</a:t>
            </a:r>
            <a:endParaRPr dirty="0">
              <a:solidFill>
                <a:schemeClr val="tx1">
                  <a:lumMod val="75000"/>
                  <a:lumOff val="25000"/>
                </a:schemeClr>
              </a:solidFill>
            </a:endParaRPr>
          </a:p>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6" Type="http://schemas.openxmlformats.org/officeDocument/2006/relationships/image" Target="../media/image9.jpeg"/><Relationship Id="rId5" Type="http://schemas.microsoft.com/office/2007/relationships/hdphoto" Target="../media/image8.wdp"/><Relationship Id="rId4" Type="http://schemas.openxmlformats.org/officeDocument/2006/relationships/image" Target="../media/image7.png"/><Relationship Id="rId3" Type="http://schemas.openxmlformats.org/officeDocument/2006/relationships/hyperlink" Target="http://www.officeplus.cn/Template/Home.shtml" TargetMode="External"/><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7" Type="http://schemas.openxmlformats.org/officeDocument/2006/relationships/image" Target="../media/image12.jpeg"/><Relationship Id="rId6" Type="http://schemas.openxmlformats.org/officeDocument/2006/relationships/image" Target="../media/image11.jpeg"/><Relationship Id="rId5" Type="http://schemas.openxmlformats.org/officeDocument/2006/relationships/image" Target="../media/image10.jpeg"/><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hyperlink" Target="http://www.officeplus.cn/Template/Home.shtml"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9" name="任意多边形: 形状 8"/>
          <p:cNvSpPr/>
          <p:nvPr userDrawn="1"/>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8" name="文本占位符 52"/>
          <p:cNvSpPr>
            <a:spLocks noGrp="1"/>
          </p:cNvSpPr>
          <p:nvPr>
            <p:ph type="body" sz="quarter" idx="14" hasCustomPrompt="1"/>
          </p:nvPr>
        </p:nvSpPr>
        <p:spPr>
          <a:xfrm>
            <a:off x="606434" y="1565891"/>
            <a:ext cx="1364476" cy="341632"/>
          </a:xfrm>
          <a:prstGeom prst="rect">
            <a:avLst/>
          </a:prstGeom>
          <a:noFill/>
        </p:spPr>
        <p:txBody>
          <a:bodyPr wrap="none" rtlCol="0">
            <a:spAutoFit/>
          </a:bodyPr>
          <a:lstStyle>
            <a:lvl1pPr marL="0" indent="0">
              <a:buNone/>
              <a:defRPr lang="en-US" altLang="zh-CN" sz="1800" dirty="0" smtClean="0">
                <a:solidFill>
                  <a:schemeClr val="bg1">
                    <a:lumMod val="75000"/>
                  </a:schemeClr>
                </a:solidFill>
              </a:defRPr>
            </a:lvl1pPr>
          </a:lstStyle>
          <a:p>
            <a:r>
              <a:rPr lang="en-US" altLang="zh-CN" dirty="0">
                <a:solidFill>
                  <a:schemeClr val="bg1">
                    <a:lumMod val="75000"/>
                  </a:schemeClr>
                </a:solidFill>
              </a:rPr>
              <a:t>PowerPoint</a:t>
            </a:r>
            <a:endParaRPr lang="zh-CN" altLang="en-US" dirty="0">
              <a:solidFill>
                <a:schemeClr val="bg1">
                  <a:lumMod val="75000"/>
                </a:schemeClr>
              </a:solidFill>
            </a:endParaRPr>
          </a:p>
        </p:txBody>
      </p:sp>
      <p:sp>
        <p:nvSpPr>
          <p:cNvPr id="31" name="任意多边形: 形状 30"/>
          <p:cNvSpPr/>
          <p:nvPr userDrawn="1"/>
        </p:nvSpPr>
        <p:spPr>
          <a:xfrm>
            <a:off x="391923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userDrawn="1"/>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4" name="文本占位符 52"/>
          <p:cNvSpPr>
            <a:spLocks noGrp="1"/>
          </p:cNvSpPr>
          <p:nvPr>
            <p:ph type="body" sz="quarter" idx="12" hasCustomPrompt="1"/>
          </p:nvPr>
        </p:nvSpPr>
        <p:spPr>
          <a:xfrm>
            <a:off x="697261" y="4151835"/>
            <a:ext cx="985014" cy="258532"/>
          </a:xfrm>
          <a:prstGeom prst="rect">
            <a:avLst/>
          </a:prstGeom>
          <a:solidFill>
            <a:schemeClr val="tx1">
              <a:lumMod val="75000"/>
              <a:lumOff val="25000"/>
            </a:schemeClr>
          </a:solidFill>
        </p:spPr>
        <p:txBody>
          <a:bodyPr wrap="none" rtlCol="0">
            <a:spAutoFit/>
          </a:bodyPr>
          <a:lstStyle>
            <a:lvl1pPr marL="0" indent="0">
              <a:buNone/>
              <a:defRPr lang="zh-CN" altLang="en-US" sz="1200" dirty="0">
                <a:solidFill>
                  <a:schemeClr val="bg1"/>
                </a:solidFill>
              </a:defRPr>
            </a:lvl1pPr>
          </a:lstStyle>
          <a:p>
            <a:pPr marL="0" lvl="0" algn="ctr" defTabSz="457200"/>
            <a:r>
              <a:rPr lang="en-US" altLang="zh-CN" dirty="0" err="1"/>
              <a:t>OfficePLUS</a:t>
            </a:r>
            <a:endParaRPr lang="en-US" altLang="zh-CN" dirty="0"/>
          </a:p>
        </p:txBody>
      </p:sp>
      <p:sp>
        <p:nvSpPr>
          <p:cNvPr id="53" name="文本占位符 52"/>
          <p:cNvSpPr>
            <a:spLocks noGrp="1"/>
          </p:cNvSpPr>
          <p:nvPr>
            <p:ph type="body" sz="quarter" idx="11" hasCustomPrompt="1"/>
          </p:nvPr>
        </p:nvSpPr>
        <p:spPr>
          <a:xfrm>
            <a:off x="600816" y="2271362"/>
            <a:ext cx="5731056" cy="1136273"/>
          </a:xfrm>
          <a:prstGeom prst="rect">
            <a:avLst/>
          </a:prstGeom>
        </p:spPr>
        <p:txBody>
          <a:bodyPr wrap="none">
            <a:spAutoFit/>
          </a:bodyPr>
          <a:lstStyle>
            <a:lvl1pPr marL="0" indent="0">
              <a:lnSpc>
                <a:spcPct val="60000"/>
              </a:lnSpc>
              <a:buNone/>
              <a:defRPr sz="4800" b="1">
                <a:solidFill>
                  <a:schemeClr val="tx1">
                    <a:lumMod val="75000"/>
                    <a:lumOff val="25000"/>
                  </a:schemeClr>
                </a:solidFill>
              </a:defRPr>
            </a:lvl1pPr>
          </a:lstStyle>
          <a:p>
            <a:pPr lvl="0"/>
            <a:r>
              <a:rPr lang="en-US" altLang="zh-CN" dirty="0"/>
              <a:t>Atmospheric work </a:t>
            </a:r>
            <a:endParaRPr lang="en-US" altLang="zh-CN" dirty="0"/>
          </a:p>
          <a:p>
            <a:pPr lvl="0"/>
            <a:r>
              <a:rPr lang="en-US" altLang="zh-CN" dirty="0"/>
              <a:t>report</a:t>
            </a:r>
            <a:endParaRPr lang="zh-CN" altLang="en-US" dirty="0"/>
          </a:p>
        </p:txBody>
      </p:sp>
      <p:sp>
        <p:nvSpPr>
          <p:cNvPr id="2" name="矩形 1"/>
          <p:cNvSpPr/>
          <p:nvPr userDrawn="1"/>
        </p:nvSpPr>
        <p:spPr>
          <a:xfrm>
            <a:off x="9419310" y="2250590"/>
            <a:ext cx="2066554" cy="3120141"/>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userDrawn="1"/>
        </p:nvSpPr>
        <p:spPr>
          <a:xfrm>
            <a:off x="6825146" y="561983"/>
            <a:ext cx="2840435" cy="2746361"/>
          </a:xfrm>
          <a:prstGeom prst="rect">
            <a:avLst/>
          </a:prstGeom>
          <a:solidFill>
            <a:schemeClr val="bg1">
              <a:lumMod val="85000"/>
            </a:schemeClr>
          </a:solidFill>
          <a:ln w="9525" cap="flat">
            <a:no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endParaRPr lang="zh-CN" altLang="en-US" dirty="0">
              <a:solidFill>
                <a:schemeClr val="tx1"/>
              </a:solidFill>
            </a:endParaRPr>
          </a:p>
        </p:txBody>
      </p:sp>
      <p:sp>
        <p:nvSpPr>
          <p:cNvPr id="49" name="图片占位符 48"/>
          <p:cNvSpPr>
            <a:spLocks noGrp="1"/>
          </p:cNvSpPr>
          <p:nvPr>
            <p:ph type="pic" sz="quarter" idx="10"/>
          </p:nvPr>
        </p:nvSpPr>
        <p:spPr>
          <a:xfrm>
            <a:off x="7292975" y="890588"/>
            <a:ext cx="3359150" cy="4946650"/>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4" name="任意多边形: 形状 3"/>
          <p:cNvSpPr/>
          <p:nvPr userDrawn="1"/>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 name="任意多边形: 形状 4"/>
          <p:cNvSpPr/>
          <p:nvPr userDrawn="1"/>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6" name="任意多边形: 形状 5"/>
          <p:cNvSpPr/>
          <p:nvPr userDrawn="1"/>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7" name="任意多边形: 形状 6"/>
          <p:cNvSpPr/>
          <p:nvPr userDrawn="1"/>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8" name="任意多边形: 形状 7"/>
          <p:cNvSpPr/>
          <p:nvPr userDrawn="1"/>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95000"/>
                    <a:alpha val="0"/>
                  </a:schemeClr>
                </a:gs>
                <a:gs pos="38000">
                  <a:schemeClr val="bg1">
                    <a:lumMod val="85000"/>
                    <a:alpha val="35000"/>
                  </a:schemeClr>
                </a:gs>
                <a:gs pos="62000">
                  <a:schemeClr val="bg1">
                    <a:lumMod val="95000"/>
                    <a:alpha val="0"/>
                  </a:schemeClr>
                </a:gs>
              </a:gsLst>
              <a:lin ang="16200000" scaled="1"/>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a:solidFill>
                <a:schemeClr val="lt1">
                  <a:lumMod val="100000"/>
                </a:schemeClr>
              </a:solidFill>
            </a:endParaRPr>
          </a:p>
        </p:txBody>
      </p:sp>
      <p:sp>
        <p:nvSpPr>
          <p:cNvPr id="10" name="任意多边形: 形状 9"/>
          <p:cNvSpPr/>
          <p:nvPr userDrawn="1"/>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userDrawn="1"/>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userDrawn="1"/>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userDrawn="1"/>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userDrawn="1"/>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userDrawn="1"/>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userDrawn="1"/>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userDrawn="1"/>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userDrawn="1"/>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userDrawn="1"/>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userDrawn="1"/>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userDrawn="1"/>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userDrawn="1"/>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cxnSp>
        <p:nvCxnSpPr>
          <p:cNvPr id="24" name="直接连接符 23"/>
          <p:cNvCxnSpPr/>
          <p:nvPr userDrawn="1"/>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任意多边形: 形状 24"/>
          <p:cNvSpPr/>
          <p:nvPr userDrawn="1"/>
        </p:nvSpPr>
        <p:spPr>
          <a:xfrm>
            <a:off x="64562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userDrawn="1"/>
        </p:nvSpPr>
        <p:spPr>
          <a:xfrm>
            <a:off x="60334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userDrawn="1"/>
        </p:nvSpPr>
        <p:spPr>
          <a:xfrm>
            <a:off x="5610582"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userDrawn="1"/>
        </p:nvSpPr>
        <p:spPr>
          <a:xfrm>
            <a:off x="5187746"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userDrawn="1"/>
        </p:nvSpPr>
        <p:spPr>
          <a:xfrm>
            <a:off x="4764911"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userDrawn="1"/>
        </p:nvSpPr>
        <p:spPr>
          <a:xfrm>
            <a:off x="4342075"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userDrawn="1"/>
        </p:nvSpPr>
        <p:spPr>
          <a:xfrm>
            <a:off x="349640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userDrawn="1"/>
        </p:nvSpPr>
        <p:spPr>
          <a:xfrm>
            <a:off x="307356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userDrawn="1"/>
        </p:nvSpPr>
        <p:spPr>
          <a:xfrm>
            <a:off x="2650732"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userDrawn="1"/>
        </p:nvSpPr>
        <p:spPr>
          <a:xfrm>
            <a:off x="2227896"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userDrawn="1"/>
        </p:nvSpPr>
        <p:spPr>
          <a:xfrm>
            <a:off x="1805061"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userDrawn="1"/>
        </p:nvSpPr>
        <p:spPr>
          <a:xfrm>
            <a:off x="1382225"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cxnSp>
        <p:nvCxnSpPr>
          <p:cNvPr id="43" name="直接连接符 42"/>
          <p:cNvCxnSpPr/>
          <p:nvPr userDrawn="1"/>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userDrawn="1"/>
        </p:nvCxnSpPr>
        <p:spPr>
          <a:xfrm>
            <a:off x="695325" y="49528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userDrawn="1"/>
        </p:nvCxnSpPr>
        <p:spPr>
          <a:xfrm>
            <a:off x="695325" y="54766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7" name="矩形 46"/>
          <p:cNvSpPr/>
          <p:nvPr userDrawn="1"/>
        </p:nvSpPr>
        <p:spPr>
          <a:xfrm>
            <a:off x="11446337" y="3614871"/>
            <a:ext cx="45719" cy="23073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占位符 52"/>
          <p:cNvSpPr>
            <a:spLocks noGrp="1"/>
          </p:cNvSpPr>
          <p:nvPr>
            <p:ph type="body" sz="quarter" idx="13" hasCustomPrompt="1"/>
          </p:nvPr>
        </p:nvSpPr>
        <p:spPr>
          <a:xfrm>
            <a:off x="596909" y="4549085"/>
            <a:ext cx="1124026" cy="258532"/>
          </a:xfrm>
          <a:prstGeom prst="rect">
            <a:avLst/>
          </a:prstGeom>
          <a:noFill/>
        </p:spPr>
        <p:txBody>
          <a:bodyPr wrap="none" rtlCol="0">
            <a:spAutoFit/>
          </a:bodyPr>
          <a:lstStyle>
            <a:lvl1pPr marL="0" indent="0">
              <a:buNone/>
              <a:defRPr lang="en-US" altLang="zh-CN" sz="1200" dirty="0" smtClean="0">
                <a:solidFill>
                  <a:schemeClr val="tx1">
                    <a:lumMod val="75000"/>
                    <a:lumOff val="25000"/>
                  </a:schemeClr>
                </a:solidFill>
              </a:defRPr>
            </a:lvl1pPr>
          </a:lstStyle>
          <a:p>
            <a:pPr marL="0" lvl="0" algn="ctr" defTabSz="457200"/>
            <a:r>
              <a:rPr lang="en-US" altLang="zh-CN" dirty="0"/>
              <a:t>2019 / 01 / 01</a:t>
            </a:r>
            <a:endParaRPr lang="en-US" altLang="zh-CN" dirty="0"/>
          </a:p>
        </p:txBody>
      </p:sp>
    </p:spTree>
  </p:cSld>
  <p:clrMapOvr>
    <a:masterClrMapping/>
  </p:clrMapOvr>
  <p:transition spd="slow">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正文页4">
    <p:spTree>
      <p:nvGrpSpPr>
        <p:cNvPr id="1" name=""/>
        <p:cNvGrpSpPr/>
        <p:nvPr/>
      </p:nvGrpSpPr>
      <p:grpSpPr>
        <a:xfrm>
          <a:off x="0" y="0"/>
          <a:ext cx="0" cy="0"/>
          <a:chOff x="0" y="0"/>
          <a:chExt cx="0" cy="0"/>
        </a:xfrm>
      </p:grpSpPr>
      <p:sp>
        <p:nvSpPr>
          <p:cNvPr id="54" name="矩形 53"/>
          <p:cNvSpPr/>
          <p:nvPr userDrawn="1"/>
        </p:nvSpPr>
        <p:spPr>
          <a:xfrm>
            <a:off x="6172768" y="4375787"/>
            <a:ext cx="5342251" cy="1855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userDrawn="1"/>
        </p:nvSpPr>
        <p:spPr>
          <a:xfrm>
            <a:off x="695326" y="1937538"/>
            <a:ext cx="5323908" cy="1855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矩形 55"/>
          <p:cNvSpPr/>
          <p:nvPr userDrawn="1"/>
        </p:nvSpPr>
        <p:spPr>
          <a:xfrm>
            <a:off x="6172768" y="1934592"/>
            <a:ext cx="5342251" cy="1855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矩形 56"/>
          <p:cNvSpPr/>
          <p:nvPr userDrawn="1"/>
        </p:nvSpPr>
        <p:spPr>
          <a:xfrm>
            <a:off x="695326" y="4375787"/>
            <a:ext cx="5323908" cy="18553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图片占位符 48"/>
          <p:cNvSpPr>
            <a:spLocks noGrp="1"/>
          </p:cNvSpPr>
          <p:nvPr>
            <p:ph type="pic" sz="quarter" idx="10"/>
          </p:nvPr>
        </p:nvSpPr>
        <p:spPr>
          <a:xfrm>
            <a:off x="4924796" y="2829145"/>
            <a:ext cx="2333385" cy="2373902"/>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正文页5">
    <p:spTree>
      <p:nvGrpSpPr>
        <p:cNvPr id="1" name=""/>
        <p:cNvGrpSpPr/>
        <p:nvPr/>
      </p:nvGrpSpPr>
      <p:grpSpPr>
        <a:xfrm>
          <a:off x="0" y="0"/>
          <a:ext cx="0" cy="0"/>
          <a:chOff x="0" y="0"/>
          <a:chExt cx="0" cy="0"/>
        </a:xfrm>
      </p:grpSpPr>
      <p:sp>
        <p:nvSpPr>
          <p:cNvPr id="59" name="图片占位符 48"/>
          <p:cNvSpPr>
            <a:spLocks noGrp="1"/>
          </p:cNvSpPr>
          <p:nvPr>
            <p:ph type="pic" sz="quarter" idx="12"/>
          </p:nvPr>
        </p:nvSpPr>
        <p:spPr>
          <a:xfrm>
            <a:off x="8295822" y="1304503"/>
            <a:ext cx="3038042" cy="1302026"/>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57" name="图片占位符 48"/>
          <p:cNvSpPr>
            <a:spLocks noGrp="1"/>
          </p:cNvSpPr>
          <p:nvPr>
            <p:ph type="pic" sz="quarter" idx="10"/>
          </p:nvPr>
        </p:nvSpPr>
        <p:spPr>
          <a:xfrm>
            <a:off x="827966" y="2314256"/>
            <a:ext cx="3047530" cy="1302026"/>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58" name="图片占位符 48"/>
          <p:cNvSpPr>
            <a:spLocks noGrp="1"/>
          </p:cNvSpPr>
          <p:nvPr>
            <p:ph type="pic" sz="quarter" idx="11"/>
          </p:nvPr>
        </p:nvSpPr>
        <p:spPr>
          <a:xfrm>
            <a:off x="4535804" y="1817758"/>
            <a:ext cx="3038042" cy="1302026"/>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正文页6">
    <p:spTree>
      <p:nvGrpSpPr>
        <p:cNvPr id="1" name=""/>
        <p:cNvGrpSpPr/>
        <p:nvPr/>
      </p:nvGrpSpPr>
      <p:grpSpPr>
        <a:xfrm>
          <a:off x="0" y="0"/>
          <a:ext cx="0" cy="0"/>
          <a:chOff x="0" y="0"/>
          <a:chExt cx="0" cy="0"/>
        </a:xfrm>
      </p:grpSpPr>
      <p:grpSp>
        <p:nvGrpSpPr>
          <p:cNvPr id="3" name="组合 2"/>
          <p:cNvGrpSpPr/>
          <p:nvPr userDrawn="1"/>
        </p:nvGrpSpPr>
        <p:grpSpPr>
          <a:xfrm>
            <a:off x="-6579190" y="-442650"/>
            <a:ext cx="24301094" cy="7743300"/>
            <a:chOff x="-6579190" y="-442650"/>
            <a:chExt cx="24301094" cy="7743300"/>
          </a:xfrm>
        </p:grpSpPr>
        <p:grpSp>
          <p:nvGrpSpPr>
            <p:cNvPr id="4" name="组合 3"/>
            <p:cNvGrpSpPr/>
            <p:nvPr userDrawn="1"/>
          </p:nvGrpSpPr>
          <p:grpSpPr>
            <a:xfrm>
              <a:off x="-6579190" y="-442650"/>
              <a:ext cx="15844379" cy="7743300"/>
              <a:chOff x="-7074490" y="-442650"/>
              <a:chExt cx="15844379" cy="7743300"/>
            </a:xfrm>
          </p:grpSpPr>
          <p:sp>
            <p:nvSpPr>
              <p:cNvPr id="26" name="任意多边形: 形状 2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 name="组合 4"/>
            <p:cNvGrpSpPr/>
            <p:nvPr userDrawn="1"/>
          </p:nvGrpSpPr>
          <p:grpSpPr>
            <a:xfrm>
              <a:off x="1877525" y="-442650"/>
              <a:ext cx="15844379" cy="7743300"/>
              <a:chOff x="-7074490" y="-442650"/>
              <a:chExt cx="15844379" cy="7743300"/>
            </a:xfrm>
          </p:grpSpPr>
          <p:sp>
            <p:nvSpPr>
              <p:cNvPr id="6" name="任意多边形: 形状 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任意多边形: 形状 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49" name="图片占位符 48"/>
          <p:cNvSpPr>
            <a:spLocks noGrp="1"/>
          </p:cNvSpPr>
          <p:nvPr>
            <p:ph type="pic" sz="quarter" idx="10"/>
          </p:nvPr>
        </p:nvSpPr>
        <p:spPr>
          <a:xfrm>
            <a:off x="3224723" y="1388896"/>
            <a:ext cx="2985577" cy="4415004"/>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50" name="图片占位符 48"/>
          <p:cNvSpPr>
            <a:spLocks noGrp="1"/>
          </p:cNvSpPr>
          <p:nvPr>
            <p:ph type="pic" sz="quarter" idx="11"/>
          </p:nvPr>
        </p:nvSpPr>
        <p:spPr>
          <a:xfrm>
            <a:off x="6832266" y="1388896"/>
            <a:ext cx="2985577" cy="4415004"/>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51" name="图片占位符 48"/>
          <p:cNvSpPr>
            <a:spLocks noGrp="1"/>
          </p:cNvSpPr>
          <p:nvPr>
            <p:ph type="pic" sz="quarter" idx="12"/>
          </p:nvPr>
        </p:nvSpPr>
        <p:spPr>
          <a:xfrm>
            <a:off x="10413506" y="1388896"/>
            <a:ext cx="2985577" cy="4415004"/>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Tree>
  </p:cSld>
  <p:clrMapOvr>
    <a:masterClrMapping/>
  </p:clrMapOvr>
  <p:transition spd="slow">
    <p:wipe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正文页7">
    <p:spTree>
      <p:nvGrpSpPr>
        <p:cNvPr id="1" name=""/>
        <p:cNvGrpSpPr/>
        <p:nvPr/>
      </p:nvGrpSpPr>
      <p:grpSpPr>
        <a:xfrm>
          <a:off x="0" y="0"/>
          <a:ext cx="0" cy="0"/>
          <a:chOff x="0" y="0"/>
          <a:chExt cx="0" cy="0"/>
        </a:xfrm>
      </p:grpSpPr>
      <p:grpSp>
        <p:nvGrpSpPr>
          <p:cNvPr id="3" name="组合 2"/>
          <p:cNvGrpSpPr/>
          <p:nvPr userDrawn="1"/>
        </p:nvGrpSpPr>
        <p:grpSpPr>
          <a:xfrm>
            <a:off x="-6579190" y="-442650"/>
            <a:ext cx="24301094" cy="7743300"/>
            <a:chOff x="-6579190" y="-442650"/>
            <a:chExt cx="24301094" cy="7743300"/>
          </a:xfrm>
        </p:grpSpPr>
        <p:grpSp>
          <p:nvGrpSpPr>
            <p:cNvPr id="4" name="组合 3"/>
            <p:cNvGrpSpPr/>
            <p:nvPr userDrawn="1"/>
          </p:nvGrpSpPr>
          <p:grpSpPr>
            <a:xfrm>
              <a:off x="-6579190" y="-442650"/>
              <a:ext cx="15844379" cy="7743300"/>
              <a:chOff x="-7074490" y="-442650"/>
              <a:chExt cx="15844379" cy="7743300"/>
            </a:xfrm>
          </p:grpSpPr>
          <p:sp>
            <p:nvSpPr>
              <p:cNvPr id="26" name="任意多边形: 形状 2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 name="组合 4"/>
            <p:cNvGrpSpPr/>
            <p:nvPr userDrawn="1"/>
          </p:nvGrpSpPr>
          <p:grpSpPr>
            <a:xfrm>
              <a:off x="1877525" y="-442650"/>
              <a:ext cx="15844379" cy="7743300"/>
              <a:chOff x="-7074490" y="-442650"/>
              <a:chExt cx="15844379" cy="7743300"/>
            </a:xfrm>
          </p:grpSpPr>
          <p:sp>
            <p:nvSpPr>
              <p:cNvPr id="6" name="任意多边形: 形状 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任意多边形: 形状 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48" name="图片占位符 48"/>
          <p:cNvSpPr>
            <a:spLocks noGrp="1"/>
          </p:cNvSpPr>
          <p:nvPr>
            <p:ph type="pic" sz="quarter" idx="10"/>
          </p:nvPr>
        </p:nvSpPr>
        <p:spPr>
          <a:xfrm>
            <a:off x="7530894" y="1242915"/>
            <a:ext cx="2886281" cy="4243479"/>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
        <p:nvSpPr>
          <p:cNvPr id="49" name="图片占位符 48"/>
          <p:cNvSpPr>
            <a:spLocks noGrp="1"/>
          </p:cNvSpPr>
          <p:nvPr>
            <p:ph type="pic" sz="quarter" idx="11"/>
          </p:nvPr>
        </p:nvSpPr>
        <p:spPr>
          <a:xfrm>
            <a:off x="1777199" y="4189539"/>
            <a:ext cx="2886281" cy="1296855"/>
          </a:xfrm>
          <a:prstGeom prst="rect">
            <a:avLst/>
          </a:prstGeom>
          <a:effectLst>
            <a:outerShdw blurRad="254000" dist="165100" dir="2700000" algn="ctr" rotWithShape="0">
              <a:prstClr val="black">
                <a:alpha val="40000"/>
              </a:prstClr>
            </a:outerShdw>
          </a:effectLst>
        </p:spPr>
        <p:txBody>
          <a:bodyPr/>
          <a:lstStyle>
            <a:lvl1pPr>
              <a:defRPr lang="zh-CN" altLang="en-US"/>
            </a:lvl1pPr>
          </a:lstStyle>
          <a:p>
            <a:pPr lvl="0"/>
            <a:endParaRPr lang="zh-CN" altLang="en-US"/>
          </a:p>
        </p:txBody>
      </p:sp>
    </p:spTree>
  </p:cSld>
  <p:clrMapOvr>
    <a:masterClrMapping/>
  </p:clrMapOvr>
  <p:transition spd="slow">
    <p:wipe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3" name="组合 2"/>
          <p:cNvGrpSpPr/>
          <p:nvPr userDrawn="1"/>
        </p:nvGrpSpPr>
        <p:grpSpPr>
          <a:xfrm>
            <a:off x="-6579190" y="-442650"/>
            <a:ext cx="24301094" cy="7743300"/>
            <a:chOff x="-6579190" y="-442650"/>
            <a:chExt cx="24301094" cy="7743300"/>
          </a:xfrm>
        </p:grpSpPr>
        <p:grpSp>
          <p:nvGrpSpPr>
            <p:cNvPr id="4" name="组合 3"/>
            <p:cNvGrpSpPr/>
            <p:nvPr userDrawn="1"/>
          </p:nvGrpSpPr>
          <p:grpSpPr>
            <a:xfrm>
              <a:off x="-6579190" y="-442650"/>
              <a:ext cx="15844379" cy="7743300"/>
              <a:chOff x="-7074490" y="-442650"/>
              <a:chExt cx="15844379" cy="7743300"/>
            </a:xfrm>
          </p:grpSpPr>
          <p:sp>
            <p:nvSpPr>
              <p:cNvPr id="26" name="任意多边形: 形状 2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 name="组合 4"/>
            <p:cNvGrpSpPr/>
            <p:nvPr userDrawn="1"/>
          </p:nvGrpSpPr>
          <p:grpSpPr>
            <a:xfrm>
              <a:off x="1877525" y="-442650"/>
              <a:ext cx="15844379" cy="7743300"/>
              <a:chOff x="-7074490" y="-442650"/>
              <a:chExt cx="15844379" cy="7743300"/>
            </a:xfrm>
          </p:grpSpPr>
          <p:sp>
            <p:nvSpPr>
              <p:cNvPr id="6" name="任意多边形: 形状 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任意多边形: 形状 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Tree>
  </p:cSld>
  <p:clrMapOvr>
    <a:masterClrMapping/>
  </p:clrMapOvr>
  <p:transition spd="slow">
    <p:wipe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标题幻灯片">
    <p:bg>
      <p:bgPr>
        <a:solidFill>
          <a:srgbClr val="E73A1C"/>
        </a:solidFill>
        <a:effectLst/>
      </p:bgPr>
    </p:bg>
    <p:spTree>
      <p:nvGrpSpPr>
        <p:cNvPr id="1" name=""/>
        <p:cNvGrpSpPr/>
        <p:nvPr/>
      </p:nvGrpSpPr>
      <p:grpSpPr>
        <a:xfrm>
          <a:off x="0" y="0"/>
          <a:ext cx="0" cy="0"/>
          <a:chOff x="0" y="0"/>
          <a:chExt cx="0" cy="0"/>
        </a:xfrm>
      </p:grpSpPr>
      <p:sp>
        <p:nvSpPr>
          <p:cNvPr id="6" name="矩形 5"/>
          <p:cNvSpPr/>
          <p:nvPr userDrawn="1"/>
        </p:nvSpPr>
        <p:spPr>
          <a:xfrm>
            <a:off x="440603" y="759873"/>
            <a:ext cx="662361" cy="379656"/>
          </a:xfrm>
          <a:prstGeom prst="rect">
            <a:avLst/>
          </a:prstGeom>
        </p:spPr>
        <p:txBody>
          <a:bodyPr wrap="none">
            <a:spAutoFit/>
          </a:bodyPr>
          <a:lstStyle/>
          <a:p>
            <a:pPr defTabSz="609600"/>
            <a:r>
              <a:rPr lang="zh-CN" altLang="en-US" sz="1800" dirty="0">
                <a:solidFill>
                  <a:srgbClr val="FFFFFF"/>
                </a:solidFill>
                <a:latin typeface="Segoe UI Light" panose="020B0502040204020203"/>
                <a:ea typeface="微软雅黑" panose="020B0503020204020204" charset="-122"/>
                <a:cs typeface="Segoe UI Light" panose="020B0502040204020203"/>
              </a:rPr>
              <a:t>标注</a:t>
            </a:r>
            <a:endParaRPr lang="zh-CN" altLang="en-US" sz="1800" dirty="0">
              <a:solidFill>
                <a:srgbClr val="FFFFFF"/>
              </a:solidFill>
              <a:latin typeface="Segoe UI Light" panose="020B0502040204020203"/>
              <a:ea typeface="微软雅黑" panose="020B0503020204020204" charset="-122"/>
              <a:cs typeface="Segoe UI Light" panose="020B0502040204020203"/>
            </a:endParaRPr>
          </a:p>
        </p:txBody>
      </p:sp>
      <p:sp>
        <p:nvSpPr>
          <p:cNvPr id="11" name="矩形 10"/>
          <p:cNvSpPr/>
          <p:nvPr userDrawn="1"/>
        </p:nvSpPr>
        <p:spPr>
          <a:xfrm>
            <a:off x="2572589" y="759873"/>
            <a:ext cx="1402001" cy="3453253"/>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字体使用 </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行距</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背景图片出处</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声明</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p:txBody>
      </p:sp>
      <p:sp>
        <p:nvSpPr>
          <p:cNvPr id="12" name="矩形 11"/>
          <p:cNvSpPr/>
          <p:nvPr userDrawn="1"/>
        </p:nvSpPr>
        <p:spPr>
          <a:xfrm>
            <a:off x="4153010" y="759873"/>
            <a:ext cx="7074345" cy="4239879"/>
          </a:xfrm>
          <a:prstGeom prst="rect">
            <a:avLst/>
          </a:prstGeom>
        </p:spPr>
        <p:txBody>
          <a:bodyPr wrap="square">
            <a:spAutoFit/>
          </a:bodyPr>
          <a:lstStyle/>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英文 </a:t>
            </a:r>
            <a:r>
              <a:rPr lang="en-US" altLang="zh-CN" sz="1400" dirty="0">
                <a:solidFill>
                  <a:srgbClr val="FFFFFF"/>
                </a:solidFill>
                <a:latin typeface="Segoe UI Light" panose="020B0502040204020203"/>
                <a:ea typeface="微软雅黑" panose="020B0503020204020204" charset="-122"/>
                <a:cs typeface="Segoe UI Light" panose="020B0502040204020203"/>
              </a:rPr>
              <a:t>Arial</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中文 微软雅黑</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zh-CN" altLang="en-US" sz="1400" dirty="0">
                <a:solidFill>
                  <a:srgbClr val="FFFFFF"/>
                </a:solidFill>
                <a:latin typeface="Segoe UI Light" panose="020B0502040204020203"/>
                <a:ea typeface="微软雅黑" panose="020B0503020204020204" charset="-122"/>
                <a:cs typeface="Segoe UI Light" panose="020B0502040204020203"/>
              </a:rPr>
              <a:t>正文 </a:t>
            </a:r>
            <a:r>
              <a:rPr lang="en-US" altLang="zh-CN" sz="1400" dirty="0">
                <a:solidFill>
                  <a:srgbClr val="FFFFFF"/>
                </a:solidFill>
                <a:latin typeface="Segoe UI Light" panose="020B0502040204020203"/>
                <a:ea typeface="微软雅黑" panose="020B0503020204020204" charset="-122"/>
                <a:cs typeface="Segoe UI Light" panose="020B0502040204020203"/>
              </a:rPr>
              <a:t>1.0</a:t>
            </a: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en-US" altLang="zh-CN"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r>
              <a:rPr lang="en-US" altLang="zh-CN" sz="1400" dirty="0" err="1">
                <a:solidFill>
                  <a:srgbClr val="FFFFFF"/>
                </a:solidFill>
                <a:latin typeface="Segoe UI Light" panose="020B0502040204020203"/>
                <a:ea typeface="微软雅黑" panose="020B0503020204020204" charset="-122"/>
                <a:cs typeface="Segoe UI Light" panose="020B0502040204020203"/>
              </a:rPr>
              <a:t>cn.bing.com</a:t>
            </a: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defTabSz="609600">
              <a:lnSpc>
                <a:spcPct val="130000"/>
              </a:lnSpc>
            </a:pPr>
            <a:endParaRPr lang="zh-CN" altLang="en-US" sz="1400" dirty="0">
              <a:solidFill>
                <a:srgbClr val="FFFFFF"/>
              </a:solidFill>
              <a:latin typeface="Segoe UI Light" panose="020B0502040204020203"/>
              <a:ea typeface="微软雅黑" panose="020B0503020204020204" charset="-122"/>
              <a:cs typeface="Segoe UI Light" panose="020B0502040204020203"/>
            </a:endParaRPr>
          </a:p>
          <a:p>
            <a:pPr marL="0" marR="0" lvl="0" indent="0" algn="l" defTabSz="609600" rtl="0" eaLnBrk="1" fontAlgn="auto" latinLnBrk="0" hangingPunct="1">
              <a:lnSpc>
                <a:spcPct val="130000"/>
              </a:lnSpc>
              <a:spcBef>
                <a:spcPts val="0"/>
              </a:spcBef>
              <a:spcAft>
                <a:spcPts val="0"/>
              </a:spcAft>
              <a:buClrTx/>
              <a:buSzTx/>
              <a:buFontTx/>
              <a:buNone/>
              <a:defRPr/>
            </a:pP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本网站所提供的任何信息内容（包括但不限于 </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PPT</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模板、</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Word</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文档、</a:t>
            </a:r>
            <a:r>
              <a:rPr kumimoji="0" lang="en-US" altLang="zh-CN"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Excel</a:t>
            </a:r>
            <a:r>
              <a:rPr kumimoji="0" lang="zh-CN" altLang="en-US" sz="1335" b="0" i="0" u="none" strike="noStrike" kern="1200" cap="none" spc="0" normalizeH="0" baseline="0" noProof="0" dirty="0">
                <a:ln>
                  <a:noFill/>
                </a:ln>
                <a:solidFill>
                  <a:prstClr val="white"/>
                </a:solidFill>
                <a:effectLst/>
                <a:uLnTx/>
                <a:uFillTx/>
                <a:latin typeface="Segoe UI Light" panose="020B0502040204020203" charset="0"/>
                <a:ea typeface="Segoe UI Light" panose="020B0502040204020203" charset="0"/>
                <a:cs typeface="Segoe UI Light" panose="020B0502040204020203" charset="0"/>
              </a:rPr>
              <a:t> </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图表、图片素材等）均受</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中华人民共和国著作权法</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信息网络传播权保护条例</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及其他适用的法律法规的保护，未经权利人书面明确授权，信息内容的任何部分</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包括图片或图表</a:t>
            </a:r>
            <a:r>
              <a:rPr kumimoji="0" lang="en-US" altLang="zh-CN"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a:t>
            </a:r>
            <a:r>
              <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rPr>
              <a:t>不得被全部或部分的复制、传播、销售，否则将承担法律责任。</a:t>
            </a:r>
            <a:endParaRPr kumimoji="0" lang="zh-CN" altLang="en-US" sz="1335" b="0" i="0" u="none" strike="noStrike" kern="1200" cap="none" spc="0" normalizeH="0" baseline="0" noProof="0" dirty="0">
              <a:ln>
                <a:noFill/>
              </a:ln>
              <a:solidFill>
                <a:prstClr val="white"/>
              </a:solidFill>
              <a:effectLst/>
              <a:uLnTx/>
              <a:uFillTx/>
              <a:latin typeface="Century Gothic" panose="020B0502020202020204"/>
              <a:ea typeface="微软雅黑" panose="020B0503020204020204" charset="-122"/>
              <a:cs typeface="+mn-cs"/>
            </a:endParaRPr>
          </a:p>
        </p:txBody>
      </p:sp>
      <p:sp>
        <p:nvSpPr>
          <p:cNvPr id="13" name="矩形 12"/>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prstClr val="white"/>
                </a:solidFill>
                <a:latin typeface="Segoe UI Light" panose="020B0502040204020203"/>
                <a:ea typeface="微软雅黑" panose="020B0503020204020204" charset="-122"/>
                <a:cs typeface="Segoe UI Light" panose="020B0502040204020203"/>
              </a:rPr>
              <a:t>OfficePLUS</a:t>
            </a:r>
            <a:endParaRPr lang="zh-CN" altLang="en-US" sz="1000" dirty="0">
              <a:solidFill>
                <a:prstClr val="white"/>
              </a:solidFill>
              <a:latin typeface="Segoe UI Light" panose="020B0502040204020203"/>
              <a:ea typeface="微软雅黑" panose="020B0503020204020204" charset="-122"/>
              <a:cs typeface="Segoe UI Light" panose="020B0502040204020203"/>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模板使用技巧 1">
    <p:spTree>
      <p:nvGrpSpPr>
        <p:cNvPr id="1" name=""/>
        <p:cNvGrpSpPr/>
        <p:nvPr/>
      </p:nvGrpSpPr>
      <p:grpSpPr>
        <a:xfrm>
          <a:off x="0" y="0"/>
          <a:ext cx="0" cy="0"/>
          <a:chOff x="0" y="0"/>
          <a:chExt cx="0" cy="0"/>
        </a:xfrm>
      </p:grpSpPr>
      <p:sp>
        <p:nvSpPr>
          <p:cNvPr id="4" name="矩形 3"/>
          <p:cNvSpPr/>
          <p:nvPr userDrawn="1"/>
        </p:nvSpPr>
        <p:spPr>
          <a:xfrm>
            <a:off x="440603" y="759873"/>
            <a:ext cx="1713931"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1</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5" name="矩形 4"/>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9" name="文本框 8"/>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一键调整模板颜色</a:t>
            </a:r>
            <a:endParaRPr lang="en-US" sz="3200" b="1">
              <a:solidFill>
                <a:schemeClr val="tx1">
                  <a:lumMod val="85000"/>
                  <a:lumOff val="15000"/>
                </a:schemeClr>
              </a:solidFill>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11" name="图片 10"/>
          <p:cNvPicPr>
            <a:picLocks noChangeAspect="1"/>
          </p:cNvPicPr>
          <p:nvPr userDrawn="1"/>
        </p:nvPicPr>
        <p:blipFill>
          <a:blip r:embed="rId3"/>
          <a:stretch>
            <a:fillRect/>
          </a:stretch>
        </p:blipFill>
        <p:spPr>
          <a:xfrm>
            <a:off x="6464300" y="2138895"/>
            <a:ext cx="5295900" cy="3847022"/>
          </a:xfrm>
          <a:prstGeom prst="rect">
            <a:avLst/>
          </a:prstGeom>
          <a:ln>
            <a:solidFill>
              <a:schemeClr val="bg1">
                <a:lumMod val="65000"/>
              </a:schemeClr>
            </a:solidFill>
          </a:ln>
        </p:spPr>
      </p:pic>
      <p:sp>
        <p:nvSpPr>
          <p:cNvPr id="12" name="文本框 11"/>
          <p:cNvSpPr txBox="1"/>
          <p:nvPr userDrawn="1"/>
        </p:nvSpPr>
        <p:spPr>
          <a:xfrm>
            <a:off x="333477" y="6061002"/>
            <a:ext cx="3183885"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选择“设计”</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“变体”</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“颜色”；</a:t>
            </a:r>
            <a:endParaRPr lang="en-US" sz="1200" spc="150">
              <a:latin typeface="微软雅黑" panose="020B0503020204020204" charset="-122"/>
              <a:ea typeface="微软雅黑" panose="020B0503020204020204" charset="-122"/>
            </a:endParaRPr>
          </a:p>
        </p:txBody>
      </p:sp>
      <p:sp>
        <p:nvSpPr>
          <p:cNvPr id="13" name="文本框 12"/>
          <p:cNvSpPr txBox="1"/>
          <p:nvPr userDrawn="1"/>
        </p:nvSpPr>
        <p:spPr>
          <a:xfrm>
            <a:off x="6360651" y="6061002"/>
            <a:ext cx="45624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选择你喜欢的颜色搭配，模板一秒调整为你选颜色。</a:t>
            </a:r>
            <a:endParaRPr lang="en-US" sz="1200" spc="150">
              <a:latin typeface="微软雅黑" panose="020B0503020204020204" charset="-122"/>
              <a:ea typeface="微软雅黑" panose="020B0503020204020204" charset="-122"/>
            </a:endParaRPr>
          </a:p>
        </p:txBody>
      </p:sp>
      <p:pic>
        <p:nvPicPr>
          <p:cNvPr id="14" name="图片 13"/>
          <p:cNvPicPr>
            <a:picLocks noChangeAspect="1"/>
          </p:cNvPicPr>
          <p:nvPr userDrawn="1"/>
        </p:nvPicPr>
        <p:blipFill>
          <a:blip r:embed="rId4"/>
          <a:stretch>
            <a:fillRect/>
          </a:stretch>
        </p:blipFill>
        <p:spPr>
          <a:xfrm>
            <a:off x="3005928" y="2609333"/>
            <a:ext cx="819667" cy="819667"/>
          </a:xfrm>
          <a:prstGeom prst="rect">
            <a:avLst/>
          </a:prstGeom>
          <a:effectLst>
            <a:outerShdw blurRad="50800" dist="38100" dir="2700000" algn="tl" rotWithShape="0">
              <a:prstClr val="black">
                <a:alpha val="40000"/>
              </a:prstClr>
            </a:outerShdw>
          </a:effectLst>
        </p:spPr>
      </p:pic>
      <p:pic>
        <p:nvPicPr>
          <p:cNvPr id="15" name="图片 14"/>
          <p:cNvPicPr>
            <a:picLocks noChangeAspect="1"/>
          </p:cNvPicPr>
          <p:nvPr userDrawn="1"/>
        </p:nvPicPr>
        <p:blipFill>
          <a:blip r:embed="rId4"/>
          <a:stretch>
            <a:fillRect/>
          </a:stretch>
        </p:blipFill>
        <p:spPr>
          <a:xfrm>
            <a:off x="10787853" y="4257158"/>
            <a:ext cx="819667" cy="819667"/>
          </a:xfrm>
          <a:prstGeom prst="rect">
            <a:avLst/>
          </a:prstGeom>
          <a:effectLst>
            <a:outerShdw blurRad="50800" dist="38100" dir="2700000" algn="tl" rotWithShape="0">
              <a:prstClr val="black">
                <a:alpha val="40000"/>
              </a:prstClr>
            </a:outerShdw>
          </a:effectLst>
        </p:spPr>
      </p:pic>
    </p:spTree>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模板使用技巧 2">
    <p:spTree>
      <p:nvGrpSpPr>
        <p:cNvPr id="1" name=""/>
        <p:cNvGrpSpPr/>
        <p:nvPr/>
      </p:nvGrpSpPr>
      <p:grpSpPr>
        <a:xfrm>
          <a:off x="0" y="0"/>
          <a:ext cx="0" cy="0"/>
          <a:chOff x="0" y="0"/>
          <a:chExt cx="0" cy="0"/>
        </a:xfrm>
      </p:grpSpPr>
      <p:sp>
        <p:nvSpPr>
          <p:cNvPr id="3" name="矩形 2"/>
          <p:cNvSpPr/>
          <p:nvPr userDrawn="1"/>
        </p:nvSpPr>
        <p:spPr>
          <a:xfrm>
            <a:off x="440603" y="759873"/>
            <a:ext cx="1750800" cy="369332"/>
          </a:xfrm>
          <a:prstGeom prst="rect">
            <a:avLst/>
          </a:prstGeom>
        </p:spPr>
        <p:txBody>
          <a:bodyPr wrap="none">
            <a:spAutoFit/>
          </a:bodyPr>
          <a:lstStyle/>
          <a:p>
            <a:pPr defTabSz="609600"/>
            <a:r>
              <a:rPr lang="zh-CN" altLang="en-US" sz="1800">
                <a:solidFill>
                  <a:schemeClr val="tx1">
                    <a:lumMod val="75000"/>
                    <a:lumOff val="25000"/>
                  </a:schemeClr>
                </a:solidFill>
                <a:latin typeface="Segoe UI Light" panose="020B0502040204020203"/>
                <a:ea typeface="微软雅黑" panose="020B0503020204020204" charset="-122"/>
                <a:cs typeface="Segoe UI Light" panose="020B0502040204020203"/>
              </a:rPr>
              <a:t>模板使用技巧</a:t>
            </a:r>
            <a:r>
              <a:rPr lang="en-US" altLang="zh-CN" sz="1800">
                <a:solidFill>
                  <a:schemeClr val="tx1">
                    <a:lumMod val="75000"/>
                    <a:lumOff val="25000"/>
                  </a:schemeClr>
                </a:solidFill>
                <a:latin typeface="Segoe UI Light" panose="020B0502040204020203"/>
                <a:ea typeface="微软雅黑" panose="020B0503020204020204" charset="-122"/>
                <a:cs typeface="Segoe UI Light" panose="020B0502040204020203"/>
              </a:rPr>
              <a:t> 2</a:t>
            </a:r>
            <a:endParaRPr lang="zh-CN" altLang="en-US" sz="18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sp>
        <p:nvSpPr>
          <p:cNvPr id="4" name="矩形 3"/>
          <p:cNvSpPr/>
          <p:nvPr userDrawn="1"/>
        </p:nvSpPr>
        <p:spPr>
          <a:xfrm>
            <a:off x="440603" y="182445"/>
            <a:ext cx="777777" cy="246221"/>
          </a:xfrm>
          <a:prstGeom prst="rect">
            <a:avLst/>
          </a:prstGeom>
        </p:spPr>
        <p:txBody>
          <a:bodyPr wrap="none">
            <a:spAutoFit/>
          </a:bodyPr>
          <a:lstStyle/>
          <a:p>
            <a:pPr defTabSz="609600"/>
            <a:r>
              <a:rPr kumimoji="1" lang="en-US" altLang="zh-CN" sz="1000" dirty="0">
                <a:solidFill>
                  <a:schemeClr val="tx1">
                    <a:lumMod val="75000"/>
                    <a:lumOff val="25000"/>
                  </a:schemeClr>
                </a:solidFill>
                <a:latin typeface="Segoe UI Light" panose="020B0502040204020203"/>
                <a:ea typeface="微软雅黑" panose="020B0503020204020204" charset="-122"/>
                <a:cs typeface="Segoe UI Light" panose="020B0502040204020203"/>
              </a:rPr>
              <a:t>OfficePLUS</a:t>
            </a:r>
            <a:endParaRPr lang="zh-CN" altLang="en-US" sz="1000" dirty="0">
              <a:solidFill>
                <a:schemeClr val="tx1">
                  <a:lumMod val="75000"/>
                  <a:lumOff val="25000"/>
                </a:schemeClr>
              </a:solidFill>
              <a:latin typeface="Segoe UI Light" panose="020B0502040204020203"/>
              <a:ea typeface="微软雅黑" panose="020B0503020204020204" charset="-122"/>
              <a:cs typeface="Segoe UI Light" panose="020B0502040204020203"/>
            </a:endParaRPr>
          </a:p>
        </p:txBody>
      </p:sp>
      <p:pic>
        <p:nvPicPr>
          <p:cNvPr id="5" name="图片 4"/>
          <p:cNvPicPr>
            <a:picLocks noChangeAspect="1"/>
          </p:cNvPicPr>
          <p:nvPr userDrawn="1"/>
        </p:nvPicPr>
        <p:blipFill>
          <a:blip r:embed="rId2"/>
          <a:stretch>
            <a:fillRect/>
          </a:stretch>
        </p:blipFill>
        <p:spPr>
          <a:xfrm>
            <a:off x="431800" y="2138895"/>
            <a:ext cx="5295899" cy="3847021"/>
          </a:xfrm>
          <a:prstGeom prst="rect">
            <a:avLst/>
          </a:prstGeom>
          <a:ln>
            <a:solidFill>
              <a:schemeClr val="bg1">
                <a:lumMod val="65000"/>
              </a:schemeClr>
            </a:solidFill>
          </a:ln>
        </p:spPr>
      </p:pic>
      <p:pic>
        <p:nvPicPr>
          <p:cNvPr id="6" name="图片 5"/>
          <p:cNvPicPr>
            <a:picLocks noChangeAspect="1"/>
          </p:cNvPicPr>
          <p:nvPr userDrawn="1"/>
        </p:nvPicPr>
        <p:blipFill>
          <a:blip r:embed="rId3"/>
          <a:stretch>
            <a:fillRect/>
          </a:stretch>
        </p:blipFill>
        <p:spPr>
          <a:xfrm>
            <a:off x="6464301" y="2138895"/>
            <a:ext cx="5295900" cy="3847022"/>
          </a:xfrm>
          <a:prstGeom prst="rect">
            <a:avLst/>
          </a:prstGeom>
          <a:ln>
            <a:solidFill>
              <a:schemeClr val="bg1">
                <a:lumMod val="65000"/>
              </a:schemeClr>
            </a:solidFill>
          </a:ln>
        </p:spPr>
      </p:pic>
      <p:sp>
        <p:nvSpPr>
          <p:cNvPr id="7" name="文本框 6"/>
          <p:cNvSpPr txBox="1"/>
          <p:nvPr userDrawn="1"/>
        </p:nvSpPr>
        <p:spPr>
          <a:xfrm>
            <a:off x="431800" y="1174234"/>
            <a:ext cx="3467616" cy="584775"/>
          </a:xfrm>
          <a:prstGeom prst="rect">
            <a:avLst/>
          </a:prstGeom>
          <a:noFill/>
        </p:spPr>
        <p:txBody>
          <a:bodyPr wrap="none" rtlCol="0">
            <a:spAutoFit/>
          </a:bodyPr>
          <a:lstStyle/>
          <a:p>
            <a:r>
              <a:rPr lang="zh-CN" altLang="en-US" sz="3200" b="1">
                <a:solidFill>
                  <a:schemeClr val="tx1">
                    <a:lumMod val="85000"/>
                    <a:lumOff val="15000"/>
                  </a:schemeClr>
                </a:solidFill>
                <a:latin typeface="微软雅黑" panose="020B0503020204020204" charset="-122"/>
                <a:ea typeface="微软雅黑" panose="020B0503020204020204" charset="-122"/>
              </a:rPr>
              <a:t>随时添加模板样式</a:t>
            </a:r>
            <a:endParaRPr lang="en-US" sz="3200" b="1">
              <a:solidFill>
                <a:schemeClr val="tx1">
                  <a:lumMod val="85000"/>
                  <a:lumOff val="15000"/>
                </a:schemeClr>
              </a:solidFill>
              <a:latin typeface="微软雅黑" panose="020B0503020204020204" charset="-122"/>
              <a:ea typeface="微软雅黑" panose="020B0503020204020204" charset="-122"/>
            </a:endParaRPr>
          </a:p>
        </p:txBody>
      </p:sp>
      <p:sp>
        <p:nvSpPr>
          <p:cNvPr id="8" name="文本框 7"/>
          <p:cNvSpPr txBox="1"/>
          <p:nvPr userDrawn="1"/>
        </p:nvSpPr>
        <p:spPr>
          <a:xfrm>
            <a:off x="333477" y="6061002"/>
            <a:ext cx="3010761"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1.</a:t>
            </a:r>
            <a:r>
              <a:rPr lang="zh-CN" altLang="en-US" sz="1200" spc="150">
                <a:latin typeface="微软雅黑" panose="020B0503020204020204" charset="-122"/>
                <a:ea typeface="微软雅黑" panose="020B0503020204020204" charset="-122"/>
              </a:rPr>
              <a:t> 选择“开始”</a:t>
            </a:r>
            <a:r>
              <a:rPr lang="en-US" altLang="zh-CN" sz="1200" spc="150">
                <a:latin typeface="微软雅黑" panose="020B0503020204020204" charset="-122"/>
                <a:ea typeface="微软雅黑" panose="020B0503020204020204" charset="-122"/>
              </a:rPr>
              <a:t>-</a:t>
            </a:r>
            <a:r>
              <a:rPr lang="zh-CN" altLang="en-US" sz="1200" spc="150">
                <a:latin typeface="微软雅黑" panose="020B0503020204020204" charset="-122"/>
                <a:ea typeface="微软雅黑" panose="020B0503020204020204" charset="-122"/>
              </a:rPr>
              <a:t>“新建幻灯片”；</a:t>
            </a:r>
            <a:endParaRPr lang="en-US" sz="1200" spc="150">
              <a:latin typeface="微软雅黑" panose="020B0503020204020204" charset="-122"/>
              <a:ea typeface="微软雅黑" panose="020B0503020204020204" charset="-122"/>
            </a:endParaRPr>
          </a:p>
        </p:txBody>
      </p:sp>
      <p:sp>
        <p:nvSpPr>
          <p:cNvPr id="9" name="文本框 8"/>
          <p:cNvSpPr txBox="1"/>
          <p:nvPr userDrawn="1"/>
        </p:nvSpPr>
        <p:spPr>
          <a:xfrm>
            <a:off x="6360651" y="6061002"/>
            <a:ext cx="5256567" cy="276999"/>
          </a:xfrm>
          <a:prstGeom prst="rect">
            <a:avLst/>
          </a:prstGeom>
          <a:noFill/>
        </p:spPr>
        <p:txBody>
          <a:bodyPr wrap="none" rtlCol="0">
            <a:spAutoFit/>
          </a:bodyPr>
          <a:lstStyle/>
          <a:p>
            <a:r>
              <a:rPr lang="en-US" sz="1200" spc="150">
                <a:latin typeface="微软雅黑" panose="020B0503020204020204" charset="-122"/>
                <a:ea typeface="微软雅黑" panose="020B0503020204020204" charset="-122"/>
              </a:rPr>
              <a:t>2.</a:t>
            </a:r>
            <a:r>
              <a:rPr lang="zh-CN" altLang="en-US" sz="1200" spc="150">
                <a:latin typeface="微软雅黑" panose="020B0503020204020204" charset="-122"/>
                <a:ea typeface="微软雅黑" panose="020B0503020204020204" charset="-122"/>
              </a:rPr>
              <a:t> 选择你需要的页面，如封面页，目录页，副标题页，内容页等</a:t>
            </a:r>
            <a:r>
              <a:rPr lang="en-US" altLang="zh-CN" sz="1200" spc="150">
                <a:latin typeface="微软雅黑" panose="020B0503020204020204" charset="-122"/>
                <a:ea typeface="微软雅黑" panose="020B0503020204020204" charset="-122"/>
              </a:rPr>
              <a:t>…</a:t>
            </a:r>
            <a:endParaRPr lang="en-US" sz="1200" spc="150">
              <a:latin typeface="微软雅黑" panose="020B0503020204020204" charset="-122"/>
              <a:ea typeface="微软雅黑" panose="020B0503020204020204" charset="-122"/>
            </a:endParaRPr>
          </a:p>
        </p:txBody>
      </p:sp>
      <p:pic>
        <p:nvPicPr>
          <p:cNvPr id="10" name="图片 9"/>
          <p:cNvPicPr>
            <a:picLocks noChangeAspect="1"/>
          </p:cNvPicPr>
          <p:nvPr userDrawn="1"/>
        </p:nvPicPr>
        <p:blipFill>
          <a:blip r:embed="rId4"/>
          <a:stretch>
            <a:fillRect/>
          </a:stretch>
        </p:blipFill>
        <p:spPr>
          <a:xfrm>
            <a:off x="700878" y="2428358"/>
            <a:ext cx="819667" cy="819667"/>
          </a:xfrm>
          <a:prstGeom prst="rect">
            <a:avLst/>
          </a:prstGeom>
          <a:effectLst>
            <a:outerShdw blurRad="50800" dist="38100" dir="2700000" algn="tl" rotWithShape="0">
              <a:prstClr val="black">
                <a:alpha val="40000"/>
              </a:prstClr>
            </a:outerShdw>
          </a:effectLst>
        </p:spPr>
      </p:pic>
    </p:spTree>
  </p:cSld>
  <p:clrMapOvr>
    <a:masterClrMapping/>
  </p:clrMapOvr>
  <p:transition spd="slow">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关注微软Office文档">
    <p:spTree>
      <p:nvGrpSpPr>
        <p:cNvPr id="1" name=""/>
        <p:cNvGrpSpPr/>
        <p:nvPr/>
      </p:nvGrpSpPr>
      <p:grpSpPr>
        <a:xfrm>
          <a:off x="0" y="0"/>
          <a:ext cx="0" cy="0"/>
          <a:chOff x="0" y="0"/>
          <a:chExt cx="0" cy="0"/>
        </a:xfrm>
      </p:grpSpPr>
      <p:sp>
        <p:nvSpPr>
          <p:cNvPr id="3" name="矩形 2"/>
          <p:cNvSpPr/>
          <p:nvPr userDrawn="1"/>
        </p:nvSpPr>
        <p:spPr>
          <a:xfrm>
            <a:off x="0" y="3429000"/>
            <a:ext cx="12192000" cy="3429000"/>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4" name="矩形: 圆角 3"/>
          <p:cNvSpPr/>
          <p:nvPr userDrawn="1"/>
        </p:nvSpPr>
        <p:spPr>
          <a:xfrm>
            <a:off x="1079465" y="1527629"/>
            <a:ext cx="3802742" cy="3802742"/>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pic>
        <p:nvPicPr>
          <p:cNvPr id="5" name="图片 4" descr="图片包含 纵横字谜, 文字&#10;&#10;已生成极高可信度的说明"/>
          <p:cNvPicPr>
            <a:picLocks noChangeAspect="1"/>
          </p:cNvPicPr>
          <p:nvPr userDrawn="1"/>
        </p:nvPicPr>
        <p:blipFill>
          <a:blip r:embed="rId2">
            <a:clrChange>
              <a:clrFrom>
                <a:srgbClr val="FFFFFF"/>
              </a:clrFrom>
              <a:clrTo>
                <a:srgbClr val="FFFFFF">
                  <a:alpha val="0"/>
                </a:srgbClr>
              </a:clrTo>
            </a:clrChange>
          </a:blip>
          <a:stretch>
            <a:fillRect/>
          </a:stretch>
        </p:blipFill>
        <p:spPr>
          <a:xfrm>
            <a:off x="1308065" y="1756229"/>
            <a:ext cx="3345542" cy="3345542"/>
          </a:xfrm>
          <a:prstGeom prst="rect">
            <a:avLst/>
          </a:prstGeom>
        </p:spPr>
      </p:pic>
      <p:sp>
        <p:nvSpPr>
          <p:cNvPr id="6" name="文本框 5"/>
          <p:cNvSpPr txBox="1"/>
          <p:nvPr userDrawn="1"/>
        </p:nvSpPr>
        <p:spPr>
          <a:xfrm>
            <a:off x="5239657" y="1566506"/>
            <a:ext cx="6013185" cy="3549241"/>
          </a:xfrm>
          <a:prstGeom prst="rect">
            <a:avLst/>
          </a:prstGeom>
          <a:noFill/>
        </p:spPr>
        <p:txBody>
          <a:bodyPr wrap="none" rtlCol="0">
            <a:spAutoFit/>
          </a:bodyPr>
          <a:lstStyle/>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免费下载更多</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微软官方</a:t>
            </a:r>
            <a:r>
              <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PPT</a:t>
            </a:r>
            <a:r>
              <a:rPr lang="zh-CN" altLang="en-US"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模板</a:t>
            </a:r>
            <a:endParaRPr lang="en-US" altLang="zh-CN" sz="3600" b="1" kern="0">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微信扫码关注</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nSpc>
                <a:spcPct val="150000"/>
              </a:lnSpc>
              <a:spcBef>
                <a:spcPts val="600"/>
              </a:spcBef>
            </a:pP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微软</a:t>
            </a:r>
            <a:r>
              <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」服务号</a:t>
            </a:r>
            <a:endParaRPr lang="en-US" altLang="zh-CN" sz="36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pic>
        <p:nvPicPr>
          <p:cNvPr id="7" name="图片 6">
            <a:hlinkClick r:id="rId3"/>
          </p:cNvPr>
          <p:cNvPicPr>
            <a:picLocks noChangeAspect="1"/>
          </p:cNvPicPr>
          <p:nvPr userDrawn="1"/>
        </p:nvPicPr>
        <p: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8" name="图片 7" descr="图片包含 室内, 文字, 纵横字谜, 物体&#10;&#10;自动生成的说明"/>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1486998" y="1935162"/>
            <a:ext cx="2987676" cy="2987676"/>
          </a:xfrm>
          <a:prstGeom prst="rect">
            <a:avLst/>
          </a:prstGeom>
        </p:spPr>
      </p:pic>
    </p:spTree>
  </p:cSld>
  <p:clrMapOvr>
    <a:masterClrMapping/>
  </p:clrMapOvr>
  <p:transition spd="slow">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微软黑科技">
    <p:spTree>
      <p:nvGrpSpPr>
        <p:cNvPr id="1" name=""/>
        <p:cNvGrpSpPr/>
        <p:nvPr/>
      </p:nvGrpSpPr>
      <p:grpSpPr>
        <a:xfrm>
          <a:off x="0" y="0"/>
          <a:ext cx="0" cy="0"/>
          <a:chOff x="0" y="0"/>
          <a:chExt cx="0" cy="0"/>
        </a:xfrm>
      </p:grpSpPr>
      <p:cxnSp>
        <p:nvCxnSpPr>
          <p:cNvPr id="4" name="直接连接符 3"/>
          <p:cNvCxnSpPr/>
          <p:nvPr userDrawn="1"/>
        </p:nvCxnSpPr>
        <p:spPr>
          <a:xfrm>
            <a:off x="0" y="657288"/>
            <a:ext cx="12192000" cy="0"/>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6" name="矩形 5"/>
          <p:cNvSpPr/>
          <p:nvPr userDrawn="1"/>
        </p:nvSpPr>
        <p:spPr>
          <a:xfrm>
            <a:off x="0" y="3091547"/>
            <a:ext cx="12192000" cy="3766453"/>
          </a:xfrm>
          <a:prstGeom prst="rect">
            <a:avLst/>
          </a:prstGeom>
          <a:solidFill>
            <a:srgbClr val="E73A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8" name="矩形: 圆角 7"/>
          <p:cNvSpPr/>
          <p:nvPr userDrawn="1"/>
        </p:nvSpPr>
        <p:spPr>
          <a:xfrm>
            <a:off x="621395"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9" name="矩形: 圆角 8"/>
          <p:cNvSpPr/>
          <p:nvPr userDrawn="1"/>
        </p:nvSpPr>
        <p:spPr>
          <a:xfrm>
            <a:off x="4374467"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0" name="文本框 9"/>
          <p:cNvSpPr txBox="1"/>
          <p:nvPr userDrawn="1"/>
        </p:nvSpPr>
        <p:spPr>
          <a:xfrm>
            <a:off x="1656327" y="286129"/>
            <a:ext cx="8879354" cy="670120"/>
          </a:xfrm>
          <a:prstGeom prst="rect">
            <a:avLst/>
          </a:prstGeom>
          <a:solidFill>
            <a:schemeClr val="bg1"/>
          </a:solidFill>
        </p:spPr>
        <p:txBody>
          <a:bodyPr wrap="none" rtlCol="0">
            <a:spAutoFit/>
          </a:bodyPr>
          <a:lstStyle/>
          <a:p>
            <a:pPr algn="ctr">
              <a:lnSpc>
                <a:spcPct val="130000"/>
              </a:lnSpc>
              <a:spcBef>
                <a:spcPts val="600"/>
              </a:spcBef>
            </a:pPr>
            <a:r>
              <a:rPr lang="zh-CN" altLang="en-US" sz="3200" b="1" kern="0">
                <a:latin typeface="微软雅黑" panose="020B0503020204020204" charset="-122"/>
                <a:ea typeface="微软雅黑" panose="020B0503020204020204" charset="-122"/>
                <a:cs typeface="+mn-ea"/>
                <a:sym typeface="+mn-lt"/>
              </a:rPr>
              <a:t> 微信扫描小程序码，使用微软移动办公黑科技 </a:t>
            </a:r>
            <a:endParaRPr lang="en-US" sz="3200" b="1" kern="0" dirty="0">
              <a:latin typeface="微软雅黑" panose="020B0503020204020204" charset="-122"/>
              <a:ea typeface="微软雅黑" panose="020B0503020204020204" charset="-122"/>
              <a:cs typeface="+mn-ea"/>
              <a:sym typeface="+mn-lt"/>
            </a:endParaRPr>
          </a:p>
        </p:txBody>
      </p:sp>
      <p:cxnSp>
        <p:nvCxnSpPr>
          <p:cNvPr id="11" name="直接连接符 10"/>
          <p:cNvCxnSpPr/>
          <p:nvPr userDrawn="1"/>
        </p:nvCxnSpPr>
        <p:spPr>
          <a:xfrm flipH="1">
            <a:off x="1523089"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userDrawn="1"/>
        </p:nvCxnSpPr>
        <p:spPr>
          <a:xfrm flipH="1">
            <a:off x="10402443" y="369629"/>
            <a:ext cx="266460" cy="622048"/>
          </a:xfrm>
          <a:prstGeom prst="line">
            <a:avLst/>
          </a:prstGeom>
          <a:ln>
            <a:solidFill>
              <a:srgbClr val="E73A1C"/>
            </a:solidFill>
          </a:ln>
        </p:spPr>
        <p:style>
          <a:lnRef idx="1">
            <a:schemeClr val="accent1"/>
          </a:lnRef>
          <a:fillRef idx="0">
            <a:schemeClr val="accent1"/>
          </a:fillRef>
          <a:effectRef idx="0">
            <a:schemeClr val="accent1"/>
          </a:effectRef>
          <a:fontRef idx="minor">
            <a:schemeClr val="tx1"/>
          </a:fontRef>
        </p:style>
      </p:cxnSp>
      <p:sp>
        <p:nvSpPr>
          <p:cNvPr id="13" name="矩形: 圆角 12"/>
          <p:cNvSpPr/>
          <p:nvPr userDrawn="1"/>
        </p:nvSpPr>
        <p:spPr>
          <a:xfrm>
            <a:off x="8159751" y="1362836"/>
            <a:ext cx="3462340" cy="3462340"/>
          </a:xfrm>
          <a:prstGeom prst="roundRect">
            <a:avLst>
              <a:gd name="adj" fmla="val 5598"/>
            </a:avLst>
          </a:prstGeom>
          <a:solidFill>
            <a:schemeClr val="bg1"/>
          </a:solidFill>
          <a:ln>
            <a:solidFill>
              <a:schemeClr val="bg1">
                <a:lumMod val="7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400" dirty="0">
              <a:latin typeface="微软雅黑" panose="020B0503020204020204" charset="-122"/>
              <a:ea typeface="微软雅黑" panose="020B0503020204020204" charset="-122"/>
            </a:endParaRPr>
          </a:p>
        </p:txBody>
      </p:sp>
      <p:sp>
        <p:nvSpPr>
          <p:cNvPr id="17" name="文本框 16"/>
          <p:cNvSpPr txBox="1"/>
          <p:nvPr userDrawn="1"/>
        </p:nvSpPr>
        <p:spPr>
          <a:xfrm>
            <a:off x="987447" y="5138740"/>
            <a:ext cx="2730235"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在微信访问</a:t>
            </a:r>
            <a:r>
              <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OneDrive</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Office</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文档 」</a:t>
            </a:r>
            <a:endParaRPr lang="en-US" sz="2000" b="1" kern="0" dirty="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8" name="文本框 17"/>
          <p:cNvSpPr txBox="1"/>
          <p:nvPr userDrawn="1"/>
        </p:nvSpPr>
        <p:spPr>
          <a:xfrm>
            <a:off x="4862328" y="5138740"/>
            <a:ext cx="2467342"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让你的文档会说话</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微软听听文档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9" name="文本框 18"/>
          <p:cNvSpPr txBox="1"/>
          <p:nvPr userDrawn="1"/>
        </p:nvSpPr>
        <p:spPr>
          <a:xfrm>
            <a:off x="8644425" y="5138740"/>
            <a:ext cx="2492990" cy="907428"/>
          </a:xfrm>
          <a:prstGeom prst="rect">
            <a:avLst/>
          </a:prstGeom>
          <a:noFill/>
        </p:spPr>
        <p:txBody>
          <a:bodyPr wrap="none" rtlCol="0">
            <a:spAutoFit/>
          </a:bodyPr>
          <a:lstStyle/>
          <a:p>
            <a:pPr algn="ctr">
              <a:lnSpc>
                <a:spcPct val="140000"/>
              </a:lnSpc>
            </a:pPr>
            <a:r>
              <a:rPr lang="zh-CN" altLang="en-US"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你的文档创作小助手</a:t>
            </a:r>
            <a:endParaRPr lang="en-US" altLang="zh-CN" sz="2000" kern="0">
              <a:solidFill>
                <a:schemeClr val="bg1">
                  <a:alpha val="77000"/>
                </a:schemeClr>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a:p>
            <a:pPr algn="ctr">
              <a:lnSpc>
                <a:spcPct val="140000"/>
              </a:lnSpc>
            </a:pP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 「 微软</a:t>
            </a:r>
            <a:r>
              <a:rPr lang="en-US" altLang="zh-CN"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AI</a:t>
            </a:r>
            <a:r>
              <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识图 」</a:t>
            </a:r>
            <a:endParaRPr lang="zh-CN" altLang="en-US" sz="2000" b="1" kern="0">
              <a:solidFill>
                <a:schemeClr val="bg1"/>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cxnSp>
        <p:nvCxnSpPr>
          <p:cNvPr id="20" name="直接连接符 19"/>
          <p:cNvCxnSpPr/>
          <p:nvPr userDrawn="1"/>
        </p:nvCxnSpPr>
        <p:spPr>
          <a:xfrm>
            <a:off x="419803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userDrawn="1"/>
        </p:nvCxnSpPr>
        <p:spPr>
          <a:xfrm>
            <a:off x="7976215" y="5330650"/>
            <a:ext cx="0" cy="653143"/>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pic>
        <p:nvPicPr>
          <p:cNvPr id="22" name="图片 21">
            <a:hlinkClick r:id="rId2"/>
          </p:cNvPr>
          <p:cNvPicPr>
            <a:picLocks noChangeAspect="1"/>
          </p:cNvPicPr>
          <p:nvPr userDrawn="1"/>
        </p:nvPicPr>
        <p: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5239657" y="6345797"/>
            <a:ext cx="1712686" cy="226074"/>
          </a:xfrm>
          <a:prstGeom prst="rect">
            <a:avLst/>
          </a:prstGeom>
        </p:spPr>
      </p:pic>
      <p:pic>
        <p:nvPicPr>
          <p:cNvPr id="3" name="图片 2"/>
          <p:cNvPicPr>
            <a:picLocks noChangeAspect="1"/>
          </p:cNvPicPr>
          <p:nvPr userDrawn="1"/>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4728716" y="1726788"/>
            <a:ext cx="2743200" cy="2743200"/>
          </a:xfrm>
          <a:prstGeom prst="rect">
            <a:avLst/>
          </a:prstGeom>
        </p:spPr>
      </p:pic>
      <p:pic>
        <p:nvPicPr>
          <p:cNvPr id="7" name="图片 6"/>
          <p:cNvPicPr>
            <a:picLocks noChangeAspect="1"/>
          </p:cNvPicPr>
          <p:nvPr userDrawn="1"/>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974482" y="1726788"/>
            <a:ext cx="2743200" cy="2743200"/>
          </a:xfrm>
          <a:prstGeom prst="rect">
            <a:avLst/>
          </a:prstGeom>
        </p:spPr>
      </p:pic>
      <p:pic>
        <p:nvPicPr>
          <p:cNvPr id="24" name="图片 23"/>
          <p:cNvPicPr>
            <a:picLocks noChangeAspect="1"/>
          </p:cNvPicPr>
          <p:nvPr userDrawn="1"/>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8519320" y="1726788"/>
            <a:ext cx="2743200" cy="2743200"/>
          </a:xfrm>
          <a:prstGeom prst="rect">
            <a:avLst/>
          </a:prstGeom>
        </p:spPr>
      </p:pic>
    </p:spTree>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三项目录页">
    <p:spTree>
      <p:nvGrpSpPr>
        <p:cNvPr id="1" name=""/>
        <p:cNvGrpSpPr/>
        <p:nvPr/>
      </p:nvGrpSpPr>
      <p:grpSpPr>
        <a:xfrm>
          <a:off x="0" y="0"/>
          <a:ext cx="0" cy="0"/>
          <a:chOff x="0" y="0"/>
          <a:chExt cx="0" cy="0"/>
        </a:xfrm>
      </p:grpSpPr>
      <p:sp>
        <p:nvSpPr>
          <p:cNvPr id="3" name="文本占位符 2"/>
          <p:cNvSpPr>
            <a:spLocks noGrp="1"/>
          </p:cNvSpPr>
          <p:nvPr>
            <p:ph type="body" sz="quarter" idx="11" hasCustomPrompt="1"/>
          </p:nvPr>
        </p:nvSpPr>
        <p:spPr>
          <a:xfrm>
            <a:off x="898370" y="444917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51" name="矩形 50"/>
          <p:cNvSpPr/>
          <p:nvPr userDrawn="1"/>
        </p:nvSpPr>
        <p:spPr>
          <a:xfrm>
            <a:off x="6096000" y="1076279"/>
            <a:ext cx="6219825" cy="23632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图片占位符 48"/>
          <p:cNvSpPr>
            <a:spLocks noGrp="1"/>
          </p:cNvSpPr>
          <p:nvPr>
            <p:ph type="pic" sz="quarter" idx="10"/>
          </p:nvPr>
        </p:nvSpPr>
        <p:spPr>
          <a:xfrm>
            <a:off x="715217" y="853629"/>
            <a:ext cx="5762087" cy="2262078"/>
          </a:xfrm>
          <a:prstGeom prst="rect">
            <a:avLst/>
          </a:prstGeom>
          <a:effectLst>
            <a:outerShdw blurRad="254000" dist="165100" dir="2700000" algn="ctr" rotWithShape="0">
              <a:prstClr val="black">
                <a:alpha val="40000"/>
              </a:prstClr>
            </a:outerShdw>
          </a:effectLst>
        </p:spPr>
        <p:txBody>
          <a:bodyPr/>
          <a:lstStyle/>
          <a:p>
            <a:endParaRPr lang="zh-CN" altLang="en-US"/>
          </a:p>
        </p:txBody>
      </p:sp>
      <p:grpSp>
        <p:nvGrpSpPr>
          <p:cNvPr id="50" name="组合 49"/>
          <p:cNvGrpSpPr/>
          <p:nvPr userDrawn="1"/>
        </p:nvGrpSpPr>
        <p:grpSpPr>
          <a:xfrm>
            <a:off x="-5106625" y="-55"/>
            <a:ext cx="24301094" cy="7743300"/>
            <a:chOff x="-6579190" y="-442650"/>
            <a:chExt cx="24301094" cy="7743300"/>
          </a:xfrm>
        </p:grpSpPr>
        <p:grpSp>
          <p:nvGrpSpPr>
            <p:cNvPr id="7" name="组合 6"/>
            <p:cNvGrpSpPr/>
            <p:nvPr userDrawn="1"/>
          </p:nvGrpSpPr>
          <p:grpSpPr>
            <a:xfrm>
              <a:off x="-6579190" y="-442650"/>
              <a:ext cx="15844379" cy="7743300"/>
              <a:chOff x="-7074490" y="-442650"/>
              <a:chExt cx="15844379" cy="7743300"/>
            </a:xfrm>
          </p:grpSpPr>
          <p:sp>
            <p:nvSpPr>
              <p:cNvPr id="8" name="任意多边形: 形状 7"/>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29" name="组合 28"/>
            <p:cNvGrpSpPr/>
            <p:nvPr userDrawn="1"/>
          </p:nvGrpSpPr>
          <p:grpSpPr>
            <a:xfrm>
              <a:off x="1877525" y="-442650"/>
              <a:ext cx="15844379" cy="7743300"/>
              <a:chOff x="-7074490" y="-442650"/>
              <a:chExt cx="15844379" cy="7743300"/>
            </a:xfrm>
          </p:grpSpPr>
          <p:sp>
            <p:nvSpPr>
              <p:cNvPr id="30" name="任意多边形: 形状 29"/>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cxnSp>
        <p:nvCxnSpPr>
          <p:cNvPr id="53" name="直接连接符 52"/>
          <p:cNvCxnSpPr/>
          <p:nvPr userDrawn="1"/>
        </p:nvCxnSpPr>
        <p:spPr>
          <a:xfrm>
            <a:off x="695325" y="49528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nvCxnSpPr>
        <p:spPr>
          <a:xfrm>
            <a:off x="695325" y="54766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userDrawn="1"/>
        </p:nvGrpSpPr>
        <p:grpSpPr>
          <a:xfrm>
            <a:off x="695325" y="6292750"/>
            <a:ext cx="10801350" cy="3266"/>
            <a:chOff x="695325" y="6292750"/>
            <a:chExt cx="10801350" cy="3266"/>
          </a:xfrm>
        </p:grpSpPr>
        <p:cxnSp>
          <p:nvCxnSpPr>
            <p:cNvPr id="56" name="直接连接符 55"/>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userDrawn="1"/>
        </p:nvSpPr>
        <p:spPr>
          <a:xfrm>
            <a:off x="305936" y="4523348"/>
            <a:ext cx="697627" cy="646331"/>
          </a:xfrm>
          <a:prstGeom prst="rect">
            <a:avLst/>
          </a:prstGeom>
          <a:noFill/>
        </p:spPr>
        <p:txBody>
          <a:bodyPr wrap="none" rtlCol="0">
            <a:spAutoFit/>
          </a:bodyPr>
          <a:lstStyle/>
          <a:p>
            <a:r>
              <a:rPr lang="en-US" altLang="zh-CN" sz="3600" dirty="0">
                <a:solidFill>
                  <a:schemeClr val="bg1">
                    <a:lumMod val="85000"/>
                  </a:schemeClr>
                </a:solidFill>
              </a:rPr>
              <a:t>01</a:t>
            </a:r>
            <a:endParaRPr lang="zh-CN" altLang="en-US" sz="3600" dirty="0">
              <a:solidFill>
                <a:schemeClr val="bg1">
                  <a:lumMod val="85000"/>
                </a:schemeClr>
              </a:solidFill>
            </a:endParaRPr>
          </a:p>
        </p:txBody>
      </p:sp>
      <p:sp>
        <p:nvSpPr>
          <p:cNvPr id="60" name="矩形 59"/>
          <p:cNvSpPr/>
          <p:nvPr userDrawn="1"/>
        </p:nvSpPr>
        <p:spPr>
          <a:xfrm>
            <a:off x="707513" y="4477618"/>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390385" y="5521288"/>
            <a:ext cx="697627" cy="646331"/>
          </a:xfrm>
          <a:prstGeom prst="rect">
            <a:avLst/>
          </a:prstGeom>
          <a:noFill/>
        </p:spPr>
        <p:txBody>
          <a:bodyPr wrap="none" rtlCol="0">
            <a:spAutoFit/>
          </a:bodyPr>
          <a:lstStyle/>
          <a:p>
            <a:r>
              <a:rPr lang="en-US" altLang="zh-CN" sz="3600" dirty="0">
                <a:solidFill>
                  <a:schemeClr val="bg1">
                    <a:lumMod val="85000"/>
                  </a:schemeClr>
                </a:solidFill>
              </a:rPr>
              <a:t>02</a:t>
            </a:r>
            <a:endParaRPr lang="zh-CN" altLang="en-US" sz="3600" dirty="0">
              <a:solidFill>
                <a:schemeClr val="bg1">
                  <a:lumMod val="85000"/>
                </a:schemeClr>
              </a:solidFill>
            </a:endParaRPr>
          </a:p>
        </p:txBody>
      </p:sp>
      <p:sp>
        <p:nvSpPr>
          <p:cNvPr id="63" name="矩形 62"/>
          <p:cNvSpPr/>
          <p:nvPr userDrawn="1"/>
        </p:nvSpPr>
        <p:spPr>
          <a:xfrm>
            <a:off x="791962" y="545842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userDrawn="1"/>
        </p:nvSpPr>
        <p:spPr>
          <a:xfrm>
            <a:off x="7409931" y="2677055"/>
            <a:ext cx="4275529" cy="1107996"/>
          </a:xfrm>
          <a:prstGeom prst="rect">
            <a:avLst/>
          </a:prstGeom>
          <a:noFill/>
        </p:spPr>
        <p:txBody>
          <a:bodyPr wrap="none" rtlCol="0">
            <a:spAutoFit/>
          </a:bodyPr>
          <a:lstStyle/>
          <a:p>
            <a:r>
              <a:rPr lang="en-US" altLang="zh-CN" sz="6600" b="1" dirty="0">
                <a:solidFill>
                  <a:schemeClr val="tx1">
                    <a:lumMod val="75000"/>
                    <a:lumOff val="25000"/>
                  </a:schemeClr>
                </a:solidFill>
              </a:rPr>
              <a:t>CONTENT</a:t>
            </a:r>
            <a:endParaRPr lang="zh-CN" altLang="en-US" sz="6600" b="1" dirty="0">
              <a:solidFill>
                <a:schemeClr val="tx1">
                  <a:lumMod val="75000"/>
                  <a:lumOff val="25000"/>
                </a:schemeClr>
              </a:solidFill>
            </a:endParaRPr>
          </a:p>
        </p:txBody>
      </p:sp>
      <p:sp>
        <p:nvSpPr>
          <p:cNvPr id="68" name="矩形 67"/>
          <p:cNvSpPr/>
          <p:nvPr userDrawn="1"/>
        </p:nvSpPr>
        <p:spPr>
          <a:xfrm>
            <a:off x="10629900" y="1101680"/>
            <a:ext cx="590550" cy="16514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占位符 2"/>
          <p:cNvSpPr>
            <a:spLocks noGrp="1"/>
          </p:cNvSpPr>
          <p:nvPr>
            <p:ph type="body" sz="quarter" idx="12" hasCustomPrompt="1"/>
          </p:nvPr>
        </p:nvSpPr>
        <p:spPr>
          <a:xfrm>
            <a:off x="1003143" y="544803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2" name="文本框 1"/>
          <p:cNvSpPr txBox="1"/>
          <p:nvPr userDrawn="1"/>
        </p:nvSpPr>
        <p:spPr>
          <a:xfrm>
            <a:off x="4780140" y="4284308"/>
            <a:ext cx="690880" cy="645160"/>
          </a:xfrm>
          <a:prstGeom prst="rect">
            <a:avLst/>
          </a:prstGeom>
          <a:noFill/>
        </p:spPr>
        <p:txBody>
          <a:bodyPr wrap="none" rtlCol="0">
            <a:spAutoFit/>
          </a:bodyPr>
          <a:lstStyle/>
          <a:p>
            <a:r>
              <a:rPr lang="en-US" altLang="zh-CN" sz="3600" dirty="0">
                <a:solidFill>
                  <a:schemeClr val="bg1">
                    <a:lumMod val="85000"/>
                  </a:schemeClr>
                </a:solidFill>
              </a:rPr>
              <a:t>03</a:t>
            </a:r>
            <a:endParaRPr lang="zh-CN" altLang="en-US" sz="3600" dirty="0">
              <a:solidFill>
                <a:schemeClr val="bg1">
                  <a:lumMod val="85000"/>
                </a:schemeClr>
              </a:solidFill>
            </a:endParaRPr>
          </a:p>
        </p:txBody>
      </p:sp>
      <p:sp>
        <p:nvSpPr>
          <p:cNvPr id="4" name="矩形 3"/>
          <p:cNvSpPr/>
          <p:nvPr userDrawn="1"/>
        </p:nvSpPr>
        <p:spPr>
          <a:xfrm>
            <a:off x="5181717" y="422144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占位符 2"/>
          <p:cNvSpPr>
            <a:spLocks noGrp="1"/>
          </p:cNvSpPr>
          <p:nvPr>
            <p:ph type="body" sz="quarter" idx="13" hasCustomPrompt="1"/>
          </p:nvPr>
        </p:nvSpPr>
        <p:spPr>
          <a:xfrm>
            <a:off x="5392898" y="421105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2" name="文本框 71"/>
          <p:cNvSpPr txBox="1"/>
          <p:nvPr userDrawn="1"/>
        </p:nvSpPr>
        <p:spPr>
          <a:xfrm>
            <a:off x="9728060" y="5521288"/>
            <a:ext cx="690880" cy="645160"/>
          </a:xfrm>
          <a:prstGeom prst="rect">
            <a:avLst/>
          </a:prstGeom>
          <a:noFill/>
        </p:spPr>
        <p:txBody>
          <a:bodyPr wrap="none" rtlCol="0">
            <a:spAutoFit/>
          </a:bodyPr>
          <a:lstStyle/>
          <a:p>
            <a:r>
              <a:rPr lang="en-US" altLang="zh-CN" sz="3600" dirty="0">
                <a:solidFill>
                  <a:schemeClr val="bg1">
                    <a:lumMod val="85000"/>
                  </a:schemeClr>
                </a:solidFill>
              </a:rPr>
              <a:t>06</a:t>
            </a:r>
            <a:endParaRPr lang="zh-CN" altLang="en-US" sz="3600" dirty="0">
              <a:solidFill>
                <a:schemeClr val="bg1">
                  <a:lumMod val="85000"/>
                </a:schemeClr>
              </a:solidFill>
            </a:endParaRPr>
          </a:p>
        </p:txBody>
      </p:sp>
      <p:sp>
        <p:nvSpPr>
          <p:cNvPr id="73" name="矩形 72"/>
          <p:cNvSpPr/>
          <p:nvPr userDrawn="1"/>
        </p:nvSpPr>
        <p:spPr>
          <a:xfrm>
            <a:off x="10129637" y="545842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占位符 2"/>
          <p:cNvSpPr>
            <a:spLocks noGrp="1"/>
          </p:cNvSpPr>
          <p:nvPr>
            <p:ph type="body" sz="quarter" idx="14" hasCustomPrompt="1"/>
          </p:nvPr>
        </p:nvSpPr>
        <p:spPr>
          <a:xfrm>
            <a:off x="10340818" y="544803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5" name="文本框 74"/>
          <p:cNvSpPr txBox="1"/>
          <p:nvPr userDrawn="1"/>
        </p:nvSpPr>
        <p:spPr>
          <a:xfrm>
            <a:off x="9728060" y="4274148"/>
            <a:ext cx="690880" cy="645160"/>
          </a:xfrm>
          <a:prstGeom prst="rect">
            <a:avLst/>
          </a:prstGeom>
          <a:noFill/>
        </p:spPr>
        <p:txBody>
          <a:bodyPr wrap="none" rtlCol="0">
            <a:spAutoFit/>
          </a:bodyPr>
          <a:lstStyle/>
          <a:p>
            <a:r>
              <a:rPr lang="en-US" altLang="zh-CN" sz="3600" dirty="0">
                <a:solidFill>
                  <a:schemeClr val="bg1">
                    <a:lumMod val="85000"/>
                  </a:schemeClr>
                </a:solidFill>
              </a:rPr>
              <a:t>05</a:t>
            </a:r>
            <a:endParaRPr lang="zh-CN" altLang="en-US" sz="3600" dirty="0">
              <a:solidFill>
                <a:schemeClr val="bg1">
                  <a:lumMod val="85000"/>
                </a:schemeClr>
              </a:solidFill>
            </a:endParaRPr>
          </a:p>
        </p:txBody>
      </p:sp>
      <p:sp>
        <p:nvSpPr>
          <p:cNvPr id="76" name="矩形 75"/>
          <p:cNvSpPr/>
          <p:nvPr userDrawn="1"/>
        </p:nvSpPr>
        <p:spPr>
          <a:xfrm>
            <a:off x="10129637" y="421128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文本占位符 2"/>
          <p:cNvSpPr>
            <a:spLocks noGrp="1"/>
          </p:cNvSpPr>
          <p:nvPr>
            <p:ph type="body" sz="quarter" idx="15" hasCustomPrompt="1"/>
          </p:nvPr>
        </p:nvSpPr>
        <p:spPr>
          <a:xfrm>
            <a:off x="10340818" y="420089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6" name="文本框 5"/>
          <p:cNvSpPr txBox="1"/>
          <p:nvPr userDrawn="1"/>
        </p:nvSpPr>
        <p:spPr>
          <a:xfrm>
            <a:off x="4851260" y="5521288"/>
            <a:ext cx="690880" cy="645160"/>
          </a:xfrm>
          <a:prstGeom prst="rect">
            <a:avLst/>
          </a:prstGeom>
          <a:noFill/>
        </p:spPr>
        <p:txBody>
          <a:bodyPr wrap="none" rtlCol="0">
            <a:spAutoFit/>
          </a:bodyPr>
          <a:lstStyle/>
          <a:p>
            <a:r>
              <a:rPr lang="en-US" altLang="zh-CN" sz="3600" dirty="0">
                <a:solidFill>
                  <a:schemeClr val="bg1">
                    <a:lumMod val="85000"/>
                  </a:schemeClr>
                </a:solidFill>
              </a:rPr>
              <a:t>04</a:t>
            </a:r>
            <a:endParaRPr lang="zh-CN" altLang="en-US" sz="3600" dirty="0">
              <a:solidFill>
                <a:schemeClr val="bg1">
                  <a:lumMod val="85000"/>
                </a:schemeClr>
              </a:solidFill>
            </a:endParaRPr>
          </a:p>
        </p:txBody>
      </p:sp>
      <p:sp>
        <p:nvSpPr>
          <p:cNvPr id="28" name="矩形 27"/>
          <p:cNvSpPr/>
          <p:nvPr userDrawn="1"/>
        </p:nvSpPr>
        <p:spPr>
          <a:xfrm>
            <a:off x="5252837" y="545842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占位符 2"/>
          <p:cNvSpPr>
            <a:spLocks noGrp="1"/>
          </p:cNvSpPr>
          <p:nvPr>
            <p:ph type="body" sz="quarter" idx="16" hasCustomPrompt="1"/>
          </p:nvPr>
        </p:nvSpPr>
        <p:spPr>
          <a:xfrm>
            <a:off x="5464018" y="5448031"/>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Tree>
  </p:cSld>
  <p:clrMapOvr>
    <a:masterClrMapping/>
  </p:clrMapOvr>
  <p:transition spd="slow">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四项目录页">
    <p:spTree>
      <p:nvGrpSpPr>
        <p:cNvPr id="1" name=""/>
        <p:cNvGrpSpPr/>
        <p:nvPr/>
      </p:nvGrpSpPr>
      <p:grpSpPr>
        <a:xfrm>
          <a:off x="0" y="0"/>
          <a:ext cx="0" cy="0"/>
          <a:chOff x="0" y="0"/>
          <a:chExt cx="0" cy="0"/>
        </a:xfrm>
      </p:grpSpPr>
      <p:sp>
        <p:nvSpPr>
          <p:cNvPr id="3" name="文本占位符 2"/>
          <p:cNvSpPr>
            <a:spLocks noGrp="1"/>
          </p:cNvSpPr>
          <p:nvPr>
            <p:ph type="body" sz="quarter" idx="11" hasCustomPrompt="1"/>
          </p:nvPr>
        </p:nvSpPr>
        <p:spPr>
          <a:xfrm>
            <a:off x="2110462" y="444028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51" name="矩形 50"/>
          <p:cNvSpPr/>
          <p:nvPr userDrawn="1"/>
        </p:nvSpPr>
        <p:spPr>
          <a:xfrm>
            <a:off x="6096000" y="1076279"/>
            <a:ext cx="6219825" cy="236320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图片占位符 48"/>
          <p:cNvSpPr>
            <a:spLocks noGrp="1"/>
          </p:cNvSpPr>
          <p:nvPr>
            <p:ph type="pic" sz="quarter" idx="10"/>
          </p:nvPr>
        </p:nvSpPr>
        <p:spPr>
          <a:xfrm>
            <a:off x="689817" y="853629"/>
            <a:ext cx="5762087" cy="2262078"/>
          </a:xfrm>
          <a:prstGeom prst="rect">
            <a:avLst/>
          </a:prstGeom>
          <a:effectLst>
            <a:outerShdw blurRad="254000" dist="165100" dir="2700000" algn="ctr" rotWithShape="0">
              <a:prstClr val="black">
                <a:alpha val="40000"/>
              </a:prstClr>
            </a:outerShdw>
          </a:effectLst>
        </p:spPr>
        <p:txBody>
          <a:bodyPr/>
          <a:lstStyle/>
          <a:p>
            <a:endParaRPr lang="zh-CN" altLang="en-US"/>
          </a:p>
        </p:txBody>
      </p:sp>
      <p:grpSp>
        <p:nvGrpSpPr>
          <p:cNvPr id="50" name="组合 49"/>
          <p:cNvGrpSpPr/>
          <p:nvPr userDrawn="1"/>
        </p:nvGrpSpPr>
        <p:grpSpPr>
          <a:xfrm>
            <a:off x="-6579190" y="-442650"/>
            <a:ext cx="24301094" cy="7743300"/>
            <a:chOff x="-6579190" y="-442650"/>
            <a:chExt cx="24301094" cy="7743300"/>
          </a:xfrm>
        </p:grpSpPr>
        <p:grpSp>
          <p:nvGrpSpPr>
            <p:cNvPr id="7" name="组合 6"/>
            <p:cNvGrpSpPr/>
            <p:nvPr userDrawn="1"/>
          </p:nvGrpSpPr>
          <p:grpSpPr>
            <a:xfrm>
              <a:off x="-6579190" y="-442650"/>
              <a:ext cx="15844379" cy="7743300"/>
              <a:chOff x="-7074490" y="-442650"/>
              <a:chExt cx="15844379" cy="7743300"/>
            </a:xfrm>
          </p:grpSpPr>
          <p:sp>
            <p:nvSpPr>
              <p:cNvPr id="8" name="任意多边形: 形状 7"/>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29" name="组合 28"/>
            <p:cNvGrpSpPr/>
            <p:nvPr userDrawn="1"/>
          </p:nvGrpSpPr>
          <p:grpSpPr>
            <a:xfrm>
              <a:off x="1877525" y="-442650"/>
              <a:ext cx="15844379" cy="7743300"/>
              <a:chOff x="-7074490" y="-442650"/>
              <a:chExt cx="15844379" cy="7743300"/>
            </a:xfrm>
          </p:grpSpPr>
          <p:sp>
            <p:nvSpPr>
              <p:cNvPr id="30" name="任意多边形: 形状 29"/>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cxnSp>
        <p:nvCxnSpPr>
          <p:cNvPr id="53" name="直接连接符 52"/>
          <p:cNvCxnSpPr/>
          <p:nvPr userDrawn="1"/>
        </p:nvCxnSpPr>
        <p:spPr>
          <a:xfrm>
            <a:off x="695325" y="49528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nvCxnSpPr>
        <p:spPr>
          <a:xfrm>
            <a:off x="695325" y="54766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userDrawn="1"/>
        </p:nvGrpSpPr>
        <p:grpSpPr>
          <a:xfrm>
            <a:off x="695325" y="6292750"/>
            <a:ext cx="10801350" cy="3266"/>
            <a:chOff x="695325" y="6292750"/>
            <a:chExt cx="10801350" cy="3266"/>
          </a:xfrm>
        </p:grpSpPr>
        <p:cxnSp>
          <p:nvCxnSpPr>
            <p:cNvPr id="56" name="直接连接符 55"/>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userDrawn="1"/>
        </p:nvSpPr>
        <p:spPr>
          <a:xfrm>
            <a:off x="1518028" y="4514458"/>
            <a:ext cx="697627" cy="646331"/>
          </a:xfrm>
          <a:prstGeom prst="rect">
            <a:avLst/>
          </a:prstGeom>
          <a:noFill/>
        </p:spPr>
        <p:txBody>
          <a:bodyPr wrap="none" rtlCol="0">
            <a:spAutoFit/>
          </a:bodyPr>
          <a:lstStyle/>
          <a:p>
            <a:r>
              <a:rPr lang="en-US" altLang="zh-CN" sz="3600" dirty="0">
                <a:solidFill>
                  <a:schemeClr val="bg1">
                    <a:lumMod val="85000"/>
                  </a:schemeClr>
                </a:solidFill>
              </a:rPr>
              <a:t>01</a:t>
            </a:r>
            <a:endParaRPr lang="zh-CN" altLang="en-US" sz="3600" dirty="0">
              <a:solidFill>
                <a:schemeClr val="bg1">
                  <a:lumMod val="85000"/>
                </a:schemeClr>
              </a:solidFill>
            </a:endParaRPr>
          </a:p>
        </p:txBody>
      </p:sp>
      <p:sp>
        <p:nvSpPr>
          <p:cNvPr id="60" name="矩形 59"/>
          <p:cNvSpPr/>
          <p:nvPr userDrawn="1"/>
        </p:nvSpPr>
        <p:spPr>
          <a:xfrm>
            <a:off x="1919605" y="4468728"/>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4181212" y="4513543"/>
            <a:ext cx="697627" cy="646331"/>
          </a:xfrm>
          <a:prstGeom prst="rect">
            <a:avLst/>
          </a:prstGeom>
          <a:noFill/>
        </p:spPr>
        <p:txBody>
          <a:bodyPr wrap="none" rtlCol="0">
            <a:spAutoFit/>
          </a:bodyPr>
          <a:lstStyle/>
          <a:p>
            <a:r>
              <a:rPr lang="en-US" altLang="zh-CN" sz="3600" dirty="0">
                <a:solidFill>
                  <a:schemeClr val="bg1">
                    <a:lumMod val="85000"/>
                  </a:schemeClr>
                </a:solidFill>
              </a:rPr>
              <a:t>02</a:t>
            </a:r>
            <a:endParaRPr lang="zh-CN" altLang="en-US" sz="3600" dirty="0">
              <a:solidFill>
                <a:schemeClr val="bg1">
                  <a:lumMod val="85000"/>
                </a:schemeClr>
              </a:solidFill>
            </a:endParaRPr>
          </a:p>
        </p:txBody>
      </p:sp>
      <p:sp>
        <p:nvSpPr>
          <p:cNvPr id="63" name="矩形 62"/>
          <p:cNvSpPr/>
          <p:nvPr userDrawn="1"/>
        </p:nvSpPr>
        <p:spPr>
          <a:xfrm>
            <a:off x="4582789" y="4450676"/>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userDrawn="1"/>
        </p:nvSpPr>
        <p:spPr>
          <a:xfrm>
            <a:off x="6857951" y="4521656"/>
            <a:ext cx="697627" cy="646331"/>
          </a:xfrm>
          <a:prstGeom prst="rect">
            <a:avLst/>
          </a:prstGeom>
          <a:noFill/>
        </p:spPr>
        <p:txBody>
          <a:bodyPr wrap="none" rtlCol="0">
            <a:spAutoFit/>
          </a:bodyPr>
          <a:lstStyle/>
          <a:p>
            <a:r>
              <a:rPr lang="en-US" altLang="zh-CN" sz="3600" dirty="0">
                <a:solidFill>
                  <a:schemeClr val="bg1">
                    <a:lumMod val="85000"/>
                  </a:schemeClr>
                </a:solidFill>
              </a:rPr>
              <a:t>03</a:t>
            </a:r>
            <a:endParaRPr lang="zh-CN" altLang="en-US" sz="3600" dirty="0">
              <a:solidFill>
                <a:schemeClr val="bg1">
                  <a:lumMod val="85000"/>
                </a:schemeClr>
              </a:solidFill>
            </a:endParaRPr>
          </a:p>
        </p:txBody>
      </p:sp>
      <p:sp>
        <p:nvSpPr>
          <p:cNvPr id="66" name="矩形 65"/>
          <p:cNvSpPr/>
          <p:nvPr userDrawn="1"/>
        </p:nvSpPr>
        <p:spPr>
          <a:xfrm>
            <a:off x="7259528" y="4470916"/>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userDrawn="1"/>
        </p:nvSpPr>
        <p:spPr>
          <a:xfrm>
            <a:off x="7409931" y="2677055"/>
            <a:ext cx="4275529" cy="1107996"/>
          </a:xfrm>
          <a:prstGeom prst="rect">
            <a:avLst/>
          </a:prstGeom>
          <a:noFill/>
        </p:spPr>
        <p:txBody>
          <a:bodyPr wrap="none" rtlCol="0">
            <a:spAutoFit/>
          </a:bodyPr>
          <a:lstStyle/>
          <a:p>
            <a:r>
              <a:rPr lang="en-US" altLang="zh-CN" sz="6600" b="1" dirty="0">
                <a:solidFill>
                  <a:schemeClr val="tx1">
                    <a:lumMod val="75000"/>
                    <a:lumOff val="25000"/>
                  </a:schemeClr>
                </a:solidFill>
              </a:rPr>
              <a:t>CONTENT</a:t>
            </a:r>
            <a:endParaRPr lang="zh-CN" altLang="en-US" sz="6600" b="1" dirty="0">
              <a:solidFill>
                <a:schemeClr val="tx1">
                  <a:lumMod val="75000"/>
                  <a:lumOff val="25000"/>
                </a:schemeClr>
              </a:solidFill>
            </a:endParaRPr>
          </a:p>
        </p:txBody>
      </p:sp>
      <p:sp>
        <p:nvSpPr>
          <p:cNvPr id="68" name="矩形 67"/>
          <p:cNvSpPr/>
          <p:nvPr userDrawn="1"/>
        </p:nvSpPr>
        <p:spPr>
          <a:xfrm>
            <a:off x="10629900" y="1101680"/>
            <a:ext cx="590550" cy="16514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占位符 2"/>
          <p:cNvSpPr>
            <a:spLocks noGrp="1"/>
          </p:cNvSpPr>
          <p:nvPr>
            <p:ph type="body" sz="quarter" idx="12" hasCustomPrompt="1"/>
          </p:nvPr>
        </p:nvSpPr>
        <p:spPr>
          <a:xfrm>
            <a:off x="4766008" y="444028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2" name="文本占位符 2"/>
          <p:cNvSpPr>
            <a:spLocks noGrp="1"/>
          </p:cNvSpPr>
          <p:nvPr>
            <p:ph type="body" sz="quarter" idx="13" hasCustomPrompt="1"/>
          </p:nvPr>
        </p:nvSpPr>
        <p:spPr>
          <a:xfrm>
            <a:off x="7421554" y="444028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64" name="文本框 63"/>
          <p:cNvSpPr txBox="1"/>
          <p:nvPr userDrawn="1"/>
        </p:nvSpPr>
        <p:spPr>
          <a:xfrm>
            <a:off x="9483235" y="4521656"/>
            <a:ext cx="697627" cy="646331"/>
          </a:xfrm>
          <a:prstGeom prst="rect">
            <a:avLst/>
          </a:prstGeom>
          <a:noFill/>
        </p:spPr>
        <p:txBody>
          <a:bodyPr wrap="none" rtlCol="0">
            <a:spAutoFit/>
          </a:bodyPr>
          <a:lstStyle/>
          <a:p>
            <a:r>
              <a:rPr lang="en-US" altLang="zh-CN" sz="3600" dirty="0">
                <a:solidFill>
                  <a:schemeClr val="bg1">
                    <a:lumMod val="85000"/>
                  </a:schemeClr>
                </a:solidFill>
              </a:rPr>
              <a:t>04</a:t>
            </a:r>
            <a:endParaRPr lang="zh-CN" altLang="en-US" sz="3600" dirty="0">
              <a:solidFill>
                <a:schemeClr val="bg1">
                  <a:lumMod val="85000"/>
                </a:schemeClr>
              </a:solidFill>
            </a:endParaRPr>
          </a:p>
        </p:txBody>
      </p:sp>
      <p:sp>
        <p:nvSpPr>
          <p:cNvPr id="70" name="矩形 69"/>
          <p:cNvSpPr/>
          <p:nvPr userDrawn="1"/>
        </p:nvSpPr>
        <p:spPr>
          <a:xfrm>
            <a:off x="9884812" y="4470916"/>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占位符 2"/>
          <p:cNvSpPr>
            <a:spLocks noGrp="1"/>
          </p:cNvSpPr>
          <p:nvPr>
            <p:ph type="body" sz="quarter" idx="14" hasCustomPrompt="1"/>
          </p:nvPr>
        </p:nvSpPr>
        <p:spPr>
          <a:xfrm>
            <a:off x="10077101" y="4440286"/>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Tree>
  </p:cSld>
  <p:clrMapOvr>
    <a:masterClrMapping/>
  </p:clrMapOvr>
  <p:transition spd="slow">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六项目录页">
    <p:spTree>
      <p:nvGrpSpPr>
        <p:cNvPr id="1" name=""/>
        <p:cNvGrpSpPr/>
        <p:nvPr/>
      </p:nvGrpSpPr>
      <p:grpSpPr>
        <a:xfrm>
          <a:off x="0" y="0"/>
          <a:ext cx="0" cy="0"/>
          <a:chOff x="0" y="0"/>
          <a:chExt cx="0" cy="0"/>
        </a:xfrm>
      </p:grpSpPr>
      <p:sp>
        <p:nvSpPr>
          <p:cNvPr id="3" name="文本占位符 2"/>
          <p:cNvSpPr>
            <a:spLocks noGrp="1"/>
          </p:cNvSpPr>
          <p:nvPr>
            <p:ph type="body" sz="quarter" idx="11" hasCustomPrompt="1"/>
          </p:nvPr>
        </p:nvSpPr>
        <p:spPr>
          <a:xfrm>
            <a:off x="3702530" y="4038092"/>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51" name="矩形 50"/>
          <p:cNvSpPr/>
          <p:nvPr userDrawn="1"/>
        </p:nvSpPr>
        <p:spPr>
          <a:xfrm>
            <a:off x="6096000" y="1076279"/>
            <a:ext cx="6219825" cy="226207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图片占位符 48"/>
          <p:cNvSpPr>
            <a:spLocks noGrp="1"/>
          </p:cNvSpPr>
          <p:nvPr>
            <p:ph type="pic" sz="quarter" idx="10"/>
          </p:nvPr>
        </p:nvSpPr>
        <p:spPr>
          <a:xfrm>
            <a:off x="689817" y="853629"/>
            <a:ext cx="5762087" cy="2262078"/>
          </a:xfrm>
          <a:prstGeom prst="rect">
            <a:avLst/>
          </a:prstGeom>
          <a:effectLst>
            <a:outerShdw blurRad="254000" dist="165100" dir="2700000" algn="ctr" rotWithShape="0">
              <a:prstClr val="black">
                <a:alpha val="40000"/>
              </a:prstClr>
            </a:outerShdw>
          </a:effectLst>
        </p:spPr>
        <p:txBody>
          <a:bodyPr/>
          <a:lstStyle/>
          <a:p>
            <a:endParaRPr lang="zh-CN" altLang="en-US"/>
          </a:p>
        </p:txBody>
      </p:sp>
      <p:grpSp>
        <p:nvGrpSpPr>
          <p:cNvPr id="50" name="组合 49"/>
          <p:cNvGrpSpPr/>
          <p:nvPr userDrawn="1"/>
        </p:nvGrpSpPr>
        <p:grpSpPr>
          <a:xfrm>
            <a:off x="-6579190" y="-442650"/>
            <a:ext cx="24301094" cy="7743300"/>
            <a:chOff x="-6579190" y="-442650"/>
            <a:chExt cx="24301094" cy="7743300"/>
          </a:xfrm>
        </p:grpSpPr>
        <p:grpSp>
          <p:nvGrpSpPr>
            <p:cNvPr id="7" name="组合 6"/>
            <p:cNvGrpSpPr/>
            <p:nvPr userDrawn="1"/>
          </p:nvGrpSpPr>
          <p:grpSpPr>
            <a:xfrm>
              <a:off x="-6579190" y="-442650"/>
              <a:ext cx="15844379" cy="7743300"/>
              <a:chOff x="-7074490" y="-442650"/>
              <a:chExt cx="15844379" cy="7743300"/>
            </a:xfrm>
          </p:grpSpPr>
          <p:sp>
            <p:nvSpPr>
              <p:cNvPr id="8" name="任意多边形: 形状 7"/>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29" name="组合 28"/>
            <p:cNvGrpSpPr/>
            <p:nvPr userDrawn="1"/>
          </p:nvGrpSpPr>
          <p:grpSpPr>
            <a:xfrm>
              <a:off x="1877525" y="-442650"/>
              <a:ext cx="15844379" cy="7743300"/>
              <a:chOff x="-7074490" y="-442650"/>
              <a:chExt cx="15844379" cy="7743300"/>
            </a:xfrm>
          </p:grpSpPr>
          <p:sp>
            <p:nvSpPr>
              <p:cNvPr id="30" name="任意多边形: 形状 29"/>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cxnSp>
        <p:nvCxnSpPr>
          <p:cNvPr id="53" name="直接连接符 52"/>
          <p:cNvCxnSpPr/>
          <p:nvPr userDrawn="1"/>
        </p:nvCxnSpPr>
        <p:spPr>
          <a:xfrm>
            <a:off x="695325" y="49528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userDrawn="1"/>
        </p:nvCxnSpPr>
        <p:spPr>
          <a:xfrm>
            <a:off x="695325" y="54766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nvGrpSpPr>
          <p:cNvPr id="55" name="组合 54"/>
          <p:cNvGrpSpPr/>
          <p:nvPr userDrawn="1"/>
        </p:nvGrpSpPr>
        <p:grpSpPr>
          <a:xfrm>
            <a:off x="695325" y="6292750"/>
            <a:ext cx="10801350" cy="3266"/>
            <a:chOff x="695325" y="6292750"/>
            <a:chExt cx="10801350" cy="3266"/>
          </a:xfrm>
        </p:grpSpPr>
        <p:cxnSp>
          <p:nvCxnSpPr>
            <p:cNvPr id="56" name="直接连接符 55"/>
            <p:cNvCxnSpPr/>
            <p:nvPr/>
          </p:nvCxnSpPr>
          <p:spPr>
            <a:xfrm>
              <a:off x="695325" y="6296016"/>
              <a:ext cx="10801350"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695325" y="6292750"/>
              <a:ext cx="362857"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pSp>
      <p:sp>
        <p:nvSpPr>
          <p:cNvPr id="58" name="文本框 57"/>
          <p:cNvSpPr txBox="1"/>
          <p:nvPr userDrawn="1"/>
        </p:nvSpPr>
        <p:spPr>
          <a:xfrm>
            <a:off x="3110096" y="4112264"/>
            <a:ext cx="697627" cy="646331"/>
          </a:xfrm>
          <a:prstGeom prst="rect">
            <a:avLst/>
          </a:prstGeom>
          <a:noFill/>
        </p:spPr>
        <p:txBody>
          <a:bodyPr wrap="none" rtlCol="0">
            <a:spAutoFit/>
          </a:bodyPr>
          <a:lstStyle/>
          <a:p>
            <a:r>
              <a:rPr lang="en-US" altLang="zh-CN" sz="3600" dirty="0">
                <a:solidFill>
                  <a:schemeClr val="bg1">
                    <a:lumMod val="85000"/>
                  </a:schemeClr>
                </a:solidFill>
              </a:rPr>
              <a:t>01</a:t>
            </a:r>
            <a:endParaRPr lang="zh-CN" altLang="en-US" sz="3600" dirty="0">
              <a:solidFill>
                <a:schemeClr val="bg1">
                  <a:lumMod val="85000"/>
                </a:schemeClr>
              </a:solidFill>
            </a:endParaRPr>
          </a:p>
        </p:txBody>
      </p:sp>
      <p:sp>
        <p:nvSpPr>
          <p:cNvPr id="60" name="矩形 59"/>
          <p:cNvSpPr/>
          <p:nvPr userDrawn="1"/>
        </p:nvSpPr>
        <p:spPr>
          <a:xfrm>
            <a:off x="3511673" y="4066534"/>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p:cNvSpPr txBox="1"/>
          <p:nvPr userDrawn="1"/>
        </p:nvSpPr>
        <p:spPr>
          <a:xfrm>
            <a:off x="5989180" y="4111349"/>
            <a:ext cx="697627" cy="646331"/>
          </a:xfrm>
          <a:prstGeom prst="rect">
            <a:avLst/>
          </a:prstGeom>
          <a:noFill/>
        </p:spPr>
        <p:txBody>
          <a:bodyPr wrap="none" rtlCol="0">
            <a:spAutoFit/>
          </a:bodyPr>
          <a:lstStyle/>
          <a:p>
            <a:r>
              <a:rPr lang="en-US" altLang="zh-CN" sz="3600" dirty="0">
                <a:solidFill>
                  <a:schemeClr val="bg1">
                    <a:lumMod val="85000"/>
                  </a:schemeClr>
                </a:solidFill>
              </a:rPr>
              <a:t>02</a:t>
            </a:r>
            <a:endParaRPr lang="zh-CN" altLang="en-US" sz="3600" dirty="0">
              <a:solidFill>
                <a:schemeClr val="bg1">
                  <a:lumMod val="85000"/>
                </a:schemeClr>
              </a:solidFill>
            </a:endParaRPr>
          </a:p>
        </p:txBody>
      </p:sp>
      <p:sp>
        <p:nvSpPr>
          <p:cNvPr id="63" name="矩形 62"/>
          <p:cNvSpPr/>
          <p:nvPr userDrawn="1"/>
        </p:nvSpPr>
        <p:spPr>
          <a:xfrm>
            <a:off x="6390757" y="4048482"/>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userDrawn="1"/>
        </p:nvSpPr>
        <p:spPr>
          <a:xfrm>
            <a:off x="8869119" y="4119462"/>
            <a:ext cx="697627" cy="646331"/>
          </a:xfrm>
          <a:prstGeom prst="rect">
            <a:avLst/>
          </a:prstGeom>
          <a:noFill/>
        </p:spPr>
        <p:txBody>
          <a:bodyPr wrap="none" rtlCol="0">
            <a:spAutoFit/>
          </a:bodyPr>
          <a:lstStyle/>
          <a:p>
            <a:r>
              <a:rPr lang="en-US" altLang="zh-CN" sz="3600" dirty="0">
                <a:solidFill>
                  <a:schemeClr val="bg1">
                    <a:lumMod val="85000"/>
                  </a:schemeClr>
                </a:solidFill>
              </a:rPr>
              <a:t>03</a:t>
            </a:r>
            <a:endParaRPr lang="zh-CN" altLang="en-US" sz="3600" dirty="0">
              <a:solidFill>
                <a:schemeClr val="bg1">
                  <a:lumMod val="85000"/>
                </a:schemeClr>
              </a:solidFill>
            </a:endParaRPr>
          </a:p>
        </p:txBody>
      </p:sp>
      <p:sp>
        <p:nvSpPr>
          <p:cNvPr id="66" name="矩形 65"/>
          <p:cNvSpPr/>
          <p:nvPr userDrawn="1"/>
        </p:nvSpPr>
        <p:spPr>
          <a:xfrm>
            <a:off x="9270696" y="4068722"/>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userDrawn="1"/>
        </p:nvSpPr>
        <p:spPr>
          <a:xfrm>
            <a:off x="7409931" y="2641071"/>
            <a:ext cx="4275529" cy="1107996"/>
          </a:xfrm>
          <a:prstGeom prst="rect">
            <a:avLst/>
          </a:prstGeom>
          <a:noFill/>
        </p:spPr>
        <p:txBody>
          <a:bodyPr wrap="none" rtlCol="0">
            <a:spAutoFit/>
          </a:bodyPr>
          <a:lstStyle/>
          <a:p>
            <a:r>
              <a:rPr lang="en-US" altLang="zh-CN" sz="6600" b="1" dirty="0">
                <a:solidFill>
                  <a:schemeClr val="tx1">
                    <a:lumMod val="75000"/>
                    <a:lumOff val="25000"/>
                  </a:schemeClr>
                </a:solidFill>
              </a:rPr>
              <a:t>CONTENT</a:t>
            </a:r>
            <a:endParaRPr lang="zh-CN" altLang="en-US" sz="6600" b="1" dirty="0">
              <a:solidFill>
                <a:schemeClr val="tx1">
                  <a:lumMod val="75000"/>
                  <a:lumOff val="25000"/>
                </a:schemeClr>
              </a:solidFill>
            </a:endParaRPr>
          </a:p>
        </p:txBody>
      </p:sp>
      <p:sp>
        <p:nvSpPr>
          <p:cNvPr id="68" name="矩形 67"/>
          <p:cNvSpPr/>
          <p:nvPr userDrawn="1"/>
        </p:nvSpPr>
        <p:spPr>
          <a:xfrm>
            <a:off x="10629900" y="1101680"/>
            <a:ext cx="590550" cy="165145"/>
          </a:xfrm>
          <a:prstGeom prst="rect">
            <a:avLst/>
          </a:prstGeom>
          <a:solidFill>
            <a:schemeClr val="tx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1" name="文本占位符 2"/>
          <p:cNvSpPr>
            <a:spLocks noGrp="1"/>
          </p:cNvSpPr>
          <p:nvPr>
            <p:ph type="body" sz="quarter" idx="12" hasCustomPrompt="1"/>
          </p:nvPr>
        </p:nvSpPr>
        <p:spPr>
          <a:xfrm>
            <a:off x="6601938" y="4038092"/>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2" name="文本占位符 2"/>
          <p:cNvSpPr>
            <a:spLocks noGrp="1"/>
          </p:cNvSpPr>
          <p:nvPr>
            <p:ph type="body" sz="quarter" idx="13" hasCustomPrompt="1"/>
          </p:nvPr>
        </p:nvSpPr>
        <p:spPr>
          <a:xfrm>
            <a:off x="9475685" y="4038092"/>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64" name="文本占位符 2"/>
          <p:cNvSpPr>
            <a:spLocks noGrp="1"/>
          </p:cNvSpPr>
          <p:nvPr>
            <p:ph type="body" sz="quarter" idx="14" hasCustomPrompt="1"/>
          </p:nvPr>
        </p:nvSpPr>
        <p:spPr>
          <a:xfrm>
            <a:off x="3702530" y="5178999"/>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0" name="文本框 69"/>
          <p:cNvSpPr txBox="1"/>
          <p:nvPr userDrawn="1"/>
        </p:nvSpPr>
        <p:spPr>
          <a:xfrm>
            <a:off x="3110096" y="5253171"/>
            <a:ext cx="697627" cy="646331"/>
          </a:xfrm>
          <a:prstGeom prst="rect">
            <a:avLst/>
          </a:prstGeom>
          <a:noFill/>
        </p:spPr>
        <p:txBody>
          <a:bodyPr wrap="none" rtlCol="0">
            <a:spAutoFit/>
          </a:bodyPr>
          <a:lstStyle/>
          <a:p>
            <a:r>
              <a:rPr lang="en-US" altLang="zh-CN" sz="3600" dirty="0">
                <a:solidFill>
                  <a:schemeClr val="bg1">
                    <a:lumMod val="85000"/>
                  </a:schemeClr>
                </a:solidFill>
              </a:rPr>
              <a:t>04</a:t>
            </a:r>
            <a:endParaRPr lang="zh-CN" altLang="en-US" sz="3600" dirty="0">
              <a:solidFill>
                <a:schemeClr val="bg1">
                  <a:lumMod val="85000"/>
                </a:schemeClr>
              </a:solidFill>
            </a:endParaRPr>
          </a:p>
        </p:txBody>
      </p:sp>
      <p:sp>
        <p:nvSpPr>
          <p:cNvPr id="73" name="矩形 72"/>
          <p:cNvSpPr/>
          <p:nvPr userDrawn="1"/>
        </p:nvSpPr>
        <p:spPr>
          <a:xfrm>
            <a:off x="3511673" y="5207441"/>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文本框 73"/>
          <p:cNvSpPr txBox="1"/>
          <p:nvPr userDrawn="1"/>
        </p:nvSpPr>
        <p:spPr>
          <a:xfrm>
            <a:off x="5989180" y="5252256"/>
            <a:ext cx="697627" cy="646331"/>
          </a:xfrm>
          <a:prstGeom prst="rect">
            <a:avLst/>
          </a:prstGeom>
          <a:noFill/>
        </p:spPr>
        <p:txBody>
          <a:bodyPr wrap="none" rtlCol="0">
            <a:spAutoFit/>
          </a:bodyPr>
          <a:lstStyle/>
          <a:p>
            <a:r>
              <a:rPr lang="en-US" altLang="zh-CN" sz="3600" dirty="0">
                <a:solidFill>
                  <a:schemeClr val="bg1">
                    <a:lumMod val="85000"/>
                  </a:schemeClr>
                </a:solidFill>
              </a:rPr>
              <a:t>05</a:t>
            </a:r>
            <a:endParaRPr lang="zh-CN" altLang="en-US" sz="3600" dirty="0">
              <a:solidFill>
                <a:schemeClr val="bg1">
                  <a:lumMod val="85000"/>
                </a:schemeClr>
              </a:solidFill>
            </a:endParaRPr>
          </a:p>
        </p:txBody>
      </p:sp>
      <p:sp>
        <p:nvSpPr>
          <p:cNvPr id="75" name="矩形 74"/>
          <p:cNvSpPr/>
          <p:nvPr userDrawn="1"/>
        </p:nvSpPr>
        <p:spPr>
          <a:xfrm>
            <a:off x="6390757" y="5189389"/>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文本框 75"/>
          <p:cNvSpPr txBox="1"/>
          <p:nvPr userDrawn="1"/>
        </p:nvSpPr>
        <p:spPr>
          <a:xfrm>
            <a:off x="8869119" y="5260369"/>
            <a:ext cx="697627" cy="646331"/>
          </a:xfrm>
          <a:prstGeom prst="rect">
            <a:avLst/>
          </a:prstGeom>
          <a:noFill/>
        </p:spPr>
        <p:txBody>
          <a:bodyPr wrap="none" rtlCol="0">
            <a:spAutoFit/>
          </a:bodyPr>
          <a:lstStyle/>
          <a:p>
            <a:r>
              <a:rPr lang="en-US" altLang="zh-CN" sz="3600" dirty="0">
                <a:solidFill>
                  <a:schemeClr val="bg1">
                    <a:lumMod val="85000"/>
                  </a:schemeClr>
                </a:solidFill>
              </a:rPr>
              <a:t>06</a:t>
            </a:r>
            <a:endParaRPr lang="zh-CN" altLang="en-US" sz="3600" dirty="0">
              <a:solidFill>
                <a:schemeClr val="bg1">
                  <a:lumMod val="85000"/>
                </a:schemeClr>
              </a:solidFill>
            </a:endParaRPr>
          </a:p>
        </p:txBody>
      </p:sp>
      <p:sp>
        <p:nvSpPr>
          <p:cNvPr id="77" name="矩形 76"/>
          <p:cNvSpPr/>
          <p:nvPr userDrawn="1"/>
        </p:nvSpPr>
        <p:spPr>
          <a:xfrm>
            <a:off x="9270696" y="5209629"/>
            <a:ext cx="124855" cy="125734"/>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文本占位符 2"/>
          <p:cNvSpPr>
            <a:spLocks noGrp="1"/>
          </p:cNvSpPr>
          <p:nvPr>
            <p:ph type="body" sz="quarter" idx="15" hasCustomPrompt="1"/>
          </p:nvPr>
        </p:nvSpPr>
        <p:spPr>
          <a:xfrm>
            <a:off x="6601938" y="5178999"/>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
        <p:nvSpPr>
          <p:cNvPr id="79" name="文本占位符 2"/>
          <p:cNvSpPr>
            <a:spLocks noGrp="1"/>
          </p:cNvSpPr>
          <p:nvPr>
            <p:ph type="body" sz="quarter" idx="16" hasCustomPrompt="1"/>
          </p:nvPr>
        </p:nvSpPr>
        <p:spPr>
          <a:xfrm>
            <a:off x="9475685" y="5178999"/>
            <a:ext cx="1493935" cy="678391"/>
          </a:xfrm>
          <a:prstGeom prst="rect">
            <a:avLst/>
          </a:prstGeom>
        </p:spPr>
        <p:txBody>
          <a:bodyPr wrap="none">
            <a:spAutoFit/>
          </a:bodyPr>
          <a:lstStyle>
            <a:lvl1pPr marL="0" indent="0">
              <a:lnSpc>
                <a:spcPct val="60000"/>
              </a:lnSpc>
              <a:buNone/>
              <a:defRPr sz="2400" b="1">
                <a:solidFill>
                  <a:schemeClr val="tx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Add</a:t>
            </a:r>
            <a:endParaRPr lang="en-US" altLang="zh-CN" dirty="0"/>
          </a:p>
          <a:p>
            <a:pPr lvl="0"/>
            <a:r>
              <a:rPr lang="en-US" altLang="zh-CN" dirty="0"/>
              <a:t>Your title</a:t>
            </a:r>
            <a:endParaRPr lang="zh-CN" altLang="en-US" dirty="0"/>
          </a:p>
        </p:txBody>
      </p:sp>
    </p:spTree>
  </p:cSld>
  <p:clrMapOvr>
    <a:masterClrMapping/>
  </p:clrMapOvr>
  <p:transition spd="slow">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pSp>
        <p:nvGrpSpPr>
          <p:cNvPr id="3" name="组合 2"/>
          <p:cNvGrpSpPr/>
          <p:nvPr userDrawn="1"/>
        </p:nvGrpSpPr>
        <p:grpSpPr>
          <a:xfrm>
            <a:off x="-6579190" y="-442650"/>
            <a:ext cx="24301094" cy="7743300"/>
            <a:chOff x="-6579190" y="-442650"/>
            <a:chExt cx="24301094" cy="7743300"/>
          </a:xfrm>
        </p:grpSpPr>
        <p:grpSp>
          <p:nvGrpSpPr>
            <p:cNvPr id="4" name="组合 3"/>
            <p:cNvGrpSpPr/>
            <p:nvPr userDrawn="1"/>
          </p:nvGrpSpPr>
          <p:grpSpPr>
            <a:xfrm>
              <a:off x="-6579190" y="-442650"/>
              <a:ext cx="15844379" cy="7743300"/>
              <a:chOff x="-7074490" y="-442650"/>
              <a:chExt cx="15844379" cy="7743300"/>
            </a:xfrm>
          </p:grpSpPr>
          <p:sp>
            <p:nvSpPr>
              <p:cNvPr id="26" name="任意多边形: 形状 2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4" name="任意多边形: 形状 3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5" name="组合 4"/>
            <p:cNvGrpSpPr/>
            <p:nvPr userDrawn="1"/>
          </p:nvGrpSpPr>
          <p:grpSpPr>
            <a:xfrm>
              <a:off x="1877525" y="-442650"/>
              <a:ext cx="15844379" cy="7743300"/>
              <a:chOff x="-7074490" y="-442650"/>
              <a:chExt cx="15844379" cy="7743300"/>
            </a:xfrm>
          </p:grpSpPr>
          <p:sp>
            <p:nvSpPr>
              <p:cNvPr id="6" name="任意多边形: 形状 5"/>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7" name="任意多边形: 形状 6"/>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8" name="任意多边形: 形状 7"/>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9" name="任意多边形: 形状 8"/>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0" name="任意多边形: 形状 9"/>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1" name="任意多边形: 形状 10"/>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2" name="任意多边形: 形状 11"/>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3" name="任意多边形: 形状 12"/>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4" name="任意多边形: 形状 13"/>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58" name="文本占位符 57"/>
          <p:cNvSpPr>
            <a:spLocks noGrp="1"/>
          </p:cNvSpPr>
          <p:nvPr>
            <p:ph type="body" sz="quarter" idx="10" hasCustomPrompt="1"/>
          </p:nvPr>
        </p:nvSpPr>
        <p:spPr>
          <a:xfrm>
            <a:off x="3096302" y="2384548"/>
            <a:ext cx="870751" cy="757130"/>
          </a:xfrm>
          <a:prstGeom prst="rect">
            <a:avLst/>
          </a:prstGeom>
          <a:noFill/>
        </p:spPr>
        <p:txBody>
          <a:bodyPr wrap="none" rtlCol="0">
            <a:spAutoFit/>
          </a:bodyPr>
          <a:lstStyle>
            <a:lvl1pPr marL="0" indent="0">
              <a:buFont typeface="Arial" panose="020B0604020202020204" pitchFamily="34" charset="0"/>
              <a:buNone/>
              <a:defRPr lang="zh-CN" altLang="en-US" sz="4800" dirty="0">
                <a:solidFill>
                  <a:schemeClr val="bg1">
                    <a:lumMod val="85000"/>
                  </a:schemeClr>
                </a:solidFill>
              </a:defRPr>
            </a:lvl1pPr>
          </a:lstStyle>
          <a:p>
            <a:pPr marL="0" lvl="0" defTabSz="457200"/>
            <a:r>
              <a:rPr lang="en-US" altLang="zh-CN" dirty="0"/>
              <a:t>01</a:t>
            </a:r>
            <a:endParaRPr lang="zh-CN" altLang="en-US" dirty="0"/>
          </a:p>
        </p:txBody>
      </p:sp>
      <p:sp>
        <p:nvSpPr>
          <p:cNvPr id="46" name="矩形 45"/>
          <p:cNvSpPr/>
          <p:nvPr userDrawn="1"/>
        </p:nvSpPr>
        <p:spPr>
          <a:xfrm>
            <a:off x="4656138" y="-17934"/>
            <a:ext cx="2879725" cy="423909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p:cNvSpPr/>
          <p:nvPr userDrawn="1"/>
        </p:nvSpPr>
        <p:spPr>
          <a:xfrm>
            <a:off x="3576767" y="2176047"/>
            <a:ext cx="241660" cy="24336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0" name="直接连接符 49"/>
          <p:cNvCxnSpPr/>
          <p:nvPr userDrawn="1"/>
        </p:nvCxnSpPr>
        <p:spPr>
          <a:xfrm>
            <a:off x="3198813" y="3297138"/>
            <a:ext cx="362857" cy="0"/>
          </a:xfrm>
          <a:prstGeom prst="line">
            <a:avLst/>
          </a:prstGeom>
          <a:ln w="254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userDrawn="1"/>
        </p:nvCxnSpPr>
        <p:spPr>
          <a:xfrm>
            <a:off x="3198813" y="3295641"/>
            <a:ext cx="2897187"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2" name="矩形 51"/>
          <p:cNvSpPr/>
          <p:nvPr userDrawn="1"/>
        </p:nvSpPr>
        <p:spPr>
          <a:xfrm>
            <a:off x="7442199" y="2368857"/>
            <a:ext cx="93664" cy="545487"/>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标题 9"/>
          <p:cNvSpPr>
            <a:spLocks noGrp="1"/>
          </p:cNvSpPr>
          <p:nvPr>
            <p:ph type="title" hasCustomPrompt="1"/>
          </p:nvPr>
        </p:nvSpPr>
        <p:spPr>
          <a:xfrm>
            <a:off x="3867728" y="2078754"/>
            <a:ext cx="2133918" cy="978729"/>
          </a:xfrm>
          <a:prstGeom prst="rect">
            <a:avLst/>
          </a:prstGeom>
        </p:spPr>
        <p:txBody>
          <a:bodyPr wrap="none">
            <a:spAutoFit/>
          </a:bodyPr>
          <a:lstStyle>
            <a:lvl1pPr>
              <a:defRPr lang="zh-CN" altLang="en-US" sz="3600" b="1" dirty="0">
                <a:solidFill>
                  <a:schemeClr val="tx1">
                    <a:lumMod val="75000"/>
                    <a:lumOff val="25000"/>
                  </a:schemeClr>
                </a:solidFill>
                <a:latin typeface="+mn-lt"/>
                <a:ea typeface="+mn-ea"/>
                <a:cs typeface="+mn-cs"/>
              </a:defRPr>
            </a:lvl1pPr>
          </a:lstStyle>
          <a:p>
            <a:pPr marL="0" lvl="0" defTabSz="457200">
              <a:lnSpc>
                <a:spcPct val="80000"/>
              </a:lnSpc>
            </a:pPr>
            <a:r>
              <a:rPr lang="en-US" altLang="zh-CN" dirty="0"/>
              <a:t>Add </a:t>
            </a:r>
            <a:br>
              <a:rPr lang="en-US" altLang="zh-CN" dirty="0"/>
            </a:br>
            <a:r>
              <a:rPr lang="en-US" altLang="zh-CN" dirty="0"/>
              <a:t>your title</a:t>
            </a:r>
            <a:endParaRPr lang="zh-CN" altLang="en-US" dirty="0"/>
          </a:p>
        </p:txBody>
      </p:sp>
    </p:spTree>
  </p:cSld>
  <p:clrMapOvr>
    <a:masterClrMapping/>
  </p:clrMapOvr>
  <p:transition spd="slow">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正文页1">
    <p:spTree>
      <p:nvGrpSpPr>
        <p:cNvPr id="1" name=""/>
        <p:cNvGrpSpPr/>
        <p:nvPr/>
      </p:nvGrpSpPr>
      <p:grpSpPr>
        <a:xfrm>
          <a:off x="0" y="0"/>
          <a:ext cx="0" cy="0"/>
          <a:chOff x="0" y="0"/>
          <a:chExt cx="0" cy="0"/>
        </a:xfrm>
      </p:grpSpPr>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55" name="图片占位符 48"/>
          <p:cNvSpPr>
            <a:spLocks noGrp="1"/>
          </p:cNvSpPr>
          <p:nvPr>
            <p:ph type="pic" sz="quarter" idx="10"/>
          </p:nvPr>
        </p:nvSpPr>
        <p:spPr>
          <a:xfrm>
            <a:off x="1872157" y="1850540"/>
            <a:ext cx="2761455" cy="4100918"/>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正文页2">
    <p:spTree>
      <p:nvGrpSpPr>
        <p:cNvPr id="1" name=""/>
        <p:cNvGrpSpPr/>
        <p:nvPr/>
      </p:nvGrpSpPr>
      <p:grpSpPr>
        <a:xfrm>
          <a:off x="0" y="0"/>
          <a:ext cx="0" cy="0"/>
          <a:chOff x="0" y="0"/>
          <a:chExt cx="0" cy="0"/>
        </a:xfrm>
      </p:grpSpPr>
      <p:sp>
        <p:nvSpPr>
          <p:cNvPr id="54" name="矩形 53"/>
          <p:cNvSpPr/>
          <p:nvPr userDrawn="1"/>
        </p:nvSpPr>
        <p:spPr>
          <a:xfrm>
            <a:off x="708025" y="2423409"/>
            <a:ext cx="2141933" cy="3120141"/>
          </a:xfrm>
          <a:prstGeom prst="rect">
            <a:avLst/>
          </a:prstGeom>
          <a:noFill/>
          <a:ln w="190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矩形 54"/>
          <p:cNvSpPr/>
          <p:nvPr userDrawn="1"/>
        </p:nvSpPr>
        <p:spPr>
          <a:xfrm>
            <a:off x="4276536" y="2000253"/>
            <a:ext cx="5756667" cy="360997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图片占位符 48"/>
          <p:cNvSpPr>
            <a:spLocks noGrp="1"/>
          </p:cNvSpPr>
          <p:nvPr>
            <p:ph type="pic" sz="quarter" idx="10"/>
          </p:nvPr>
        </p:nvSpPr>
        <p:spPr>
          <a:xfrm>
            <a:off x="1779846" y="1737916"/>
            <a:ext cx="2761455" cy="4100918"/>
          </a:xfrm>
          <a:prstGeom prst="rect">
            <a:avLst/>
          </a:prstGeom>
          <a:effectLst>
            <a:outerShdw blurRad="254000" dist="165100" dir="2700000" algn="ctr" rotWithShape="0">
              <a:prstClr val="black">
                <a:alpha val="40000"/>
              </a:prstClr>
            </a:outerShdw>
          </a:effectLst>
        </p:spPr>
        <p:txBody>
          <a:bodyPr/>
          <a:lstStyle/>
          <a:p>
            <a:endParaRPr lang="zh-CN" altLang="en-US"/>
          </a:p>
        </p:txBody>
      </p:sp>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正文页3">
    <p:spTree>
      <p:nvGrpSpPr>
        <p:cNvPr id="1" name=""/>
        <p:cNvGrpSpPr/>
        <p:nvPr/>
      </p:nvGrpSpPr>
      <p:grpSpPr>
        <a:xfrm>
          <a:off x="0" y="0"/>
          <a:ext cx="0" cy="0"/>
          <a:chOff x="0" y="0"/>
          <a:chExt cx="0" cy="0"/>
        </a:xfrm>
      </p:grpSpPr>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57" name="图片占位符 48"/>
          <p:cNvSpPr>
            <a:spLocks noGrp="1"/>
          </p:cNvSpPr>
          <p:nvPr>
            <p:ph type="pic" sz="quarter" idx="11"/>
          </p:nvPr>
        </p:nvSpPr>
        <p:spPr>
          <a:xfrm>
            <a:off x="986581" y="4049827"/>
            <a:ext cx="1135674" cy="1141728"/>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56" name="图片占位符 48"/>
          <p:cNvSpPr>
            <a:spLocks noGrp="1"/>
          </p:cNvSpPr>
          <p:nvPr>
            <p:ph type="pic" sz="quarter" idx="10"/>
          </p:nvPr>
        </p:nvSpPr>
        <p:spPr>
          <a:xfrm>
            <a:off x="986581" y="2287272"/>
            <a:ext cx="1135674" cy="1141728"/>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cSld>
  <p:clrMapOvr>
    <a:masterClrMapping/>
  </p:clrMapOvr>
  <p:transition spd="slow">
    <p:wipe dir="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9.xml"/><Relationship Id="rId4" Type="http://schemas.openxmlformats.org/officeDocument/2006/relationships/slideLayout" Target="../slideLayouts/slideLayout18.xml"/><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34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slow">
    <p:wipe dir="r"/>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6.xml"/><Relationship Id="rId2" Type="http://schemas.openxmlformats.org/officeDocument/2006/relationships/image" Target="../media/image13.png"/><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8" Type="http://schemas.openxmlformats.org/officeDocument/2006/relationships/notesSlide" Target="../notesSlides/notesSlide3.xml"/><Relationship Id="rId7" Type="http://schemas.openxmlformats.org/officeDocument/2006/relationships/slideLayout" Target="../slideLayouts/slideLayout6.xml"/><Relationship Id="rId6" Type="http://schemas.openxmlformats.org/officeDocument/2006/relationships/image" Target="../media/image16.png"/><Relationship Id="rId5" Type="http://schemas.openxmlformats.org/officeDocument/2006/relationships/tags" Target="../tags/tag5.xml"/><Relationship Id="rId4" Type="http://schemas.openxmlformats.org/officeDocument/2006/relationships/image" Target="../media/image15.png"/><Relationship Id="rId3" Type="http://schemas.openxmlformats.org/officeDocument/2006/relationships/tags" Target="../tags/tag4.xml"/><Relationship Id="rId2" Type="http://schemas.openxmlformats.org/officeDocument/2006/relationships/image" Target="../media/image14.png"/><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6.xml"/><Relationship Id="rId2" Type="http://schemas.openxmlformats.org/officeDocument/2006/relationships/image" Target="../media/image17.png"/><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6.xml"/><Relationship Id="rId2" Type="http://schemas.openxmlformats.org/officeDocument/2006/relationships/image" Target="../media/image18.png"/><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image" Target="../media/image1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0" name="直接连接符 29"/>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1"/>
            </p:custDataLst>
          </p:nvPr>
        </p:nvSpPr>
        <p:spPr>
          <a:xfrm>
            <a:off x="0" y="1372870"/>
            <a:ext cx="9144000" cy="2584450"/>
          </a:xfrm>
          <a:prstGeom prst="rect">
            <a:avLst/>
          </a:prstGeom>
          <a:noFill/>
        </p:spPr>
        <p:txBody>
          <a:bodyPr wrap="square" rtlCol="0" anchor="t">
            <a:spAutoFit/>
          </a:bodyPr>
          <a:p>
            <a:pPr indent="0">
              <a:buFont typeface="Arial" panose="020B0604020202020204" pitchFamily="34" charset="0"/>
              <a:buNone/>
            </a:pPr>
            <a:r>
              <a:rPr lang="zh-CN" altLang="en-US" dirty="0">
                <a:solidFill>
                  <a:schemeClr val="tx1">
                    <a:lumMod val="75000"/>
                    <a:lumOff val="25000"/>
                  </a:schemeClr>
                </a:solidFill>
              </a:rPr>
              <a:t>上周目标：</a:t>
            </a:r>
            <a:endParaRPr lang="zh-CN" altLang="en-US" dirty="0">
              <a:solidFill>
                <a:schemeClr val="tx1">
                  <a:lumMod val="75000"/>
                  <a:lumOff val="25000"/>
                </a:schemeClr>
              </a:solidFill>
            </a:endParaRPr>
          </a:p>
          <a:p>
            <a:pPr indent="0">
              <a:buFont typeface="Arial" panose="020B0604020202020204" pitchFamily="34" charset="0"/>
              <a:buNone/>
            </a:pPr>
            <a:r>
              <a:rPr lang="en-US" altLang="zh-CN" dirty="0">
                <a:solidFill>
                  <a:schemeClr val="tx1">
                    <a:lumMod val="75000"/>
                    <a:lumOff val="25000"/>
                  </a:schemeClr>
                </a:solidFill>
              </a:rPr>
              <a:t>1. </a:t>
            </a:r>
            <a:r>
              <a:rPr lang="zh-CN" altLang="en-US" dirty="0">
                <a:solidFill>
                  <a:schemeClr val="tx1">
                    <a:lumMod val="75000"/>
                    <a:lumOff val="25000"/>
                  </a:schemeClr>
                </a:solidFill>
                <a:sym typeface="+mn-ea"/>
              </a:rPr>
              <a:t>继续学习</a:t>
            </a:r>
            <a:r>
              <a:rPr lang="en-US" altLang="zh-CN" dirty="0">
                <a:solidFill>
                  <a:schemeClr val="tx1">
                    <a:lumMod val="75000"/>
                    <a:lumOff val="25000"/>
                  </a:schemeClr>
                </a:solidFill>
                <a:sym typeface="+mn-ea"/>
              </a:rPr>
              <a:t>cute</a:t>
            </a:r>
            <a:r>
              <a:rPr lang="zh-CN" altLang="en-US" dirty="0">
                <a:solidFill>
                  <a:schemeClr val="tx1">
                    <a:lumMod val="75000"/>
                    <a:lumOff val="25000"/>
                  </a:schemeClr>
                </a:solidFill>
                <a:sym typeface="+mn-ea"/>
              </a:rPr>
              <a:t>，学习如何用</a:t>
            </a:r>
            <a:r>
              <a:rPr lang="en-US" altLang="zh-CN" dirty="0">
                <a:solidFill>
                  <a:schemeClr val="tx1">
                    <a:lumMod val="75000"/>
                    <a:lumOff val="25000"/>
                  </a:schemeClr>
                </a:solidFill>
                <a:sym typeface="+mn-ea"/>
              </a:rPr>
              <a:t>cute</a:t>
            </a:r>
            <a:r>
              <a:rPr lang="zh-CN" altLang="en-US" dirty="0">
                <a:solidFill>
                  <a:schemeClr val="tx1">
                    <a:lumMod val="75000"/>
                    <a:lumOff val="25000"/>
                  </a:schemeClr>
                </a:solidFill>
                <a:sym typeface="+mn-ea"/>
              </a:rPr>
              <a:t>的语法将矩阵乘法的结果存储到共享内存</a:t>
            </a:r>
            <a:endParaRPr lang="zh-CN" altLang="en-US" dirty="0">
              <a:solidFill>
                <a:schemeClr val="tx1">
                  <a:lumMod val="75000"/>
                  <a:lumOff val="25000"/>
                </a:schemeClr>
              </a:solidFill>
            </a:endParaRPr>
          </a:p>
          <a:p>
            <a:pPr indent="0">
              <a:buFont typeface="Arial" panose="020B0604020202020204" pitchFamily="34" charset="0"/>
              <a:buNone/>
            </a:pPr>
            <a:endParaRPr lang="zh-CN" altLang="en-US" dirty="0">
              <a:solidFill>
                <a:schemeClr val="tx1">
                  <a:lumMod val="75000"/>
                  <a:lumOff val="25000"/>
                </a:schemeClr>
              </a:solidFill>
            </a:endParaRPr>
          </a:p>
          <a:p>
            <a:pPr indent="0">
              <a:buFont typeface="Arial" panose="020B0604020202020204" pitchFamily="34" charset="0"/>
              <a:buNone/>
            </a:pPr>
            <a:r>
              <a:rPr lang="zh-CN" altLang="en-US" dirty="0">
                <a:solidFill>
                  <a:schemeClr val="tx1">
                    <a:lumMod val="75000"/>
                    <a:lumOff val="25000"/>
                  </a:schemeClr>
                </a:solidFill>
              </a:rPr>
              <a:t>这周做了什么：</a:t>
            </a:r>
            <a:endParaRPr lang="zh-CN" altLang="en-US" dirty="0">
              <a:solidFill>
                <a:schemeClr val="tx1">
                  <a:lumMod val="75000"/>
                  <a:lumOff val="25000"/>
                </a:schemeClr>
              </a:solidFill>
            </a:endParaRPr>
          </a:p>
          <a:p>
            <a:pPr indent="0">
              <a:buFont typeface="Arial" panose="020B0604020202020204" pitchFamily="34" charset="0"/>
              <a:buNone/>
            </a:pPr>
            <a:r>
              <a:rPr lang="en-US" altLang="zh-CN" dirty="0">
                <a:solidFill>
                  <a:schemeClr val="tx1">
                    <a:lumMod val="75000"/>
                    <a:lumOff val="25000"/>
                  </a:schemeClr>
                </a:solidFill>
              </a:rPr>
              <a:t>1. </a:t>
            </a:r>
            <a:r>
              <a:rPr lang="zh-CN" dirty="0">
                <a:solidFill>
                  <a:schemeClr val="tx1">
                    <a:lumMod val="75000"/>
                    <a:lumOff val="25000"/>
                  </a:schemeClr>
                </a:solidFill>
              </a:rPr>
              <a:t>读了三篇论文</a:t>
            </a:r>
            <a:endParaRPr lang="zh-CN" dirty="0">
              <a:solidFill>
                <a:schemeClr val="tx1">
                  <a:lumMod val="75000"/>
                  <a:lumOff val="25000"/>
                </a:schemeClr>
              </a:solidFill>
            </a:endParaRPr>
          </a:p>
          <a:p>
            <a:pPr indent="0">
              <a:buFont typeface="Arial" panose="020B0604020202020204" pitchFamily="34" charset="0"/>
              <a:buNone/>
            </a:pPr>
            <a:r>
              <a:rPr lang="en-US" altLang="zh-CN" dirty="0">
                <a:solidFill>
                  <a:schemeClr val="tx1">
                    <a:lumMod val="75000"/>
                    <a:lumOff val="25000"/>
                  </a:schemeClr>
                </a:solidFill>
              </a:rPr>
              <a:t>2. </a:t>
            </a:r>
            <a:r>
              <a:rPr lang="zh-CN" altLang="en-US" dirty="0">
                <a:solidFill>
                  <a:schemeClr val="tx1">
                    <a:lumMod val="75000"/>
                    <a:lumOff val="25000"/>
                  </a:schemeClr>
                </a:solidFill>
              </a:rPr>
              <a:t>提出新的数据流思路</a:t>
            </a:r>
            <a:endParaRPr lang="zh-CN" altLang="en-US" dirty="0">
              <a:solidFill>
                <a:schemeClr val="tx1">
                  <a:lumMod val="75000"/>
                  <a:lumOff val="25000"/>
                </a:schemeClr>
              </a:solidFill>
            </a:endParaRPr>
          </a:p>
          <a:p>
            <a:pPr indent="0">
              <a:buFont typeface="Arial" panose="020B0604020202020204" pitchFamily="34" charset="0"/>
              <a:buNone/>
            </a:pPr>
            <a:endParaRPr lang="zh-CN" altLang="en-US" dirty="0">
              <a:solidFill>
                <a:schemeClr val="tx1">
                  <a:lumMod val="75000"/>
                  <a:lumOff val="25000"/>
                </a:schemeClr>
              </a:solidFill>
            </a:endParaRPr>
          </a:p>
          <a:p>
            <a:pPr indent="0">
              <a:buFont typeface="Arial" panose="020B0604020202020204" pitchFamily="34" charset="0"/>
              <a:buNone/>
            </a:pPr>
            <a:r>
              <a:rPr lang="zh-CN" altLang="en-US" dirty="0">
                <a:solidFill>
                  <a:schemeClr val="tx1">
                    <a:lumMod val="75000"/>
                    <a:lumOff val="25000"/>
                  </a:schemeClr>
                </a:solidFill>
              </a:rPr>
              <a:t>下周目标：</a:t>
            </a:r>
            <a:endParaRPr lang="zh-CN" altLang="en-US" dirty="0">
              <a:solidFill>
                <a:schemeClr val="tx1">
                  <a:lumMod val="75000"/>
                  <a:lumOff val="25000"/>
                </a:schemeClr>
              </a:solidFill>
            </a:endParaRPr>
          </a:p>
          <a:p>
            <a:pPr indent="0">
              <a:buFont typeface="Arial" panose="020B0604020202020204" pitchFamily="34" charset="0"/>
              <a:buNone/>
            </a:pPr>
            <a:r>
              <a:rPr lang="en-US" altLang="zh-CN" dirty="0">
                <a:solidFill>
                  <a:schemeClr val="tx1">
                    <a:lumMod val="75000"/>
                    <a:lumOff val="25000"/>
                  </a:schemeClr>
                </a:solidFill>
              </a:rPr>
              <a:t>1. </a:t>
            </a:r>
            <a:r>
              <a:rPr lang="zh-CN" dirty="0">
                <a:solidFill>
                  <a:schemeClr val="tx1">
                    <a:lumMod val="75000"/>
                    <a:lumOff val="25000"/>
                  </a:schemeClr>
                </a:solidFill>
              </a:rPr>
              <a:t>落实数据流的思路</a:t>
            </a:r>
            <a:endParaRPr lang="zh-CN" dirty="0">
              <a:solidFill>
                <a:schemeClr val="tx1">
                  <a:lumMod val="75000"/>
                  <a:lumOff val="25000"/>
                </a:schemeClr>
              </a:solidFill>
            </a:endParaRPr>
          </a:p>
        </p:txBody>
      </p:sp>
    </p:spTree>
  </p:cSld>
  <p:clrMapOvr>
    <a:masterClrMapping/>
  </p:clrMapOvr>
  <p:transition spd="slow">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589240" y="495734"/>
            <a:ext cx="3282315" cy="485140"/>
          </a:xfrm>
        </p:spPr>
        <p:txBody>
          <a:bodyPr/>
          <a:lstStyle/>
          <a:p>
            <a:pPr algn="l">
              <a:lnSpc>
                <a:spcPct val="80000"/>
              </a:lnSpc>
            </a:pPr>
            <a:r>
              <a:rPr dirty="0">
                <a:sym typeface="+mn-ea"/>
              </a:rPr>
              <a:t>AUTOSCRATCH</a:t>
            </a:r>
            <a:endParaRPr dirty="0">
              <a:sym typeface="+mn-ea"/>
            </a:endParaRPr>
          </a:p>
        </p:txBody>
      </p:sp>
      <p:cxnSp>
        <p:nvCxnSpPr>
          <p:cNvPr id="30" name="直接连接符 29"/>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512445" y="1685925"/>
            <a:ext cx="6096000" cy="4523105"/>
          </a:xfrm>
          <a:prstGeom prst="rect">
            <a:avLst/>
          </a:prstGeom>
          <a:noFill/>
        </p:spPr>
        <p:txBody>
          <a:bodyPr wrap="square" rtlCol="0" anchor="t">
            <a:spAutoFit/>
          </a:bodyPr>
          <a:p>
            <a:pPr algn="just"/>
            <a:r>
              <a:rPr lang="zh-CN" altLang="en-US"/>
              <a:t>autoscratch: ml-optimized cache management for inference-oriented gpus</a:t>
            </a:r>
            <a:endParaRPr lang="zh-CN" altLang="en-US"/>
          </a:p>
          <a:p>
            <a:pPr algn="just"/>
            <a:endParaRPr lang="zh-CN" altLang="en-US"/>
          </a:p>
          <a:p>
            <a:pPr algn="just"/>
            <a:r>
              <a:rPr lang="zh-CN" altLang="en-US"/>
              <a:t>利用NVIDIA安培GPU引入的L2居留控制机制，我们提出了一种基于机器学习（ML）的框架AutoScratch，旨在自动发现并优化面向推理的GPU的L2居留率，有效地消除了优化循环中的人工干预。AutoScratch弥合了显式控制的暂存器内存的性能与硬件控制缓存的便利性之间的差距。我们开发了两个版本的AutoScratch：利用强化学习（RL）的AutoScratch-RL和利用最先进的进化算法（EA）的AutoScratch-EA。我们将AutoScratch与NVIDIA的TensorRT框架集成，完全自动化任意深度学习推理应用的优化管道。我们在NVIDIA的L4 GPU硅片上评估了AutoScratch，并使用MLPerf推理工作负载展示了AutoScratch如何将片外DRAM流量减少了</a:t>
            </a:r>
            <a:r>
              <a:rPr lang="zh-CN" altLang="en-US" b="1"/>
              <a:t>29%，并将整体性能提高了9%</a:t>
            </a:r>
            <a:r>
              <a:rPr lang="zh-CN" altLang="en-US"/>
              <a:t>（高达22%）。</a:t>
            </a:r>
            <a:endParaRPr lang="zh-CN" altLang="en-US"/>
          </a:p>
        </p:txBody>
      </p:sp>
      <p:pic>
        <p:nvPicPr>
          <p:cNvPr id="3" name="图片 2"/>
          <p:cNvPicPr>
            <a:picLocks noChangeAspect="1"/>
          </p:cNvPicPr>
          <p:nvPr>
            <p:custDataLst>
              <p:tags r:id="rId1"/>
            </p:custDataLst>
          </p:nvPr>
        </p:nvPicPr>
        <p:blipFill>
          <a:blip r:embed="rId2"/>
          <a:stretch>
            <a:fillRect/>
          </a:stretch>
        </p:blipFill>
        <p:spPr>
          <a:xfrm>
            <a:off x="6772275" y="656590"/>
            <a:ext cx="4724400" cy="5821680"/>
          </a:xfrm>
          <a:prstGeom prst="rect">
            <a:avLst/>
          </a:prstGeom>
        </p:spPr>
      </p:pic>
    </p:spTree>
  </p:cSld>
  <p:clrMapOvr>
    <a:masterClrMapping/>
  </p:clrMapOvr>
  <p:transition spd="slow">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589240" y="495734"/>
            <a:ext cx="3282315" cy="485140"/>
          </a:xfrm>
        </p:spPr>
        <p:txBody>
          <a:bodyPr/>
          <a:lstStyle/>
          <a:p>
            <a:pPr algn="l">
              <a:lnSpc>
                <a:spcPct val="80000"/>
              </a:lnSpc>
            </a:pPr>
            <a:r>
              <a:rPr dirty="0">
                <a:sym typeface="+mn-ea"/>
              </a:rPr>
              <a:t>AUTOSCRATCH</a:t>
            </a:r>
            <a:endParaRPr dirty="0">
              <a:sym typeface="+mn-ea"/>
            </a:endParaRPr>
          </a:p>
        </p:txBody>
      </p:sp>
      <p:cxnSp>
        <p:nvCxnSpPr>
          <p:cNvPr id="30" name="直接连接符 29"/>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4924425" y="59055"/>
            <a:ext cx="6096000" cy="1476375"/>
          </a:xfrm>
          <a:prstGeom prst="rect">
            <a:avLst/>
          </a:prstGeom>
          <a:noFill/>
        </p:spPr>
        <p:txBody>
          <a:bodyPr wrap="square" rtlCol="0" anchor="t">
            <a:spAutoFit/>
          </a:bodyPr>
          <a:p>
            <a:pPr algn="just"/>
            <a:r>
              <a:rPr lang="zh-CN" altLang="en-US"/>
              <a:t>https://docs.nvidia.com/cuda/parallel-thread-execution/index.html#data-movement-and-conversion-instructions-prefetch-prefetchu</a:t>
            </a:r>
            <a:endParaRPr lang="zh-CN" altLang="en-US"/>
          </a:p>
          <a:p>
            <a:pPr algn="just"/>
            <a:endParaRPr lang="zh-CN" altLang="en-US"/>
          </a:p>
          <a:p>
            <a:pPr algn="just"/>
            <a:endParaRPr lang="zh-CN" altLang="en-US"/>
          </a:p>
        </p:txBody>
      </p:sp>
      <p:pic>
        <p:nvPicPr>
          <p:cNvPr id="4" name="图片 3"/>
          <p:cNvPicPr>
            <a:picLocks noChangeAspect="1"/>
          </p:cNvPicPr>
          <p:nvPr>
            <p:custDataLst>
              <p:tags r:id="rId1"/>
            </p:custDataLst>
          </p:nvPr>
        </p:nvPicPr>
        <p:blipFill>
          <a:blip r:embed="rId2"/>
          <a:stretch>
            <a:fillRect/>
          </a:stretch>
        </p:blipFill>
        <p:spPr>
          <a:xfrm>
            <a:off x="725805" y="1108075"/>
            <a:ext cx="3677920" cy="289433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478155" y="4331970"/>
            <a:ext cx="4173855" cy="2464435"/>
          </a:xfrm>
          <a:prstGeom prst="rect">
            <a:avLst/>
          </a:prstGeom>
        </p:spPr>
      </p:pic>
      <p:pic>
        <p:nvPicPr>
          <p:cNvPr id="6" name="图片 5"/>
          <p:cNvPicPr>
            <a:picLocks noChangeAspect="1"/>
          </p:cNvPicPr>
          <p:nvPr>
            <p:custDataLst>
              <p:tags r:id="rId5"/>
            </p:custDataLst>
          </p:nvPr>
        </p:nvPicPr>
        <p:blipFill>
          <a:blip r:embed="rId6"/>
          <a:stretch>
            <a:fillRect/>
          </a:stretch>
        </p:blipFill>
        <p:spPr>
          <a:xfrm>
            <a:off x="4652010" y="1287145"/>
            <a:ext cx="4655820" cy="5257800"/>
          </a:xfrm>
          <a:prstGeom prst="rect">
            <a:avLst/>
          </a:prstGeom>
        </p:spPr>
      </p:pic>
      <p:sp>
        <p:nvSpPr>
          <p:cNvPr id="7" name="文本框 6"/>
          <p:cNvSpPr txBox="1"/>
          <p:nvPr/>
        </p:nvSpPr>
        <p:spPr>
          <a:xfrm>
            <a:off x="9304655" y="1350645"/>
            <a:ext cx="2887345" cy="4246245"/>
          </a:xfrm>
          <a:prstGeom prst="rect">
            <a:avLst/>
          </a:prstGeom>
          <a:noFill/>
        </p:spPr>
        <p:txBody>
          <a:bodyPr wrap="square" rtlCol="0" anchor="t">
            <a:spAutoFit/>
          </a:bodyPr>
          <a:p>
            <a:pPr algn="just"/>
            <a:r>
              <a:rPr lang="zh-CN" altLang="en-US">
                <a:solidFill>
                  <a:srgbClr val="FF0000"/>
                </a:solidFill>
                <a:sym typeface="+mn-ea"/>
              </a:rPr>
              <a:t>左上图：说明存在超过</a:t>
            </a:r>
            <a:r>
              <a:rPr lang="en-US" altLang="zh-CN">
                <a:solidFill>
                  <a:srgbClr val="FF0000"/>
                </a:solidFill>
                <a:sym typeface="+mn-ea"/>
              </a:rPr>
              <a:t>L2</a:t>
            </a:r>
            <a:r>
              <a:rPr lang="zh-CN" altLang="en-US">
                <a:solidFill>
                  <a:srgbClr val="FF0000"/>
                </a:solidFill>
                <a:sym typeface="+mn-ea"/>
              </a:rPr>
              <a:t>的激活层尺寸。</a:t>
            </a:r>
            <a:endParaRPr lang="zh-CN" altLang="en-US">
              <a:solidFill>
                <a:srgbClr val="FF0000"/>
              </a:solidFill>
              <a:sym typeface="+mn-ea"/>
            </a:endParaRPr>
          </a:p>
          <a:p>
            <a:pPr algn="just"/>
            <a:endParaRPr lang="zh-CN" altLang="en-US">
              <a:solidFill>
                <a:srgbClr val="FF0000"/>
              </a:solidFill>
              <a:sym typeface="+mn-ea"/>
            </a:endParaRPr>
          </a:p>
          <a:p>
            <a:pPr algn="just"/>
            <a:r>
              <a:rPr lang="zh-CN" altLang="en-US">
                <a:solidFill>
                  <a:srgbClr val="FF0000"/>
                </a:solidFill>
                <a:sym typeface="+mn-ea"/>
              </a:rPr>
              <a:t>左下图：</a:t>
            </a:r>
            <a:r>
              <a:rPr lang="zh-CN" altLang="en-US">
                <a:solidFill>
                  <a:srgbClr val="FF0000"/>
                </a:solidFill>
                <a:sym typeface="+mn-ea"/>
              </a:rPr>
              <a:t>类似于我们</a:t>
            </a:r>
            <a:r>
              <a:rPr lang="en-US" altLang="zh-CN">
                <a:solidFill>
                  <a:srgbClr val="FF0000"/>
                </a:solidFill>
                <a:sym typeface="+mn-ea"/>
              </a:rPr>
              <a:t>Glake</a:t>
            </a:r>
            <a:r>
              <a:rPr lang="zh-CN" altLang="en-US">
                <a:solidFill>
                  <a:srgbClr val="FF0000"/>
                </a:solidFill>
                <a:sym typeface="+mn-ea"/>
              </a:rPr>
              <a:t>的思路。甚至</a:t>
            </a:r>
            <a:r>
              <a:rPr lang="en-US" altLang="zh-CN">
                <a:solidFill>
                  <a:srgbClr val="FF0000"/>
                </a:solidFill>
                <a:sym typeface="+mn-ea"/>
              </a:rPr>
              <a:t>activation buffer</a:t>
            </a:r>
            <a:r>
              <a:rPr lang="zh-CN" altLang="en-US">
                <a:solidFill>
                  <a:srgbClr val="FF0000"/>
                </a:solidFill>
                <a:sym typeface="+mn-ea"/>
              </a:rPr>
              <a:t>都很像内存池，只可惜</a:t>
            </a:r>
            <a:r>
              <a:rPr lang="en-US" altLang="zh-CN">
                <a:solidFill>
                  <a:srgbClr val="FF0000"/>
                </a:solidFill>
                <a:sym typeface="+mn-ea"/>
              </a:rPr>
              <a:t>autoscratch</a:t>
            </a:r>
            <a:r>
              <a:rPr lang="zh-CN" altLang="en-US">
                <a:solidFill>
                  <a:srgbClr val="FF0000"/>
                </a:solidFill>
                <a:sym typeface="+mn-ea"/>
              </a:rPr>
              <a:t>没有开源。</a:t>
            </a:r>
            <a:endParaRPr lang="zh-CN" altLang="en-US">
              <a:solidFill>
                <a:srgbClr val="FF0000"/>
              </a:solidFill>
              <a:sym typeface="+mn-ea"/>
            </a:endParaRPr>
          </a:p>
          <a:p>
            <a:pPr algn="just"/>
            <a:endParaRPr lang="zh-CN" altLang="en-US">
              <a:solidFill>
                <a:srgbClr val="FF0000"/>
              </a:solidFill>
              <a:sym typeface="+mn-ea"/>
            </a:endParaRPr>
          </a:p>
          <a:p>
            <a:pPr algn="just"/>
            <a:r>
              <a:rPr lang="zh-CN" altLang="en-US">
                <a:solidFill>
                  <a:srgbClr val="FF0000"/>
                </a:solidFill>
                <a:sym typeface="+mn-ea"/>
              </a:rPr>
              <a:t>上方链接：</a:t>
            </a:r>
            <a:r>
              <a:rPr lang="en-US" altLang="zh-CN">
                <a:solidFill>
                  <a:srgbClr val="FF0000"/>
                </a:solidFill>
                <a:sym typeface="+mn-ea"/>
              </a:rPr>
              <a:t>L2 persistent</a:t>
            </a:r>
            <a:r>
              <a:rPr lang="zh-CN" altLang="en-US">
                <a:solidFill>
                  <a:srgbClr val="FF0000"/>
                </a:solidFill>
                <a:sym typeface="+mn-ea"/>
              </a:rPr>
              <a:t>的</a:t>
            </a:r>
            <a:r>
              <a:rPr lang="en-US" altLang="zh-CN">
                <a:solidFill>
                  <a:srgbClr val="FF0000"/>
                </a:solidFill>
                <a:sym typeface="+mn-ea"/>
              </a:rPr>
              <a:t>API</a:t>
            </a:r>
            <a:r>
              <a:rPr lang="zh-CN" altLang="en-US">
                <a:solidFill>
                  <a:srgbClr val="FF0000"/>
                </a:solidFill>
                <a:sym typeface="+mn-ea"/>
              </a:rPr>
              <a:t>仅限于一整块</a:t>
            </a:r>
            <a:r>
              <a:rPr lang="en-US" altLang="zh-CN">
                <a:solidFill>
                  <a:srgbClr val="FF0000"/>
                </a:solidFill>
                <a:sym typeface="+mn-ea"/>
              </a:rPr>
              <a:t>L2</a:t>
            </a:r>
            <a:r>
              <a:rPr lang="zh-CN" altLang="en-US">
                <a:solidFill>
                  <a:srgbClr val="FF0000"/>
                </a:solidFill>
                <a:sym typeface="+mn-ea"/>
              </a:rPr>
              <a:t>，而且得在</a:t>
            </a:r>
            <a:r>
              <a:rPr lang="en-US" altLang="zh-CN">
                <a:solidFill>
                  <a:srgbClr val="FF0000"/>
                </a:solidFill>
                <a:sym typeface="+mn-ea"/>
              </a:rPr>
              <a:t>kernel</a:t>
            </a:r>
            <a:r>
              <a:rPr lang="zh-CN" altLang="en-US">
                <a:solidFill>
                  <a:srgbClr val="FF0000"/>
                </a:solidFill>
                <a:sym typeface="+mn-ea"/>
              </a:rPr>
              <a:t>运行前启动。但是这里的</a:t>
            </a:r>
            <a:r>
              <a:rPr lang="en-US" altLang="zh-CN">
                <a:solidFill>
                  <a:srgbClr val="FF0000"/>
                </a:solidFill>
                <a:sym typeface="+mn-ea"/>
              </a:rPr>
              <a:t>PTX</a:t>
            </a:r>
            <a:r>
              <a:rPr lang="zh-CN" altLang="en-US">
                <a:solidFill>
                  <a:srgbClr val="FF0000"/>
                </a:solidFill>
                <a:sym typeface="+mn-ea"/>
              </a:rPr>
              <a:t>似乎可以在</a:t>
            </a:r>
            <a:r>
              <a:rPr lang="en-US" altLang="zh-CN">
                <a:solidFill>
                  <a:srgbClr val="FF0000"/>
                </a:solidFill>
                <a:sym typeface="+mn-ea"/>
              </a:rPr>
              <a:t>kernel</a:t>
            </a:r>
            <a:r>
              <a:rPr lang="zh-CN" altLang="en-US">
                <a:solidFill>
                  <a:srgbClr val="FF0000"/>
                </a:solidFill>
                <a:sym typeface="+mn-ea"/>
              </a:rPr>
              <a:t>内部运行，并且具有更多灵活性，或许可以创建多块</a:t>
            </a:r>
            <a:r>
              <a:rPr lang="en-US" altLang="zh-CN">
                <a:solidFill>
                  <a:srgbClr val="FF0000"/>
                </a:solidFill>
                <a:sym typeface="+mn-ea"/>
              </a:rPr>
              <a:t>L2</a:t>
            </a:r>
            <a:r>
              <a:rPr lang="zh-CN" altLang="en-US">
                <a:solidFill>
                  <a:srgbClr val="FF0000"/>
                </a:solidFill>
                <a:sym typeface="+mn-ea"/>
              </a:rPr>
              <a:t>指针。。</a:t>
            </a:r>
            <a:endParaRPr lang="zh-CN" altLang="en-US">
              <a:solidFill>
                <a:srgbClr val="FF0000"/>
              </a:solidFill>
              <a:sym typeface="+mn-ea"/>
            </a:endParaRPr>
          </a:p>
        </p:txBody>
      </p:sp>
    </p:spTree>
  </p:cSld>
  <p:clrMapOvr>
    <a:masterClrMapping/>
  </p:clrMapOvr>
  <p:transition spd="slow">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589240" y="495734"/>
            <a:ext cx="1379220" cy="485140"/>
          </a:xfrm>
        </p:spPr>
        <p:txBody>
          <a:bodyPr/>
          <a:lstStyle/>
          <a:p>
            <a:pPr algn="l">
              <a:lnSpc>
                <a:spcPct val="80000"/>
              </a:lnSpc>
            </a:pPr>
            <a:r>
              <a:rPr dirty="0">
                <a:sym typeface="+mn-ea"/>
              </a:rPr>
              <a:t>Chord</a:t>
            </a:r>
            <a:endParaRPr dirty="0">
              <a:sym typeface="+mn-ea"/>
            </a:endParaRPr>
          </a:p>
        </p:txBody>
      </p:sp>
      <p:cxnSp>
        <p:nvCxnSpPr>
          <p:cNvPr id="30" name="直接连接符 29"/>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24560" y="3726180"/>
            <a:ext cx="9009380" cy="3716020"/>
          </a:xfrm>
          <a:prstGeom prst="rect">
            <a:avLst/>
          </a:prstGeom>
          <a:noFill/>
        </p:spPr>
        <p:txBody>
          <a:bodyPr wrap="square" rtlCol="0" anchor="t">
            <a:noAutofit/>
          </a:bodyPr>
          <a:p>
            <a:r>
              <a:rPr lang="zh-CN" altLang="en-US"/>
              <a:t>Chord: A Buffer Structure for On-chip Inter-operation</a:t>
            </a:r>
            <a:r>
              <a:rPr lang="en-US" altLang="zh-CN"/>
              <a:t> </a:t>
            </a:r>
            <a:r>
              <a:rPr lang="zh-CN" altLang="en-US"/>
              <a:t>Operand Reuse in Tensor-algebra Applications</a:t>
            </a:r>
            <a:endParaRPr lang="zh-CN" altLang="en-US"/>
          </a:p>
          <a:p>
            <a:endParaRPr lang="zh-CN" altLang="en-US"/>
          </a:p>
          <a:p>
            <a:r>
              <a:rPr lang="zh-CN" altLang="en-US"/>
              <a:t>张量代数应用包含多个操作，这些操作在映射到定制加速器时会单独进行分析和优化。我们发现，一些操作的长宽比失衡，限制了它们的复用性，使得这些应用成为了内存受限的任务。因此，我们提出了Chord，这是一种新型的缓存结构，能够提高缓存内部操作之间的数据复用。同时，我们还提出了基于操作数级别的隐式暂存器策略Prelude和Riff，以及Score调度策略，它通过可能的操作间流水线化来减少对缓存的竞争。Chord和Score的结合使用，成功将评估工作负载中的DRAM访问次数减少了64%到83%。</a:t>
            </a:r>
            <a:endParaRPr lang="zh-CN" altLang="en-US"/>
          </a:p>
        </p:txBody>
      </p:sp>
      <p:pic>
        <p:nvPicPr>
          <p:cNvPr id="8" name="图片 7"/>
          <p:cNvPicPr>
            <a:picLocks noChangeAspect="1"/>
          </p:cNvPicPr>
          <p:nvPr>
            <p:custDataLst>
              <p:tags r:id="rId1"/>
            </p:custDataLst>
          </p:nvPr>
        </p:nvPicPr>
        <p:blipFill>
          <a:blip r:embed="rId2"/>
          <a:stretch>
            <a:fillRect/>
          </a:stretch>
        </p:blipFill>
        <p:spPr>
          <a:xfrm>
            <a:off x="1308735" y="1054100"/>
            <a:ext cx="9017000" cy="2447925"/>
          </a:xfrm>
          <a:prstGeom prst="rect">
            <a:avLst/>
          </a:prstGeom>
        </p:spPr>
      </p:pic>
    </p:spTree>
  </p:cSld>
  <p:clrMapOvr>
    <a:masterClrMapping/>
  </p:clrMapOvr>
  <p:transition spd="slow">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589240" y="495734"/>
            <a:ext cx="1379220" cy="485140"/>
          </a:xfrm>
        </p:spPr>
        <p:txBody>
          <a:bodyPr/>
          <a:lstStyle/>
          <a:p>
            <a:pPr algn="l">
              <a:lnSpc>
                <a:spcPct val="80000"/>
              </a:lnSpc>
            </a:pPr>
            <a:r>
              <a:rPr dirty="0">
                <a:sym typeface="+mn-ea"/>
              </a:rPr>
              <a:t>Chord</a:t>
            </a:r>
            <a:endParaRPr dirty="0">
              <a:sym typeface="+mn-ea"/>
            </a:endParaRPr>
          </a:p>
        </p:txBody>
      </p:sp>
      <p:cxnSp>
        <p:nvCxnSpPr>
          <p:cNvPr id="30" name="直接连接符 29"/>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924560" y="3726180"/>
            <a:ext cx="9009380" cy="3716020"/>
          </a:xfrm>
          <a:prstGeom prst="rect">
            <a:avLst/>
          </a:prstGeom>
          <a:noFill/>
        </p:spPr>
        <p:txBody>
          <a:bodyPr wrap="square" rtlCol="0" anchor="t">
            <a:noAutofit/>
          </a:bodyPr>
          <a:p>
            <a:r>
              <a:rPr lang="zh-CN"/>
              <a:t>这篇论文是真的去修改缓存结构，在模拟器上跑，那我在</a:t>
            </a:r>
            <a:r>
              <a:rPr lang="en-US" altLang="zh-CN"/>
              <a:t>GPU</a:t>
            </a:r>
            <a:r>
              <a:rPr lang="zh-CN" altLang="en-US"/>
              <a:t>上不方便这么做，对我的启发就是可以建一个内存池，用完的激活值就覆盖掉。以及它给出的例子是矩阵向量乘法，这是一个典型的</a:t>
            </a:r>
            <a:r>
              <a:rPr lang="en-US" altLang="zh-CN"/>
              <a:t>memory-bound</a:t>
            </a:r>
            <a:r>
              <a:rPr lang="zh-CN" altLang="en-US"/>
              <a:t>的场景，而</a:t>
            </a:r>
            <a:r>
              <a:rPr lang="en-US" altLang="zh-CN"/>
              <a:t>training</a:t>
            </a:r>
            <a:r>
              <a:rPr lang="zh-CN" altLang="en-US"/>
              <a:t>里面的很多是</a:t>
            </a:r>
            <a:r>
              <a:rPr lang="en-US" altLang="zh-CN"/>
              <a:t>compute-bound</a:t>
            </a:r>
            <a:r>
              <a:rPr lang="zh-CN" altLang="en-US"/>
              <a:t>，而</a:t>
            </a:r>
            <a:r>
              <a:rPr lang="en-US" altLang="zh-CN"/>
              <a:t>inference</a:t>
            </a:r>
            <a:r>
              <a:rPr lang="zh-CN" altLang="en-US"/>
              <a:t>，因为</a:t>
            </a:r>
            <a:r>
              <a:rPr lang="en-US" altLang="zh-CN"/>
              <a:t>KV cache</a:t>
            </a:r>
            <a:r>
              <a:rPr lang="zh-CN" altLang="en-US"/>
              <a:t>，所以恰好就是矩阵向量乘法，就是</a:t>
            </a:r>
            <a:r>
              <a:rPr lang="en-US" altLang="zh-CN"/>
              <a:t>memory-bound</a:t>
            </a:r>
            <a:r>
              <a:rPr lang="zh-CN" altLang="en-US"/>
              <a:t>。</a:t>
            </a:r>
            <a:endParaRPr lang="zh-CN" altLang="en-US"/>
          </a:p>
          <a:p>
            <a:endParaRPr lang="zh-CN" altLang="en-US"/>
          </a:p>
          <a:p>
            <a:r>
              <a:rPr lang="zh-CN" altLang="en-US"/>
              <a:t>所以我之前的思路不太对，我应该根据</a:t>
            </a:r>
            <a:r>
              <a:rPr lang="en-US" altLang="zh-CN"/>
              <a:t>KV cache</a:t>
            </a:r>
            <a:r>
              <a:rPr lang="zh-CN" altLang="en-US"/>
              <a:t>来改代码。</a:t>
            </a:r>
            <a:endParaRPr lang="zh-CN" altLang="en-US"/>
          </a:p>
        </p:txBody>
      </p:sp>
      <p:pic>
        <p:nvPicPr>
          <p:cNvPr id="8" name="图片 7"/>
          <p:cNvPicPr>
            <a:picLocks noChangeAspect="1"/>
          </p:cNvPicPr>
          <p:nvPr>
            <p:custDataLst>
              <p:tags r:id="rId1"/>
            </p:custDataLst>
          </p:nvPr>
        </p:nvPicPr>
        <p:blipFill>
          <a:blip r:embed="rId2"/>
          <a:stretch>
            <a:fillRect/>
          </a:stretch>
        </p:blipFill>
        <p:spPr>
          <a:xfrm>
            <a:off x="1308735" y="1054100"/>
            <a:ext cx="9017000" cy="2447925"/>
          </a:xfrm>
          <a:prstGeom prst="rect">
            <a:avLst/>
          </a:prstGeom>
        </p:spPr>
      </p:pic>
    </p:spTree>
  </p:cSld>
  <p:clrMapOvr>
    <a:masterClrMapping/>
  </p:clrMapOvr>
  <p:transition spd="slow">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589240" y="495734"/>
            <a:ext cx="1801495" cy="485140"/>
          </a:xfrm>
        </p:spPr>
        <p:txBody>
          <a:bodyPr/>
          <a:lstStyle/>
          <a:p>
            <a:pPr algn="l">
              <a:lnSpc>
                <a:spcPct val="80000"/>
              </a:lnSpc>
            </a:pPr>
            <a:r>
              <a:rPr dirty="0">
                <a:sym typeface="+mn-ea"/>
              </a:rPr>
              <a:t>TileFlow</a:t>
            </a:r>
            <a:endParaRPr dirty="0">
              <a:sym typeface="+mn-ea"/>
            </a:endParaRPr>
          </a:p>
        </p:txBody>
      </p:sp>
      <p:cxnSp>
        <p:nvCxnSpPr>
          <p:cNvPr id="30" name="直接连接符 29"/>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718820" y="4486275"/>
            <a:ext cx="9844405" cy="2851785"/>
          </a:xfrm>
          <a:prstGeom prst="rect">
            <a:avLst/>
          </a:prstGeom>
          <a:noFill/>
        </p:spPr>
        <p:txBody>
          <a:bodyPr wrap="square" rtlCol="0" anchor="t">
            <a:noAutofit/>
          </a:bodyPr>
          <a:p>
            <a:r>
              <a:rPr lang="en-US"/>
              <a:t>       </a:t>
            </a:r>
            <a:r>
              <a:t>随着深度神经网络模型规模的增长和计算性能与内存带宽之间差异的扩大，将多个层融合以减少对外部内存访问已成为数据流设计中的一种流行方法。我们提出了一个名为TileFlow的框架，用于建模融合操作的数据流。TileFlow将融合数据流的设计空间表征为包括计算顺序、资源绑定和循环平铺的三维空间，并引入以</a:t>
            </a:r>
            <a:r>
              <a:rPr lang="en-US"/>
              <a:t>tile</a:t>
            </a:r>
            <a:r>
              <a:t>为中心的符号来表达此空间内的数据流设计。此外，我们利用</a:t>
            </a:r>
            <a:r>
              <a:rPr b="1"/>
              <a:t>树形结构</a:t>
            </a:r>
            <a:r>
              <a:t>分析加速器内存层次结构内的数据移动量和加速器计算/内存资源利用率，进而计算延迟和能耗。TileFlow的评估结果证明了其对比真实硬件和最先进性能模型的建模准确性，并帮助我们发现平均运行时间加速达到自注意力的1.85倍，卷积链的1.28倍。</a:t>
            </a:r>
          </a:p>
        </p:txBody>
      </p:sp>
      <p:pic>
        <p:nvPicPr>
          <p:cNvPr id="2" name="图片 1"/>
          <p:cNvPicPr>
            <a:picLocks noChangeAspect="1"/>
          </p:cNvPicPr>
          <p:nvPr>
            <p:custDataLst>
              <p:tags r:id="rId1"/>
            </p:custDataLst>
          </p:nvPr>
        </p:nvPicPr>
        <p:blipFill>
          <a:blip r:embed="rId2"/>
          <a:stretch>
            <a:fillRect/>
          </a:stretch>
        </p:blipFill>
        <p:spPr>
          <a:xfrm>
            <a:off x="800735" y="981075"/>
            <a:ext cx="9845040" cy="3505200"/>
          </a:xfrm>
          <a:prstGeom prst="rect">
            <a:avLst/>
          </a:prstGeom>
        </p:spPr>
      </p:pic>
    </p:spTree>
  </p:cSld>
  <p:clrMapOvr>
    <a:masterClrMapping/>
  </p:clrMapOvr>
  <p:transition spd="slow">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589240" y="495734"/>
            <a:ext cx="3027680" cy="485140"/>
          </a:xfrm>
        </p:spPr>
        <p:txBody>
          <a:bodyPr/>
          <a:lstStyle/>
          <a:p>
            <a:pPr algn="l">
              <a:lnSpc>
                <a:spcPct val="80000"/>
              </a:lnSpc>
            </a:pPr>
            <a:r>
              <a:rPr dirty="0">
                <a:sym typeface="+mn-ea"/>
              </a:rPr>
              <a:t>我的数据流思路</a:t>
            </a:r>
            <a:endParaRPr dirty="0">
              <a:sym typeface="+mn-ea"/>
            </a:endParaRPr>
          </a:p>
        </p:txBody>
      </p:sp>
      <p:cxnSp>
        <p:nvCxnSpPr>
          <p:cNvPr id="30" name="直接连接符 29"/>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4" name="图片 3" descr="绘图1"/>
          <p:cNvPicPr>
            <a:picLocks noChangeAspect="1"/>
          </p:cNvPicPr>
          <p:nvPr/>
        </p:nvPicPr>
        <p:blipFill>
          <a:blip r:embed="rId1"/>
          <a:stretch>
            <a:fillRect/>
          </a:stretch>
        </p:blipFill>
        <p:spPr>
          <a:xfrm>
            <a:off x="0" y="910590"/>
            <a:ext cx="12192000" cy="5947410"/>
          </a:xfrm>
          <a:prstGeom prst="rect">
            <a:avLst/>
          </a:prstGeom>
        </p:spPr>
      </p:pic>
    </p:spTree>
  </p:cSld>
  <p:clrMapOvr>
    <a:masterClrMapping/>
  </p:clrMapOvr>
  <p:transition spd="slow">
    <p:wipe dir="r"/>
  </p:transition>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COMMONDATA" val="eyJoZGlkIjoiNTk3NjM4ZWQ1NjY4ODNjMTEyYjc3YmNhYzUxYTVkNjIifQ=="/>
  <p:tag name="KSO_WPP_MARK_KEY" val="a5cf1ba0-caf5-4bf3-a26e-5336cfc84755"/>
  <p:tag name="commondata" val="eyJoZGlkIjoiODIxOWRhYmZlOGQzNTgzYTg3MjRhYmZjMTVlOTM3MjQifQ=="/>
</p:tagLst>
</file>

<file path=ppt/theme/theme1.xml><?xml version="1.0" encoding="utf-8"?>
<a:theme xmlns:a="http://schemas.openxmlformats.org/drawingml/2006/main" name="Office Theme">
  <a:themeElements>
    <a:clrScheme name="自定义 7">
      <a:dk1>
        <a:sysClr val="windowText" lastClr="000000"/>
      </a:dk1>
      <a:lt1>
        <a:sysClr val="window" lastClr="FFFFFF"/>
      </a:lt1>
      <a:dk2>
        <a:srgbClr val="000000"/>
      </a:dk2>
      <a:lt2>
        <a:srgbClr val="FFFFFF"/>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自定义 1">
      <a:majorFont>
        <a:latin typeface="Arial"/>
        <a:ea typeface="微软雅黑"/>
        <a:cs typeface=""/>
      </a:majorFont>
      <a:minorFont>
        <a:latin typeface="Arial"/>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1746</Words>
  <Application>WPS 演示</Application>
  <PresentationFormat>宽屏</PresentationFormat>
  <Paragraphs>46</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vt:i4>
      </vt:variant>
    </vt:vector>
  </HeadingPairs>
  <TitlesOfParts>
    <vt:vector size="19" baseType="lpstr">
      <vt:lpstr>Arial</vt:lpstr>
      <vt:lpstr>宋体</vt:lpstr>
      <vt:lpstr>Wingdings</vt:lpstr>
      <vt:lpstr>Segoe UI Light</vt:lpstr>
      <vt:lpstr>微软雅黑</vt:lpstr>
      <vt:lpstr>Century Gothic</vt:lpstr>
      <vt:lpstr>Segoe UI Light</vt:lpstr>
      <vt:lpstr>Arial Unicode MS</vt:lpstr>
      <vt:lpstr>等线</vt:lpstr>
      <vt:lpstr>Calibri</vt:lpstr>
      <vt:lpstr>Office Theme</vt:lpstr>
      <vt:lpstr>自定义设计方案</vt:lpstr>
      <vt:lpstr>PowerPoint 演示文稿</vt:lpstr>
      <vt:lpstr>AUTOSCRATCH</vt:lpstr>
      <vt:lpstr>AUTOSCRATCH</vt:lpstr>
      <vt:lpstr>Chord</vt:lpstr>
      <vt:lpstr>Chord</vt:lpstr>
      <vt:lpstr>TileFlow</vt:lpstr>
      <vt:lpstr>我的数据流思路</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Weisheng Zhu</dc:creator>
  <cp:lastModifiedBy>Arsmart</cp:lastModifiedBy>
  <cp:revision>937</cp:revision>
  <dcterms:created xsi:type="dcterms:W3CDTF">2019-07-25T02:40:00Z</dcterms:created>
  <dcterms:modified xsi:type="dcterms:W3CDTF">2023-12-12T11:56:35Z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t-weiszh@microsoft.com</vt:lpwstr>
  </property>
  <property fmtid="{D5CDD505-2E9C-101B-9397-08002B2CF9AE}" pid="5" name="MSIP_Label_f42aa342-8706-4288-bd11-ebb85995028c_SetDate">
    <vt:lpwstr>2019-07-25T06:33:15.4457998Z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89c5bf5f-33b9-4fc1-bd99-04ee503b4f85</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0x0101004D520B0621022B4CA37193CEB4BD4006</vt:lpwstr>
  </property>
  <property fmtid="{D5CDD505-2E9C-101B-9397-08002B2CF9AE}" pid="12" name="ICV">
    <vt:lpwstr>81531DB974324413AB081F3653849ADF</vt:lpwstr>
  </property>
  <property fmtid="{D5CDD505-2E9C-101B-9397-08002B2CF9AE}" pid="13" name="KSOProductBuildVer">
    <vt:lpwstr>2052-12.1.0.15712</vt:lpwstr>
  </property>
</Properties>
</file>