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4"/>
  </p:handoutMasterIdLst>
  <p:sldIdLst>
    <p:sldId id="540" r:id="rId4"/>
    <p:sldId id="542" r:id="rId6"/>
    <p:sldId id="577" r:id="rId7"/>
    <p:sldId id="579" r:id="rId8"/>
    <p:sldId id="578" r:id="rId9"/>
    <p:sldId id="581" r:id="rId10"/>
    <p:sldId id="582" r:id="rId11"/>
    <p:sldId id="588" r:id="rId12"/>
    <p:sldId id="589" r:id="rId13"/>
  </p:sldIdLst>
  <p:sldSz cx="12192000" cy="6858000"/>
  <p:notesSz cx="6858000" cy="9144000"/>
  <p:custDataLst>
    <p:tags r:id="rId18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542"/>
            <p14:sldId id="577"/>
            <p14:sldId id="579"/>
            <p14:sldId id="578"/>
            <p14:sldId id="581"/>
            <p14:sldId id="582"/>
            <p14:sldId id="588"/>
            <p14:sldId id="589"/>
            <p14:sldId id="540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4" userDrawn="1">
          <p15:clr>
            <a:srgbClr val="A4A3A4"/>
          </p15:clr>
        </p15:guide>
        <p15:guide id="7" orient="horz" pos="2576" userDrawn="1">
          <p15:clr>
            <a:srgbClr val="A4A3A4"/>
          </p15:clr>
        </p15:guide>
        <p15:guide id="8" orient="horz" pos="1721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49" userDrawn="1">
          <p15:clr>
            <a:srgbClr val="A4A3A4"/>
          </p15:clr>
        </p15:guide>
        <p15:guide id="14" orient="horz" pos="3659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196"/>
        <p:guide pos="3840"/>
        <p:guide pos="439"/>
        <p:guide pos="7242"/>
        <p:guide pos="2880"/>
        <p:guide pos="4834"/>
        <p:guide orient="horz" pos="2576"/>
        <p:guide orient="horz" pos="1721"/>
        <p:guide pos="5624"/>
        <p:guide pos="6562"/>
        <p:guide pos="1134"/>
        <p:guide orient="horz" pos="3268"/>
        <p:guide orient="horz" pos="1149"/>
        <p:guide orient="horz" pos="3659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4" Type="http://schemas.openxmlformats.org/officeDocument/2006/relationships/image" Target="../media/image15.png"/><Relationship Id="rId3" Type="http://schemas.openxmlformats.org/officeDocument/2006/relationships/tags" Target="../tags/tag6.xml"/><Relationship Id="rId2" Type="http://schemas.openxmlformats.org/officeDocument/2006/relationships/image" Target="../media/image1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2" Type="http://schemas.openxmlformats.org/officeDocument/2006/relationships/image" Target="../media/image16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17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9395" y="1397635"/>
            <a:ext cx="110477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上周目标：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1. review ASPLOS224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ISCA1304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细化数据流的设计思路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这周做了什么：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测试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 persistent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能够多大程度提升性能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矩阵乘法案例观察到L2命中率有待提升，尤其在L2小的设备上。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Z字形执行充分利用L2。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shared memory方案实现生产者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消费者模型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准备周四组会汇报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下周做什么：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字形的代码。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</a:t>
            </a: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shared memory方案写代码。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绘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1622425"/>
            <a:ext cx="10172700" cy="217932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71880" y="4239895"/>
            <a:ext cx="9009380" cy="1243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        </a:t>
            </a:r>
            <a:r>
              <a:rPr lang="zh-CN"/>
              <a:t>为了解</a:t>
            </a:r>
            <a:r>
              <a:rPr lang="en-US" altLang="zh-CN"/>
              <a:t>L2 persistent</a:t>
            </a:r>
            <a:r>
              <a:rPr lang="zh-CN" altLang="en-US"/>
              <a:t>能够多大程度提升性能，设计了实验。在全局内存中有</a:t>
            </a:r>
            <a:r>
              <a:rPr lang="en-US" altLang="zh-CN"/>
              <a:t>3MB</a:t>
            </a:r>
            <a:r>
              <a:rPr lang="zh-CN" altLang="en-US"/>
              <a:t>的小数组，然后将这些值存到一个</a:t>
            </a:r>
            <a:r>
              <a:rPr lang="en-US" altLang="zh-CN"/>
              <a:t>1024MB</a:t>
            </a:r>
            <a:r>
              <a:rPr lang="zh-CN" altLang="en-US"/>
              <a:t>的大数组里去。</a:t>
            </a:r>
            <a:r>
              <a:rPr lang="en-US" altLang="zh-CN"/>
              <a:t>baseline</a:t>
            </a:r>
            <a:r>
              <a:rPr lang="zh-CN" altLang="en-US"/>
              <a:t>没有使用</a:t>
            </a:r>
            <a:r>
              <a:rPr lang="en-US" altLang="zh-CN"/>
              <a:t>L2 persistent</a:t>
            </a:r>
            <a:r>
              <a:rPr lang="zh-CN" altLang="en-US"/>
              <a:t>，策略一使用</a:t>
            </a:r>
            <a:r>
              <a:rPr lang="en-US" altLang="zh-CN"/>
              <a:t>100%persistent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预存</a:t>
            </a:r>
            <a:r>
              <a:rPr lang="en-US" altLang="zh-CN"/>
              <a:t>3MB</a:t>
            </a:r>
            <a:r>
              <a:rPr lang="zh-CN" altLang="en-US"/>
              <a:t>的值。调整</a:t>
            </a:r>
            <a:r>
              <a:rPr lang="en-US" altLang="zh-CN"/>
              <a:t>3MB</a:t>
            </a:r>
            <a:r>
              <a:rPr lang="zh-CN" altLang="en-US"/>
              <a:t>的值，在</a:t>
            </a:r>
            <a:r>
              <a:rPr lang="en-US" altLang="zh-CN"/>
              <a:t>A100</a:t>
            </a:r>
            <a:r>
              <a:rPr lang="zh-CN" altLang="en-US"/>
              <a:t>上测试，因为最大</a:t>
            </a:r>
            <a:r>
              <a:rPr lang="en-US" altLang="zh-CN"/>
              <a:t>persistent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为</a:t>
            </a:r>
            <a:r>
              <a:rPr lang="en-US" altLang="zh-CN"/>
              <a:t>30MB</a:t>
            </a:r>
            <a:r>
              <a:rPr lang="zh-CN" altLang="en-US"/>
              <a:t>，所以小数组长度从</a:t>
            </a:r>
            <a:r>
              <a:rPr lang="en-US" altLang="zh-CN"/>
              <a:t>1MB</a:t>
            </a:r>
            <a:r>
              <a:rPr lang="zh-CN" altLang="en-US"/>
              <a:t>到</a:t>
            </a:r>
            <a:r>
              <a:rPr lang="en-US" altLang="zh-CN"/>
              <a:t>30MB</a:t>
            </a:r>
            <a:r>
              <a:rPr lang="zh-CN" altLang="en-US"/>
              <a:t>进行变化。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73810" y="5067935"/>
            <a:ext cx="9009380" cy="1243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从上图可知，</a:t>
            </a:r>
            <a:r>
              <a:rPr lang="en-US" altLang="zh-CN"/>
              <a:t>L2 persistent</a:t>
            </a:r>
            <a:r>
              <a:rPr lang="zh-CN" altLang="en-US"/>
              <a:t>能够大幅提升计算性能。通过</a:t>
            </a:r>
            <a:r>
              <a:rPr lang="en-US" altLang="zh-CN"/>
              <a:t>nsight compute</a:t>
            </a:r>
            <a:r>
              <a:rPr lang="zh-CN" altLang="en-US"/>
              <a:t>可以观察到，</a:t>
            </a:r>
            <a:r>
              <a:rPr lang="en-US" altLang="zh-CN"/>
              <a:t>L2 cache</a:t>
            </a:r>
            <a:r>
              <a:rPr lang="zh-CN" altLang="en-US"/>
              <a:t>中变化最大的指标就是</a:t>
            </a:r>
            <a:r>
              <a:rPr lang="en-US" altLang="zh-CN"/>
              <a:t>L2</a:t>
            </a:r>
            <a:r>
              <a:rPr lang="zh-CN" altLang="en-US"/>
              <a:t>对</a:t>
            </a:r>
            <a:r>
              <a:rPr lang="en-US" altLang="zh-CN"/>
              <a:t>L1 load</a:t>
            </a:r>
            <a:r>
              <a:rPr lang="zh-CN" altLang="en-US"/>
              <a:t>的</a:t>
            </a:r>
            <a:r>
              <a:rPr lang="en-US" altLang="zh-CN"/>
              <a:t>hit rate</a:t>
            </a:r>
            <a:r>
              <a:rPr lang="zh-CN" altLang="en-US"/>
              <a:t>。第一次访问短数组总是会</a:t>
            </a:r>
            <a:r>
              <a:rPr lang="en-US" altLang="zh-CN"/>
              <a:t>miss</a:t>
            </a:r>
            <a:r>
              <a:rPr lang="zh-CN" altLang="en-US"/>
              <a:t>的，那么</a:t>
            </a:r>
            <a:r>
              <a:rPr lang="zh-CN" altLang="en-US">
                <a:sym typeface="+mn-ea"/>
              </a:rPr>
              <a:t>当短数组很长的时候，这一项指标就会比较大。这个情况在矩阵乘法中也有所体现。</a:t>
            </a:r>
            <a:endParaRPr lang="zh-CN" altLang="en-US">
              <a:sym typeface="+mn-ea"/>
            </a:endParaRPr>
          </a:p>
          <a:p>
            <a:r>
              <a:rPr lang="en-US" altLang="zh-CN"/>
              <a:t>A*B --&gt;C     C*D ----&gt;E</a:t>
            </a:r>
            <a:endParaRPr lang="en-US" altLang="zh-CN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569720" y="1236980"/>
          <a:ext cx="8914130" cy="3575050"/>
        </p:xfrm>
        <a:graphic>
          <a:graphicData uri="http://schemas.openxmlformats.org/drawingml/2006/table">
            <a:tbl>
              <a:tblPr/>
              <a:tblGrid>
                <a:gridCol w="972185"/>
                <a:gridCol w="3360420"/>
                <a:gridCol w="2082800"/>
                <a:gridCol w="2498725"/>
              </a:tblGrid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Time difference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L2 hit rate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L2 对L1 load的hit rate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30MB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6.875ms--&gt;5.947 ms(-15%)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62.5%--&gt;81.15%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0.5%--&gt;36.93%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15MB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6.783ms--&gt;6.010 ms(-12%)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73.32%--&gt;87%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30.39%--&gt;54.59%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3MB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2.913ms--&gt;2.506 ms(-16%)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98.41%--&gt;99.3%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94.73%--&gt;96.86%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1MB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2.393ms--&gt;2.397ms(+0.01%)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99.94%--&gt;99.92%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>
                          <a:latin typeface="Calibri" panose="020F0502020204030204" charset="0"/>
                          <a:cs typeface="Calibri" panose="020F0502020204030204" charset="0"/>
                        </a:rPr>
                        <a:t>100%--&gt;100%</a:t>
                      </a:r>
                      <a:endParaRPr lang="en-US" sz="2000" b="1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91565"/>
            <a:ext cx="8712835" cy="2508885"/>
          </a:xfrm>
          <a:prstGeom prst="rect">
            <a:avLst/>
          </a:prstGeom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66385" y="3812540"/>
            <a:ext cx="6825615" cy="3045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0" y="5876925"/>
            <a:ext cx="5074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https://docs.nvidia.com/nsight-compute/ProfilingGuide/index.html#memory-tables-l2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0" y="3974465"/>
            <a:ext cx="5366385" cy="1262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当前的数据流主要就是基于</a:t>
            </a:r>
            <a:r>
              <a:rPr lang="en-US" altLang="zh-CN"/>
              <a:t>L2</a:t>
            </a:r>
            <a:r>
              <a:rPr lang="zh-CN" altLang="en-US"/>
              <a:t>来实现。那么研究重心就应该是提升</a:t>
            </a:r>
            <a:r>
              <a:rPr lang="en-US" altLang="zh-CN"/>
              <a:t>L2</a:t>
            </a:r>
            <a:r>
              <a:rPr lang="zh-CN" altLang="en-US"/>
              <a:t>的利用率，下面给出了链接可以进一步研究，一个可以努力去提升的指标就是</a:t>
            </a:r>
            <a:r>
              <a:rPr lang="en-US" altLang="zh-CN"/>
              <a:t>L2 hit rate</a:t>
            </a:r>
            <a:r>
              <a:rPr lang="zh-CN" altLang="en-US"/>
              <a:t>的提升。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972945"/>
            <a:ext cx="8980170" cy="488505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424170" y="394970"/>
            <a:ext cx="5366385" cy="1476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这是</a:t>
            </a:r>
            <a:r>
              <a:rPr lang="en-US" altLang="zh-CN"/>
              <a:t>A100</a:t>
            </a:r>
            <a:r>
              <a:rPr lang="zh-CN" altLang="en-US"/>
              <a:t>上执行</a:t>
            </a:r>
            <a:r>
              <a:rPr lang="en-US" altLang="zh-CN"/>
              <a:t>30MB</a:t>
            </a:r>
            <a:r>
              <a:rPr lang="zh-CN" altLang="en-US"/>
              <a:t>的测试结果。其中一个数据引起我的注意，就是</a:t>
            </a:r>
            <a:r>
              <a:rPr lang="en-US" altLang="zh-CN"/>
              <a:t>L2</a:t>
            </a:r>
            <a:r>
              <a:rPr lang="zh-CN" altLang="en-US"/>
              <a:t>内部的数据传输，竟然有</a:t>
            </a:r>
            <a:r>
              <a:rPr lang="en-US" altLang="zh-CN"/>
              <a:t>2.41GB</a:t>
            </a:r>
            <a:r>
              <a:rPr lang="zh-CN" altLang="en-US"/>
              <a:t>。这是被称做</a:t>
            </a:r>
            <a:r>
              <a:rPr lang="en-US" altLang="zh-CN"/>
              <a:t>L2 fabric</a:t>
            </a:r>
            <a:r>
              <a:rPr lang="zh-CN" altLang="en-US"/>
              <a:t>，因为</a:t>
            </a:r>
            <a:r>
              <a:rPr lang="en-US" altLang="zh-CN"/>
              <a:t>A100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太大，有</a:t>
            </a:r>
            <a:r>
              <a:rPr lang="en-US" altLang="zh-CN"/>
              <a:t>40MB</a:t>
            </a:r>
            <a:r>
              <a:rPr lang="zh-CN" altLang="en-US"/>
              <a:t>，所以被拆成两个</a:t>
            </a:r>
            <a:r>
              <a:rPr lang="en-US" altLang="zh-CN"/>
              <a:t>20MB</a:t>
            </a:r>
            <a:r>
              <a:rPr lang="zh-CN" altLang="en-US"/>
              <a:t>的小块，在</a:t>
            </a:r>
            <a:r>
              <a:rPr lang="en-US" altLang="zh-CN"/>
              <a:t>citadel</a:t>
            </a:r>
            <a:r>
              <a:rPr lang="zh-CN" altLang="en-US"/>
              <a:t>的</a:t>
            </a:r>
            <a:r>
              <a:rPr lang="en-US" altLang="zh-CN"/>
              <a:t>micro-benchmark</a:t>
            </a:r>
            <a:r>
              <a:rPr lang="zh-CN" altLang="en-US"/>
              <a:t>里有详细讨论。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90210" y="0"/>
            <a:ext cx="6701790" cy="3485515"/>
          </a:xfrm>
          <a:prstGeom prst="rect">
            <a:avLst/>
          </a:prstGeom>
        </p:spPr>
      </p:pic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0980" y="1414780"/>
            <a:ext cx="5268595" cy="1476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如右图所示，经过优化的方案能够大幅提升</a:t>
            </a:r>
            <a:r>
              <a:rPr lang="en-US" altLang="zh-CN"/>
              <a:t>L2</a:t>
            </a:r>
            <a:r>
              <a:rPr lang="zh-CN" altLang="en-US"/>
              <a:t>的</a:t>
            </a:r>
            <a:r>
              <a:rPr lang="en-US" altLang="zh-CN"/>
              <a:t>throughput</a:t>
            </a:r>
            <a:r>
              <a:rPr lang="zh-CN" altLang="en-US"/>
              <a:t>，具体来说就是近的</a:t>
            </a:r>
            <a:r>
              <a:rPr lang="en-US" altLang="zh-CN"/>
              <a:t>SM</a:t>
            </a:r>
            <a:r>
              <a:rPr lang="zh-CN" altLang="en-US"/>
              <a:t>写入近的</a:t>
            </a:r>
            <a:r>
              <a:rPr lang="en-US" altLang="zh-CN"/>
              <a:t>L2</a:t>
            </a:r>
            <a:r>
              <a:rPr lang="zh-CN" altLang="en-US"/>
              <a:t>。但是我没有找到源码，而且这个并不针对所有</a:t>
            </a:r>
            <a:r>
              <a:rPr lang="en-US" altLang="zh-CN"/>
              <a:t>GPU</a:t>
            </a:r>
            <a:r>
              <a:rPr lang="zh-CN" altLang="en-US"/>
              <a:t>，仅针对</a:t>
            </a:r>
            <a:r>
              <a:rPr lang="en-US" altLang="zh-CN"/>
              <a:t>A100</a:t>
            </a:r>
            <a:r>
              <a:rPr lang="zh-CN" altLang="en-US"/>
              <a:t>和</a:t>
            </a:r>
            <a:r>
              <a:rPr lang="en-US" altLang="zh-CN"/>
              <a:t>H100</a:t>
            </a:r>
            <a:r>
              <a:rPr lang="zh-CN" altLang="en-US"/>
              <a:t>，所以我暂时推后这个优化思路。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159760"/>
            <a:ext cx="6656705" cy="3698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3555" y="5935980"/>
            <a:ext cx="5337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https://zhuanlan.zhihu.com/p/641420559</a:t>
            </a:r>
            <a:endParaRPr lang="en-US" altLang="zh-CN"/>
          </a:p>
          <a:p>
            <a:r>
              <a:rPr lang="en-US" altLang="zh-CN"/>
              <a:t>[2] </a:t>
            </a:r>
            <a:r>
              <a:rPr lang="zh-CN" altLang="en-US"/>
              <a:t>https://www.nvidia.com/en-us/on-demand/session/gtcspring21-s33322/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56705" y="3629660"/>
            <a:ext cx="55346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H100强调的是海量带宽但不一定快，</a:t>
            </a:r>
            <a:r>
              <a:rPr lang="en-US" altLang="zh-CN"/>
              <a:t>H100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读取带宽为</a:t>
            </a:r>
            <a:r>
              <a:rPr lang="en-US" altLang="zh-CN">
                <a:solidFill>
                  <a:srgbClr val="FF0000"/>
                </a:solidFill>
              </a:rPr>
              <a:t>5.5TB/S</a:t>
            </a:r>
            <a:r>
              <a:rPr lang="zh-CN" altLang="en-US"/>
              <a:t>，小</a:t>
            </a:r>
            <a:r>
              <a:rPr lang="en-US" altLang="zh-CN"/>
              <a:t>GPU</a:t>
            </a:r>
            <a:r>
              <a:rPr lang="zh-CN" altLang="en-US"/>
              <a:t>如</a:t>
            </a:r>
            <a:r>
              <a:rPr lang="zh-CN" altLang="en-US">
                <a:sym typeface="+mn-ea"/>
              </a:rPr>
              <a:t>RX 7900 XTX L2 的读取带宽约为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5.7 TB/s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H100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5.5TB/S</a:t>
            </a:r>
            <a:r>
              <a:rPr lang="zh-CN" altLang="en-US"/>
              <a:t>仅适用于“近端”L2 分区。如果我们超过“接近”L2 容量，带宽会明显变差。H100降低为 </a:t>
            </a:r>
            <a:r>
              <a:rPr lang="zh-CN" altLang="en-US">
                <a:solidFill>
                  <a:srgbClr val="FF0000"/>
                </a:solidFill>
              </a:rPr>
              <a:t>3.8 TB/s</a:t>
            </a:r>
            <a:r>
              <a:rPr lang="zh-CN" altLang="en-US"/>
              <a:t>，而 A100 为 </a:t>
            </a:r>
            <a:r>
              <a:rPr lang="zh-CN" altLang="en-US">
                <a:solidFill>
                  <a:srgbClr val="FF0000"/>
                </a:solidFill>
              </a:rPr>
              <a:t>4.5 TB/s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90210" y="0"/>
            <a:ext cx="6701790" cy="3485515"/>
          </a:xfrm>
          <a:prstGeom prst="rect">
            <a:avLst/>
          </a:prstGeom>
        </p:spPr>
      </p:pic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433832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L2 persistent</a:t>
            </a:r>
            <a:r>
              <a:rPr dirty="0">
                <a:sym typeface="+mn-ea"/>
              </a:rPr>
              <a:t>性能测试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0980" y="1414780"/>
            <a:ext cx="5268595" cy="1476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/>
              <a:t>如右图所示，经过优化的方案能够大幅提升</a:t>
            </a:r>
            <a:r>
              <a:rPr lang="en-US" altLang="zh-CN"/>
              <a:t>L2</a:t>
            </a:r>
            <a:r>
              <a:rPr lang="zh-CN" altLang="en-US"/>
              <a:t>的</a:t>
            </a:r>
            <a:r>
              <a:rPr lang="en-US" altLang="zh-CN"/>
              <a:t>throughput</a:t>
            </a:r>
            <a:r>
              <a:rPr lang="zh-CN" altLang="en-US"/>
              <a:t>，具体来说就是近的</a:t>
            </a:r>
            <a:r>
              <a:rPr lang="en-US" altLang="zh-CN"/>
              <a:t>SM</a:t>
            </a:r>
            <a:r>
              <a:rPr lang="zh-CN" altLang="en-US"/>
              <a:t>写入近的</a:t>
            </a:r>
            <a:r>
              <a:rPr lang="en-US" altLang="zh-CN"/>
              <a:t>L2</a:t>
            </a:r>
            <a:r>
              <a:rPr lang="zh-CN" altLang="en-US"/>
              <a:t>。但是我没有找到源码，而且这个并不针对所有</a:t>
            </a:r>
            <a:r>
              <a:rPr lang="en-US" altLang="zh-CN"/>
              <a:t>GPU</a:t>
            </a:r>
            <a:r>
              <a:rPr lang="zh-CN" altLang="en-US"/>
              <a:t>，仅针对</a:t>
            </a:r>
            <a:r>
              <a:rPr lang="en-US" altLang="zh-CN"/>
              <a:t>A100</a:t>
            </a:r>
            <a:r>
              <a:rPr lang="zh-CN" altLang="en-US"/>
              <a:t>和</a:t>
            </a:r>
            <a:r>
              <a:rPr lang="en-US" altLang="zh-CN"/>
              <a:t>H100</a:t>
            </a:r>
            <a:r>
              <a:rPr lang="zh-CN" altLang="en-US"/>
              <a:t>，所以我暂时推后这个优化思路。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159760"/>
            <a:ext cx="6656705" cy="3698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3555" y="5935980"/>
            <a:ext cx="5337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[1] </a:t>
            </a:r>
            <a:r>
              <a:rPr lang="zh-CN" altLang="en-US">
                <a:sym typeface="+mn-ea"/>
              </a:rPr>
              <a:t>https://zhuanlan.zhihu.com/p/641420559</a:t>
            </a:r>
            <a:endParaRPr lang="en-US" altLang="zh-CN"/>
          </a:p>
          <a:p>
            <a:r>
              <a:rPr lang="en-US" altLang="zh-CN"/>
              <a:t>[2] </a:t>
            </a:r>
            <a:r>
              <a:rPr lang="zh-CN" altLang="en-US"/>
              <a:t>https://www.nvidia.com/en-us/on-demand/session/gtcspring21-s33322/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56705" y="3629660"/>
            <a:ext cx="55346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H100强调的是海量带宽但不一定快，</a:t>
            </a:r>
            <a:r>
              <a:rPr lang="en-US" altLang="zh-CN"/>
              <a:t>H100</a:t>
            </a:r>
            <a:r>
              <a:rPr lang="zh-CN" altLang="en-US"/>
              <a:t>的</a:t>
            </a:r>
            <a:r>
              <a:rPr lang="en-US" altLang="zh-CN"/>
              <a:t>L2</a:t>
            </a:r>
            <a:r>
              <a:rPr lang="zh-CN" altLang="en-US"/>
              <a:t>读取带宽为</a:t>
            </a:r>
            <a:r>
              <a:rPr lang="en-US" altLang="zh-CN">
                <a:solidFill>
                  <a:srgbClr val="FF0000"/>
                </a:solidFill>
              </a:rPr>
              <a:t>5.5TB/S</a:t>
            </a:r>
            <a:r>
              <a:rPr lang="zh-CN" altLang="en-US"/>
              <a:t>，小</a:t>
            </a:r>
            <a:r>
              <a:rPr lang="en-US" altLang="zh-CN"/>
              <a:t>GPU</a:t>
            </a:r>
            <a:r>
              <a:rPr lang="zh-CN" altLang="en-US"/>
              <a:t>如</a:t>
            </a:r>
            <a:r>
              <a:rPr lang="zh-CN" altLang="en-US">
                <a:sym typeface="+mn-ea"/>
              </a:rPr>
              <a:t>RX 7900 XTX L2 的读取带宽约为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5.7 TB/s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H100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5.5TB/S</a:t>
            </a:r>
            <a:r>
              <a:rPr lang="zh-CN" altLang="en-US"/>
              <a:t>仅适用于“近端”L2 分区。如果我们超过“接近”L2 容量，带宽会明显变差。H100降低为 </a:t>
            </a:r>
            <a:r>
              <a:rPr lang="zh-CN" altLang="en-US">
                <a:solidFill>
                  <a:srgbClr val="FF0000"/>
                </a:solidFill>
              </a:rPr>
              <a:t>3.8 TB/s</a:t>
            </a:r>
            <a:r>
              <a:rPr lang="zh-CN" altLang="en-US"/>
              <a:t>，而 A100 为 </a:t>
            </a:r>
            <a:r>
              <a:rPr lang="zh-CN" altLang="en-US">
                <a:solidFill>
                  <a:srgbClr val="FF0000"/>
                </a:solidFill>
              </a:rPr>
              <a:t>4.5 TB/s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8084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思路简介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99110" y="1419860"/>
            <a:ext cx="10788015" cy="1832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</a:pPr>
            <a:r>
              <a:rPr lang="en-US" altLang="zh-CN" b="1" dirty="0">
                <a:sym typeface="+mn-ea"/>
              </a:rPr>
              <a:t>A Framework for Fine-Grained Synchronization of Dependent GPU Kernels</a:t>
            </a:r>
            <a:endParaRPr lang="en-US" altLang="zh-CN" b="1" dirty="0"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给定以下案例。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A*B--&gt;C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C*D--&gt;E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。假定尺寸为：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E=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】。假设一波能够执行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的计算，一个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4*4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的尺寸，一个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。如果按照中间图例的计算方式，分别进行计算第一个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和第二个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，那么每次都需要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，则都会空出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，硬件利用率为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。如果我们能够控制计算的顺序，使得优先计算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C00,C01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，那么与之依赖的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就可以在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wave2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中被执行，从而实现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的硬件利用率。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691255"/>
            <a:ext cx="12195175" cy="316674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8084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思路简介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绘图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8745"/>
            <a:ext cx="7386955" cy="5469255"/>
          </a:xfrm>
          <a:prstGeom prst="rect">
            <a:avLst/>
          </a:prstGeom>
        </p:spPr>
      </p:pic>
      <p:pic>
        <p:nvPicPr>
          <p:cNvPr id="9" name="图片 8" descr="绘图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0" y="1110615"/>
            <a:ext cx="4730750" cy="57473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43580" y="2324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A100</a:t>
            </a:r>
            <a:r>
              <a:rPr lang="zh-CN" altLang="en-US"/>
              <a:t>的带宽可能太大了。试试看低端</a:t>
            </a:r>
            <a:r>
              <a:rPr lang="en-US" altLang="zh-CN"/>
              <a:t>GPU</a:t>
            </a:r>
            <a:r>
              <a:rPr lang="zh-CN" altLang="en-US"/>
              <a:t>效果如何。收获，改进，</a:t>
            </a:r>
            <a:r>
              <a:rPr lang="en-US" altLang="zh-CN"/>
              <a:t>advisor</a:t>
            </a:r>
            <a:r>
              <a:rPr lang="zh-CN" altLang="en-US"/>
              <a:t>关系，改进，交流频次，组里的文化，建议，想法。期末说一下。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798*281"/>
  <p:tag name="TABLE_ENDDRAG_RECT" val="39*103*798*281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2393</Words>
  <Application>WPS 演示</Application>
  <PresentationFormat>宽屏</PresentationFormat>
  <Paragraphs>101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Calibri</vt:lpstr>
      <vt:lpstr>Arial Unicode MS</vt:lpstr>
      <vt:lpstr>等线</vt:lpstr>
      <vt:lpstr>Office Theme</vt:lpstr>
      <vt:lpstr>自定义设计方案</vt:lpstr>
      <vt:lpstr>PowerPoint 演示文稿</vt:lpstr>
      <vt:lpstr>L2 persistent性能测试</vt:lpstr>
      <vt:lpstr>L2 persistent性能测试</vt:lpstr>
      <vt:lpstr>L2 persistent性能测试</vt:lpstr>
      <vt:lpstr>L2 persistent性能测试</vt:lpstr>
      <vt:lpstr>L2 persistent性能测试</vt:lpstr>
      <vt:lpstr>L2 persistent性能测试</vt:lpstr>
      <vt:lpstr>思路简介</vt:lpstr>
      <vt:lpstr>思路简介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1005</cp:revision>
  <dcterms:created xsi:type="dcterms:W3CDTF">2019-07-25T02:40:00Z</dcterms:created>
  <dcterms:modified xsi:type="dcterms:W3CDTF">2023-12-31T11:59:18Z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2052-12.1.0.16120</vt:lpwstr>
  </property>
</Properties>
</file>