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13"/>
  </p:handoutMasterIdLst>
  <p:sldIdLst>
    <p:sldId id="489" r:id="rId4"/>
    <p:sldId id="411" r:id="rId6"/>
    <p:sldId id="540" r:id="rId7"/>
    <p:sldId id="541" r:id="rId8"/>
    <p:sldId id="542" r:id="rId9"/>
    <p:sldId id="544" r:id="rId10"/>
    <p:sldId id="546" r:id="rId11"/>
    <p:sldId id="407" r:id="rId12"/>
  </p:sldIdLst>
  <p:sldSz cx="12192000" cy="6858000"/>
  <p:notesSz cx="6858000" cy="9144000"/>
  <p:custDataLst>
    <p:tags r:id="rId17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489"/>
            <p14:sldId id="411"/>
            <p14:sldId id="540"/>
            <p14:sldId id="541"/>
            <p14:sldId id="542"/>
            <p14:sldId id="544"/>
            <p14:sldId id="546"/>
            <p14:sldId id="407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3872" userDrawn="1">
          <p15:clr>
            <a:srgbClr val="A4A3A4"/>
          </p15:clr>
        </p15:guide>
        <p15:guide id="3" pos="387" userDrawn="1">
          <p15:clr>
            <a:srgbClr val="A4A3A4"/>
          </p15:clr>
        </p15:guide>
        <p15:guide id="4" pos="7228" userDrawn="1">
          <p15:clr>
            <a:srgbClr val="A4A3A4"/>
          </p15:clr>
        </p15:guide>
        <p15:guide id="5" pos="2919" userDrawn="1">
          <p15:clr>
            <a:srgbClr val="A4A3A4"/>
          </p15:clr>
        </p15:guide>
        <p15:guide id="6" pos="4783" userDrawn="1">
          <p15:clr>
            <a:srgbClr val="A4A3A4"/>
          </p15:clr>
        </p15:guide>
        <p15:guide id="7" orient="horz" pos="2581" userDrawn="1">
          <p15:clr>
            <a:srgbClr val="A4A3A4"/>
          </p15:clr>
        </p15:guide>
        <p15:guide id="8" orient="horz" pos="1740" userDrawn="1">
          <p15:clr>
            <a:srgbClr val="A4A3A4"/>
          </p15:clr>
        </p15:guide>
        <p15:guide id="9" pos="5664" userDrawn="1">
          <p15:clr>
            <a:srgbClr val="A4A3A4"/>
          </p15:clr>
        </p15:guide>
        <p15:guide id="10" pos="6556" userDrawn="1">
          <p15:clr>
            <a:srgbClr val="A4A3A4"/>
          </p15:clr>
        </p15:guide>
        <p15:guide id="11" pos="1147" userDrawn="1">
          <p15:clr>
            <a:srgbClr val="A4A3A4"/>
          </p15:clr>
        </p15:guide>
        <p15:guide id="12" orient="horz" pos="3281" userDrawn="1">
          <p15:clr>
            <a:srgbClr val="A4A3A4"/>
          </p15:clr>
        </p15:guide>
        <p15:guide id="13" orient="horz" pos="1192" userDrawn="1">
          <p15:clr>
            <a:srgbClr val="A4A3A4"/>
          </p15:clr>
        </p15:guide>
        <p15:guide id="14" orient="horz" pos="3676" userDrawn="1">
          <p15:clr>
            <a:srgbClr val="A4A3A4"/>
          </p15:clr>
        </p15:guide>
        <p15:guide id="15" pos="1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7C4"/>
    <a:srgbClr val="1F89E1"/>
    <a:srgbClr val="1C6394"/>
    <a:srgbClr val="D88428"/>
    <a:srgbClr val="E3A765"/>
    <a:srgbClr val="C2E0F4"/>
    <a:srgbClr val="2481C0"/>
    <a:srgbClr val="FD8F36"/>
    <a:srgbClr val="FE9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50" y="198"/>
      </p:cViewPr>
      <p:guideLst>
        <p:guide orient="horz" pos="2157"/>
        <p:guide pos="3872"/>
        <p:guide pos="387"/>
        <p:guide pos="7228"/>
        <p:guide pos="2919"/>
        <p:guide pos="4783"/>
        <p:guide orient="horz" pos="2581"/>
        <p:guide orient="horz" pos="1740"/>
        <p:guide pos="5664"/>
        <p:guide pos="6556"/>
        <p:guide pos="1147"/>
        <p:guide orient="horz" pos="3281"/>
        <p:guide orient="horz" pos="1192"/>
        <p:guide orient="horz" pos="3676"/>
        <p:guide pos="19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54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jpeg"/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  <a:endParaRPr lang="en-US" altLang="zh-CN" dirty="0"/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/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  <a:endParaRPr lang="en-US" altLang="zh-CN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1.0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898370" y="444917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5106625" y="-55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05936" y="452334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707513" y="447761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390385" y="55212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791962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3143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780140" y="428430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181717" y="4221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2898" y="421105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框 71"/>
          <p:cNvSpPr txBox="1"/>
          <p:nvPr userDrawn="1"/>
        </p:nvSpPr>
        <p:spPr>
          <a:xfrm>
            <a:off x="97280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101296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3408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5" name="文本框 74"/>
          <p:cNvSpPr txBox="1"/>
          <p:nvPr userDrawn="1"/>
        </p:nvSpPr>
        <p:spPr>
          <a:xfrm>
            <a:off x="9728060" y="427414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10129637" y="421128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0340818" y="420089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512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52528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40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/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8" Type="http://schemas.openxmlformats.org/officeDocument/2006/relationships/notesSlide" Target="../notesSlides/notesSlide5.xml"/><Relationship Id="rId47" Type="http://schemas.openxmlformats.org/officeDocument/2006/relationships/slideLayout" Target="../slideLayouts/slideLayout6.xml"/><Relationship Id="rId46" Type="http://schemas.openxmlformats.org/officeDocument/2006/relationships/tags" Target="../tags/tag53.xml"/><Relationship Id="rId45" Type="http://schemas.openxmlformats.org/officeDocument/2006/relationships/tags" Target="../tags/tag52.xml"/><Relationship Id="rId44" Type="http://schemas.openxmlformats.org/officeDocument/2006/relationships/tags" Target="../tags/tag51.xml"/><Relationship Id="rId43" Type="http://schemas.openxmlformats.org/officeDocument/2006/relationships/tags" Target="../tags/tag50.xml"/><Relationship Id="rId42" Type="http://schemas.openxmlformats.org/officeDocument/2006/relationships/tags" Target="../tags/tag49.xml"/><Relationship Id="rId41" Type="http://schemas.openxmlformats.org/officeDocument/2006/relationships/tags" Target="../tags/tag48.xml"/><Relationship Id="rId40" Type="http://schemas.openxmlformats.org/officeDocument/2006/relationships/tags" Target="../tags/tag47.xml"/><Relationship Id="rId4" Type="http://schemas.openxmlformats.org/officeDocument/2006/relationships/tags" Target="../tags/tag11.xml"/><Relationship Id="rId39" Type="http://schemas.openxmlformats.org/officeDocument/2006/relationships/tags" Target="../tags/tag46.xml"/><Relationship Id="rId38" Type="http://schemas.openxmlformats.org/officeDocument/2006/relationships/tags" Target="../tags/tag45.xml"/><Relationship Id="rId37" Type="http://schemas.openxmlformats.org/officeDocument/2006/relationships/tags" Target="../tags/tag44.xml"/><Relationship Id="rId36" Type="http://schemas.openxmlformats.org/officeDocument/2006/relationships/tags" Target="../tags/tag43.xml"/><Relationship Id="rId35" Type="http://schemas.openxmlformats.org/officeDocument/2006/relationships/tags" Target="../tags/tag42.xml"/><Relationship Id="rId34" Type="http://schemas.openxmlformats.org/officeDocument/2006/relationships/tags" Target="../tags/tag41.xml"/><Relationship Id="rId33" Type="http://schemas.openxmlformats.org/officeDocument/2006/relationships/tags" Target="../tags/tag40.xml"/><Relationship Id="rId32" Type="http://schemas.openxmlformats.org/officeDocument/2006/relationships/tags" Target="../tags/tag39.xml"/><Relationship Id="rId31" Type="http://schemas.openxmlformats.org/officeDocument/2006/relationships/tags" Target="../tags/tag38.xml"/><Relationship Id="rId30" Type="http://schemas.openxmlformats.org/officeDocument/2006/relationships/tags" Target="../tags/tag37.xml"/><Relationship Id="rId3" Type="http://schemas.openxmlformats.org/officeDocument/2006/relationships/tags" Target="../tags/tag10.xml"/><Relationship Id="rId29" Type="http://schemas.openxmlformats.org/officeDocument/2006/relationships/tags" Target="../tags/tag36.xml"/><Relationship Id="rId28" Type="http://schemas.openxmlformats.org/officeDocument/2006/relationships/tags" Target="../tags/tag35.xml"/><Relationship Id="rId27" Type="http://schemas.openxmlformats.org/officeDocument/2006/relationships/tags" Target="../tags/tag34.xml"/><Relationship Id="rId26" Type="http://schemas.openxmlformats.org/officeDocument/2006/relationships/tags" Target="../tags/tag33.xml"/><Relationship Id="rId25" Type="http://schemas.openxmlformats.org/officeDocument/2006/relationships/tags" Target="../tags/tag32.xml"/><Relationship Id="rId24" Type="http://schemas.openxmlformats.org/officeDocument/2006/relationships/tags" Target="../tags/tag31.xml"/><Relationship Id="rId23" Type="http://schemas.openxmlformats.org/officeDocument/2006/relationships/tags" Target="../tags/tag30.xml"/><Relationship Id="rId22" Type="http://schemas.openxmlformats.org/officeDocument/2006/relationships/tags" Target="../tags/tag29.xml"/><Relationship Id="rId21" Type="http://schemas.openxmlformats.org/officeDocument/2006/relationships/tags" Target="../tags/tag28.xml"/><Relationship Id="rId20" Type="http://schemas.openxmlformats.org/officeDocument/2006/relationships/tags" Target="../tags/tag27.xml"/><Relationship Id="rId2" Type="http://schemas.openxmlformats.org/officeDocument/2006/relationships/tags" Target="../tags/tag9.xml"/><Relationship Id="rId19" Type="http://schemas.openxmlformats.org/officeDocument/2006/relationships/tags" Target="../tags/tag26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180848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dirty="0">
                <a:sym typeface="+mn-ea"/>
              </a:rPr>
              <a:t>目前进展</a:t>
            </a:r>
            <a:endParaRPr dirty="0"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45415" y="1809750"/>
            <a:ext cx="914400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目前已经完成代码初步撰写。但是尚未测试性能。接下来几天测试性能。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262128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dirty="0">
                <a:sym typeface="+mn-ea"/>
              </a:rPr>
              <a:t>主要工作介绍</a:t>
            </a:r>
            <a:endParaRPr dirty="0"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0" y="1382395"/>
            <a:ext cx="74110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 矩阵乘法结果存储。这里的关键是和C的存储不一样，我们这里需要每个block都存到一块连续的区域里。258为了避免这个问题，直接一个block计算完整个N区域，避免了结果不连续（但是会降低并行度）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8040" y="3206750"/>
            <a:ext cx="1379220" cy="127762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207260" y="3206750"/>
            <a:ext cx="1379220" cy="127762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3586480" y="3206750"/>
            <a:ext cx="1379220" cy="127762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828040" y="4484370"/>
            <a:ext cx="1379220" cy="127762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2207260" y="4484370"/>
            <a:ext cx="1379220" cy="127762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3586480" y="4484370"/>
            <a:ext cx="1379220" cy="127762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33120" y="3406775"/>
            <a:ext cx="1357630" cy="755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2218055" y="3406775"/>
            <a:ext cx="1357630" cy="755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828675" y="3482340"/>
            <a:ext cx="1357630" cy="755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262128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dirty="0">
                <a:sym typeface="+mn-ea"/>
              </a:rPr>
              <a:t>主要工作介绍</a:t>
            </a:r>
            <a:endParaRPr dirty="0"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0" y="1382395"/>
            <a:ext cx="671195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 矩阵乘法写入使用write_acquire()。这里和258有所不同。258因为不需要不同block之间的通信，所以设置生产者-消费者都等于1，大为简化了。我们这里需要同一行的多个block都存出去，都读进来（也就是代码中的write_done变量达到number_of_producer）才可以执行reduce操作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00875" y="2611755"/>
            <a:ext cx="5191125" cy="424624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p>
            <a:r>
              <a:rPr lang="zh-CN" altLang="en-US"/>
              <a:t>template &lt;typename QT&gt;</a:t>
            </a:r>
            <a:endParaRPr lang="zh-CN" altLang="en-US"/>
          </a:p>
          <a:p>
            <a:r>
              <a:rPr lang="zh-CN" altLang="en-US"/>
              <a:t>struct QueueReader {</a:t>
            </a:r>
            <a:endParaRPr lang="zh-CN" altLang="en-US"/>
          </a:p>
          <a:p>
            <a:r>
              <a:rPr lang="zh-CN" altLang="en-US"/>
              <a:t>    using Queue = QT;</a:t>
            </a:r>
            <a:endParaRPr lang="zh-CN" altLang="en-US"/>
          </a:p>
          <a:p>
            <a:r>
              <a:rPr lang="zh-CN" altLang="en-US"/>
              <a:t>    Queue&amp; q;</a:t>
            </a:r>
            <a:endParaRPr lang="zh-CN" altLang="en-US"/>
          </a:p>
          <a:p>
            <a:r>
              <a:rPr lang="zh-CN" altLang="en-US"/>
              <a:t>    size_t seq_n;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__device__ QueueReader(QT&amp; q) : q(q), seq_n(0) { }</a:t>
            </a:r>
            <a:endParaRPr lang="zh-CN" altLang="en-US"/>
          </a:p>
          <a:p>
            <a:r>
              <a:rPr lang="zh-CN" altLang="en-US"/>
              <a:t>    __device__ TensorView read_acquire(int block_index) { return q.read_wait(seq_n, block_index).as_view(); }</a:t>
            </a:r>
            <a:endParaRPr lang="zh-CN" altLang="en-US"/>
          </a:p>
          <a:p>
            <a:r>
              <a:rPr lang="zh-CN" altLang="en-US"/>
              <a:t>    __device__ void read_release() { q.read_commit(seq_n); seq_n++; }</a:t>
            </a:r>
            <a:endParaRPr lang="zh-CN" altLang="en-US"/>
          </a:p>
          <a:p>
            <a:r>
              <a:rPr lang="zh-CN" altLang="en-US"/>
              <a:t>    __device__ void reset() { seq_n = 0; }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262128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dirty="0">
                <a:sym typeface="+mn-ea"/>
              </a:rPr>
              <a:t>主要工作介绍</a:t>
            </a:r>
            <a:endParaRPr dirty="0"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0" y="1382395"/>
            <a:ext cx="7411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 矩阵乘法写入queue的时候绑定L2缓存。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61050" y="2058035"/>
            <a:ext cx="5191125" cy="47999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p>
            <a:r>
              <a:rPr lang="zh-CN" altLang="en-US"/>
              <a:t>void pin_memory(void * ptr, size_t size) {</a:t>
            </a:r>
            <a:endParaRPr lang="zh-CN" altLang="en-US"/>
          </a:p>
          <a:p>
            <a:r>
              <a:rPr lang="zh-CN" altLang="en-US"/>
              <a:t>    cudaStreamAttrValue attribute;</a:t>
            </a:r>
            <a:endParaRPr lang="zh-CN" altLang="en-US"/>
          </a:p>
          <a:p>
            <a:r>
              <a:rPr lang="zh-CN" altLang="en-US"/>
              <a:t>    auto&amp; window = attribute.accessPolicyWindow;</a:t>
            </a:r>
            <a:endParaRPr lang="zh-CN" altLang="en-US"/>
          </a:p>
          <a:p>
            <a:r>
              <a:rPr lang="zh-CN" altLang="en-US"/>
              <a:t>    window.base_ptr = ptr;</a:t>
            </a:r>
            <a:endParaRPr lang="zh-CN" altLang="en-US"/>
          </a:p>
          <a:p>
            <a:r>
              <a:rPr lang="zh-CN" altLang="en-US"/>
              <a:t>    window.num_bytes = size;</a:t>
            </a:r>
            <a:endParaRPr lang="zh-CN" altLang="en-US"/>
          </a:p>
          <a:p>
            <a:r>
              <a:rPr lang="zh-CN" altLang="en-US"/>
              <a:t>    window.hitRatio = 1.0;</a:t>
            </a:r>
            <a:endParaRPr lang="zh-CN" altLang="en-US"/>
          </a:p>
          <a:p>
            <a:r>
              <a:rPr lang="zh-CN" altLang="en-US"/>
              <a:t>    window.hitProp = cudaAccessPropertyPersisting;</a:t>
            </a:r>
            <a:endParaRPr lang="zh-CN" altLang="en-US"/>
          </a:p>
          <a:p>
            <a:r>
              <a:rPr lang="zh-CN" altLang="en-US"/>
              <a:t>    window.missProp = cudaAccessPropertyStreaming;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cudaStreamSetAttribute(</a:t>
            </a:r>
            <a:endParaRPr lang="zh-CN" altLang="en-US"/>
          </a:p>
          <a:p>
            <a:r>
              <a:rPr lang="zh-CN" altLang="en-US"/>
              <a:t>        cudaStreamDefault,</a:t>
            </a:r>
            <a:endParaRPr lang="zh-CN" altLang="en-US"/>
          </a:p>
          <a:p>
            <a:r>
              <a:rPr lang="zh-CN" altLang="en-US"/>
              <a:t>        cudaStreamAttributeAccessPolicyWindow,</a:t>
            </a:r>
            <a:endParaRPr lang="zh-CN" altLang="en-US"/>
          </a:p>
          <a:p>
            <a:r>
              <a:rPr lang="zh-CN" altLang="en-US"/>
              <a:t>        &amp;attribute</a:t>
            </a:r>
            <a:endParaRPr lang="zh-CN" altLang="en-US"/>
          </a:p>
          <a:p>
            <a:r>
              <a:rPr lang="zh-CN" altLang="en-US"/>
              <a:t>    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>
            <p:custDataLst>
              <p:tags r:id="rId1"/>
            </p:custDataLst>
          </p:nvPr>
        </p:nvSpPr>
        <p:spPr>
          <a:xfrm>
            <a:off x="777240" y="5789295"/>
            <a:ext cx="1502410" cy="9626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a2</a:t>
            </a:r>
            <a:endParaRPr lang="en-US" altLang="zh-CN"/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891540" y="2533015"/>
            <a:ext cx="1379220" cy="131572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262128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dirty="0">
                <a:sym typeface="+mn-ea"/>
              </a:rPr>
              <a:t>主要工作介绍</a:t>
            </a:r>
            <a:endParaRPr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82395"/>
            <a:ext cx="58299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 矩阵乘法写入queue只需要存一部分，不是完全存出去。这一点根据自己的blockIdx.x的值来判断（我们划分为blockIdx.x和blockIdx.y来计算矩阵乘法。.y是不同的行，.x是同一行内）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9320" y="2524760"/>
            <a:ext cx="1360805" cy="441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a1</a:t>
            </a:r>
            <a:endParaRPr lang="en-US" altLang="zh-CN"/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909955" y="2966085"/>
            <a:ext cx="1360805" cy="441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a2</a:t>
            </a:r>
            <a:endParaRPr lang="en-US" altLang="zh-CN"/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909955" y="3407410"/>
            <a:ext cx="1360805" cy="441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a3</a:t>
            </a:r>
            <a:endParaRPr lang="en-US" altLang="zh-CN"/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2298700" y="2541270"/>
            <a:ext cx="1379220" cy="131572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2316480" y="2533015"/>
            <a:ext cx="1360805" cy="441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b1</a:t>
            </a:r>
            <a:endParaRPr lang="en-US" altLang="zh-CN"/>
          </a:p>
        </p:txBody>
      </p:sp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2317115" y="2974340"/>
            <a:ext cx="1360805" cy="441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b2</a:t>
            </a:r>
            <a:endParaRPr lang="en-US" altLang="zh-CN"/>
          </a:p>
        </p:txBody>
      </p:sp>
      <p:sp>
        <p:nvSpPr>
          <p:cNvPr id="19" name="矩形 18"/>
          <p:cNvSpPr/>
          <p:nvPr>
            <p:custDataLst>
              <p:tags r:id="rId8"/>
            </p:custDataLst>
          </p:nvPr>
        </p:nvSpPr>
        <p:spPr>
          <a:xfrm>
            <a:off x="2317115" y="3415665"/>
            <a:ext cx="1360805" cy="441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b3</a:t>
            </a:r>
            <a:endParaRPr lang="en-US" altLang="zh-CN"/>
          </a:p>
        </p:txBody>
      </p:sp>
      <p:sp>
        <p:nvSpPr>
          <p:cNvPr id="20" name="矩形 19"/>
          <p:cNvSpPr/>
          <p:nvPr>
            <p:custDataLst>
              <p:tags r:id="rId9"/>
            </p:custDataLst>
          </p:nvPr>
        </p:nvSpPr>
        <p:spPr>
          <a:xfrm>
            <a:off x="3705225" y="2549525"/>
            <a:ext cx="1379220" cy="131572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10"/>
            </p:custDataLst>
          </p:nvPr>
        </p:nvSpPr>
        <p:spPr>
          <a:xfrm>
            <a:off x="3723005" y="2541270"/>
            <a:ext cx="1360805" cy="441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c1</a:t>
            </a:r>
            <a:endParaRPr lang="en-US" altLang="zh-CN"/>
          </a:p>
        </p:txBody>
      </p:sp>
      <p:sp>
        <p:nvSpPr>
          <p:cNvPr id="22" name="矩形 21"/>
          <p:cNvSpPr/>
          <p:nvPr>
            <p:custDataLst>
              <p:tags r:id="rId11"/>
            </p:custDataLst>
          </p:nvPr>
        </p:nvSpPr>
        <p:spPr>
          <a:xfrm>
            <a:off x="3723640" y="2982595"/>
            <a:ext cx="1360805" cy="441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c2</a:t>
            </a:r>
            <a:endParaRPr lang="en-US" altLang="zh-CN"/>
          </a:p>
        </p:txBody>
      </p:sp>
      <p:sp>
        <p:nvSpPr>
          <p:cNvPr id="23" name="矩形 22"/>
          <p:cNvSpPr/>
          <p:nvPr>
            <p:custDataLst>
              <p:tags r:id="rId12"/>
            </p:custDataLst>
          </p:nvPr>
        </p:nvSpPr>
        <p:spPr>
          <a:xfrm>
            <a:off x="3723640" y="3423920"/>
            <a:ext cx="1360805" cy="441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c3</a:t>
            </a:r>
            <a:endParaRPr lang="en-US" altLang="zh-CN"/>
          </a:p>
        </p:txBody>
      </p:sp>
      <p:sp>
        <p:nvSpPr>
          <p:cNvPr id="26" name="矩形 25"/>
          <p:cNvSpPr/>
          <p:nvPr>
            <p:custDataLst>
              <p:tags r:id="rId13"/>
            </p:custDataLst>
          </p:nvPr>
        </p:nvSpPr>
        <p:spPr>
          <a:xfrm>
            <a:off x="873125" y="4317365"/>
            <a:ext cx="1379220" cy="131572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14"/>
            </p:custDataLst>
          </p:nvPr>
        </p:nvSpPr>
        <p:spPr>
          <a:xfrm>
            <a:off x="890905" y="4309110"/>
            <a:ext cx="1360805" cy="44132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a1</a:t>
            </a:r>
            <a:endParaRPr lang="en-US" altLang="zh-CN"/>
          </a:p>
        </p:txBody>
      </p:sp>
      <p:sp>
        <p:nvSpPr>
          <p:cNvPr id="28" name="矩形 27"/>
          <p:cNvSpPr/>
          <p:nvPr>
            <p:custDataLst>
              <p:tags r:id="rId15"/>
            </p:custDataLst>
          </p:nvPr>
        </p:nvSpPr>
        <p:spPr>
          <a:xfrm>
            <a:off x="891540" y="4750435"/>
            <a:ext cx="1360805" cy="441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a2</a:t>
            </a:r>
            <a:endParaRPr lang="en-US" altLang="zh-CN"/>
          </a:p>
        </p:txBody>
      </p:sp>
      <p:sp>
        <p:nvSpPr>
          <p:cNvPr id="29" name="矩形 28"/>
          <p:cNvSpPr/>
          <p:nvPr>
            <p:custDataLst>
              <p:tags r:id="rId16"/>
            </p:custDataLst>
          </p:nvPr>
        </p:nvSpPr>
        <p:spPr>
          <a:xfrm>
            <a:off x="891540" y="5191760"/>
            <a:ext cx="1360805" cy="441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a3</a:t>
            </a:r>
            <a:endParaRPr lang="en-US" altLang="zh-CN"/>
          </a:p>
        </p:txBody>
      </p:sp>
      <p:sp>
        <p:nvSpPr>
          <p:cNvPr id="33" name="矩形 32"/>
          <p:cNvSpPr/>
          <p:nvPr>
            <p:custDataLst>
              <p:tags r:id="rId17"/>
            </p:custDataLst>
          </p:nvPr>
        </p:nvSpPr>
        <p:spPr>
          <a:xfrm>
            <a:off x="2280285" y="4325620"/>
            <a:ext cx="1379220" cy="131572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>
            <p:custDataLst>
              <p:tags r:id="rId18"/>
            </p:custDataLst>
          </p:nvPr>
        </p:nvSpPr>
        <p:spPr>
          <a:xfrm>
            <a:off x="2298065" y="4317365"/>
            <a:ext cx="1360805" cy="441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b1</a:t>
            </a:r>
            <a:endParaRPr lang="en-US" altLang="zh-CN"/>
          </a:p>
        </p:txBody>
      </p:sp>
      <p:sp>
        <p:nvSpPr>
          <p:cNvPr id="35" name="矩形 34"/>
          <p:cNvSpPr/>
          <p:nvPr>
            <p:custDataLst>
              <p:tags r:id="rId19"/>
            </p:custDataLst>
          </p:nvPr>
        </p:nvSpPr>
        <p:spPr>
          <a:xfrm>
            <a:off x="2298700" y="4758690"/>
            <a:ext cx="1360805" cy="44132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b2</a:t>
            </a:r>
            <a:endParaRPr lang="en-US" altLang="zh-CN"/>
          </a:p>
        </p:txBody>
      </p:sp>
      <p:sp>
        <p:nvSpPr>
          <p:cNvPr id="36" name="矩形 35"/>
          <p:cNvSpPr/>
          <p:nvPr>
            <p:custDataLst>
              <p:tags r:id="rId20"/>
            </p:custDataLst>
          </p:nvPr>
        </p:nvSpPr>
        <p:spPr>
          <a:xfrm>
            <a:off x="2298700" y="5200015"/>
            <a:ext cx="1360805" cy="441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b3</a:t>
            </a:r>
            <a:endParaRPr lang="en-US" altLang="zh-CN"/>
          </a:p>
        </p:txBody>
      </p:sp>
      <p:sp>
        <p:nvSpPr>
          <p:cNvPr id="37" name="矩形 36"/>
          <p:cNvSpPr/>
          <p:nvPr>
            <p:custDataLst>
              <p:tags r:id="rId21"/>
            </p:custDataLst>
          </p:nvPr>
        </p:nvSpPr>
        <p:spPr>
          <a:xfrm>
            <a:off x="3686810" y="4333875"/>
            <a:ext cx="1379220" cy="131572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>
            <p:custDataLst>
              <p:tags r:id="rId22"/>
            </p:custDataLst>
          </p:nvPr>
        </p:nvSpPr>
        <p:spPr>
          <a:xfrm>
            <a:off x="3704590" y="4325620"/>
            <a:ext cx="1360805" cy="441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c1</a:t>
            </a:r>
            <a:endParaRPr lang="en-US" altLang="zh-CN"/>
          </a:p>
        </p:txBody>
      </p:sp>
      <p:sp>
        <p:nvSpPr>
          <p:cNvPr id="39" name="矩形 38"/>
          <p:cNvSpPr/>
          <p:nvPr>
            <p:custDataLst>
              <p:tags r:id="rId23"/>
            </p:custDataLst>
          </p:nvPr>
        </p:nvSpPr>
        <p:spPr>
          <a:xfrm>
            <a:off x="3705225" y="4766945"/>
            <a:ext cx="1360805" cy="441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c2</a:t>
            </a:r>
            <a:endParaRPr lang="en-US" altLang="zh-CN"/>
          </a:p>
        </p:txBody>
      </p:sp>
      <p:sp>
        <p:nvSpPr>
          <p:cNvPr id="40" name="矩形 39"/>
          <p:cNvSpPr/>
          <p:nvPr>
            <p:custDataLst>
              <p:tags r:id="rId24"/>
            </p:custDataLst>
          </p:nvPr>
        </p:nvSpPr>
        <p:spPr>
          <a:xfrm>
            <a:off x="3705225" y="5208270"/>
            <a:ext cx="1360805" cy="44132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c3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6146800" y="5789295"/>
            <a:ext cx="43376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绿色块的值保留在本</a:t>
            </a:r>
            <a:r>
              <a:rPr lang="en-US" altLang="zh-CN"/>
              <a:t>block</a:t>
            </a:r>
            <a:r>
              <a:rPr lang="zh-CN" altLang="en-US"/>
              <a:t>内，不需要存出去。蓝色的值存出去到全局内存，也就是我们的</a:t>
            </a:r>
            <a:r>
              <a:rPr lang="en-US" altLang="zh-CN"/>
              <a:t>queue</a:t>
            </a:r>
            <a:r>
              <a:rPr lang="zh-CN" altLang="en-US"/>
              <a:t>（灰色块）。</a:t>
            </a:r>
            <a:endParaRPr lang="zh-CN" altLang="en-US"/>
          </a:p>
        </p:txBody>
      </p:sp>
      <p:sp>
        <p:nvSpPr>
          <p:cNvPr id="55" name="矩形 54"/>
          <p:cNvSpPr/>
          <p:nvPr>
            <p:custDataLst>
              <p:tags r:id="rId25"/>
            </p:custDataLst>
          </p:nvPr>
        </p:nvSpPr>
        <p:spPr>
          <a:xfrm>
            <a:off x="847725" y="5836285"/>
            <a:ext cx="1360805" cy="441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a2</a:t>
            </a:r>
            <a:endParaRPr lang="en-US" altLang="zh-CN"/>
          </a:p>
        </p:txBody>
      </p:sp>
      <p:sp>
        <p:nvSpPr>
          <p:cNvPr id="57" name="矩形 56"/>
          <p:cNvSpPr/>
          <p:nvPr>
            <p:custDataLst>
              <p:tags r:id="rId26"/>
            </p:custDataLst>
          </p:nvPr>
        </p:nvSpPr>
        <p:spPr>
          <a:xfrm>
            <a:off x="847725" y="6277610"/>
            <a:ext cx="1360805" cy="441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a3</a:t>
            </a:r>
            <a:endParaRPr lang="en-US" altLang="zh-CN"/>
          </a:p>
        </p:txBody>
      </p:sp>
      <p:sp>
        <p:nvSpPr>
          <p:cNvPr id="59" name="左弧形箭头 58"/>
          <p:cNvSpPr/>
          <p:nvPr/>
        </p:nvSpPr>
        <p:spPr>
          <a:xfrm>
            <a:off x="136525" y="5063490"/>
            <a:ext cx="478155" cy="1167130"/>
          </a:xfrm>
          <a:prstGeom prst="curved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>
            <p:custDataLst>
              <p:tags r:id="rId27"/>
            </p:custDataLst>
          </p:nvPr>
        </p:nvSpPr>
        <p:spPr>
          <a:xfrm>
            <a:off x="2577465" y="5789295"/>
            <a:ext cx="1502410" cy="9626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a2</a:t>
            </a:r>
            <a:endParaRPr lang="en-US" altLang="zh-CN"/>
          </a:p>
        </p:txBody>
      </p:sp>
      <p:sp>
        <p:nvSpPr>
          <p:cNvPr id="61" name="矩形 60"/>
          <p:cNvSpPr/>
          <p:nvPr>
            <p:custDataLst>
              <p:tags r:id="rId28"/>
            </p:custDataLst>
          </p:nvPr>
        </p:nvSpPr>
        <p:spPr>
          <a:xfrm>
            <a:off x="2647950" y="5836285"/>
            <a:ext cx="1360805" cy="441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b1</a:t>
            </a:r>
            <a:endParaRPr lang="en-US" altLang="zh-CN"/>
          </a:p>
        </p:txBody>
      </p:sp>
      <p:sp>
        <p:nvSpPr>
          <p:cNvPr id="62" name="矩形 61"/>
          <p:cNvSpPr/>
          <p:nvPr>
            <p:custDataLst>
              <p:tags r:id="rId29"/>
            </p:custDataLst>
          </p:nvPr>
        </p:nvSpPr>
        <p:spPr>
          <a:xfrm>
            <a:off x="2647950" y="6277610"/>
            <a:ext cx="1360805" cy="441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b3</a:t>
            </a:r>
            <a:endParaRPr lang="en-US" altLang="zh-CN"/>
          </a:p>
        </p:txBody>
      </p:sp>
      <p:sp>
        <p:nvSpPr>
          <p:cNvPr id="63" name="矩形 62"/>
          <p:cNvSpPr/>
          <p:nvPr>
            <p:custDataLst>
              <p:tags r:id="rId30"/>
            </p:custDataLst>
          </p:nvPr>
        </p:nvSpPr>
        <p:spPr>
          <a:xfrm>
            <a:off x="4365625" y="5789295"/>
            <a:ext cx="1502410" cy="9626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a2</a:t>
            </a:r>
            <a:endParaRPr lang="en-US" altLang="zh-CN"/>
          </a:p>
        </p:txBody>
      </p:sp>
      <p:sp>
        <p:nvSpPr>
          <p:cNvPr id="64" name="矩形 63"/>
          <p:cNvSpPr/>
          <p:nvPr>
            <p:custDataLst>
              <p:tags r:id="rId31"/>
            </p:custDataLst>
          </p:nvPr>
        </p:nvSpPr>
        <p:spPr>
          <a:xfrm>
            <a:off x="4436110" y="5836285"/>
            <a:ext cx="1360805" cy="441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c1</a:t>
            </a:r>
            <a:endParaRPr lang="en-US" altLang="zh-CN"/>
          </a:p>
        </p:txBody>
      </p:sp>
      <p:sp>
        <p:nvSpPr>
          <p:cNvPr id="65" name="矩形 64"/>
          <p:cNvSpPr/>
          <p:nvPr>
            <p:custDataLst>
              <p:tags r:id="rId32"/>
            </p:custDataLst>
          </p:nvPr>
        </p:nvSpPr>
        <p:spPr>
          <a:xfrm>
            <a:off x="4436110" y="6277610"/>
            <a:ext cx="1360805" cy="441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c2</a:t>
            </a:r>
            <a:endParaRPr lang="en-US" altLang="zh-CN"/>
          </a:p>
        </p:txBody>
      </p:sp>
      <p:cxnSp>
        <p:nvCxnSpPr>
          <p:cNvPr id="66" name="直接连接符 65"/>
          <p:cNvCxnSpPr>
            <a:stCxn id="56" idx="3"/>
            <a:endCxn id="60" idx="1"/>
          </p:cNvCxnSpPr>
          <p:nvPr/>
        </p:nvCxnSpPr>
        <p:spPr>
          <a:xfrm>
            <a:off x="2279650" y="6270625"/>
            <a:ext cx="297815" cy="0"/>
          </a:xfrm>
          <a:prstGeom prst="line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>
            <p:custDataLst>
              <p:tags r:id="rId33"/>
            </p:custDataLst>
          </p:nvPr>
        </p:nvCxnSpPr>
        <p:spPr>
          <a:xfrm>
            <a:off x="4073525" y="6277610"/>
            <a:ext cx="297815" cy="0"/>
          </a:xfrm>
          <a:prstGeom prst="line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8" name="矩形 67"/>
          <p:cNvSpPr/>
          <p:nvPr>
            <p:custDataLst>
              <p:tags r:id="rId34"/>
            </p:custDataLst>
          </p:nvPr>
        </p:nvSpPr>
        <p:spPr>
          <a:xfrm>
            <a:off x="7023735" y="870585"/>
            <a:ext cx="1379220" cy="131572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>
            <p:custDataLst>
              <p:tags r:id="rId35"/>
            </p:custDataLst>
          </p:nvPr>
        </p:nvSpPr>
        <p:spPr>
          <a:xfrm>
            <a:off x="7041515" y="862330"/>
            <a:ext cx="1360805" cy="44132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a1</a:t>
            </a:r>
            <a:endParaRPr lang="en-US" altLang="zh-CN"/>
          </a:p>
        </p:txBody>
      </p:sp>
      <p:sp>
        <p:nvSpPr>
          <p:cNvPr id="70" name="矩形 69"/>
          <p:cNvSpPr/>
          <p:nvPr>
            <p:custDataLst>
              <p:tags r:id="rId36"/>
            </p:custDataLst>
          </p:nvPr>
        </p:nvSpPr>
        <p:spPr>
          <a:xfrm>
            <a:off x="7042150" y="1303655"/>
            <a:ext cx="1360805" cy="441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b1</a:t>
            </a:r>
            <a:endParaRPr lang="en-US" altLang="zh-CN"/>
          </a:p>
        </p:txBody>
      </p:sp>
      <p:sp>
        <p:nvSpPr>
          <p:cNvPr id="71" name="矩形 70"/>
          <p:cNvSpPr/>
          <p:nvPr>
            <p:custDataLst>
              <p:tags r:id="rId37"/>
            </p:custDataLst>
          </p:nvPr>
        </p:nvSpPr>
        <p:spPr>
          <a:xfrm>
            <a:off x="7042150" y="1744980"/>
            <a:ext cx="1360805" cy="441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c1</a:t>
            </a:r>
            <a:endParaRPr lang="en-US" altLang="zh-CN"/>
          </a:p>
        </p:txBody>
      </p:sp>
      <p:sp>
        <p:nvSpPr>
          <p:cNvPr id="72" name="矩形 71"/>
          <p:cNvSpPr/>
          <p:nvPr>
            <p:custDataLst>
              <p:tags r:id="rId38"/>
            </p:custDataLst>
          </p:nvPr>
        </p:nvSpPr>
        <p:spPr>
          <a:xfrm>
            <a:off x="8430895" y="878840"/>
            <a:ext cx="1379220" cy="131572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矩形 72"/>
          <p:cNvSpPr/>
          <p:nvPr>
            <p:custDataLst>
              <p:tags r:id="rId39"/>
            </p:custDataLst>
          </p:nvPr>
        </p:nvSpPr>
        <p:spPr>
          <a:xfrm>
            <a:off x="8448675" y="870585"/>
            <a:ext cx="1360805" cy="441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a2</a:t>
            </a:r>
            <a:endParaRPr lang="en-US" altLang="zh-CN"/>
          </a:p>
        </p:txBody>
      </p:sp>
      <p:sp>
        <p:nvSpPr>
          <p:cNvPr id="74" name="矩形 73"/>
          <p:cNvSpPr/>
          <p:nvPr>
            <p:custDataLst>
              <p:tags r:id="rId40"/>
            </p:custDataLst>
          </p:nvPr>
        </p:nvSpPr>
        <p:spPr>
          <a:xfrm>
            <a:off x="8449310" y="1311910"/>
            <a:ext cx="1360805" cy="44132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b2</a:t>
            </a:r>
            <a:endParaRPr lang="en-US" altLang="zh-CN"/>
          </a:p>
        </p:txBody>
      </p:sp>
      <p:sp>
        <p:nvSpPr>
          <p:cNvPr id="75" name="矩形 74"/>
          <p:cNvSpPr/>
          <p:nvPr>
            <p:custDataLst>
              <p:tags r:id="rId41"/>
            </p:custDataLst>
          </p:nvPr>
        </p:nvSpPr>
        <p:spPr>
          <a:xfrm>
            <a:off x="8449310" y="1753235"/>
            <a:ext cx="1360805" cy="441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c2</a:t>
            </a:r>
            <a:endParaRPr lang="en-US" altLang="zh-CN"/>
          </a:p>
        </p:txBody>
      </p:sp>
      <p:sp>
        <p:nvSpPr>
          <p:cNvPr id="76" name="矩形 75"/>
          <p:cNvSpPr/>
          <p:nvPr>
            <p:custDataLst>
              <p:tags r:id="rId42"/>
            </p:custDataLst>
          </p:nvPr>
        </p:nvSpPr>
        <p:spPr>
          <a:xfrm>
            <a:off x="9837420" y="887095"/>
            <a:ext cx="1379220" cy="131572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矩形 76"/>
          <p:cNvSpPr/>
          <p:nvPr>
            <p:custDataLst>
              <p:tags r:id="rId43"/>
            </p:custDataLst>
          </p:nvPr>
        </p:nvSpPr>
        <p:spPr>
          <a:xfrm>
            <a:off x="9855200" y="878840"/>
            <a:ext cx="1360805" cy="441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a3</a:t>
            </a:r>
            <a:endParaRPr lang="en-US" altLang="zh-CN"/>
          </a:p>
        </p:txBody>
      </p:sp>
      <p:sp>
        <p:nvSpPr>
          <p:cNvPr id="78" name="矩形 77"/>
          <p:cNvSpPr/>
          <p:nvPr>
            <p:custDataLst>
              <p:tags r:id="rId44"/>
            </p:custDataLst>
          </p:nvPr>
        </p:nvSpPr>
        <p:spPr>
          <a:xfrm>
            <a:off x="9855835" y="1320165"/>
            <a:ext cx="1360805" cy="441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b3</a:t>
            </a:r>
            <a:endParaRPr lang="en-US" altLang="zh-CN"/>
          </a:p>
        </p:txBody>
      </p:sp>
      <p:sp>
        <p:nvSpPr>
          <p:cNvPr id="79" name="矩形 78"/>
          <p:cNvSpPr/>
          <p:nvPr>
            <p:custDataLst>
              <p:tags r:id="rId45"/>
            </p:custDataLst>
          </p:nvPr>
        </p:nvSpPr>
        <p:spPr>
          <a:xfrm>
            <a:off x="9855835" y="1761490"/>
            <a:ext cx="1360805" cy="44132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c3</a:t>
            </a:r>
            <a:endParaRPr lang="en-US" altLang="zh-CN"/>
          </a:p>
        </p:txBody>
      </p:sp>
      <p:sp>
        <p:nvSpPr>
          <p:cNvPr id="92" name="文本框 91"/>
          <p:cNvSpPr txBox="1"/>
          <p:nvPr>
            <p:custDataLst>
              <p:tags r:id="rId46"/>
            </p:custDataLst>
          </p:nvPr>
        </p:nvSpPr>
        <p:spPr>
          <a:xfrm>
            <a:off x="7042150" y="2388870"/>
            <a:ext cx="44335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同一行的值从</a:t>
            </a:r>
            <a:r>
              <a:rPr lang="en-US" altLang="zh-CN"/>
              <a:t>queue</a:t>
            </a:r>
            <a:r>
              <a:rPr lang="zh-CN" altLang="en-US"/>
              <a:t>里读回相应的</a:t>
            </a:r>
            <a:r>
              <a:rPr lang="en-US" altLang="zh-CN"/>
              <a:t>block</a:t>
            </a:r>
            <a:r>
              <a:rPr lang="zh-CN" altLang="en-US"/>
              <a:t>。然后进行</a:t>
            </a:r>
            <a:r>
              <a:rPr lang="en-US" altLang="zh-CN"/>
              <a:t>reduce</a:t>
            </a:r>
            <a:r>
              <a:rPr lang="zh-CN" altLang="en-US"/>
              <a:t>。每个</a:t>
            </a:r>
            <a:r>
              <a:rPr lang="en-US" altLang="zh-CN"/>
              <a:t>block</a:t>
            </a:r>
            <a:r>
              <a:rPr lang="zh-CN" altLang="en-US"/>
              <a:t>最后得到的结果都是如</a:t>
            </a:r>
            <a:r>
              <a:rPr lang="en-US" altLang="zh-CN"/>
              <a:t>a1</a:t>
            </a:r>
            <a:r>
              <a:rPr lang="zh-CN" altLang="en-US"/>
              <a:t>那么大的一块，然后存到全局内存里。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262128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dirty="0">
                <a:sym typeface="+mn-ea"/>
              </a:rPr>
              <a:t>主要工作介绍</a:t>
            </a:r>
            <a:endParaRPr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82395"/>
            <a:ext cx="582993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e.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存出去立刻就计算，这样能尽可能增加中间结果驻存在L2的可能，避免被其他中间结果挤出L2，这体现了数据流的优点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f. 中间结果从queue中读取，继续执行后续reduce操作。这里尽可能让计算和通信重叠，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读取和计算可以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pipeline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起来。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15710" y="3429000"/>
            <a:ext cx="5541645" cy="3138170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t">
            <a:spAutoFit/>
          </a:bodyPr>
          <a:p>
            <a:r>
              <a:rPr lang="zh-CN" altLang="en-US"/>
              <a:t>    cooperative_groups::memcpy_async(block, shared, global_in + block_batch_idx, sizeof(int) * block.size());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cooperative_groups::wait(block); // Joins all threads, waits for all copies to complete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compute(global_out + block_batch_idx, shared);</a:t>
            </a:r>
            <a:r>
              <a:rPr lang="en-US" altLang="zh-CN"/>
              <a:t>  // </a:t>
            </a:r>
            <a:r>
              <a:rPr lang="zh-CN" altLang="en-US"/>
              <a:t>这里执行</a:t>
            </a:r>
            <a:r>
              <a:rPr lang="en-US" altLang="zh-CN"/>
              <a:t>block</a:t>
            </a:r>
            <a:r>
              <a:rPr lang="zh-CN" altLang="en-US"/>
              <a:t>内已有数据的</a:t>
            </a:r>
            <a:r>
              <a:rPr lang="en-US" altLang="zh-CN"/>
              <a:t>reduce</a:t>
            </a:r>
            <a:r>
              <a:rPr lang="zh-CN" altLang="en-US"/>
              <a:t>操作。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block.sync();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262128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dirty="0">
                <a:sym typeface="+mn-ea"/>
              </a:rPr>
              <a:t>下周工作计划</a:t>
            </a:r>
            <a:endParaRPr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7320" y="2025650"/>
            <a:ext cx="58299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进一步优化代码（用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cutlass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tensor core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，更聪明的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算法等）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完成性能测试（以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GPT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的尺寸对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attention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层规模的计算进行测试）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00816" y="2032114"/>
            <a:ext cx="5601335" cy="1076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0" dirty="0"/>
              <a:t>Thank you!</a:t>
            </a:r>
            <a:endParaRPr lang="zh-CN" altLang="en-US" sz="8000" dirty="0"/>
          </a:p>
        </p:txBody>
      </p:sp>
    </p:spTree>
  </p:cSld>
  <p:clrMapOvr>
    <a:masterClrMapping/>
  </p:clrMapOvr>
  <p:transition spd="slow">
    <p:wipe dir="r"/>
  </p:transition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COMMONDATA" val="eyJoZGlkIjoiNTk3NjM4ZWQ1NjY4ODNjMTEyYjc3YmNhYzUxYTVkNjIifQ=="/>
  <p:tag name="KSO_WPP_MARK_KEY" val="a5cf1ba0-caf5-4bf3-a26e-5336cfc84755"/>
  <p:tag name="commondata" val="eyJoZGlkIjoiODIxOWRhYmZlOGQzNTgzYTg3MjRhYmZjMTVlOTM3MjQ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1966</Words>
  <Application>WPS 演示</Application>
  <PresentationFormat>宽屏</PresentationFormat>
  <Paragraphs>147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Arial Unicode MS</vt:lpstr>
      <vt:lpstr>等线</vt:lpstr>
      <vt:lpstr>Calibri</vt:lpstr>
      <vt:lpstr>Office Theme</vt:lpstr>
      <vt:lpstr>自定义设计方案</vt:lpstr>
      <vt:lpstr>目前进展</vt:lpstr>
      <vt:lpstr>主要工作介绍</vt:lpstr>
      <vt:lpstr>主要工作介绍</vt:lpstr>
      <vt:lpstr>主要工作介绍</vt:lpstr>
      <vt:lpstr>主要工作介绍</vt:lpstr>
      <vt:lpstr>主要工作介绍</vt:lpstr>
      <vt:lpstr>主要工作介绍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Arsmart</cp:lastModifiedBy>
  <cp:revision>902</cp:revision>
  <dcterms:created xsi:type="dcterms:W3CDTF">2019-07-25T02:40:00Z</dcterms:created>
  <dcterms:modified xsi:type="dcterms:W3CDTF">2023-11-07T12:53:10Z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ICV">
    <vt:lpwstr>81531DB974324413AB081F3653849ADF</vt:lpwstr>
  </property>
  <property fmtid="{D5CDD505-2E9C-101B-9397-08002B2CF9AE}" pid="13" name="KSOProductBuildVer">
    <vt:lpwstr>2052-12.1.0.15712</vt:lpwstr>
  </property>
</Properties>
</file>