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5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26"/>
  </p:handoutMasterIdLst>
  <p:sldIdLst>
    <p:sldId id="691" r:id="rId4"/>
    <p:sldId id="698" r:id="rId6"/>
    <p:sldId id="712" r:id="rId7"/>
    <p:sldId id="703" r:id="rId8"/>
    <p:sldId id="713" r:id="rId9"/>
    <p:sldId id="714" r:id="rId10"/>
    <p:sldId id="715" r:id="rId11"/>
    <p:sldId id="716" r:id="rId12"/>
    <p:sldId id="718" r:id="rId13"/>
    <p:sldId id="717" r:id="rId14"/>
    <p:sldId id="719" r:id="rId15"/>
    <p:sldId id="720" r:id="rId16"/>
    <p:sldId id="721" r:id="rId17"/>
    <p:sldId id="725" r:id="rId18"/>
    <p:sldId id="722" r:id="rId19"/>
    <p:sldId id="723" r:id="rId20"/>
    <p:sldId id="724" r:id="rId21"/>
    <p:sldId id="726" r:id="rId22"/>
    <p:sldId id="727" r:id="rId23"/>
    <p:sldId id="728" r:id="rId24"/>
    <p:sldId id="730" r:id="rId25"/>
  </p:sldIdLst>
  <p:sldSz cx="12192000" cy="6858000"/>
  <p:notesSz cx="6858000" cy="9144000"/>
  <p:custDataLst>
    <p:tags r:id="rId3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91"/>
            <p14:sldId id="698"/>
            <p14:sldId id="712"/>
            <p14:sldId id="703"/>
            <p14:sldId id="713"/>
            <p14:sldId id="714"/>
            <p14:sldId id="715"/>
            <p14:sldId id="716"/>
            <p14:sldId id="718"/>
            <p14:sldId id="717"/>
            <p14:sldId id="719"/>
            <p14:sldId id="720"/>
            <p14:sldId id="721"/>
            <p14:sldId id="725"/>
            <p14:sldId id="722"/>
            <p14:sldId id="723"/>
            <p14:sldId id="724"/>
            <p14:sldId id="726"/>
            <p14:sldId id="727"/>
            <p14:sldId id="728"/>
            <p14:sldId id="730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42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622" userDrawn="1">
          <p15:clr>
            <a:srgbClr val="A4A3A4"/>
          </p15:clr>
        </p15:guide>
        <p15:guide id="8" orient="horz" pos="1715" userDrawn="1">
          <p15:clr>
            <a:srgbClr val="A4A3A4"/>
          </p15:clr>
        </p15:guide>
        <p15:guide id="9" pos="5636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28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018" userDrawn="1">
          <p15:clr>
            <a:srgbClr val="A4A3A4"/>
          </p15:clr>
        </p15:guide>
        <p15:guide id="14" orient="horz" pos="3755" userDrawn="1">
          <p15:clr>
            <a:srgbClr val="A4A3A4"/>
          </p15:clr>
        </p15:guide>
        <p15:guide id="15" pos="19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66"/>
        <p:guide pos="3840"/>
        <p:guide pos="442"/>
        <p:guide pos="7242"/>
        <p:guide pos="2880"/>
        <p:guide pos="4839"/>
        <p:guide orient="horz" pos="2622"/>
        <p:guide orient="horz" pos="1715"/>
        <p:guide pos="5636"/>
        <p:guide pos="6562"/>
        <p:guide pos="1128"/>
        <p:guide orient="horz" pos="3268"/>
        <p:guide orient="horz" pos="1018"/>
        <p:guide orient="horz" pos="3755"/>
        <p:guide pos="19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2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7.png"/><Relationship Id="rId3" Type="http://schemas.openxmlformats.org/officeDocument/2006/relationships/image" Target="../media/image26.svg"/><Relationship Id="rId2" Type="http://schemas.openxmlformats.org/officeDocument/2006/relationships/image" Target="../media/image25.svg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7700" y="2451100"/>
            <a:ext cx="5526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使用数据流可以对decoding和training（prefill）进行优化。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考虑到decoding比较好写，我先实现decoding。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当前decoding场景下M维度非常小，以A40上的lamma3-8B的FFN为例：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FFN0的M=16,N=14336, FFN1的M=16,N=4096, 假设block是128*256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Background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3" name="图片 12" descr="绘图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140" y="1406525"/>
            <a:ext cx="5172710" cy="51854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3. 两篇论文解析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BPT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3726815"/>
            <a:ext cx="116986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不过里面没有讲清楚到底怎么fusion的。我的理解是，不等整个seq_len完全算完，对Q的部分seq算完，就往后一直算完到FFN结束。然后再算剩下的Q的seq。这样中间结果不需要完全占在显存上。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这一点对我也有启发。原来在batch size和seq_len很大的情况下，中间结果相比于权重等也会非常大！数据流就是优化中间结果。Attention的融合是由flash来做的。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但是这一套很难放到FFN上，因为需要的缓存空间太大了，使用DSM是一种可能，使用L2可能是更好的方法。Flash attention能够大量节省显存使用，使seq_len提升10-20倍，为什么L2不能呢？因为L2存不住结果，必须写回到global。可以据此修改L2，预先算明白到底哪些能存在L2上，哪些必须存回global。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980" y="50165"/>
            <a:ext cx="7018020" cy="30137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为了提出具体的</a:t>
            </a:r>
            <a:r>
              <a:rPr lang="en-US" altLang="zh-CN">
                <a:sym typeface="+mn-ea"/>
              </a:rPr>
              <a:t>swizzle</a:t>
            </a:r>
            <a:r>
              <a:rPr lang="zh-CN" altLang="en-US">
                <a:sym typeface="+mn-ea"/>
              </a:rPr>
              <a:t>策略，先回顾之前做过的</a:t>
            </a:r>
            <a:r>
              <a:rPr lang="en-US" altLang="zh-CN">
                <a:sym typeface="+mn-ea"/>
              </a:rPr>
              <a:t>L2 swizzle</a:t>
            </a:r>
            <a:r>
              <a:rPr lang="zh-CN" altLang="en-US">
                <a:sym typeface="+mn-ea"/>
              </a:rPr>
              <a:t>实验以寻找</a:t>
            </a:r>
            <a:r>
              <a:rPr lang="en-US" altLang="zh-CN">
                <a:sym typeface="+mn-ea"/>
              </a:rPr>
              <a:t>insight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734820"/>
            <a:ext cx="3931920" cy="4131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70" y="1767840"/>
            <a:ext cx="3926205" cy="4086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485" y="5866765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：0.625000 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4495" y="5866765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</a:t>
            </a:r>
            <a:r>
              <a:rPr sz="2400" b="1">
                <a:solidFill>
                  <a:srgbClr val="FF0000"/>
                </a:solidFill>
              </a:rPr>
              <a:t>0.4375</a:t>
            </a:r>
            <a:r>
              <a:rPr lang="en-US" sz="2400" b="1">
                <a:solidFill>
                  <a:srgbClr val="FF0000"/>
                </a:solidFill>
              </a:rPr>
              <a:t>00</a:t>
            </a:r>
            <a:r>
              <a:rPr lang="zh-CN" altLang="en-US" sz="2400" b="1">
                <a:solidFill>
                  <a:srgbClr val="FF0000"/>
                </a:solidFill>
              </a:rPr>
              <a:t> 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40040" y="2038985"/>
            <a:ext cx="41109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做出如下假设：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一次只计算一个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。串行执行。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优先从</a:t>
            </a:r>
            <a:r>
              <a:rPr lang="en-US" altLang="zh-CN">
                <a:sym typeface="+mn-ea"/>
              </a:rPr>
              <a:t>L2</a:t>
            </a:r>
            <a:r>
              <a:rPr lang="zh-CN" altLang="en-US">
                <a:sym typeface="+mn-ea"/>
              </a:rPr>
              <a:t>读取，然后再进行驱逐，优先驱逐对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读取都不需要的值，然后如果还是不够，使用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FIFO</a:t>
            </a:r>
            <a:r>
              <a:rPr lang="zh-CN" altLang="en-US">
                <a:sym typeface="+mn-ea"/>
              </a:rPr>
              <a:t>策略。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可调参数：</a:t>
            </a:r>
            <a:endParaRPr lang="zh-CN" altLang="en-US"/>
          </a:p>
          <a:p>
            <a:r>
              <a:rPr lang="en-US" altLang="zh-CN">
                <a:sym typeface="+mn-ea"/>
              </a:rPr>
              <a:t>M, N, K = 512, 512, 128</a:t>
            </a:r>
            <a:endParaRPr lang="en-US" altLang="zh-CN"/>
          </a:p>
          <a:p>
            <a:r>
              <a:rPr lang="en-US" altLang="zh-CN">
                <a:sym typeface="+mn-ea"/>
              </a:rPr>
              <a:t>block_size = 128*128</a:t>
            </a:r>
            <a:endParaRPr lang="en-US" altLang="zh-CN"/>
          </a:p>
          <a:p>
            <a:r>
              <a:rPr lang="en-US" altLang="zh-CN">
                <a:sym typeface="+mn-ea"/>
              </a:rPr>
              <a:t>data_type=half</a:t>
            </a:r>
            <a:endParaRPr lang="en-US" altLang="zh-CN"/>
          </a:p>
          <a:p>
            <a:r>
              <a:rPr lang="en-US" altLang="zh-CN">
                <a:sym typeface="+mn-ea"/>
              </a:rPr>
              <a:t>L2 cache size=128KB(4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128*128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block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回顾之前做过的</a:t>
            </a:r>
            <a:r>
              <a:rPr lang="en-US" altLang="zh-CN">
                <a:sym typeface="+mn-ea"/>
              </a:rPr>
              <a:t>L2 swizzle</a:t>
            </a:r>
            <a:r>
              <a:rPr lang="zh-CN" altLang="en-US">
                <a:sym typeface="+mn-ea"/>
              </a:rPr>
              <a:t>实验。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7022" r="7330" b="9867"/>
          <a:stretch>
            <a:fillRect/>
          </a:stretch>
        </p:blipFill>
        <p:spPr>
          <a:xfrm>
            <a:off x="4108450" y="1718310"/>
            <a:ext cx="3709670" cy="3903980"/>
          </a:xfrm>
          <a:prstGeom prst="rect">
            <a:avLst/>
          </a:prstGeom>
        </p:spPr>
      </p:pic>
      <p:pic>
        <p:nvPicPr>
          <p:cNvPr id="10" name="图片 9" descr="Figure_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5" r="6819" b="9267"/>
          <a:stretch>
            <a:fillRect/>
          </a:stretch>
        </p:blipFill>
        <p:spPr>
          <a:xfrm>
            <a:off x="8200390" y="1668780"/>
            <a:ext cx="3743325" cy="3954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1842135"/>
            <a:ext cx="3592830" cy="3740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3985" y="5560695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：0.375MB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5285" y="5607050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：0.40625MB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10880" y="5622925"/>
            <a:ext cx="36004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global memory access</a:t>
            </a:r>
            <a:r>
              <a:rPr lang="zh-CN" altLang="en-US" sz="2400" b="1">
                <a:solidFill>
                  <a:srgbClr val="FF0000"/>
                </a:solidFill>
              </a:rPr>
              <a:t>：0.40625MB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5815" y="2847975"/>
            <a:ext cx="6809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>
                <a:sym typeface="+mn-ea"/>
              </a:rPr>
              <a:t>似乎之前的实验表明二层</a:t>
            </a:r>
            <a:r>
              <a:rPr lang="en-US" altLang="zh-CN" sz="2400">
                <a:sym typeface="+mn-ea"/>
              </a:rPr>
              <a:t>Z</a:t>
            </a:r>
            <a:r>
              <a:rPr lang="zh-CN" altLang="en-US" sz="2400">
                <a:sym typeface="+mn-ea"/>
              </a:rPr>
              <a:t>嵌套是最优的？难道嵌套越多越好吗？那么尝试三层</a:t>
            </a:r>
            <a:r>
              <a:rPr lang="en-US" altLang="zh-CN" sz="2400">
                <a:sym typeface="+mn-ea"/>
              </a:rPr>
              <a:t>Z</a:t>
            </a:r>
            <a:r>
              <a:rPr lang="zh-CN" altLang="en-US" sz="2400">
                <a:sym typeface="+mn-ea"/>
              </a:rPr>
              <a:t>嵌套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事实上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层嵌套并没有更好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这被证明是最优的。但是却并不均匀。而且就是简单的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而已。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甚至均匀情况反而不如不均匀的情况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难道是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比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更好？结果这样更差了。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405" y="1432560"/>
            <a:ext cx="11698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hilbert</a:t>
            </a:r>
            <a:r>
              <a:rPr lang="zh-CN" altLang="en-US">
                <a:sym typeface="+mn-ea"/>
              </a:rPr>
              <a:t>会更好吗？没有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7860"/>
            <a:ext cx="10789920" cy="4930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432560"/>
            <a:ext cx="12192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ym typeface="+mn-ea"/>
              </a:rPr>
              <a:t>从上到下是不是上面的</a:t>
            </a:r>
            <a:r>
              <a:rPr lang="en-US" altLang="zh-CN">
                <a:sym typeface="+mn-ea"/>
              </a:rPr>
              <a:t>L2</a:t>
            </a:r>
            <a:r>
              <a:rPr lang="zh-CN" altLang="en-US">
                <a:sym typeface="+mn-ea"/>
              </a:rPr>
              <a:t>缓存已经被丢弃了，所以到下面的行直接向右，而不是跳到右上再往下走，会更好吗？没有。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5" y="1138555"/>
            <a:ext cx="12192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我和</a:t>
            </a:r>
            <a:r>
              <a:rPr lang="en-US" altLang="zh-CN" b="1">
                <a:solidFill>
                  <a:srgbClr val="002060"/>
                </a:solidFill>
              </a:rPr>
              <a:t>cusync</a:t>
            </a:r>
            <a:r>
              <a:rPr lang="zh-CN" altLang="en-US" b="1">
                <a:solidFill>
                  <a:srgbClr val="002060"/>
                </a:solidFill>
              </a:rPr>
              <a:t>有什么区别？</a:t>
            </a:r>
            <a:r>
              <a:rPr lang="zh-CN" altLang="en-US"/>
              <a:t>它在每个block开始执行和结束前分别有wait和post操作，将状态写到global，以实现不同block间的通信。但是它对block的发射是用stream控制的，这非常粗粒度，比如一次发射出所有的producer stream，然后在完成至少一个block后，发射所有的consumer stream。这阻碍了prod-cons的交叉发射，无法实现L2的精确复用。并且stream的开销较大。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1. decoding下我的融合内核性能</a:t>
            </a:r>
            <a:endParaRPr 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280535" y="5278755"/>
          <a:ext cx="7912100" cy="157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420"/>
                <a:gridCol w="1582420"/>
                <a:gridCol w="1582420"/>
                <a:gridCol w="1582420"/>
                <a:gridCol w="1582420"/>
              </a:tblGrid>
              <a:tr h="6648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Cusync(us)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MyKernel(us)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Cublas(us)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Cutlass(us)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Config 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275.456024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233.375992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zh-CN" altLang="en-US"/>
                        <a:t>211.152893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265.616938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Config 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234.496002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207.311359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229.372016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5" y="2362200"/>
            <a:ext cx="4281805" cy="4338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sz="1200"/>
              <a:t>Config 1</a:t>
            </a:r>
            <a:endParaRPr lang="zh-CN" altLang="en-US" sz="1200"/>
          </a:p>
          <a:p>
            <a:r>
              <a:rPr lang="zh-CN" altLang="en-US" sz="1200"/>
              <a:t>using ShapeThreadBlock1 = cutlass::gemm::GemmShape&lt;128, 64, 32&gt;;  </a:t>
            </a:r>
            <a:endParaRPr lang="zh-CN" altLang="en-US" sz="1200"/>
          </a:p>
          <a:p>
            <a:r>
              <a:rPr lang="zh-CN" altLang="en-US" sz="1200"/>
              <a:t>using ShapeWarp1 = cutlass::gemm::GemmShape&lt;32, 32, 32&gt;;</a:t>
            </a:r>
            <a:endParaRPr lang="zh-CN" altLang="en-US" sz="1200"/>
          </a:p>
          <a:p>
            <a:r>
              <a:rPr lang="zh-CN" altLang="en-US" sz="1200"/>
              <a:t>using ShapeThreadBlock2 = cutlass::gemm::GemmShape&lt;128, 64, 32&gt;;  </a:t>
            </a:r>
            <a:endParaRPr lang="zh-CN" altLang="en-US" sz="1200"/>
          </a:p>
          <a:p>
            <a:r>
              <a:rPr lang="zh-CN" altLang="en-US" sz="1200"/>
              <a:t>using ShapeWarp2 = cutlass::gemm::GemmShape&lt;32, 32, 32&gt;;</a:t>
            </a:r>
            <a:endParaRPr lang="zh-CN" altLang="en-US" sz="1200"/>
          </a:p>
          <a:p>
            <a:r>
              <a:rPr lang="zh-CN" altLang="en-US" sz="1200"/>
              <a:t>const uint NumStages1 = 5;</a:t>
            </a:r>
            <a:endParaRPr lang="zh-CN" altLang="en-US" sz="1200"/>
          </a:p>
          <a:p>
            <a:r>
              <a:rPr lang="zh-CN" altLang="en-US" sz="1200"/>
              <a:t>const uint NumStages2 = 5;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Config 2</a:t>
            </a:r>
            <a:endParaRPr lang="zh-CN" altLang="en-US" sz="1200"/>
          </a:p>
          <a:p>
            <a:r>
              <a:rPr lang="zh-CN" altLang="en-US" sz="1200"/>
              <a:t>using ShapeThreadBlock1 = cutlass::gemm::GemmShape&lt;64, 64, 32&gt;;  </a:t>
            </a:r>
            <a:endParaRPr lang="zh-CN" altLang="en-US" sz="1200"/>
          </a:p>
          <a:p>
            <a:r>
              <a:rPr lang="zh-CN" altLang="en-US" sz="1200"/>
              <a:t>using ShapeWarp1 = cutlass::gemm::GemmShape&lt;32, 32, 32&gt;;</a:t>
            </a:r>
            <a:endParaRPr lang="zh-CN" altLang="en-US" sz="1200"/>
          </a:p>
          <a:p>
            <a:r>
              <a:rPr lang="zh-CN" altLang="en-US" sz="1200"/>
              <a:t>using ShapeThreadBlock2 = cutlass::gemm::GemmShape&lt;64, 64, 32&gt;;  </a:t>
            </a:r>
            <a:endParaRPr lang="zh-CN" altLang="en-US" sz="1200"/>
          </a:p>
          <a:p>
            <a:r>
              <a:rPr lang="zh-CN" altLang="en-US" sz="1200"/>
              <a:t>using ShapeWarp2 = cutlass::gemm::GemmShape&lt;32, 32, 32&gt;;</a:t>
            </a:r>
            <a:endParaRPr lang="zh-CN" altLang="en-US" sz="1200"/>
          </a:p>
          <a:p>
            <a:r>
              <a:rPr lang="zh-CN" altLang="en-US" sz="1200"/>
              <a:t>const uint NumStages1 = 4;</a:t>
            </a:r>
            <a:endParaRPr lang="zh-CN" altLang="en-US" sz="1200"/>
          </a:p>
          <a:p>
            <a:r>
              <a:rPr lang="zh-CN" altLang="en-US" sz="1200"/>
              <a:t>const uint NumStages2 = 4;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282440" y="2722245"/>
            <a:ext cx="7600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sym typeface="+mn-ea"/>
              </a:rPr>
              <a:t>我如何解决？</a:t>
            </a:r>
            <a:r>
              <a:rPr lang="zh-CN" altLang="en-US">
                <a:sym typeface="+mn-ea"/>
              </a:rPr>
              <a:t>我利用block的发射顺序是按照blockIdx.x（在一维情况下）的特征，对producer和consumer以blockIdx.x的顺序来发射，执行时间明显比cusync要快。首先考虑decoding场景。在这个场景下，中间结果复用很少，所以不需要prod-cons交叉，相比于cusync的优点主要是stream开销。相比于cutlass和cublas的优点是尾部效益的缓解。下面是在lamma3-8B的FFN0-FFN1上的测试结果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25085" y="47224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使用lamma3-8B,A100,对FFNO-FFN1进行计时,直接在代码里for循环2000次取平均值,结果进行了验证(误差在1以内,因为half和大K就容易导致误差).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4. </a:t>
            </a:r>
            <a:r>
              <a:rPr sz="2800" b="1">
                <a:solidFill>
                  <a:srgbClr val="FF0000"/>
                </a:solidFill>
              </a:rPr>
              <a:t>我的L2 swizzle策略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1197610"/>
            <a:ext cx="9395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多层嵌套可能有意义，但不总是很好。（所以不需要尝试太多层，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层就够了）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2. hilbert</a:t>
            </a:r>
            <a:r>
              <a:rPr lang="zh-CN" altLang="en-US">
                <a:sym typeface="+mn-ea"/>
              </a:rPr>
              <a:t>可以尝试，但不明显比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更好。（所以不太有必要在一个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里既有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又有</a:t>
            </a:r>
            <a:r>
              <a:rPr lang="en-US" altLang="zh-CN">
                <a:sym typeface="+mn-ea"/>
              </a:rPr>
              <a:t>hilbert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切分为</a:t>
            </a:r>
            <a:r>
              <a:rPr lang="en-US" altLang="zh-CN">
                <a:sym typeface="+mn-ea"/>
              </a:rPr>
              <a:t>3 3 2</a:t>
            </a:r>
            <a:r>
              <a:rPr lang="zh-CN" altLang="en-US">
                <a:sym typeface="+mn-ea"/>
              </a:rPr>
              <a:t>这样反不如</a:t>
            </a:r>
            <a:r>
              <a:rPr lang="en-US" altLang="zh-CN">
                <a:sym typeface="+mn-ea"/>
              </a:rPr>
              <a:t>3 5</a:t>
            </a:r>
            <a:r>
              <a:rPr lang="zh-CN" altLang="en-US">
                <a:sym typeface="+mn-ea"/>
              </a:rPr>
              <a:t>。说明应该设置多个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的宽度。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不论是什么形状，都是要么一路往下到底，要么一路向右到底，对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的宽度的选择，关键是能够恰好被</a:t>
            </a:r>
            <a:r>
              <a:rPr lang="en-US" altLang="zh-CN">
                <a:sym typeface="+mn-ea"/>
              </a:rPr>
              <a:t>L2</a:t>
            </a:r>
            <a:r>
              <a:rPr lang="zh-CN" altLang="en-US">
                <a:sym typeface="+mn-ea"/>
              </a:rPr>
              <a:t>存的下？（这个概念很粗糙，但是有助于白盒分析所选参数）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955" y="4273550"/>
            <a:ext cx="9944100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457200">
              <a:buClrTx/>
              <a:buSzTx/>
              <a:buNone/>
            </a:pPr>
            <a:r>
              <a:rPr lang="en-US" altLang="zh-CN" sz="1800" b="1"/>
              <a:t>先考虑单个GEMM内部</a:t>
            </a:r>
            <a:r>
              <a:rPr lang="en-US" altLang="zh-CN" sz="1800"/>
              <a:t>：</a:t>
            </a:r>
            <a:endParaRPr lang="en-US" altLang="zh-CN" sz="1800"/>
          </a:p>
          <a:p>
            <a:pPr marL="0" algn="l" defTabSz="457200">
              <a:buClrTx/>
              <a:buSzTx/>
              <a:buNone/>
            </a:pPr>
            <a:r>
              <a:rPr lang="en-US" altLang="zh-CN" sz="1800"/>
              <a:t>1. 横Z字或纵Z字</a:t>
            </a:r>
            <a:r>
              <a:rPr lang="zh-CN" altLang="en-US" sz="1800"/>
              <a:t>或</a:t>
            </a:r>
            <a:r>
              <a:rPr lang="en-US" altLang="zh-CN" sz="1800"/>
              <a:t>hilbert。---&gt;调整宽度。但是不必都是一致的宽度。比如每一列/行可以从2个宽度里选一种。</a:t>
            </a:r>
            <a:endParaRPr lang="en-US" altLang="zh-CN" sz="1800"/>
          </a:p>
          <a:p>
            <a:pPr marL="0" algn="l" defTabSz="457200">
              <a:buClrTx/>
              <a:buSzTx/>
              <a:buNone/>
            </a:pPr>
            <a:r>
              <a:rPr lang="en-US" altLang="zh-CN" sz="1800"/>
              <a:t>2. </a:t>
            </a:r>
            <a:r>
              <a:rPr lang="en-US" altLang="zh-CN">
                <a:sym typeface="+mn-ea"/>
              </a:rPr>
              <a:t>嵌套。仅考虑自己嵌套自己。不考虑Z和hilbert相互的嵌套。而且最多嵌套两层。</a:t>
            </a:r>
            <a:endParaRPr lang="en-US" altLang="zh-CN">
              <a:sym typeface="+mn-ea"/>
            </a:endParaRPr>
          </a:p>
          <a:p>
            <a:pPr marL="0" algn="l" defTabSz="457200">
              <a:buClrTx/>
              <a:buSzTx/>
              <a:buNone/>
            </a:pPr>
            <a:r>
              <a:rPr lang="en-US" altLang="zh-CN" sz="1800"/>
              <a:t> </a:t>
            </a:r>
            <a:endParaRPr lang="en-US" altLang="zh-CN" sz="1800"/>
          </a:p>
          <a:p>
            <a:pPr marL="0" algn="l" defTabSz="457200">
              <a:buClrTx/>
              <a:buSzTx/>
              <a:buNone/>
            </a:pPr>
            <a:r>
              <a:rPr lang="en-US" altLang="zh-CN" sz="1800" b="1"/>
              <a:t>双GEMM计算策略</a:t>
            </a:r>
            <a:r>
              <a:rPr lang="zh-CN" altLang="en-US" sz="1800" b="1"/>
              <a:t>：</a:t>
            </a:r>
            <a:endParaRPr lang="en-US" altLang="zh-CN" sz="1800" b="1"/>
          </a:p>
          <a:p>
            <a:pPr marL="0" algn="l" defTabSz="457200">
              <a:buClrTx/>
              <a:buSzTx/>
              <a:buNone/>
            </a:pPr>
            <a:r>
              <a:rPr lang="en-US" altLang="zh-CN" sz="1800"/>
              <a:t>就应该是先算完左侧一整行，然后立刻右侧一整行。其实左侧算完一整行之后，B矩阵的前面的值差不多也都丢了。单个GEMM内是纵向Z字（或者再复杂一点，不过都是横向一直算到底），两个GEMM间是横向Z字，然后调参。我们先按照这个来试试看结果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241165" y="2886075"/>
            <a:ext cx="2604770" cy="13874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5. </a:t>
            </a:r>
            <a:r>
              <a:rPr sz="2800" b="1">
                <a:solidFill>
                  <a:srgbClr val="FF0000"/>
                </a:solidFill>
              </a:rPr>
              <a:t>其他几点idea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275" y="2705100"/>
            <a:ext cx="9395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1. 过往没有实现attention和projection在L1级别的融合。能这么做的原因是projection不改变中间结果的尺寸，blocking也不需要改变，所以可以利用temporal parallel，类似flash的方法来做。</a:t>
            </a:r>
            <a:r>
              <a:rPr lang="zh-CN">
                <a:sym typeface="+mn-ea"/>
              </a:rPr>
              <a:t>（暂时有点懒得画详细的示意图。。等具体做到了再画个图。。不过确实是可以融的）</a:t>
            </a:r>
            <a:endParaRPr 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2. Q的计算可以L1融到attention里。K和V则不能。</a:t>
            </a:r>
            <a:endParaRPr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3. K和V可以L2融进去。就是自己这个head的K V的计算紧贴着自己这个head的attention。这种L2融合和之前FFN0-FFN1的线性关系有点不同。</a:t>
            </a:r>
            <a:endParaRPr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905" y="1138555"/>
            <a:ext cx="11249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其中，cublas在config1时是SOTA，这是因为其选用的是32*32的block（32线程），而这在cutlass没法轻易的实现。此外，为了填补尾部效应，最佳block策略不是选择最大的block（占满一个SM），而是恰好能够超过1个wave，而又不超过太多。如果少于一个wave，由于依赖关系，后续OP还是得等完本wave，如果多于一个wave太多，那尾部效应就不存在，而且可能block太小，性能很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不过这个技术的好处在于，decoding里面大量存在尾部效益，对所有kernel都使用此方法，并不会稀释优化效果，而是可以线性提升效果。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不过为了尽快验证其他数据流思路，我并没有继续修改flash decoding的kernel，而是转向了L2 swizzle。（主要用于training和prefill）</a:t>
            </a:r>
            <a:endParaRPr lang="zh-CN" altLang="en-US"/>
          </a:p>
        </p:txBody>
      </p:sp>
      <p:pic>
        <p:nvPicPr>
          <p:cNvPr id="2" name="图片 2" descr="绘图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3999865"/>
            <a:ext cx="11542395" cy="2858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1. decoding下我的融合内核性能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301115"/>
            <a:ext cx="1116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之前对L2 cache，做了很多实验，但是没有做结果整理。现在将结果整理如下：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2. L2 cache实验结果整理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1395"/>
            <a:ext cx="6295390" cy="460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295" y="2280920"/>
            <a:ext cx="6275705" cy="4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301115"/>
            <a:ext cx="1116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这是</a:t>
            </a:r>
            <a:r>
              <a:rPr lang="en-US" altLang="zh-CN"/>
              <a:t>A40</a:t>
            </a:r>
            <a:r>
              <a:rPr lang="zh-CN" altLang="en-US"/>
              <a:t>的结果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2. L2 cache实验结果整理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31975"/>
            <a:ext cx="9184640" cy="50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301115"/>
            <a:ext cx="1116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这是</a:t>
            </a:r>
            <a:r>
              <a:rPr lang="en-US" altLang="zh-CN"/>
              <a:t>A100</a:t>
            </a:r>
            <a:r>
              <a:rPr lang="zh-CN" altLang="en-US"/>
              <a:t>的结果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2. L2 cache实验结果整理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2595"/>
            <a:ext cx="7193280" cy="51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091045" y="1976755"/>
            <a:ext cx="51009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第一部分是L2命中率的图。第二部分是L2比值的图。这里解释一下什么是L2的比值。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针对GEMM，如果没有blocking，那么是最优的global memory access：(M*N+M*K+N*K)*2 byte，因为blocking会导致每个block都额外访问一次A和B的对应行/列。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如果完全没有L2但是有blocking，那么会导致最差的global memory access：(M/128 * N*K + N/128 * M*K)*2+M*N*2=MNK/32+MN*2（假设block尺寸是128*128）。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还有一个值是真实的global memory access。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那么从少到多有三个值：worst-real-best。为了衡量real靠近best的程度，我们定义一个比值：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(worst-real)/(worst-best)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这个值越大，说明越靠近best，性能越好。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2. L2 cache实验结果整理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9045" y="2378710"/>
            <a:ext cx="67163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从上面的数据可以得到结论：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1. A40比A100的优化空间更大。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2. 大batch/seq_len的优化空间更大。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3. 尚有优化空间，目前L2优化率才70%左右。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此外triton也有L2的swizzle</a:t>
            </a:r>
            <a:endParaRPr lang="zh-C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（https://triton-lang.org/main/getting-started/tutorials/03-matrix-multiplication.html#sphx-glr-getting-started-tutorials-03-matrix-multiplication-py）性能提升是10%左右。预估我的结果对性能提升大概也就是10-20%的样子。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3. 两篇论文解析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Lean Attention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4170" y="2973070"/>
            <a:ext cx="53441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这篇论文也是讨论尾部效益。Flash decoding里考虑了从seq维度进行切分，最后再reduce，从而能够填补尾部效益。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但是具体切分几刀没有探索。Lean Attention探索了splitK的K值，简而言之就是搜到了最优的K。这和我的方法是正交的。</a:t>
            </a:r>
            <a:endParaRPr lang="zh-CN" altLang="en-US">
              <a:sym typeface="+mn-ea"/>
            </a:endParaRPr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440" y="0"/>
            <a:ext cx="2956560" cy="676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715" y="3168650"/>
            <a:ext cx="8630285" cy="368935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79220" y="616585"/>
            <a:ext cx="581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3. 两篇论文解析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BPT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38555"/>
            <a:ext cx="47339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Blockwise Parallel Transformer for Large Context Models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这一篇发表在nips23。宣称We present a distinct approach, Blockwise Parallel Transformer (BPT), that leverages blockwise computation of </a:t>
            </a:r>
            <a:r>
              <a:rPr lang="zh-CN" altLang="en-US" b="1">
                <a:sym typeface="+mn-ea"/>
              </a:rPr>
              <a:t>self-attention</a:t>
            </a:r>
            <a:r>
              <a:rPr lang="zh-CN" altLang="en-US">
                <a:sym typeface="+mn-ea"/>
              </a:rPr>
              <a:t> and </a:t>
            </a:r>
            <a:r>
              <a:rPr lang="zh-CN" altLang="en-US" b="1">
                <a:sym typeface="+mn-ea"/>
              </a:rPr>
              <a:t>feedforward network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fusion</a:t>
            </a:r>
            <a:r>
              <a:rPr lang="zh-CN" altLang="en-US">
                <a:sym typeface="+mn-ea"/>
              </a:rPr>
              <a:t> to minimize memory costs.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如右下图所示，能大幅提升可计算的</a:t>
            </a:r>
            <a:r>
              <a:rPr lang="en-US" altLang="zh-CN">
                <a:sym typeface="+mn-ea"/>
              </a:rPr>
              <a:t>seq_len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80" y="50165"/>
            <a:ext cx="7018020" cy="30137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TABLE_ENDDRAG_ORIGIN_RECT" val="622*124"/>
  <p:tag name="TABLE_ENDDRAG_RECT" val="337*415*622*124"/>
</p:tagLst>
</file>

<file path=ppt/tags/tag2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4917</Words>
  <Application>WPS 演示</Application>
  <PresentationFormat>宽屏</PresentationFormat>
  <Paragraphs>197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1637</cp:revision>
  <dcterms:created xsi:type="dcterms:W3CDTF">2019-07-25T02:40:00Z</dcterms:created>
  <dcterms:modified xsi:type="dcterms:W3CDTF">2024-07-04T08:05:06Z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