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5"/>
  </p:handoutMasterIdLst>
  <p:sldIdLst>
    <p:sldId id="753" r:id="rId4"/>
    <p:sldId id="940" r:id="rId6"/>
    <p:sldId id="935" r:id="rId7"/>
    <p:sldId id="939" r:id="rId8"/>
    <p:sldId id="946" r:id="rId9"/>
    <p:sldId id="942" r:id="rId10"/>
    <p:sldId id="945" r:id="rId11"/>
    <p:sldId id="943" r:id="rId12"/>
    <p:sldId id="947" r:id="rId13"/>
    <p:sldId id="944" r:id="rId14"/>
  </p:sldIdLst>
  <p:sldSz cx="12192000" cy="6858000"/>
  <p:notesSz cx="6858000" cy="9144000"/>
  <p:custDataLst>
    <p:tags r:id="rId20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40"/>
            <p14:sldId id="935"/>
            <p14:sldId id="939"/>
            <p14:sldId id="946"/>
            <p14:sldId id="942"/>
            <p14:sldId id="945"/>
            <p14:sldId id="943"/>
            <p14:sldId id="947"/>
            <p14:sldId id="944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84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930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632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1FF"/>
    <a:srgbClr val="FFFCD1"/>
    <a:srgbClr val="A87F00"/>
    <a:srgbClr val="FFC923"/>
    <a:srgbClr val="B08500"/>
    <a:srgbClr val="FFBC05"/>
    <a:srgbClr val="C69500"/>
    <a:srgbClr val="8E6B00"/>
    <a:srgbClr val="FFE89F"/>
    <a:srgbClr val="1A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84"/>
        <p:guide pos="3887"/>
        <p:guide pos="411"/>
        <p:guide pos="7306"/>
        <p:guide pos="2930"/>
        <p:guide pos="4923"/>
        <p:guide orient="horz" pos="2632"/>
        <p:guide orient="horz" pos="1678"/>
        <p:guide pos="5594"/>
        <p:guide pos="6535"/>
        <p:guide pos="1108"/>
        <p:guide orient="horz" pos="3308"/>
        <p:guide orient="horz" pos="988"/>
        <p:guide orient="horz" pos="365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jpe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3.xml"/><Relationship Id="rId3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16.xml"/><Relationship Id="rId4" Type="http://schemas.openxmlformats.org/officeDocument/2006/relationships/image" Target="../media/image21.png"/><Relationship Id="rId3" Type="http://schemas.openxmlformats.org/officeDocument/2006/relationships/tags" Target="../tags/tag15.xml"/><Relationship Id="rId2" Type="http://schemas.openxmlformats.org/officeDocument/2006/relationships/image" Target="../media/image20.png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8.xml"/><Relationship Id="rId2" Type="http://schemas.openxmlformats.org/officeDocument/2006/relationships/image" Target="../media/image22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0.xml"/><Relationship Id="rId2" Type="http://schemas.openxmlformats.org/officeDocument/2006/relationships/image" Target="../media/image23.webp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15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这周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cutlass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的进展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35" y="1897380"/>
            <a:ext cx="89096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t>tensor core计算得到的accumulator结果是放在reg的。我需要将其存到SMEM里。但是要注意swizzle，避免bank conflict。</a:t>
            </a:r>
          </a:p>
          <a:p>
            <a:pPr indent="457200"/>
            <a:r>
              <a:t>但是原先example48存出的策略，是直接从reg到global并且没有用TMA。后来找到example49，使用了TMA，将中间结果存到SMEM，再存出到global。</a:t>
            </a:r>
          </a:p>
          <a:p>
            <a:pPr indent="457200"/>
            <a:r>
              <a:t>但是问题在于，明明我的beta等于0，但是还是留给C和D各一份共享内存空间，对C来说是完全没用的。</a:t>
            </a:r>
          </a:p>
          <a:p>
            <a:pPr indent="457200"/>
            <a:r>
              <a:t>仔细寻找之后发现是cutlass的疏漏，修改smemLayout，节省了C的共享内存空间。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79745" y="4523740"/>
            <a:ext cx="60934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下一步怎么修改</a:t>
            </a:r>
            <a:r>
              <a:rPr lang="zh-CN" altLang="en-US"/>
              <a:t>？</a:t>
            </a:r>
            <a:endParaRPr lang="zh-CN" altLang="en-US"/>
          </a:p>
          <a:p>
            <a:pPr indent="457200"/>
            <a:r>
              <a:rPr lang="zh-CN" altLang="en-US"/>
              <a:t>将中间结果存到共享内存，注释掉存出到global的步骤。但是先要去除persistent。否则prod-cons会迭代向后计算下一个block，而且里面barrier的依赖关系较复杂（我还尚未搞透彻barrier）。若去除persistent，则较好修改。</a:t>
            </a:r>
            <a:endParaRPr lang="zh-CN" altLang="en-US"/>
          </a:p>
          <a:p>
            <a:pPr indent="457200"/>
            <a:r>
              <a:rPr lang="zh-CN" altLang="en-US"/>
              <a:t>目前我在</a:t>
            </a:r>
            <a:r>
              <a:rPr lang="en-US" altLang="zh-CN"/>
              <a:t>GEMM</a:t>
            </a:r>
            <a:r>
              <a:rPr lang="zh-CN" altLang="en-US"/>
              <a:t>计算本身是不需要</a:t>
            </a:r>
            <a:r>
              <a:rPr lang="en-US" altLang="zh-CN"/>
              <a:t>DSM</a:t>
            </a:r>
            <a:r>
              <a:rPr lang="zh-CN" altLang="en-US"/>
              <a:t>的，算完多个</a:t>
            </a:r>
            <a:r>
              <a:rPr lang="en-US" altLang="zh-CN"/>
              <a:t>block</a:t>
            </a:r>
            <a:r>
              <a:rPr lang="zh-CN" altLang="en-US"/>
              <a:t>后</a:t>
            </a:r>
            <a:r>
              <a:rPr lang="en-US" altLang="zh-CN"/>
              <a:t>reduce</a:t>
            </a:r>
            <a:r>
              <a:rPr lang="zh-CN" altLang="en-US"/>
              <a:t>需要用</a:t>
            </a:r>
            <a:r>
              <a:rPr lang="en-US" altLang="zh-CN"/>
              <a:t>DSM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8725" y="4523740"/>
            <a:ext cx="3567430" cy="1753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(128*64+256*64)*2/1024=48KB</a:t>
            </a:r>
            <a:endParaRPr lang="zh-CN" altLang="en-US"/>
          </a:p>
          <a:p>
            <a:r>
              <a:rPr lang="zh-CN" altLang="en-US"/>
              <a:t>128*256*2/1024=64KB</a:t>
            </a:r>
            <a:endParaRPr lang="zh-CN" altLang="en-US"/>
          </a:p>
          <a:p>
            <a:r>
              <a:rPr lang="zh-CN" altLang="en-US"/>
              <a:t>(227-64)/48=3 stages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以前不需要存D时就是</a:t>
            </a:r>
            <a:endParaRPr lang="zh-CN" altLang="en-US"/>
          </a:p>
          <a:p>
            <a:r>
              <a:rPr lang="zh-CN" altLang="en-US"/>
              <a:t>227/48=4 stages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DSM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单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0315" y="2802255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当</a:t>
            </a:r>
            <a:r>
              <a:rPr lang="en-US" altLang="zh-CN" sz="2800"/>
              <a:t>cluster</a:t>
            </a:r>
            <a:r>
              <a:rPr lang="zh-CN" altLang="en-US" sz="2800"/>
              <a:t>横向排布，对</a:t>
            </a:r>
            <a:r>
              <a:rPr lang="en-US" altLang="zh-CN" sz="2800"/>
              <a:t>A</a:t>
            </a:r>
            <a:r>
              <a:rPr lang="zh-CN" altLang="en-US" sz="2800"/>
              <a:t>有复用，对</a:t>
            </a:r>
            <a:r>
              <a:rPr lang="en-US" altLang="zh-CN" sz="2800"/>
              <a:t>B</a:t>
            </a:r>
            <a:r>
              <a:rPr lang="zh-CN" altLang="en-US" sz="2800"/>
              <a:t>没有，可以每个</a:t>
            </a:r>
            <a:r>
              <a:rPr lang="en-US" altLang="zh-CN" sz="2800"/>
              <a:t>block</a:t>
            </a:r>
            <a:r>
              <a:rPr lang="zh-CN" altLang="en-US" sz="2800"/>
              <a:t>读取不同的</a:t>
            </a:r>
            <a:r>
              <a:rPr lang="en-US" altLang="zh-CN" sz="2800"/>
              <a:t>A</a:t>
            </a:r>
            <a:r>
              <a:rPr lang="zh-CN" altLang="en-US" sz="2800"/>
              <a:t>，然后下一步借助</a:t>
            </a:r>
            <a:r>
              <a:rPr lang="en-US" altLang="zh-CN" sz="2800"/>
              <a:t>DSM</a:t>
            </a:r>
            <a:r>
              <a:rPr lang="zh-CN" altLang="en-US" sz="2800"/>
              <a:t>互换</a:t>
            </a:r>
            <a:r>
              <a:rPr lang="en-US" altLang="zh-CN" sz="2800"/>
              <a:t>A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当然</a:t>
            </a:r>
            <a:r>
              <a:rPr lang="en-US" altLang="zh-CN" sz="2800"/>
              <a:t>cluster</a:t>
            </a:r>
            <a:r>
              <a:rPr lang="zh-CN" altLang="en-US" sz="2800"/>
              <a:t>排布为</a:t>
            </a:r>
            <a:r>
              <a:rPr lang="en-US" altLang="zh-CN" sz="2800"/>
              <a:t>2D</a:t>
            </a:r>
            <a:r>
              <a:rPr lang="zh-CN" altLang="en-US" sz="2800"/>
              <a:t>时可以有更多的复用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95060" y="15688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70" y="74295"/>
            <a:ext cx="5751830" cy="63315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499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9125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609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99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609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9603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597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609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03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8597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3440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111885" y="3088640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97935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85970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9499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373495" y="74930"/>
            <a:ext cx="5751830" cy="6331585"/>
          </a:xfrm>
          <a:prstGeom prst="rect">
            <a:avLst/>
          </a:prstGeom>
          <a:solidFill>
            <a:srgbClr val="FDD1FF">
              <a:alpha val="6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06090" y="73596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1794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  <a:sym typeface="+mn-ea"/>
              </a:rPr>
              <a:t>A</a:t>
            </a:r>
            <a:endParaRPr lang="en-US" altLang="zh-CN" sz="4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 rot="16200000">
            <a:off x="951420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2904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1794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2904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1898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40892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82904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1898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0892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8504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10927715" y="3088005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9617075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B1-2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822055" y="3088005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8829040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0408920" y="73596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93870" y="152590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16820" y="1520190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0920" y="742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68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1: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可以在</a:t>
            </a:r>
            <a:r>
              <a:rPr lang="en-US" altLang="zh-CN" b="1">
                <a:solidFill>
                  <a:schemeClr val="tx1"/>
                </a:solidFill>
              </a:rPr>
              <a:t>DSM</a:t>
            </a:r>
            <a:r>
              <a:rPr lang="zh-CN" altLang="en-US" b="1">
                <a:solidFill>
                  <a:schemeClr val="tx1"/>
                </a:solidFill>
              </a:rPr>
              <a:t>上互换。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050" y="64058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这是</a:t>
            </a:r>
            <a:r>
              <a:rPr lang="en-US" sz="2800" b="1">
                <a:sym typeface="+mn-ea"/>
              </a:rPr>
              <a:t>DSM</a:t>
            </a:r>
            <a:r>
              <a:rPr lang="zh-CN" altLang="en-US" sz="2800" b="1">
                <a:sym typeface="+mn-ea"/>
              </a:rPr>
              <a:t>优化单</a:t>
            </a:r>
            <a:r>
              <a:rPr lang="en-US" altLang="zh-CN" sz="2800" b="1">
                <a:sym typeface="+mn-ea"/>
              </a:rPr>
              <a:t>GEMM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2083 0 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094 0 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5278 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4722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9583 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51042 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5313 0 " pathEditMode="relative" ptsTypes="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2778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0" grpId="0" bldLvl="0" animBg="1"/>
      <p:bldP spid="41" grpId="0" bldLvl="0" animBg="1"/>
      <p:bldP spid="46" grpId="0" bldLvl="0" animBg="1"/>
      <p:bldP spid="42" grpId="0" bldLvl="0" animBg="1"/>
      <p:bldP spid="43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23940" y="33976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3550" y="257175"/>
            <a:ext cx="5751830" cy="633158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3875" y="327088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20135" y="23368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4970" y="327088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497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491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485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497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491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485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934970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22750" y="170878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800" y="257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26815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18660" y="91884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34480" y="2415540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这是</a:t>
            </a:r>
            <a:r>
              <a:rPr lang="zh-CN" sz="2800" b="1"/>
              <a:t>无</a:t>
            </a:r>
            <a:r>
              <a:rPr lang="en-US" altLang="zh-CN" sz="2800" b="1"/>
              <a:t>DSM</a:t>
            </a:r>
            <a:r>
              <a:rPr lang="zh-CN" altLang="en-US" sz="2800" b="1"/>
              <a:t>的</a:t>
            </a:r>
            <a:r>
              <a:rPr lang="en-US" altLang="zh-CN" sz="2800" b="1"/>
              <a:t>cutlass</a:t>
            </a:r>
            <a:r>
              <a:rPr lang="zh-CN" altLang="en-US" sz="2800"/>
              <a:t>版本。利用了</a:t>
            </a:r>
            <a:r>
              <a:rPr lang="en-US" altLang="zh-CN" sz="2800"/>
              <a:t>TMA-multicast</a:t>
            </a:r>
            <a:r>
              <a:rPr lang="zh-CN" altLang="en-US" sz="2800"/>
              <a:t>来优化对同一块</a:t>
            </a:r>
            <a:r>
              <a:rPr lang="en-US" altLang="zh-CN" sz="2800"/>
              <a:t>A</a:t>
            </a:r>
            <a:r>
              <a:rPr lang="zh-CN" altLang="en-US" sz="2800"/>
              <a:t>的读取。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trade-off</a:t>
            </a:r>
            <a:r>
              <a:rPr lang="zh-CN" altLang="en-US" sz="2800"/>
              <a:t>在于，</a:t>
            </a:r>
            <a:r>
              <a:rPr lang="en-US" altLang="zh-CN" sz="2800"/>
              <a:t>DSM</a:t>
            </a:r>
            <a:r>
              <a:rPr lang="zh-CN" altLang="en-US" sz="2800"/>
              <a:t>互换（</a:t>
            </a:r>
            <a:r>
              <a:rPr lang="en-US" altLang="zh-CN" sz="2800"/>
              <a:t>L1</a:t>
            </a:r>
            <a:r>
              <a:rPr lang="zh-CN" altLang="en-US" sz="2800"/>
              <a:t>）和</a:t>
            </a:r>
            <a:r>
              <a:rPr lang="en-US" sz="2800"/>
              <a:t>TMA-multicast</a:t>
            </a:r>
            <a:r>
              <a:rPr lang="zh-CN" altLang="en-US" sz="2800"/>
              <a:t>（</a:t>
            </a:r>
            <a:r>
              <a:rPr lang="en-US" altLang="zh-CN" sz="2800"/>
              <a:t>L2</a:t>
            </a:r>
            <a:r>
              <a:rPr lang="zh-CN" altLang="en-US" sz="2800"/>
              <a:t>）哪个更快？（暂不知晓）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 0.000277778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0.000740741 L 0.324167 0.00101852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167 0.34148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08333 0.340741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10" grpId="0" bldLvl="0" animBg="1"/>
      <p:bldP spid="16" grpId="0" bldLvl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Paper-reading</a:t>
            </a:r>
            <a:endParaRPr 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0800" y="3261995"/>
            <a:ext cx="4845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读了两篇</a:t>
            </a:r>
            <a:r>
              <a:rPr lang="en-US" altLang="zh-CN" sz="2800"/>
              <a:t>paper</a:t>
            </a:r>
            <a:endParaRPr lang="en-US" altLang="zh-CN" sz="28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46200" y="516255"/>
            <a:ext cx="9195435" cy="9721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Hecaton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: Training and Finetuning Large Language Models with Scalable Chiplet Systems </a:t>
            </a:r>
            <a:endParaRPr lang="en-US" altLang="zh-CN" sz="2800" b="1" spc="220" dirty="0">
              <a:solidFill>
                <a:srgbClr val="000000"/>
              </a:solidFill>
              <a:uFillTx/>
              <a:latin typeface="Times New Roman" panose="02020603050405020304" charset="0"/>
              <a:ea typeface="NimbusRomNo9L-Regu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150"/>
            <a:ext cx="10340340" cy="5022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7410"/>
            <a:ext cx="4104640" cy="2180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58945" y="4551045"/>
            <a:ext cx="76403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1. 该结构非常类似于TPU。主要好处来自于这里是sqrt(N)，而1D/2D的方法是N，虽然这里的常数等会大一点。</a:t>
            </a:r>
            <a:endParaRPr lang="zh-CN" altLang="en-US" sz="1600"/>
          </a:p>
          <a:p>
            <a:r>
              <a:rPr lang="zh-CN" altLang="en-US" sz="1600"/>
              <a:t>2. 这里和TPU的区别在于，TPU是流动A和B，这样让C能够固定在原位。这里是固定A，流动B和C，额。。。是不是按TPU那样更有利于后续结果复用？（为什么这篇论文没有对比TPU?）</a:t>
            </a:r>
            <a:endParaRPr lang="zh-CN" altLang="en-US" sz="1600"/>
          </a:p>
          <a:p>
            <a:r>
              <a:rPr lang="zh-CN" altLang="en-US" sz="1600"/>
              <a:t>3. 计算出来的通信时间，megatron/hecathon=[sqrt(N)+1]/5，这是N的增函数，恰好在N=16的时候等于1.。。。也就是</a:t>
            </a:r>
            <a:r>
              <a:rPr lang="zh-CN" altLang="en-US" sz="1600" b="1">
                <a:solidFill>
                  <a:srgbClr val="FF0000"/>
                </a:solidFill>
              </a:rPr>
              <a:t>恰好在hopper上最大的cluster_size也起不了作用</a:t>
            </a:r>
            <a:r>
              <a:rPr lang="zh-CN" altLang="en-US" sz="1600"/>
              <a:t>。。。</a:t>
            </a:r>
            <a:endParaRPr lang="zh-CN" altLang="en-US" sz="1600"/>
          </a:p>
          <a:p>
            <a:r>
              <a:rPr lang="en-US" altLang="zh-CN" sz="1600"/>
              <a:t>4. </a:t>
            </a:r>
            <a:r>
              <a:rPr lang="zh-CN" altLang="en-US" sz="1600"/>
              <a:t>这里的理论推导，对我也很有启发。我完全可以借用。</a:t>
            </a:r>
            <a:endParaRPr lang="zh-CN" altLang="en-US" sz="16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346200" y="516255"/>
            <a:ext cx="9195435" cy="9721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/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Hecaton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: Training and Finetuning Large Language Models with Scalable Chiplet Systems </a:t>
            </a:r>
            <a:endParaRPr lang="en-US" altLang="zh-CN" sz="2800" b="1" spc="220" dirty="0">
              <a:solidFill>
                <a:srgbClr val="000000"/>
              </a:solidFill>
              <a:uFillTx/>
              <a:latin typeface="Times New Roman" panose="02020603050405020304" charset="0"/>
              <a:ea typeface="NimbusRomNo9L-Regu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9415"/>
            <a:ext cx="9768205" cy="27006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449830"/>
            <a:ext cx="8402320" cy="440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2449830"/>
            <a:ext cx="3615055" cy="4184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1. 这里主要论点是，比H100便宜，速度比H100快。但是参考价值有限，因为H100的利润率很高。要是比较制造成本就更好了。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2. 为什么更快？因为seq被限制在4096以下，同时算多个block，而不需要使用FA那样的online softmax。当然seq_len更大的情况下也可以按FA那样算。不过没有讨论这种情况了。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690370" y="524510"/>
            <a:ext cx="81584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Attention in SRAM on Tenstorrent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Grayskull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791460"/>
            <a:ext cx="361505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3. 总体是技术报告的形式。没有很细致的控制变量地对比。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4. 不过，对于这种统一L1的情况，</a:t>
            </a:r>
            <a:r>
              <a:rPr lang="zh-CN" altLang="en-US" sz="2000" b="1">
                <a:solidFill>
                  <a:srgbClr val="FF0000"/>
                </a:solidFill>
              </a:rPr>
              <a:t>H100上的DSM也是如此。我也应该试试看。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5. 和华为昇腾类似，都强调卡在了vector操作上。如图5所示。所以花了很多时间优化</a:t>
            </a:r>
            <a:r>
              <a:rPr lang="en-US" altLang="zh-CN" sz="2000"/>
              <a:t>softmax</a:t>
            </a:r>
            <a:endParaRPr lang="en-US" altLang="zh-CN" sz="2000"/>
          </a:p>
        </p:txBody>
      </p:sp>
      <p:sp>
        <p:nvSpPr>
          <p:cNvPr id="5" name="文本框 4"/>
          <p:cNvSpPr txBox="1"/>
          <p:nvPr/>
        </p:nvSpPr>
        <p:spPr>
          <a:xfrm>
            <a:off x="1690370" y="524510"/>
            <a:ext cx="815848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Attention in SRAM on Tenstorrent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Grayskull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</p:blipFill>
        <p:spPr>
          <a:xfrm>
            <a:off x="3696970" y="2261870"/>
            <a:ext cx="8495030" cy="4596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4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2961</Words>
  <Application>WPS 演示</Application>
  <PresentationFormat>宽屏</PresentationFormat>
  <Paragraphs>151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Times New Roman</vt:lpstr>
      <vt:lpstr>NimbusRomNo9L-Regu</vt:lpstr>
      <vt:lpstr>Segoe Print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2140</cp:revision>
  <dcterms:created xsi:type="dcterms:W3CDTF">2019-07-25T02:40:00Z</dcterms:created>
  <dcterms:modified xsi:type="dcterms:W3CDTF">2024-08-16T08:09:45Z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