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09" d="100"/>
          <a:sy n="109" d="100"/>
        </p:scale>
        <p:origin x="61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56157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如果用数据库做搜索会怎么样？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393" y="1337452"/>
            <a:ext cx="3885576" cy="2182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8392" y="2554483"/>
            <a:ext cx="383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where </a:t>
            </a:r>
            <a:r>
              <a:rPr lang="en-US" altLang="zh-CN" sz="1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“%</a:t>
            </a:r>
            <a:r>
              <a:rPr lang="zh-CN" altLang="en-US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牙膏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%”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5394280" y="1359281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商品</a:t>
            </a:r>
            <a:r>
              <a:rPr lang="en-US" altLang="zh-CN" sz="1200" dirty="0" smtClean="0">
                <a:solidFill>
                  <a:srgbClr val="00B0F0"/>
                </a:solidFill>
              </a:rPr>
              <a:t>id 	</a:t>
            </a:r>
            <a:r>
              <a:rPr lang="zh-CN" altLang="en-US" sz="1200" dirty="0" smtClean="0">
                <a:solidFill>
                  <a:srgbClr val="00B0F0"/>
                </a:solidFill>
              </a:rPr>
              <a:t>商品名称 </a:t>
            </a:r>
            <a:r>
              <a:rPr lang="en-US" altLang="zh-CN" sz="1200" dirty="0" smtClean="0">
                <a:solidFill>
                  <a:srgbClr val="00B0F0"/>
                </a:solidFill>
              </a:rPr>
              <a:t>		</a:t>
            </a:r>
            <a:r>
              <a:rPr lang="zh-CN" altLang="en-US" sz="1200" dirty="0" smtClean="0">
                <a:solidFill>
                  <a:srgbClr val="00B0F0"/>
                </a:solidFill>
              </a:rPr>
              <a:t>商品描述 </a:t>
            </a:r>
            <a:r>
              <a:rPr lang="en-US" altLang="zh-CN" sz="1200" dirty="0" smtClean="0">
                <a:solidFill>
                  <a:srgbClr val="00B0F0"/>
                </a:solidFill>
              </a:rPr>
              <a:t>	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94280" y="1710029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	</a:t>
            </a:r>
            <a:r>
              <a:rPr lang="zh-CN" altLang="en-US" sz="1200" dirty="0" smtClean="0"/>
              <a:t>高露洁牙膏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394280" y="2032643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	</a:t>
            </a:r>
            <a:r>
              <a:rPr lang="zh-CN" altLang="en-US" sz="1200" dirty="0" smtClean="0"/>
              <a:t>中华牙膏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394279" y="2366054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3	</a:t>
            </a:r>
            <a:r>
              <a:rPr lang="zh-CN" altLang="en-US" sz="1200" dirty="0" smtClean="0"/>
              <a:t>佳洁士牙膏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5394278" y="2716802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4	</a:t>
            </a:r>
            <a:r>
              <a:rPr lang="zh-CN" altLang="en-US" sz="1200" dirty="0" smtClean="0"/>
              <a:t>其他牙膏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78920" y="104953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京</a:t>
            </a:r>
            <a:r>
              <a:rPr lang="zh-CN" altLang="en-US" sz="1200" dirty="0" smtClean="0">
                <a:solidFill>
                  <a:srgbClr val="7030A0"/>
                </a:solidFill>
              </a:rPr>
              <a:t>东商城搜索框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14066"/>
          <a:stretch/>
        </p:blipFill>
        <p:spPr>
          <a:xfrm>
            <a:off x="438138" y="1359281"/>
            <a:ext cx="3806086" cy="96657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394278" y="3068498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    ……   	1</a:t>
            </a:r>
            <a:r>
              <a:rPr lang="zh-CN" altLang="en-US" sz="1200" dirty="0" smtClean="0"/>
              <a:t>万条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394278" y="1025927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京</a:t>
            </a:r>
            <a:r>
              <a:rPr lang="zh-CN" altLang="en-US" sz="1200" dirty="0" smtClean="0">
                <a:solidFill>
                  <a:srgbClr val="7030A0"/>
                </a:solidFill>
              </a:rPr>
              <a:t>东商城后台商品表</a:t>
            </a:r>
            <a:r>
              <a:rPr lang="en-US" altLang="zh-CN" sz="1200" dirty="0" smtClean="0">
                <a:solidFill>
                  <a:srgbClr val="7030A0"/>
                </a:solidFill>
              </a:rPr>
              <a:t>	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36" idx="1"/>
          </p:cNvCxnSpPr>
          <p:nvPr/>
        </p:nvCxnSpPr>
        <p:spPr>
          <a:xfrm flipV="1">
            <a:off x="4283969" y="1848529"/>
            <a:ext cx="1110311" cy="57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3"/>
            <a:endCxn id="37" idx="1"/>
          </p:cNvCxnSpPr>
          <p:nvPr/>
        </p:nvCxnSpPr>
        <p:spPr>
          <a:xfrm flipV="1">
            <a:off x="4283969" y="2171143"/>
            <a:ext cx="1110311" cy="25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3"/>
            <a:endCxn id="38" idx="1"/>
          </p:cNvCxnSpPr>
          <p:nvPr/>
        </p:nvCxnSpPr>
        <p:spPr>
          <a:xfrm>
            <a:off x="4283969" y="2428497"/>
            <a:ext cx="1110310" cy="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3"/>
            <a:endCxn id="39" idx="1"/>
          </p:cNvCxnSpPr>
          <p:nvPr/>
        </p:nvCxnSpPr>
        <p:spPr>
          <a:xfrm>
            <a:off x="4283969" y="2428497"/>
            <a:ext cx="1110309" cy="42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" idx="3"/>
            <a:endCxn id="44" idx="1"/>
          </p:cNvCxnSpPr>
          <p:nvPr/>
        </p:nvCxnSpPr>
        <p:spPr>
          <a:xfrm>
            <a:off x="4283969" y="2428497"/>
            <a:ext cx="1110309" cy="7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370654" y="1734547"/>
            <a:ext cx="844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逐条遍历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79317" y="3555085"/>
            <a:ext cx="44644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）比如说“商品描述”字段的长度，有长达数千个，甚至数万个字符，这个时候，每次都要对每条记录的所有文本进行扫描，判断包不包含我指定的这个关键词（比如说“牙膏”），效率非常低。</a:t>
            </a:r>
          </a:p>
        </p:txBody>
      </p:sp>
      <p:sp>
        <p:nvSpPr>
          <p:cNvPr id="62" name="矩形 61"/>
          <p:cNvSpPr/>
          <p:nvPr/>
        </p:nvSpPr>
        <p:spPr>
          <a:xfrm>
            <a:off x="378920" y="3024500"/>
            <a:ext cx="3915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where </a:t>
            </a:r>
            <a:r>
              <a:rPr lang="en-US" altLang="zh-CN" sz="1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“%</a:t>
            </a:r>
            <a:r>
              <a:rPr lang="zh-CN" altLang="en-US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生化机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%”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425565" y="4339912"/>
            <a:ext cx="4572000" cy="5248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）还不能将搜索词拆分开来，尽可能去搜索更多的符合你的期望的结果，比如输入“生化机”，就搜索不出来“生化危机”。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378920" y="3924916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用数据库来实现搜索，是不太靠谱的。通常来说，性能会很差的。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50672" y="1673559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千字的商品描述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7657133" y="1991075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千字的商品描述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13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60" grpId="0"/>
      <p:bldP spid="18" grpId="0"/>
      <p:bldP spid="62" grpId="0"/>
      <p:bldP spid="23" grpId="0"/>
      <p:bldP spid="59" grpId="0"/>
      <p:bldP spid="95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8285" y="5606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倒排索引</a:t>
            </a:r>
            <a:r>
              <a:rPr lang="zh-CN" altLang="en-US" dirty="0" smtClean="0">
                <a:solidFill>
                  <a:srgbClr val="FF0000"/>
                </a:solidFill>
              </a:rPr>
              <a:t>原理简介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4208" y="1517055"/>
            <a:ext cx="12843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关键词</a:t>
            </a:r>
            <a:r>
              <a:rPr lang="en-US" altLang="zh-CN" sz="1200" dirty="0" smtClean="0">
                <a:solidFill>
                  <a:srgbClr val="0070C0"/>
                </a:solidFill>
              </a:rPr>
              <a:t>	ids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846" y="1564544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1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生化危机电影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2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生化危机海报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3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生化危机文章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4 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生化危机新闻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56464" y="1564544"/>
            <a:ext cx="13195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电影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海报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文章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新闻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5750" y="1811508"/>
            <a:ext cx="1537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生化</a:t>
            </a:r>
            <a:r>
              <a:rPr lang="en-US" altLang="zh-CN" sz="1200" dirty="0" smtClean="0">
                <a:solidFill>
                  <a:srgbClr val="0070C0"/>
                </a:solidFill>
              </a:rPr>
              <a:t>	1,2,3,4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5750" y="2105961"/>
            <a:ext cx="1537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危机</a:t>
            </a:r>
            <a:r>
              <a:rPr lang="en-US" altLang="zh-CN" sz="1200" dirty="0" smtClean="0">
                <a:solidFill>
                  <a:srgbClr val="0070C0"/>
                </a:solidFill>
              </a:rPr>
              <a:t>	1,2,3,4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25750" y="2382960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电影</a:t>
            </a:r>
            <a:r>
              <a:rPr lang="en-US" altLang="zh-CN" sz="1200" dirty="0" smtClean="0">
                <a:solidFill>
                  <a:srgbClr val="0070C0"/>
                </a:solidFill>
              </a:rPr>
              <a:t>	1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5749" y="2691934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海报</a:t>
            </a:r>
            <a:r>
              <a:rPr lang="en-US" altLang="zh-CN" sz="1200" dirty="0" smtClean="0">
                <a:solidFill>
                  <a:srgbClr val="0070C0"/>
                </a:solidFill>
              </a:rPr>
              <a:t>	2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25748" y="2976150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文章</a:t>
            </a:r>
            <a:r>
              <a:rPr lang="en-US" altLang="zh-CN" sz="1200" dirty="0" smtClean="0">
                <a:solidFill>
                  <a:srgbClr val="0070C0"/>
                </a:solidFill>
              </a:rPr>
              <a:t>	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5748" y="3292341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新闻</a:t>
            </a:r>
            <a:r>
              <a:rPr lang="en-US" altLang="zh-CN" sz="1200" dirty="0" smtClean="0">
                <a:solidFill>
                  <a:srgbClr val="0070C0"/>
                </a:solidFill>
              </a:rPr>
              <a:t>	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7878" y="1131590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 </a:t>
            </a:r>
            <a:r>
              <a:rPr lang="zh-CN" altLang="en-US" sz="1200" dirty="0" smtClean="0">
                <a:solidFill>
                  <a:srgbClr val="00B0F0"/>
                </a:solidFill>
              </a:rPr>
              <a:t>数据库</a:t>
            </a:r>
            <a:r>
              <a:rPr lang="zh-CN" altLang="en-US" sz="1200" dirty="0">
                <a:solidFill>
                  <a:srgbClr val="00B0F0"/>
                </a:solidFill>
              </a:rPr>
              <a:t>里的数据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4130546" y="1149045"/>
            <a:ext cx="606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</a:rPr>
              <a:t>切</a:t>
            </a:r>
            <a:r>
              <a:rPr lang="zh-CN" altLang="en-US" sz="1200" dirty="0">
                <a:solidFill>
                  <a:srgbClr val="7030A0"/>
                </a:solidFill>
              </a:rPr>
              <a:t>词</a:t>
            </a:r>
          </a:p>
        </p:txBody>
      </p:sp>
      <p:sp>
        <p:nvSpPr>
          <p:cNvPr id="43" name="矩形 42"/>
          <p:cNvSpPr/>
          <p:nvPr/>
        </p:nvSpPr>
        <p:spPr>
          <a:xfrm>
            <a:off x="6444208" y="1131589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 </a:t>
            </a:r>
            <a:r>
              <a:rPr lang="zh-CN" altLang="en-US" sz="1200" dirty="0" smtClean="0">
                <a:solidFill>
                  <a:srgbClr val="0070C0"/>
                </a:solidFill>
              </a:rPr>
              <a:t>倒排索引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2601" y="3982745"/>
            <a:ext cx="4201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</a:rPr>
              <a:t>总结</a:t>
            </a:r>
            <a:r>
              <a:rPr lang="en-US" altLang="zh-CN" sz="1200" dirty="0" smtClean="0">
                <a:solidFill>
                  <a:srgbClr val="C00000"/>
                </a:solidFill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</a:rPr>
              <a:t>：数据库里的数据，一共</a:t>
            </a:r>
            <a:r>
              <a:rPr lang="en-US" altLang="zh-CN" sz="1200" dirty="0" smtClean="0">
                <a:solidFill>
                  <a:srgbClr val="C00000"/>
                </a:solidFill>
              </a:rPr>
              <a:t>100</a:t>
            </a:r>
            <a:r>
              <a:rPr lang="zh-CN" altLang="en-US" sz="1200" dirty="0" smtClean="0">
                <a:solidFill>
                  <a:srgbClr val="C00000"/>
                </a:solidFill>
              </a:rPr>
              <a:t>万条，按照之前的思路，其实就要扫描</a:t>
            </a:r>
            <a:r>
              <a:rPr lang="en-US" altLang="zh-CN" sz="1200" dirty="0" smtClean="0">
                <a:solidFill>
                  <a:srgbClr val="C00000"/>
                </a:solidFill>
              </a:rPr>
              <a:t>100</a:t>
            </a:r>
            <a:r>
              <a:rPr lang="zh-CN" altLang="en-US" sz="1200" dirty="0" smtClean="0">
                <a:solidFill>
                  <a:srgbClr val="C00000"/>
                </a:solidFill>
              </a:rPr>
              <a:t>万次，而且每次扫描，都需要匹配那个文本所有的字符，确认是否包含搜索的关键词，而且还不能将搜索词拆解开来进行检索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36253" y="3982745"/>
            <a:ext cx="4129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总结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：利用倒排索引，进行搜索的话，假设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万条数据，拆分出来的词语，假设有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万个词语，那么在倒排索引中，就有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万行，我们可能并不需要搜索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万次，很可能，在搜索到第一次的时候，我们就可以找到这个搜索词对应的数据。也可能滴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次，或者第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846" y="283765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查找：生化机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4" name="直接箭头连接符 3"/>
          <p:cNvCxnSpPr>
            <a:stCxn id="17" idx="3"/>
            <a:endCxn id="28" idx="1"/>
          </p:cNvCxnSpPr>
          <p:nvPr/>
        </p:nvCxnSpPr>
        <p:spPr>
          <a:xfrm flipV="1">
            <a:off x="2007842" y="1950008"/>
            <a:ext cx="4417908" cy="10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027014" y="2718047"/>
            <a:ext cx="1229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返回</a:t>
            </a:r>
            <a:r>
              <a:rPr lang="en-US" altLang="zh-CN" sz="1200" dirty="0" smtClean="0">
                <a:solidFill>
                  <a:srgbClr val="0070C0"/>
                </a:solidFill>
              </a:rPr>
              <a:t>1,2,3,4</a:t>
            </a:r>
            <a:r>
              <a:rPr lang="zh-CN" altLang="en-US" sz="1200" dirty="0" smtClean="0">
                <a:solidFill>
                  <a:srgbClr val="0070C0"/>
                </a:solidFill>
              </a:rPr>
              <a:t>商品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007841" y="2095724"/>
            <a:ext cx="4436367" cy="10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3" grpId="0"/>
      <p:bldP spid="46" grpId="0"/>
      <p:bldP spid="47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0615" y="592326"/>
            <a:ext cx="255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单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zh-CN" dirty="0">
                <a:solidFill>
                  <a:srgbClr val="FF0000"/>
                </a:solidFill>
              </a:rPr>
              <a:t>环境下创建</a:t>
            </a:r>
            <a:r>
              <a:rPr lang="en-US" altLang="zh-CN" dirty="0">
                <a:solidFill>
                  <a:srgbClr val="FF0000"/>
                </a:solidFill>
              </a:rPr>
              <a:t>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5009" y="1419622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1619672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563268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536511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195736" y="1554346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node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2085" y="2689419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92080" y="2183438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shard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无法分配，集群状态为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yellow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284547" y="3075806"/>
            <a:ext cx="36615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集群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可以正常工作，但是一旦出现节点宕机，数据全部丢失，而且集群不可用，无法承接任何请求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1272507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）单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环境下，创建一个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index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shard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34" grpId="0"/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0615" y="59232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node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环境下创建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411038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1452287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395883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369126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076600" y="1545762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4700" y="2680835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932040" y="1411038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5196703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140299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113542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876528" y="1545762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49116" y="2680835"/>
            <a:ext cx="1388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dirty="0"/>
              <a:t>replica shard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2" idx="2"/>
            <a:endCxn id="13" idx="2"/>
          </p:cNvCxnSpPr>
          <p:nvPr/>
        </p:nvCxnSpPr>
        <p:spPr>
          <a:xfrm rot="16200000" flipH="1">
            <a:off x="3664408" y="725586"/>
            <a:ext cx="12700" cy="3744416"/>
          </a:xfrm>
          <a:prstGeom prst="bentConnector3">
            <a:avLst>
              <a:gd name="adj1" fmla="val 6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0"/>
            <a:endCxn id="14" idx="0"/>
          </p:cNvCxnSpPr>
          <p:nvPr/>
        </p:nvCxnSpPr>
        <p:spPr>
          <a:xfrm rot="5400000" flipH="1" flipV="1">
            <a:off x="4608004" y="402926"/>
            <a:ext cx="12700" cy="3744416"/>
          </a:xfrm>
          <a:prstGeom prst="bentConnector3">
            <a:avLst>
              <a:gd name="adj1" fmla="val 241715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4" idx="2"/>
            <a:endCxn id="15" idx="2"/>
          </p:cNvCxnSpPr>
          <p:nvPr/>
        </p:nvCxnSpPr>
        <p:spPr>
          <a:xfrm rot="16200000" flipH="1">
            <a:off x="5581247" y="725586"/>
            <a:ext cx="12700" cy="3744416"/>
          </a:xfrm>
          <a:prstGeom prst="bentConnector3">
            <a:avLst>
              <a:gd name="adj1" fmla="val 52971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8496" y="3513600"/>
            <a:ext cx="32361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）两个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环境下，创建一个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index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shard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8496" y="4274403"/>
            <a:ext cx="26773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数据同步到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replica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2966" y="3984302"/>
            <a:ext cx="31758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读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取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primary/replica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中数据都可以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95037" y="4051688"/>
            <a:ext cx="1592560" cy="322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</a:t>
            </a:r>
            <a:r>
              <a:rPr lang="zh-CN" altLang="en-US" sz="1400" dirty="0" smtClean="0"/>
              <a:t>程序读数据</a:t>
            </a:r>
            <a:endParaRPr lang="zh-CN" altLang="en-US" sz="1400" dirty="0"/>
          </a:p>
        </p:txBody>
      </p:sp>
      <p:cxnSp>
        <p:nvCxnSpPr>
          <p:cNvPr id="33" name="直接箭头连接符 32"/>
          <p:cNvCxnSpPr>
            <a:stCxn id="32" idx="0"/>
            <a:endCxn id="24" idx="2"/>
          </p:cNvCxnSpPr>
          <p:nvPr/>
        </p:nvCxnSpPr>
        <p:spPr>
          <a:xfrm flipH="1" flipV="1">
            <a:off x="3709039" y="2597794"/>
            <a:ext cx="1082278" cy="145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0"/>
          </p:cNvCxnSpPr>
          <p:nvPr/>
        </p:nvCxnSpPr>
        <p:spPr>
          <a:xfrm flipV="1">
            <a:off x="4791317" y="2604145"/>
            <a:ext cx="2668489" cy="144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34" grpId="0"/>
      <p:bldP spid="5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28" grpId="0"/>
      <p:bldP spid="29" grpId="0"/>
      <p:bldP spid="30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389" y="5908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容错恢复机制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49052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28581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13274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865405" y="2048909"/>
            <a:ext cx="1748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Master node1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589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338088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r0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17617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502310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R2-2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3955705" y="2048909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7625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627124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r0-2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06653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r1-2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91346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6846065" y="2048909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55958" y="1779662"/>
            <a:ext cx="1516699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865405" y="1779662"/>
            <a:ext cx="1632447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6640" y="902277"/>
            <a:ext cx="5613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）重启故障的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new 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，会将缺失的副本都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copy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一份到该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上去，而且该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会使用之前已有的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数据，只是同步一下宕机之后发生过的修改。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变为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green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 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44209" y="902277"/>
            <a:ext cx="2924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选举，自动选举另外一个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成为新的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，承担起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的责任来。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74071" y="2891003"/>
            <a:ext cx="1529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New master node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08104" y="3601493"/>
            <a:ext cx="3360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）新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，将丢失的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的某个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提升为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，此时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会变为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yellow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全都变成了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。但是少了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shard,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所以不是所有的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6407413" y="2438234"/>
            <a:ext cx="535502" cy="488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71240" y="2887765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304798" y="3739993"/>
            <a:ext cx="2924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 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宕机的一瞬间，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p0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这个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就没了，此时就不是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，就不是所有的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 =red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34" grpId="0"/>
      <p:bldP spid="25" grpId="0" animBg="1"/>
      <p:bldP spid="27" grpId="0" animBg="1"/>
      <p:bldP spid="31" grpId="0" animBg="1"/>
      <p:bldP spid="35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11" grpId="0"/>
      <p:bldP spid="44" grpId="0"/>
      <p:bldP spid="45" grpId="0"/>
      <p:bldP spid="46" grpId="0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39454" y="590832"/>
            <a:ext cx="2560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数据写入存储流程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115616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张三</a:t>
            </a:r>
            <a:endParaRPr lang="zh-CN" altLang="en-US" sz="1400" dirty="0"/>
          </a:p>
        </p:txBody>
      </p:sp>
      <p:sp>
        <p:nvSpPr>
          <p:cNvPr id="29" name="流程图: 磁盘 28"/>
          <p:cNvSpPr/>
          <p:nvPr/>
        </p:nvSpPr>
        <p:spPr>
          <a:xfrm>
            <a:off x="2051720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30" name="流程图: 磁盘 29"/>
          <p:cNvSpPr/>
          <p:nvPr/>
        </p:nvSpPr>
        <p:spPr>
          <a:xfrm>
            <a:off x="2987824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王五</a:t>
            </a:r>
            <a:endParaRPr lang="zh-CN" altLang="en-US" sz="1400" dirty="0"/>
          </a:p>
        </p:txBody>
      </p:sp>
      <p:sp>
        <p:nvSpPr>
          <p:cNvPr id="5" name="流程图: 多文档 4"/>
          <p:cNvSpPr/>
          <p:nvPr/>
        </p:nvSpPr>
        <p:spPr>
          <a:xfrm>
            <a:off x="881666" y="3434047"/>
            <a:ext cx="1080120" cy="64807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流程图: 多文档 31"/>
          <p:cNvSpPr/>
          <p:nvPr/>
        </p:nvSpPr>
        <p:spPr>
          <a:xfrm>
            <a:off x="6660232" y="3445087"/>
            <a:ext cx="1080120" cy="64807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91680" y="2458029"/>
            <a:ext cx="98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Searchable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745711" y="987574"/>
            <a:ext cx="118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Commit point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36" idx="2"/>
            <a:endCxn id="4" idx="1"/>
          </p:cNvCxnSpPr>
          <p:nvPr/>
        </p:nvCxnSpPr>
        <p:spPr>
          <a:xfrm flipH="1">
            <a:off x="1403648" y="1295351"/>
            <a:ext cx="936104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6" idx="2"/>
            <a:endCxn id="30" idx="1"/>
          </p:cNvCxnSpPr>
          <p:nvPr/>
        </p:nvCxnSpPr>
        <p:spPr>
          <a:xfrm>
            <a:off x="2339752" y="1295351"/>
            <a:ext cx="936104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6" idx="2"/>
            <a:endCxn id="29" idx="1"/>
          </p:cNvCxnSpPr>
          <p:nvPr/>
        </p:nvCxnSpPr>
        <p:spPr>
          <a:xfrm>
            <a:off x="2339752" y="1295351"/>
            <a:ext cx="0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48428" y="4143083"/>
            <a:ext cx="128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memory buffer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660232" y="4118646"/>
            <a:ext cx="793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Translog</a:t>
            </a:r>
            <a:endParaRPr lang="en-US" altLang="zh-CN" sz="1400" dirty="0" smtClean="0"/>
          </a:p>
        </p:txBody>
      </p:sp>
      <p:sp>
        <p:nvSpPr>
          <p:cNvPr id="52" name="流程图: 磁盘 51"/>
          <p:cNvSpPr/>
          <p:nvPr/>
        </p:nvSpPr>
        <p:spPr>
          <a:xfrm>
            <a:off x="3967417" y="1730052"/>
            <a:ext cx="57606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043686" y="2798741"/>
            <a:ext cx="2579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）当前索引有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5576" y="4401901"/>
            <a:ext cx="1921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新接收的数据进入内存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15411" y="4143083"/>
            <a:ext cx="2874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buffer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生成一个新的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，刷到文件系统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Lucene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即可检索这个新的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此时，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被清空。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波形 53"/>
          <p:cNvSpPr/>
          <p:nvPr/>
        </p:nvSpPr>
        <p:spPr>
          <a:xfrm>
            <a:off x="3779912" y="3478257"/>
            <a:ext cx="956279" cy="614902"/>
          </a:xfrm>
          <a:prstGeom prst="wav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91032" y="3530585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new segment</a:t>
            </a:r>
          </a:p>
          <a:p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李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四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5" idx="3"/>
            <a:endCxn id="17" idx="1"/>
          </p:cNvCxnSpPr>
          <p:nvPr/>
        </p:nvCxnSpPr>
        <p:spPr>
          <a:xfrm flipV="1">
            <a:off x="1961786" y="3753461"/>
            <a:ext cx="1729246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2" idx="3"/>
          </p:cNvCxnSpPr>
          <p:nvPr/>
        </p:nvCxnSpPr>
        <p:spPr>
          <a:xfrm flipV="1">
            <a:off x="4251881" y="2378124"/>
            <a:ext cx="3568" cy="10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  <a:endCxn id="52" idx="1"/>
          </p:cNvCxnSpPr>
          <p:nvPr/>
        </p:nvCxnSpPr>
        <p:spPr>
          <a:xfrm>
            <a:off x="2339752" y="1295351"/>
            <a:ext cx="1915697" cy="4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179127" y="2499181"/>
            <a:ext cx="236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5</a:t>
            </a:r>
            <a:r>
              <a:rPr lang="zh-CN" altLang="en-US" sz="1400" dirty="0" smtClean="0">
                <a:solidFill>
                  <a:srgbClr val="7030A0"/>
                </a:solidFill>
              </a:rPr>
              <a:t>）刷新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r>
              <a:rPr lang="zh-CN" altLang="en-US" sz="1400" dirty="0" smtClean="0">
                <a:solidFill>
                  <a:srgbClr val="7030A0"/>
                </a:solidFill>
              </a:rPr>
              <a:t>到磁盘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06621" y="2538535"/>
            <a:ext cx="2650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6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translog</a:t>
            </a:r>
            <a:r>
              <a:rPr lang="zh-CN" altLang="en-US" sz="1400" dirty="0" smtClean="0">
                <a:solidFill>
                  <a:srgbClr val="7030A0"/>
                </a:solidFill>
              </a:rPr>
              <a:t>中保存的数据被清空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0" name="流程图: 磁盘 69"/>
          <p:cNvSpPr/>
          <p:nvPr/>
        </p:nvSpPr>
        <p:spPr>
          <a:xfrm>
            <a:off x="6084168" y="1416967"/>
            <a:ext cx="57606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72" name="流程图: 磁盘 71"/>
          <p:cNvSpPr/>
          <p:nvPr/>
        </p:nvSpPr>
        <p:spPr>
          <a:xfrm>
            <a:off x="6084168" y="987574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29" idx="1"/>
            <a:endCxn id="72" idx="2"/>
          </p:cNvCxnSpPr>
          <p:nvPr/>
        </p:nvCxnSpPr>
        <p:spPr>
          <a:xfrm flipV="1">
            <a:off x="2339752" y="1311610"/>
            <a:ext cx="3744416" cy="4256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2" idx="4"/>
            <a:endCxn id="70" idx="2"/>
          </p:cNvCxnSpPr>
          <p:nvPr/>
        </p:nvCxnSpPr>
        <p:spPr>
          <a:xfrm flipV="1">
            <a:off x="4543481" y="1741003"/>
            <a:ext cx="1540687" cy="313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19615" y="1155473"/>
            <a:ext cx="1444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8</a:t>
            </a:r>
            <a:r>
              <a:rPr lang="zh-CN" altLang="en-US" sz="1400" dirty="0" smtClean="0">
                <a:solidFill>
                  <a:srgbClr val="7030A0"/>
                </a:solidFill>
              </a:rPr>
              <a:t>）归并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1545" y="1686459"/>
            <a:ext cx="720080" cy="822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59127" y="1610497"/>
            <a:ext cx="720080" cy="822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929337" y="1619387"/>
            <a:ext cx="649870" cy="835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2014818" y="1686460"/>
            <a:ext cx="628704" cy="818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2"/>
          </p:cNvCxnSpPr>
          <p:nvPr/>
        </p:nvCxnSpPr>
        <p:spPr>
          <a:xfrm flipV="1">
            <a:off x="2339752" y="1044440"/>
            <a:ext cx="3744415" cy="25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91032" y="834135"/>
            <a:ext cx="1862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9</a:t>
            </a:r>
            <a:r>
              <a:rPr lang="zh-CN" altLang="en-US" sz="1400" dirty="0" smtClean="0">
                <a:solidFill>
                  <a:srgbClr val="7030A0"/>
                </a:solidFill>
              </a:rPr>
              <a:t>）删除就的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25505" y="3245212"/>
            <a:ext cx="1638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秒，数据从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被写入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segment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93031" y="4396585"/>
            <a:ext cx="1921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新接收的数据进入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波形 46"/>
          <p:cNvSpPr/>
          <p:nvPr/>
        </p:nvSpPr>
        <p:spPr>
          <a:xfrm>
            <a:off x="4920576" y="3514880"/>
            <a:ext cx="956279" cy="614902"/>
          </a:xfrm>
          <a:prstGeom prst="wav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71994" y="3656456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segment</a:t>
            </a:r>
          </a:p>
        </p:txBody>
      </p:sp>
      <p:sp>
        <p:nvSpPr>
          <p:cNvPr id="17" name="矩形 16"/>
          <p:cNvSpPr/>
          <p:nvPr/>
        </p:nvSpPr>
        <p:spPr>
          <a:xfrm>
            <a:off x="3691032" y="3363838"/>
            <a:ext cx="2393135" cy="77924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35557" y="3289366"/>
            <a:ext cx="892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7030A0"/>
                </a:solidFill>
              </a:rPr>
              <a:t>Os</a:t>
            </a:r>
            <a:r>
              <a:rPr lang="en-US" altLang="zh-CN" sz="1400" dirty="0" smtClean="0">
                <a:solidFill>
                  <a:srgbClr val="7030A0"/>
                </a:solidFill>
              </a:rPr>
              <a:t> cache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71381" y="2836618"/>
            <a:ext cx="3064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7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translog</a:t>
            </a:r>
            <a:r>
              <a:rPr lang="zh-CN" altLang="en-US" sz="1400" dirty="0" smtClean="0">
                <a:solidFill>
                  <a:srgbClr val="7030A0"/>
                </a:solidFill>
              </a:rPr>
              <a:t>中记录增删改操作日志，并持久化到磁盘，用于故障数据恢复。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5" grpId="0" animBg="1"/>
      <p:bldP spid="32" grpId="0" animBg="1"/>
      <p:bldP spid="6" grpId="0"/>
      <p:bldP spid="36" grpId="0"/>
      <p:bldP spid="50" grpId="0"/>
      <p:bldP spid="51" grpId="0"/>
      <p:bldP spid="52" grpId="0" animBg="1"/>
      <p:bldP spid="21" grpId="0"/>
      <p:bldP spid="26" grpId="0"/>
      <p:bldP spid="33" grpId="0"/>
      <p:bldP spid="54" grpId="0" animBg="1"/>
      <p:bldP spid="55" grpId="0"/>
      <p:bldP spid="67" grpId="0"/>
      <p:bldP spid="68" grpId="0"/>
      <p:bldP spid="70" grpId="0" animBg="1"/>
      <p:bldP spid="72" grpId="0" animBg="1"/>
      <p:bldP spid="79" grpId="0"/>
      <p:bldP spid="44" grpId="0"/>
      <p:bldP spid="45" grpId="0"/>
      <p:bldP spid="46" grpId="0"/>
      <p:bldP spid="47" grpId="0" animBg="1"/>
      <p:bldP spid="48" grpId="0"/>
      <p:bldP spid="17" grpId="0" animBg="1"/>
      <p:bldP spid="53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2915" y="546572"/>
            <a:ext cx="3099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sz="1400" dirty="0" smtClean="0">
                <a:solidFill>
                  <a:srgbClr val="FF0000"/>
                </a:solidFill>
              </a:rPr>
              <a:t>存入数据和搜索数据机制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87574"/>
            <a:ext cx="2880320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Article文章（Document对象）</a:t>
            </a:r>
          </a:p>
          <a:p>
            <a:r>
              <a:rPr lang="zh-CN" altLang="en-US" sz="1100" dirty="0"/>
              <a:t>{</a:t>
            </a:r>
          </a:p>
          <a:p>
            <a:r>
              <a:rPr lang="zh-CN" altLang="en-US" sz="1100" dirty="0" smtClean="0"/>
              <a:t>    id</a:t>
            </a:r>
            <a:r>
              <a:rPr lang="zh-CN" altLang="en-US" sz="1100" dirty="0"/>
              <a:t>:1</a:t>
            </a:r>
          </a:p>
          <a:p>
            <a:r>
              <a:rPr lang="zh-CN" altLang="en-US" sz="1100" dirty="0" smtClean="0"/>
              <a:t>    title</a:t>
            </a:r>
            <a:r>
              <a:rPr lang="zh-CN" altLang="en-US" sz="1100" dirty="0"/>
              <a:t>:学习Elasticsearch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content</a:t>
            </a:r>
            <a:r>
              <a:rPr lang="zh-CN" altLang="en-US" sz="1100" dirty="0"/>
              <a:t>:Elasticsearch是一个非常不错的全文检索的搜索服务器</a:t>
            </a:r>
          </a:p>
          <a:p>
            <a:r>
              <a:rPr lang="zh-CN" altLang="en-US" sz="1100" dirty="0"/>
              <a:t>}</a:t>
            </a:r>
          </a:p>
        </p:txBody>
      </p:sp>
      <p:sp>
        <p:nvSpPr>
          <p:cNvPr id="49" name="矩形 48"/>
          <p:cNvSpPr/>
          <p:nvPr/>
        </p:nvSpPr>
        <p:spPr>
          <a:xfrm>
            <a:off x="323528" y="3742749"/>
            <a:ext cx="288032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 smtClean="0"/>
              <a:t>Mapping</a:t>
            </a:r>
            <a:endParaRPr lang="zh-CN" altLang="zh-CN" sz="800" dirty="0"/>
          </a:p>
          <a:p>
            <a:r>
              <a:rPr lang="en-US" altLang="zh-CN" sz="800" dirty="0"/>
              <a:t>    index : 'blog',</a:t>
            </a:r>
            <a:endParaRPr lang="zh-CN" altLang="zh-CN" sz="800" dirty="0"/>
          </a:p>
          <a:p>
            <a:r>
              <a:rPr lang="en-US" altLang="zh-CN" sz="800" dirty="0"/>
              <a:t>    type : 'article',</a:t>
            </a:r>
            <a:endParaRPr lang="zh-CN" altLang="zh-CN" sz="800" dirty="0"/>
          </a:p>
          <a:p>
            <a:r>
              <a:rPr lang="en-US" altLang="zh-CN" sz="800" dirty="0"/>
              <a:t>    body : {</a:t>
            </a:r>
            <a:endParaRPr lang="zh-CN" altLang="zh-CN" sz="800" dirty="0"/>
          </a:p>
          <a:p>
            <a:r>
              <a:rPr lang="en-US" altLang="zh-CN" sz="800" dirty="0"/>
              <a:t>        article: {</a:t>
            </a:r>
            <a:endParaRPr lang="zh-CN" altLang="zh-CN" sz="800" dirty="0"/>
          </a:p>
          <a:p>
            <a:r>
              <a:rPr lang="en-US" altLang="zh-CN" sz="800" dirty="0"/>
              <a:t>            properties: {</a:t>
            </a:r>
            <a:endParaRPr lang="zh-CN" altLang="zh-CN" sz="800" dirty="0"/>
          </a:p>
          <a:p>
            <a:r>
              <a:rPr lang="en-US" altLang="zh-CN" sz="800" dirty="0"/>
              <a:t>                id: {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 type: 'string',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 analyzer: '</a:t>
            </a:r>
            <a:r>
              <a:rPr lang="en-US" altLang="zh-CN" sz="800" dirty="0" err="1"/>
              <a:t>ik</a:t>
            </a:r>
            <a:r>
              <a:rPr lang="en-US" altLang="zh-CN" sz="800" dirty="0"/>
              <a:t>',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</a:t>
            </a:r>
            <a:r>
              <a:rPr lang="en-US" altLang="zh-CN" sz="800" dirty="0" smtClean="0"/>
              <a:t>store: ‘yes',</a:t>
            </a:r>
            <a:endParaRPr lang="zh-CN" altLang="zh-CN" sz="800" dirty="0"/>
          </a:p>
        </p:txBody>
      </p:sp>
      <p:sp>
        <p:nvSpPr>
          <p:cNvPr id="8" name="矩形 7"/>
          <p:cNvSpPr/>
          <p:nvPr/>
        </p:nvSpPr>
        <p:spPr>
          <a:xfrm>
            <a:off x="3707904" y="987574"/>
            <a:ext cx="4968552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58880" y="1017807"/>
            <a:ext cx="1417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创建索引的对象</a:t>
            </a:r>
            <a:r>
              <a:rPr lang="en-US" altLang="zh-CN" sz="1100" dirty="0" smtClean="0"/>
              <a:t>blog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067944" y="1682225"/>
            <a:ext cx="2675428" cy="2329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549036" y="1406072"/>
            <a:ext cx="14029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Article</a:t>
            </a:r>
            <a:r>
              <a:rPr lang="zh-CN" altLang="en-US" sz="1100" dirty="0" smtClean="0"/>
              <a:t>类型（文章）</a:t>
            </a:r>
            <a:endParaRPr lang="zh-CN" altLang="en-US" sz="1100" dirty="0"/>
          </a:p>
        </p:txBody>
      </p:sp>
      <p:sp>
        <p:nvSpPr>
          <p:cNvPr id="59" name="矩形 58"/>
          <p:cNvSpPr/>
          <p:nvPr/>
        </p:nvSpPr>
        <p:spPr>
          <a:xfrm>
            <a:off x="6876256" y="1682225"/>
            <a:ext cx="1523300" cy="2329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840251" y="1420615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Comment</a:t>
            </a:r>
            <a:r>
              <a:rPr lang="zh-CN" altLang="en-US" sz="1100" dirty="0" smtClean="0"/>
              <a:t>类型（评论）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4193354" y="2036147"/>
            <a:ext cx="1057156" cy="181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278732" y="1774536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索引区域</a:t>
            </a:r>
            <a:endParaRPr lang="zh-CN" altLang="en-US" sz="1100" dirty="0"/>
          </a:p>
        </p:txBody>
      </p:sp>
      <p:sp>
        <p:nvSpPr>
          <p:cNvPr id="63" name="矩形 62"/>
          <p:cNvSpPr/>
          <p:nvPr/>
        </p:nvSpPr>
        <p:spPr>
          <a:xfrm>
            <a:off x="5538542" y="2051621"/>
            <a:ext cx="1057156" cy="1803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603719" y="179001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数据区域</a:t>
            </a:r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4315810" y="2136208"/>
            <a:ext cx="9925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学习 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2</a:t>
            </a:r>
          </a:p>
          <a:p>
            <a:r>
              <a:rPr lang="en-US" altLang="zh-CN" sz="1100" dirty="0" smtClean="0"/>
              <a:t>Elasticsearch1</a:t>
            </a:r>
          </a:p>
          <a:p>
            <a:r>
              <a:rPr lang="zh-CN" altLang="en-US" sz="1100" dirty="0" smtClean="0"/>
              <a:t>非常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不错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全文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检索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搜索 </a:t>
            </a:r>
            <a:r>
              <a:rPr lang="en-US" altLang="zh-CN" sz="1100" dirty="0" smtClean="0"/>
              <a:t>1 2</a:t>
            </a:r>
          </a:p>
          <a:p>
            <a:r>
              <a:rPr lang="zh-CN" altLang="en-US" sz="1100" dirty="0" smtClean="0"/>
              <a:t>服务器 </a:t>
            </a:r>
            <a:r>
              <a:rPr lang="en-US" altLang="zh-CN" sz="1100" dirty="0" smtClean="0"/>
              <a:t>1 2</a:t>
            </a:r>
            <a:endParaRPr lang="zh-CN" altLang="en-US" sz="11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93" y="2431236"/>
            <a:ext cx="1378331" cy="646972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5625501" y="2182426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=1</a:t>
            </a:r>
            <a:endParaRPr lang="zh-CN" altLang="en-US" sz="1100" dirty="0"/>
          </a:p>
        </p:txBody>
      </p:sp>
      <p:sp>
        <p:nvSpPr>
          <p:cNvPr id="71" name="矩形 70"/>
          <p:cNvSpPr/>
          <p:nvPr/>
        </p:nvSpPr>
        <p:spPr>
          <a:xfrm>
            <a:off x="374097" y="3484118"/>
            <a:ext cx="2582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映射：字段类型、是否存储、是否分词</a:t>
            </a:r>
            <a:endParaRPr lang="zh-CN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323528" y="2302148"/>
            <a:ext cx="288032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Article文章（Document对象）</a:t>
            </a:r>
          </a:p>
          <a:p>
            <a:r>
              <a:rPr lang="zh-CN" altLang="en-US" sz="1100" dirty="0"/>
              <a:t>{</a:t>
            </a:r>
          </a:p>
          <a:p>
            <a:r>
              <a:rPr lang="zh-CN" altLang="en-US" sz="1100" dirty="0" smtClean="0"/>
              <a:t>    id:</a:t>
            </a:r>
            <a:r>
              <a:rPr lang="en-US" altLang="zh-CN" sz="1100" dirty="0" smtClean="0"/>
              <a:t>2</a:t>
            </a:r>
            <a:endParaRPr lang="zh-CN" altLang="en-US" sz="1100" dirty="0"/>
          </a:p>
          <a:p>
            <a:r>
              <a:rPr lang="zh-CN" altLang="en-US" sz="1100" dirty="0" smtClean="0"/>
              <a:t>    title</a:t>
            </a:r>
            <a:r>
              <a:rPr lang="zh-CN" altLang="en-US" sz="1100" dirty="0"/>
              <a:t>:</a:t>
            </a:r>
            <a:r>
              <a:rPr lang="zh-CN" altLang="en-US" sz="1100" dirty="0" smtClean="0"/>
              <a:t>学习</a:t>
            </a:r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r>
              <a:rPr lang="zh-CN" altLang="en-US" sz="1100" dirty="0" smtClean="0"/>
              <a:t>content:搜索</a:t>
            </a:r>
            <a:r>
              <a:rPr lang="zh-CN" altLang="en-US" sz="1100" dirty="0"/>
              <a:t>服务器</a:t>
            </a:r>
          </a:p>
          <a:p>
            <a:r>
              <a:rPr lang="zh-CN" altLang="en-US" sz="1100" dirty="0"/>
              <a:t>}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20" y="3324010"/>
            <a:ext cx="1368639" cy="522004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5672979" y="3006645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=2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2" idx="3"/>
            <a:endCxn id="8" idx="1"/>
          </p:cNvCxnSpPr>
          <p:nvPr/>
        </p:nvCxnSpPr>
        <p:spPr>
          <a:xfrm>
            <a:off x="3203848" y="1626211"/>
            <a:ext cx="504056" cy="98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3" idx="3"/>
            <a:endCxn id="8" idx="1"/>
          </p:cNvCxnSpPr>
          <p:nvPr/>
        </p:nvCxnSpPr>
        <p:spPr>
          <a:xfrm flipV="1">
            <a:off x="3203848" y="2607754"/>
            <a:ext cx="504056" cy="2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9" idx="3"/>
            <a:endCxn id="8" idx="1"/>
          </p:cNvCxnSpPr>
          <p:nvPr/>
        </p:nvCxnSpPr>
        <p:spPr>
          <a:xfrm flipV="1">
            <a:off x="3203848" y="2607754"/>
            <a:ext cx="504056" cy="179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600643" y="4396690"/>
            <a:ext cx="5532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搜索</a:t>
            </a:r>
            <a:r>
              <a:rPr lang="en-US" altLang="zh-CN" sz="1100" dirty="0" err="1" smtClean="0"/>
              <a:t>Elasticsearch</a:t>
            </a:r>
            <a:endParaRPr lang="en-US" altLang="zh-CN" sz="1100" dirty="0" smtClean="0"/>
          </a:p>
          <a:p>
            <a:r>
              <a:rPr lang="zh-CN" altLang="en-US" sz="1100" dirty="0" smtClean="0"/>
              <a:t>通过倒排索引，先搜索索引区域，查找到对应的</a:t>
            </a:r>
            <a:r>
              <a:rPr lang="en-US" altLang="zh-CN" sz="1100" dirty="0" err="1" smtClean="0"/>
              <a:t>docID</a:t>
            </a:r>
            <a:r>
              <a:rPr lang="zh-CN" altLang="en-US" sz="1100" dirty="0" smtClean="0"/>
              <a:t>，通过</a:t>
            </a:r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去数据区域查找数据</a:t>
            </a:r>
            <a:endParaRPr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827584" y="690467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待存储的内容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13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8" grpId="0" animBg="1"/>
      <p:bldP spid="10" grpId="0"/>
      <p:bldP spid="11" grpId="0" animBg="1"/>
      <p:bldP spid="58" grpId="0"/>
      <p:bldP spid="59" grpId="0" animBg="1"/>
      <p:bldP spid="61" grpId="0"/>
      <p:bldP spid="13" grpId="0" animBg="1"/>
      <p:bldP spid="62" grpId="0"/>
      <p:bldP spid="63" grpId="0" animBg="1"/>
      <p:bldP spid="65" grpId="0"/>
      <p:bldP spid="66" grpId="0"/>
      <p:bldP spid="69" grpId="0"/>
      <p:bldP spid="71" grpId="0"/>
      <p:bldP spid="73" grpId="0" animBg="1"/>
      <p:bldP spid="75" grpId="0"/>
      <p:bldP spid="78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1003</Words>
  <Application>Microsoft Office PowerPoint</Application>
  <PresentationFormat>全屏显示(16:9)</PresentationFormat>
  <Paragraphs>152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204</cp:revision>
  <dcterms:created xsi:type="dcterms:W3CDTF">2013-03-04T07:19:04Z</dcterms:created>
  <dcterms:modified xsi:type="dcterms:W3CDTF">2017-10-09T12:36:52Z</dcterms:modified>
</cp:coreProperties>
</file>