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handoutMasterIdLst>
    <p:handoutMasterId r:id="rId88"/>
  </p:handoutMasterIdLst>
  <p:sldIdLst>
    <p:sldId id="256" r:id="rId2"/>
    <p:sldId id="678" r:id="rId3"/>
    <p:sldId id="449" r:id="rId4"/>
    <p:sldId id="572" r:id="rId5"/>
    <p:sldId id="573" r:id="rId6"/>
    <p:sldId id="574" r:id="rId7"/>
    <p:sldId id="575" r:id="rId8"/>
    <p:sldId id="576" r:id="rId9"/>
    <p:sldId id="577" r:id="rId10"/>
    <p:sldId id="578" r:id="rId11"/>
    <p:sldId id="580" r:id="rId12"/>
    <p:sldId id="581" r:id="rId13"/>
    <p:sldId id="490" r:id="rId14"/>
    <p:sldId id="491" r:id="rId15"/>
    <p:sldId id="459" r:id="rId16"/>
    <p:sldId id="679" r:id="rId17"/>
    <p:sldId id="667" r:id="rId18"/>
    <p:sldId id="675" r:id="rId19"/>
    <p:sldId id="676" r:id="rId20"/>
    <p:sldId id="460" r:id="rId21"/>
    <p:sldId id="666" r:id="rId22"/>
    <p:sldId id="461" r:id="rId23"/>
    <p:sldId id="462" r:id="rId24"/>
    <p:sldId id="482" r:id="rId25"/>
    <p:sldId id="584" r:id="rId26"/>
    <p:sldId id="585" r:id="rId27"/>
    <p:sldId id="590" r:id="rId28"/>
    <p:sldId id="588" r:id="rId29"/>
    <p:sldId id="582" r:id="rId30"/>
    <p:sldId id="589" r:id="rId31"/>
    <p:sldId id="594" r:id="rId32"/>
    <p:sldId id="465" r:id="rId33"/>
    <p:sldId id="466" r:id="rId34"/>
    <p:sldId id="596" r:id="rId35"/>
    <p:sldId id="597" r:id="rId36"/>
    <p:sldId id="598" r:id="rId37"/>
    <p:sldId id="599" r:id="rId38"/>
    <p:sldId id="668" r:id="rId39"/>
    <p:sldId id="669" r:id="rId40"/>
    <p:sldId id="601" r:id="rId41"/>
    <p:sldId id="603" r:id="rId42"/>
    <p:sldId id="673" r:id="rId43"/>
    <p:sldId id="604" r:id="rId44"/>
    <p:sldId id="663" r:id="rId45"/>
    <p:sldId id="671" r:id="rId46"/>
    <p:sldId id="605" r:id="rId47"/>
    <p:sldId id="672" r:id="rId48"/>
    <p:sldId id="607" r:id="rId49"/>
    <p:sldId id="516" r:id="rId50"/>
    <p:sldId id="519" r:id="rId51"/>
    <p:sldId id="520" r:id="rId52"/>
    <p:sldId id="522" r:id="rId53"/>
    <p:sldId id="558" r:id="rId54"/>
    <p:sldId id="523" r:id="rId55"/>
    <p:sldId id="524" r:id="rId56"/>
    <p:sldId id="525" r:id="rId57"/>
    <p:sldId id="526" r:id="rId58"/>
    <p:sldId id="528" r:id="rId59"/>
    <p:sldId id="645" r:id="rId60"/>
    <p:sldId id="544" r:id="rId61"/>
    <p:sldId id="529" r:id="rId62"/>
    <p:sldId id="530" r:id="rId63"/>
    <p:sldId id="531" r:id="rId64"/>
    <p:sldId id="532" r:id="rId65"/>
    <p:sldId id="533" r:id="rId66"/>
    <p:sldId id="534" r:id="rId67"/>
    <p:sldId id="535" r:id="rId68"/>
    <p:sldId id="646" r:id="rId69"/>
    <p:sldId id="537" r:id="rId70"/>
    <p:sldId id="647" r:id="rId71"/>
    <p:sldId id="648" r:id="rId72"/>
    <p:sldId id="649" r:id="rId73"/>
    <p:sldId id="650" r:id="rId74"/>
    <p:sldId id="652" r:id="rId75"/>
    <p:sldId id="674" r:id="rId76"/>
    <p:sldId id="654" r:id="rId77"/>
    <p:sldId id="653" r:id="rId78"/>
    <p:sldId id="655" r:id="rId79"/>
    <p:sldId id="656" r:id="rId80"/>
    <p:sldId id="670" r:id="rId81"/>
    <p:sldId id="657" r:id="rId82"/>
    <p:sldId id="658" r:id="rId83"/>
    <p:sldId id="660" r:id="rId84"/>
    <p:sldId id="677" r:id="rId85"/>
    <p:sldId id="260" r:id="rId8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6A"/>
    <a:srgbClr val="FB9C25"/>
    <a:srgbClr val="CADAA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4" autoAdjust="0"/>
    <p:restoredTop sz="99814" autoAdjust="0"/>
  </p:normalViewPr>
  <p:slideViewPr>
    <p:cSldViewPr>
      <p:cViewPr varScale="1">
        <p:scale>
          <a:sx n="64" d="100"/>
          <a:sy n="64" d="100"/>
        </p:scale>
        <p:origin x="72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2017/11/29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2017/11/29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214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5F51-A5DD-47E4-B05E-3EBC9AC77F8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46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5F51-A5DD-47E4-B05E-3EBC9AC77F8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753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5F51-A5DD-47E4-B05E-3EBC9AC77F8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543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E75F51-A5DD-47E4-B05E-3EBC9AC77F8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059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1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  <p:sldLayoutId id="2147483664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7" r:id="rId20"/>
    <p:sldLayoutId id="2147483678" r:id="rId21"/>
    <p:sldLayoutId id="2147483693" r:id="rId22"/>
    <p:sldLayoutId id="2147483698" r:id="rId2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ntact" TargetMode="External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8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windyzj.github.io/try_git/" TargetMode="Externa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git.org/" TargetMode="External"/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www.gith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331640" y="2996952"/>
            <a:ext cx="6552728" cy="783217"/>
          </a:xfrm>
          <a:prstGeom prst="rect">
            <a:avLst/>
          </a:prstGeom>
          <a:noFill/>
          <a:effectLst/>
        </p:spPr>
        <p:txBody>
          <a:bodyPr wrap="square" lIns="0" rIns="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spc="-1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  <a:r>
              <a:rPr lang="zh-CN" altLang="en-US" sz="4400" b="1" spc="-150" dirty="0">
                <a:solidFill>
                  <a:schemeClr val="bg1"/>
                </a:solidFill>
                <a:latin typeface="Verdana" panose="020B0604030504040204" pitchFamily="34" charset="0"/>
                <a:ea typeface="+mj-ea"/>
                <a:cs typeface="Verdana" panose="020B0604030504040204" pitchFamily="34" charset="0"/>
              </a:rPr>
              <a:t>与</a:t>
            </a:r>
            <a:r>
              <a:rPr lang="en-US" altLang="zh-CN" sz="4400" b="1" spc="-15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GitHub</a:t>
            </a:r>
            <a:endParaRPr lang="zh-CN" altLang="en-US" sz="4400" b="1" spc="-150" dirty="0">
              <a:solidFill>
                <a:schemeClr val="bg1"/>
              </a:solidFill>
              <a:latin typeface="Verdana" panose="020B0604030504040204" pitchFamily="34" charset="0"/>
              <a:ea typeface="+mj-ea"/>
              <a:cs typeface="Verdana" panose="020B0604030504040204" pitchFamily="34" charset="0"/>
            </a:endParaRP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-5198" y="5373216"/>
            <a:ext cx="6072230" cy="1285884"/>
          </a:xfrm>
          <a:prstGeom prst="rect">
            <a:avLst/>
          </a:prstGeom>
          <a:noFill/>
          <a:effectLst/>
        </p:spPr>
        <p:txBody>
          <a:bodyPr wrap="square" lIns="0" rIns="0" rtlCol="0" anchor="ctr">
            <a:no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defRPr sz="72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sz="3200" dirty="0">
                <a:latin typeface="华文彩云" panose="02010800040101010101" pitchFamily="2" charset="-122"/>
                <a:ea typeface="华文彩云" panose="02010800040101010101" pitchFamily="2" charset="-122"/>
              </a:rPr>
              <a:t>讲师：夏磊</a:t>
            </a:r>
            <a:endParaRPr lang="en-US" altLang="zh-CN" sz="3200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117D10-7152-46BF-9AEB-3E304C2A9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042987"/>
            <a:ext cx="83058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89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64D6BA-1FA7-42B8-B94E-C7BC822D2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80728"/>
            <a:ext cx="6768752" cy="523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48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EA828B-009B-4829-85BC-A36A81D03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66" y="980728"/>
            <a:ext cx="7078468" cy="547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94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E58903-A761-4907-A131-17AC12737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980728"/>
            <a:ext cx="7056784" cy="545743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E613B5-9AD5-4082-9A6B-52D7C5794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12" y="908720"/>
            <a:ext cx="6984776" cy="54017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467544" y="5373216"/>
            <a:ext cx="8280920" cy="56193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命令的执行环境，这里推荐选择第一个，就是单独用户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自己的命令行窗口。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不推荐和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的命令行窗口混用。</a:t>
            </a:r>
          </a:p>
        </p:txBody>
      </p:sp>
      <p:sp>
        <p:nvSpPr>
          <p:cNvPr id="4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8AF2E2-5539-4B7D-BD75-1909A9972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84" y="973856"/>
            <a:ext cx="5688632" cy="439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33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840592" y="5550160"/>
            <a:ext cx="8280920" cy="56193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传输： 使用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SSL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传输协议</a:t>
            </a:r>
          </a:p>
          <a:p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1B084F-7779-4084-9F31-21862BA5B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668" y="928048"/>
            <a:ext cx="5976664" cy="462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13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7"/>
          <p:cNvSpPr txBox="1"/>
          <p:nvPr/>
        </p:nvSpPr>
        <p:spPr>
          <a:xfrm>
            <a:off x="5364088" y="1772816"/>
            <a:ext cx="3600400" cy="291642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在“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Configuring the line ending conversions”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选项中，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第一个选项：如果是跨平台项目，在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系统安装，选择；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第二个选项：如果是跨平台项目，在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系统安装，选择；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第三个选项：非跨平台项目，选择。</a:t>
            </a:r>
          </a:p>
        </p:txBody>
      </p:sp>
      <p:sp>
        <p:nvSpPr>
          <p:cNvPr id="4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ED5741-30F7-4C4D-ACF0-76D174ED0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78415"/>
            <a:ext cx="5112568" cy="395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07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7"/>
          <p:cNvSpPr txBox="1"/>
          <p:nvPr/>
        </p:nvSpPr>
        <p:spPr>
          <a:xfrm>
            <a:off x="5645683" y="1628800"/>
            <a:ext cx="3174789" cy="186998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在“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terminal emulator”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选项中，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选项：使用专用的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窗口（推荐）</a:t>
            </a: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第二个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选项：使用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命令行窗口。</a:t>
            </a: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F15704-ECB9-40E2-832E-D54EC3BC3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24744"/>
            <a:ext cx="5322155" cy="411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46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7"/>
          <p:cNvSpPr txBox="1"/>
          <p:nvPr/>
        </p:nvSpPr>
        <p:spPr>
          <a:xfrm>
            <a:off x="5436096" y="1700808"/>
            <a:ext cx="3174789" cy="108515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在“</a:t>
            </a:r>
            <a:r>
              <a:rPr lang="en-US" altLang="zh-CN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Configuring extra”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选项中，</a:t>
            </a:r>
            <a:endParaRPr lang="en-US" altLang="zh-CN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70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默认开启文件缓存即可（推荐）</a:t>
            </a:r>
            <a:endParaRPr lang="zh-CN" altLang="en-US" sz="17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F151244-EED0-4BE8-89F7-E96DCC3EC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08" y="1196752"/>
            <a:ext cx="5121083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2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9"/>
          <p:cNvSpPr txBox="1"/>
          <p:nvPr/>
        </p:nvSpPr>
        <p:spPr>
          <a:xfrm>
            <a:off x="-252536" y="1364794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zh-CN" altLang="en-US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为什么要学</a:t>
            </a:r>
            <a:r>
              <a:rPr lang="en-US" altLang="zh-CN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</a:p>
        </p:txBody>
      </p:sp>
      <p:sp>
        <p:nvSpPr>
          <p:cNvPr id="12" name="文本框 19"/>
          <p:cNvSpPr txBox="1"/>
          <p:nvPr/>
        </p:nvSpPr>
        <p:spPr>
          <a:xfrm>
            <a:off x="1259632" y="37890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、必然趋势</a:t>
            </a:r>
            <a:endParaRPr lang="en-US" altLang="zh-CN" sz="2800" b="1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9"/>
          <p:cNvSpPr txBox="1"/>
          <p:nvPr/>
        </p:nvSpPr>
        <p:spPr>
          <a:xfrm>
            <a:off x="1259631" y="270892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、必点天赋</a:t>
            </a:r>
            <a:endParaRPr lang="en-US" altLang="zh-CN" sz="2800" b="1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2012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t="6344"/>
          <a:stretch/>
        </p:blipFill>
        <p:spPr>
          <a:xfrm>
            <a:off x="1619672" y="1412776"/>
            <a:ext cx="5904656" cy="425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33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3248025" cy="4495800"/>
          </a:xfrm>
          <a:prstGeom prst="rect">
            <a:avLst/>
          </a:prstGeom>
        </p:spPr>
      </p:pic>
      <p:sp>
        <p:nvSpPr>
          <p:cNvPr id="4" name="TextBox 47"/>
          <p:cNvSpPr txBox="1"/>
          <p:nvPr/>
        </p:nvSpPr>
        <p:spPr>
          <a:xfrm>
            <a:off x="844377" y="5949280"/>
            <a:ext cx="7993355" cy="300324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安装完成后，在任意的文件目录下，右键都可以开打</a:t>
            </a:r>
            <a:r>
              <a:rPr lang="en-US" altLang="zh-CN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7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的命令行窗口。</a:t>
            </a:r>
          </a:p>
        </p:txBody>
      </p:sp>
      <p:sp>
        <p:nvSpPr>
          <p:cNvPr id="5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309549-0782-4095-B9B1-013A39F02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530" y="1799044"/>
            <a:ext cx="5542857" cy="3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24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19"/>
          <p:cNvSpPr txBox="1"/>
          <p:nvPr/>
        </p:nvSpPr>
        <p:spPr>
          <a:xfrm>
            <a:off x="103805" y="2481973"/>
            <a:ext cx="2396836" cy="346491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投资人账户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14"/>
          <p:cNvSpPr txBox="1"/>
          <p:nvPr/>
        </p:nvSpPr>
        <p:spPr>
          <a:xfrm>
            <a:off x="323528" y="962836"/>
            <a:ext cx="9144000" cy="353943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zh-CN" altLang="en-US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安装完成后，还需要最后一步设置，在命令行输入如下：</a:t>
            </a:r>
            <a:endParaRPr lang="zh-CN" altLang="en-US" sz="1700" b="1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4"/>
          <p:cNvSpPr txBox="1"/>
          <p:nvPr/>
        </p:nvSpPr>
        <p:spPr>
          <a:xfrm>
            <a:off x="395536" y="4575319"/>
            <a:ext cx="9144000" cy="1661993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是分布式版本控制系统，所以需要填写用户名和邮箱作为一个标识。</a:t>
            </a:r>
            <a:endParaRPr lang="en-US" altLang="zh-CN" sz="17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7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C:\Users\admin</a:t>
            </a:r>
            <a:r>
              <a:rPr lang="zh-CN" altLang="en-US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路径下的</a:t>
            </a:r>
            <a:r>
              <a:rPr lang="en-US" altLang="zh-CN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700" dirty="0" err="1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gitconfig</a:t>
            </a:r>
            <a:r>
              <a:rPr lang="zh-CN" altLang="en-US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文件里面可以看到</a:t>
            </a:r>
            <a:endParaRPr lang="en-US" altLang="zh-CN" sz="17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7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--global </a:t>
            </a:r>
            <a:r>
              <a:rPr lang="zh-CN" altLang="en-US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表示全局属性，所有的</a:t>
            </a:r>
            <a:r>
              <a:rPr lang="en-US" altLang="zh-CN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sz="17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项目都会共用属性</a:t>
            </a:r>
          </a:p>
          <a:p>
            <a:endParaRPr lang="zh-CN" altLang="en-US" sz="1700" b="1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19"/>
          <p:cNvSpPr txBox="1"/>
          <p:nvPr/>
        </p:nvSpPr>
        <p:spPr>
          <a:xfrm>
            <a:off x="1187624" y="188640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AB13B8-6CAE-4132-9DA2-579E79257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16779"/>
            <a:ext cx="5666667" cy="3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25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14"/>
          <p:cNvSpPr txBox="1"/>
          <p:nvPr/>
        </p:nvSpPr>
        <p:spPr>
          <a:xfrm>
            <a:off x="611560" y="1700808"/>
            <a:ext cx="6646316" cy="52322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8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2.Git</a:t>
            </a:r>
            <a:r>
              <a:rPr lang="zh-CN" altLang="en-US" sz="28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实战操练</a:t>
            </a:r>
          </a:p>
        </p:txBody>
      </p:sp>
    </p:spTree>
    <p:extLst>
      <p:ext uri="{BB962C8B-B14F-4D97-AF65-F5344CB8AC3E}">
        <p14:creationId xmlns:p14="http://schemas.microsoft.com/office/powerpoint/2010/main" val="40709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14"/>
          <p:cNvSpPr txBox="1"/>
          <p:nvPr/>
        </p:nvSpPr>
        <p:spPr>
          <a:xfrm>
            <a:off x="491478" y="1268760"/>
            <a:ext cx="6993124" cy="1545787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zh-CN" b="1" dirty="0">
                <a:sym typeface="Arial" panose="020B0604020202020204" pitchFamily="34" charset="0"/>
              </a:rPr>
              <a:t>1.</a:t>
            </a:r>
            <a:r>
              <a:rPr lang="zh-CN" altLang="en-US" b="1" dirty="0">
                <a:sym typeface="Arial" panose="020B0604020202020204" pitchFamily="34" charset="0"/>
              </a:rPr>
              <a:t>创建版本库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在项目文件夹内，执行</a:t>
            </a:r>
            <a:r>
              <a:rPr lang="en-US" altLang="zh-CN" sz="2400" dirty="0">
                <a:solidFill>
                  <a:srgbClr val="007C6A"/>
                </a:solidFill>
              </a:rPr>
              <a:t>: </a:t>
            </a:r>
            <a:r>
              <a:rPr lang="zh-CN" altLang="en-US" sz="2400" dirty="0">
                <a:solidFill>
                  <a:srgbClr val="007C6A"/>
                </a:solidFill>
              </a:rPr>
              <a:t> </a:t>
            </a:r>
            <a:r>
              <a:rPr lang="en-US" altLang="zh-CN" sz="3200" dirty="0">
                <a:solidFill>
                  <a:srgbClr val="007C6A"/>
                </a:solidFill>
              </a:rPr>
              <a:t>git  </a:t>
            </a:r>
            <a:r>
              <a:rPr lang="en-US" altLang="zh-CN" sz="3200" dirty="0" err="1">
                <a:solidFill>
                  <a:srgbClr val="007C6A"/>
                </a:solidFill>
              </a:rPr>
              <a:t>init</a:t>
            </a:r>
            <a:endParaRPr lang="en-US" altLang="zh-CN" sz="3200" dirty="0">
              <a:solidFill>
                <a:srgbClr val="007C6A"/>
              </a:solidFill>
            </a:endParaRPr>
          </a:p>
        </p:txBody>
      </p:sp>
      <p:sp>
        <p:nvSpPr>
          <p:cNvPr id="7" name="文本框 14"/>
          <p:cNvSpPr txBox="1"/>
          <p:nvPr/>
        </p:nvSpPr>
        <p:spPr>
          <a:xfrm>
            <a:off x="521289" y="3068960"/>
            <a:ext cx="8256985" cy="2952328"/>
          </a:xfrm>
          <a:prstGeom prst="rect">
            <a:avLst/>
          </a:prstGeom>
        </p:spPr>
        <p:txBody>
          <a:bodyPr vert="horz" rtlCol="0" anchor="ctr">
            <a:normAutofit lnSpcReduction="1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2.</a:t>
            </a:r>
            <a:r>
              <a:rPr lang="zh-CN" altLang="en-US" b="1" dirty="0">
                <a:sym typeface="Arial" panose="020B0604020202020204" pitchFamily="34" charset="0"/>
              </a:rPr>
              <a:t>提交文件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新建文件后，通过</a:t>
            </a:r>
            <a:r>
              <a:rPr lang="en-US" altLang="zh-CN" sz="2400" dirty="0">
                <a:solidFill>
                  <a:srgbClr val="007C6A"/>
                </a:solidFill>
              </a:rPr>
              <a:t>git  status  </a:t>
            </a:r>
            <a:r>
              <a:rPr lang="zh-CN" altLang="en-US" sz="2400" dirty="0">
                <a:solidFill>
                  <a:srgbClr val="007C6A"/>
                </a:solidFill>
              </a:rPr>
              <a:t>进行查看文件状态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将文件添加到暂存区   </a:t>
            </a:r>
            <a:r>
              <a:rPr lang="en-US" altLang="zh-CN" sz="2400" dirty="0">
                <a:solidFill>
                  <a:srgbClr val="007C6A"/>
                </a:solidFill>
              </a:rPr>
              <a:t>git  add  </a:t>
            </a:r>
            <a:r>
              <a:rPr lang="zh-CN" altLang="en-US" sz="2400" dirty="0">
                <a:solidFill>
                  <a:srgbClr val="007C6A"/>
                </a:solidFill>
              </a:rPr>
              <a:t>文件名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提交文件到本地库  </a:t>
            </a:r>
            <a:r>
              <a:rPr lang="en-US" altLang="zh-CN" sz="2400" dirty="0">
                <a:solidFill>
                  <a:srgbClr val="007C6A"/>
                </a:solidFill>
              </a:rPr>
              <a:t>git  commit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编写注释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，完成提交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或者也可以</a:t>
            </a:r>
            <a:r>
              <a:rPr lang="en-US" altLang="zh-CN" sz="2400">
                <a:solidFill>
                  <a:srgbClr val="007C6A"/>
                </a:solidFill>
              </a:rPr>
              <a:t>git  commit  –</a:t>
            </a:r>
            <a:r>
              <a:rPr lang="en-US" altLang="zh-CN" sz="2400" dirty="0">
                <a:solidFill>
                  <a:srgbClr val="007C6A"/>
                </a:solidFill>
              </a:rPr>
              <a:t>m “</a:t>
            </a:r>
            <a:r>
              <a:rPr lang="zh-CN" altLang="en-US" sz="2400" dirty="0">
                <a:solidFill>
                  <a:srgbClr val="007C6A"/>
                </a:solidFill>
              </a:rPr>
              <a:t>注释内容</a:t>
            </a:r>
            <a:r>
              <a:rPr lang="en-US" altLang="zh-CN" sz="2400" dirty="0">
                <a:solidFill>
                  <a:srgbClr val="007C6A"/>
                </a:solidFill>
              </a:rPr>
              <a:t>”, </a:t>
            </a:r>
            <a:r>
              <a:rPr lang="zh-CN" altLang="en-US" sz="2400" dirty="0">
                <a:solidFill>
                  <a:srgbClr val="007C6A"/>
                </a:solidFill>
              </a:rPr>
              <a:t>直接带注释提交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5" name="文本框 19"/>
          <p:cNvSpPr txBox="1"/>
          <p:nvPr/>
        </p:nvSpPr>
        <p:spPr>
          <a:xfrm>
            <a:off x="1403648" y="191736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的实战操练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4365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539552" y="1196752"/>
            <a:ext cx="8256985" cy="2088232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3.</a:t>
            </a:r>
            <a:r>
              <a:rPr lang="zh-CN" altLang="en-US" b="1" dirty="0">
                <a:sym typeface="Arial" panose="020B0604020202020204" pitchFamily="34" charset="0"/>
              </a:rPr>
              <a:t>查看文件提交记录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执行 </a:t>
            </a:r>
            <a:r>
              <a:rPr lang="en-US" altLang="zh-CN" sz="2400" dirty="0">
                <a:solidFill>
                  <a:srgbClr val="007C6A"/>
                </a:solidFill>
              </a:rPr>
              <a:t>git  log  </a:t>
            </a:r>
            <a:r>
              <a:rPr lang="zh-CN" altLang="en-US" sz="2400" dirty="0">
                <a:solidFill>
                  <a:srgbClr val="007C6A"/>
                </a:solidFill>
              </a:rPr>
              <a:t>文件名     进行查看历史记录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git </a:t>
            </a:r>
            <a:r>
              <a:rPr lang="en-US" altLang="zh-CN" sz="2400">
                <a:solidFill>
                  <a:srgbClr val="007C6A"/>
                </a:solidFill>
              </a:rPr>
              <a:t>log  --pretty=oneline </a:t>
            </a:r>
            <a:r>
              <a:rPr lang="zh-CN" altLang="en-US" sz="2400" dirty="0">
                <a:solidFill>
                  <a:srgbClr val="007C6A"/>
                </a:solidFill>
              </a:rPr>
              <a:t>文件名    </a:t>
            </a:r>
            <a:r>
              <a:rPr lang="en-US" altLang="zh-CN" sz="2400" dirty="0">
                <a:solidFill>
                  <a:srgbClr val="007C6A"/>
                </a:solidFill>
              </a:rPr>
              <a:t>  </a:t>
            </a:r>
            <a:r>
              <a:rPr lang="zh-CN" altLang="en-US" sz="2400" dirty="0">
                <a:solidFill>
                  <a:srgbClr val="007C6A"/>
                </a:solidFill>
              </a:rPr>
              <a:t>简易信息查看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568795" y="3861048"/>
            <a:ext cx="8256985" cy="2088232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4.</a:t>
            </a:r>
            <a:r>
              <a:rPr lang="zh-CN" altLang="en-US" b="1" dirty="0">
                <a:sym typeface="Arial" panose="020B0604020202020204" pitchFamily="34" charset="0"/>
              </a:rPr>
              <a:t>回退历史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7C6A"/>
                </a:solidFill>
              </a:rPr>
              <a:t>git  reset  --</a:t>
            </a:r>
            <a:r>
              <a:rPr lang="en-US" altLang="zh-CN" sz="2400" dirty="0">
                <a:solidFill>
                  <a:srgbClr val="007C6A"/>
                </a:solidFill>
              </a:rPr>
              <a:t>hard HEAD^  </a:t>
            </a:r>
            <a:r>
              <a:rPr lang="zh-CN" altLang="en-US" sz="2400" dirty="0">
                <a:solidFill>
                  <a:srgbClr val="007C6A"/>
                </a:solidFill>
              </a:rPr>
              <a:t> 回退到上一次提交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7C6A"/>
                </a:solidFill>
              </a:rPr>
              <a:t>git  reset  --</a:t>
            </a:r>
            <a:r>
              <a:rPr lang="en-US" altLang="zh-CN" sz="2400" dirty="0">
                <a:solidFill>
                  <a:srgbClr val="007C6A"/>
                </a:solidFill>
              </a:rPr>
              <a:t>hard </a:t>
            </a:r>
            <a:r>
              <a:rPr lang="en-US" altLang="zh-CN" sz="2400" dirty="0" err="1">
                <a:solidFill>
                  <a:srgbClr val="007C6A"/>
                </a:solidFill>
              </a:rPr>
              <a:t>HEAD~n</a:t>
            </a:r>
            <a:r>
              <a:rPr lang="en-US" altLang="zh-CN" sz="2400" dirty="0">
                <a:solidFill>
                  <a:srgbClr val="007C6A"/>
                </a:solidFill>
              </a:rPr>
              <a:t>  </a:t>
            </a:r>
            <a:r>
              <a:rPr lang="zh-CN" altLang="en-US" sz="2400" dirty="0">
                <a:solidFill>
                  <a:srgbClr val="007C6A"/>
                </a:solidFill>
              </a:rPr>
              <a:t>回退</a:t>
            </a:r>
            <a:r>
              <a:rPr lang="en-US" altLang="zh-CN" sz="2400" dirty="0">
                <a:solidFill>
                  <a:srgbClr val="007C6A"/>
                </a:solidFill>
              </a:rPr>
              <a:t>n</a:t>
            </a:r>
            <a:r>
              <a:rPr lang="zh-CN" altLang="en-US" sz="2400" dirty="0">
                <a:solidFill>
                  <a:srgbClr val="007C6A"/>
                </a:solidFill>
              </a:rPr>
              <a:t>次操作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4" name="文本框 19"/>
          <p:cNvSpPr txBox="1"/>
          <p:nvPr/>
        </p:nvSpPr>
        <p:spPr>
          <a:xfrm>
            <a:off x="1403648" y="191736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的实战操练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3137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547809" y="901978"/>
            <a:ext cx="8256985" cy="2088232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5.</a:t>
            </a:r>
            <a:r>
              <a:rPr lang="zh-CN" altLang="en-US" b="1" dirty="0">
                <a:sym typeface="Arial" panose="020B0604020202020204" pitchFamily="34" charset="0"/>
              </a:rPr>
              <a:t>版本穿越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7C6A"/>
                </a:solidFill>
              </a:rPr>
              <a:t>进行查看历史记录的版本号，</a:t>
            </a:r>
            <a:r>
              <a:rPr lang="zh-CN" altLang="en-US" sz="2400" b="1">
                <a:solidFill>
                  <a:srgbClr val="007C6A"/>
                </a:solidFill>
              </a:rPr>
              <a:t>执行 </a:t>
            </a:r>
            <a:r>
              <a:rPr lang="en-US" altLang="zh-CN" sz="2400" b="1">
                <a:solidFill>
                  <a:srgbClr val="007C6A"/>
                </a:solidFill>
              </a:rPr>
              <a:t>git  reflog  </a:t>
            </a:r>
            <a:r>
              <a:rPr lang="zh-CN" altLang="en-US" sz="2400" b="1">
                <a:solidFill>
                  <a:srgbClr val="007C6A"/>
                </a:solidFill>
              </a:rPr>
              <a:t>文件名</a:t>
            </a:r>
            <a:endParaRPr lang="en-US" altLang="zh-CN" sz="2400" b="1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7C6A"/>
                </a:solidFill>
              </a:rPr>
              <a:t>执行 </a:t>
            </a:r>
            <a:r>
              <a:rPr lang="en-US" altLang="zh-CN" sz="2400" b="1">
                <a:solidFill>
                  <a:srgbClr val="007C6A"/>
                </a:solidFill>
              </a:rPr>
              <a:t>git  reset  --hard  </a:t>
            </a:r>
            <a:r>
              <a:rPr lang="zh-CN" altLang="en-US" sz="2400" b="1">
                <a:solidFill>
                  <a:srgbClr val="007C6A"/>
                </a:solidFill>
              </a:rPr>
              <a:t>版本号</a:t>
            </a:r>
            <a:endParaRPr lang="en-US" altLang="zh-CN" sz="2400" b="1" dirty="0">
              <a:solidFill>
                <a:srgbClr val="007C6A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547808" y="2780928"/>
            <a:ext cx="8256985" cy="166333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>
                <a:sym typeface="Arial" panose="020B0604020202020204" pitchFamily="34" charset="0"/>
              </a:rPr>
              <a:t>6.</a:t>
            </a:r>
            <a:r>
              <a:rPr lang="zh-CN" altLang="en-US" b="1" dirty="0">
                <a:sym typeface="Arial" panose="020B0604020202020204" pitchFamily="34" charset="0"/>
              </a:rPr>
              <a:t>还原文件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7C6A"/>
                </a:solidFill>
              </a:rPr>
              <a:t>git  checkout </a:t>
            </a:r>
            <a:r>
              <a:rPr lang="en-US" altLang="zh-CN" sz="2400" dirty="0">
                <a:solidFill>
                  <a:srgbClr val="007C6A"/>
                </a:solidFill>
              </a:rPr>
              <a:t>-- </a:t>
            </a:r>
            <a:r>
              <a:rPr lang="zh-CN" altLang="en-US" sz="2400">
                <a:solidFill>
                  <a:srgbClr val="007C6A"/>
                </a:solidFill>
              </a:rPr>
              <a:t>文件名  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5" name="文本框 19"/>
          <p:cNvSpPr txBox="1"/>
          <p:nvPr/>
        </p:nvSpPr>
        <p:spPr>
          <a:xfrm>
            <a:off x="1403648" y="191736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的实战操练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14"/>
          <p:cNvSpPr txBox="1"/>
          <p:nvPr/>
        </p:nvSpPr>
        <p:spPr>
          <a:xfrm>
            <a:off x="502629" y="4438642"/>
            <a:ext cx="8256985" cy="179867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>
                <a:sym typeface="Arial" panose="020B0604020202020204" pitchFamily="34" charset="0"/>
              </a:rPr>
              <a:t>7.</a:t>
            </a:r>
            <a:r>
              <a:rPr lang="zh-CN" altLang="en-US" b="1">
                <a:sym typeface="Arial" panose="020B0604020202020204" pitchFamily="34" charset="0"/>
              </a:rPr>
              <a:t>删除某个文件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7C6A"/>
                </a:solidFill>
              </a:rPr>
              <a:t> </a:t>
            </a:r>
            <a:r>
              <a:rPr lang="zh-CN" altLang="en-US" sz="2400">
                <a:solidFill>
                  <a:srgbClr val="007C6A"/>
                </a:solidFill>
              </a:rPr>
              <a:t>先删除文件</a:t>
            </a:r>
            <a:endParaRPr lang="en-US" altLang="zh-CN" sz="240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7C6A"/>
                </a:solidFill>
              </a:rPr>
              <a:t>再</a:t>
            </a:r>
            <a:r>
              <a:rPr lang="en-US" altLang="zh-CN" sz="2400">
                <a:solidFill>
                  <a:srgbClr val="007C6A"/>
                </a:solidFill>
              </a:rPr>
              <a:t>git add </a:t>
            </a:r>
            <a:r>
              <a:rPr lang="zh-CN" altLang="en-US" sz="2400">
                <a:solidFill>
                  <a:srgbClr val="007C6A"/>
                </a:solidFill>
              </a:rPr>
              <a:t>再提交</a:t>
            </a:r>
            <a:endParaRPr lang="en-US" altLang="zh-CN" sz="2400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959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3275856" y="1988840"/>
            <a:ext cx="5184576" cy="4608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983080" y="2564904"/>
            <a:ext cx="1368152" cy="37444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588224" y="2563179"/>
            <a:ext cx="1368152" cy="38181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478" y="2939845"/>
            <a:ext cx="824300" cy="135873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150" y="2996951"/>
            <a:ext cx="824300" cy="1358737"/>
          </a:xfrm>
          <a:prstGeom prst="rect">
            <a:avLst/>
          </a:prstGeom>
        </p:spPr>
      </p:pic>
      <p:grpSp>
        <p:nvGrpSpPr>
          <p:cNvPr id="62" name="组合 61"/>
          <p:cNvGrpSpPr/>
          <p:nvPr/>
        </p:nvGrpSpPr>
        <p:grpSpPr>
          <a:xfrm>
            <a:off x="412959" y="2096851"/>
            <a:ext cx="1368152" cy="4065909"/>
            <a:chOff x="556975" y="1952836"/>
            <a:chExt cx="1368152" cy="4284476"/>
          </a:xfrm>
        </p:grpSpPr>
        <p:sp>
          <p:nvSpPr>
            <p:cNvPr id="2" name="圆角矩形 1"/>
            <p:cNvSpPr/>
            <p:nvPr/>
          </p:nvSpPr>
          <p:spPr>
            <a:xfrm>
              <a:off x="556975" y="1952836"/>
              <a:ext cx="1368152" cy="4284476"/>
            </a:xfrm>
            <a:prstGeom prst="roundRect">
              <a:avLst/>
            </a:prstGeom>
            <a:solidFill>
              <a:srgbClr val="CADAA9"/>
            </a:solidFill>
            <a:ln>
              <a:solidFill>
                <a:srgbClr val="CADA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2923" y="2420888"/>
              <a:ext cx="672840" cy="2738302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778600" y="206972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工作区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186615" y="261096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暂存区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735579" y="262761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本地库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542093" y="2029071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git</a:t>
            </a:r>
            <a:r>
              <a:rPr lang="zh-CN" altLang="en-US" b="1" dirty="0"/>
              <a:t>版本库</a:t>
            </a: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1619672" y="2996951"/>
            <a:ext cx="2566943" cy="0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5207505" y="3068960"/>
            <a:ext cx="1578824" cy="0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280435" y="267333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add</a:t>
            </a:r>
            <a:endParaRPr lang="zh-CN" altLang="en-US" b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5595500" y="2705372"/>
            <a:ext cx="9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commit</a:t>
            </a:r>
            <a:endParaRPr lang="zh-CN" altLang="en-US" b="1" dirty="0"/>
          </a:p>
        </p:txBody>
      </p:sp>
      <p:cxnSp>
        <p:nvCxnSpPr>
          <p:cNvPr id="43" name="直接箭头连接符 42"/>
          <p:cNvCxnSpPr/>
          <p:nvPr/>
        </p:nvCxnSpPr>
        <p:spPr>
          <a:xfrm flipH="1">
            <a:off x="1577715" y="3861048"/>
            <a:ext cx="2496124" cy="0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636575" y="3474717"/>
            <a:ext cx="236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checkout -- &lt;filename&gt;</a:t>
            </a:r>
            <a:endParaRPr lang="zh-CN" altLang="en-US" b="1" dirty="0"/>
          </a:p>
        </p:txBody>
      </p:sp>
      <p:grpSp>
        <p:nvGrpSpPr>
          <p:cNvPr id="84" name="组合 83"/>
          <p:cNvGrpSpPr/>
          <p:nvPr/>
        </p:nvGrpSpPr>
        <p:grpSpPr>
          <a:xfrm>
            <a:off x="1424623" y="4786153"/>
            <a:ext cx="5298432" cy="306442"/>
            <a:chOff x="1511750" y="3871148"/>
            <a:chExt cx="5298432" cy="306442"/>
          </a:xfrm>
        </p:grpSpPr>
        <p:cxnSp>
          <p:nvCxnSpPr>
            <p:cNvPr id="63" name="直接箭头连接符 62"/>
            <p:cNvCxnSpPr/>
            <p:nvPr/>
          </p:nvCxnSpPr>
          <p:spPr>
            <a:xfrm flipH="1">
              <a:off x="4471887" y="3871148"/>
              <a:ext cx="2338295" cy="0"/>
            </a:xfrm>
            <a:prstGeom prst="straightConnector1">
              <a:avLst/>
            </a:prstGeom>
            <a:ln w="38100"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肘形连接符 64"/>
            <p:cNvCxnSpPr/>
            <p:nvPr/>
          </p:nvCxnSpPr>
          <p:spPr>
            <a:xfrm rot="10800000" flipV="1">
              <a:off x="1511750" y="3871148"/>
              <a:ext cx="5152125" cy="306442"/>
            </a:xfrm>
            <a:prstGeom prst="bentConnector3">
              <a:avLst>
                <a:gd name="adj1" fmla="val 15254"/>
              </a:avLst>
            </a:prstGeom>
            <a:ln w="38100"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文本框 68"/>
          <p:cNvSpPr txBox="1"/>
          <p:nvPr/>
        </p:nvSpPr>
        <p:spPr>
          <a:xfrm>
            <a:off x="2501578" y="4662170"/>
            <a:ext cx="311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reset --hard HEAD </a:t>
            </a:r>
            <a:endParaRPr lang="zh-CN" altLang="en-US" b="1" dirty="0"/>
          </a:p>
        </p:txBody>
      </p:sp>
      <p:sp>
        <p:nvSpPr>
          <p:cNvPr id="126" name="矩形 125"/>
          <p:cNvSpPr/>
          <p:nvPr/>
        </p:nvSpPr>
        <p:spPr>
          <a:xfrm>
            <a:off x="6052740" y="2084753"/>
            <a:ext cx="875188" cy="38147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6086633" y="2060425"/>
            <a:ext cx="785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HEAD</a:t>
            </a:r>
            <a:endParaRPr lang="zh-CN" altLang="en-US" sz="2000" b="1" dirty="0"/>
          </a:p>
        </p:txBody>
      </p:sp>
      <p:sp>
        <p:nvSpPr>
          <p:cNvPr id="125" name="右箭头 124"/>
          <p:cNvSpPr/>
          <p:nvPr/>
        </p:nvSpPr>
        <p:spPr>
          <a:xfrm rot="2372418">
            <a:off x="6443982" y="2421559"/>
            <a:ext cx="470823" cy="210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565348" y="848305"/>
            <a:ext cx="7848872" cy="152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工作区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(Working Directory):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就是你电脑本地硬盘目录</a:t>
            </a:r>
            <a:endParaRPr lang="en-US" altLang="zh-CN" sz="16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本地库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(Repository):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工作区有个隐藏目录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.git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，它就是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的本地版本库</a:t>
            </a:r>
            <a:endParaRPr lang="en-US" altLang="zh-CN" sz="16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暂存区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(stage):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一般存放在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"git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"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下的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index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文件（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.git/index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）中，所以我们把暂存区有时也叫作索引（</a:t>
            </a:r>
            <a:r>
              <a:rPr lang="en-US" altLang="zh-CN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index</a:t>
            </a:r>
            <a:r>
              <a:rPr lang="zh-CN" altLang="en-US" sz="16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）。</a:t>
            </a:r>
          </a:p>
          <a:p>
            <a:endParaRPr lang="en-US" altLang="zh-CN" sz="16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2501578" y="175253"/>
            <a:ext cx="3929281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理解工作区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+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暂存区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+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本地库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2501578" y="5848037"/>
            <a:ext cx="2167747" cy="0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207505" y="5863653"/>
            <a:ext cx="1720423" cy="0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606681" y="5851243"/>
            <a:ext cx="177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add  </a:t>
            </a:r>
            <a:r>
              <a:rPr lang="en-US" altLang="zh-CN" b="1"/>
              <a:t>&lt;filename&gt;</a:t>
            </a:r>
            <a:endParaRPr lang="zh-CN" altLang="en-US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5620158" y="5526592"/>
            <a:ext cx="9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commit</a:t>
            </a:r>
            <a:endParaRPr lang="zh-CN" altLang="en-US" b="1" dirty="0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1108083" y="5848037"/>
            <a:ext cx="1028213" cy="3206"/>
          </a:xfrm>
          <a:prstGeom prst="straightConnector1">
            <a:avLst/>
          </a:prstGeom>
          <a:ln w="38100"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904971" y="545129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删除文件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2010541" y="5494321"/>
            <a:ext cx="457594" cy="646331"/>
            <a:chOff x="1777347" y="1426589"/>
            <a:chExt cx="457594" cy="646331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39770" y="1493136"/>
              <a:ext cx="304726" cy="399818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1777347" y="1426589"/>
              <a:ext cx="457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rgbClr val="FF0000"/>
                  </a:solidFill>
                </a:rPr>
                <a:t>X</a:t>
              </a:r>
              <a:endParaRPr lang="zh-CN" altLang="en-US" sz="3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920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4" grpId="0"/>
      <p:bldP spid="69" grpId="0"/>
      <p:bldP spid="33" grpId="0"/>
      <p:bldP spid="34" grpId="0"/>
      <p:bldP spid="3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1584" y="895965"/>
            <a:ext cx="69465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C6A"/>
                </a:solidFill>
              </a:rPr>
              <a:t>       </a:t>
            </a:r>
            <a:r>
              <a:rPr lang="zh-CN" altLang="en-US" sz="2400" dirty="0">
                <a:solidFill>
                  <a:srgbClr val="007C6A"/>
                </a:solidFill>
              </a:rPr>
              <a:t>系统上线了，但是产品经理又提了新的需求，评估一下工期要两个月，但是同时系统正在上线运行，时不时还要修改</a:t>
            </a:r>
            <a:r>
              <a:rPr lang="en-US" altLang="zh-CN" sz="2400" dirty="0">
                <a:solidFill>
                  <a:srgbClr val="007C6A"/>
                </a:solidFill>
              </a:rPr>
              <a:t>bug</a:t>
            </a:r>
            <a:r>
              <a:rPr lang="zh-CN" altLang="en-US" sz="2400" dirty="0">
                <a:solidFill>
                  <a:srgbClr val="007C6A"/>
                </a:solidFill>
              </a:rPr>
              <a:t>，如何管理几个版本？</a:t>
            </a:r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</a:rPr>
              <a:t>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15816" y="2348880"/>
            <a:ext cx="3649503" cy="4080594"/>
            <a:chOff x="3023739" y="2342300"/>
            <a:chExt cx="3649503" cy="4080594"/>
          </a:xfrm>
        </p:grpSpPr>
        <p:sp>
          <p:nvSpPr>
            <p:cNvPr id="4" name="右箭头 3"/>
            <p:cNvSpPr/>
            <p:nvPr/>
          </p:nvSpPr>
          <p:spPr>
            <a:xfrm rot="16200000">
              <a:off x="2515200" y="4776623"/>
              <a:ext cx="1917693" cy="360040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5" name="右箭头 4"/>
            <p:cNvSpPr/>
            <p:nvPr/>
          </p:nvSpPr>
          <p:spPr>
            <a:xfrm rot="18891316">
              <a:off x="3300697" y="5030044"/>
              <a:ext cx="1589267" cy="360040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6" name="右箭头 5"/>
            <p:cNvSpPr/>
            <p:nvPr/>
          </p:nvSpPr>
          <p:spPr>
            <a:xfrm rot="12415726">
              <a:off x="3349533" y="4030534"/>
              <a:ext cx="1401246" cy="361122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7" name="右箭头 6"/>
            <p:cNvSpPr/>
            <p:nvPr/>
          </p:nvSpPr>
          <p:spPr>
            <a:xfrm rot="20213016">
              <a:off x="3582540" y="5153893"/>
              <a:ext cx="2361776" cy="361122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710857" y="2939523"/>
              <a:ext cx="0" cy="296120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030330" y="2939523"/>
              <a:ext cx="0" cy="296120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右箭头 9"/>
            <p:cNvSpPr/>
            <p:nvPr/>
          </p:nvSpPr>
          <p:spPr>
            <a:xfrm rot="16200000">
              <a:off x="5291461" y="3957540"/>
              <a:ext cx="1376180" cy="360040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11" name="右箭头 10"/>
            <p:cNvSpPr/>
            <p:nvPr/>
          </p:nvSpPr>
          <p:spPr>
            <a:xfrm rot="12386646">
              <a:off x="3319180" y="2649510"/>
              <a:ext cx="2644821" cy="361122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023739" y="6040229"/>
              <a:ext cx="1152128" cy="370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主生产</a:t>
              </a:r>
              <a:endParaRPr lang="en-US" altLang="zh-CN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240240" y="6052452"/>
              <a:ext cx="1152128" cy="370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修改</a:t>
              </a:r>
              <a:r>
                <a:rPr lang="en-US" altLang="zh-CN" dirty="0"/>
                <a:t>bug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521114" y="6040229"/>
              <a:ext cx="1152128" cy="370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开发功能</a:t>
              </a:r>
              <a:endParaRPr lang="en-US" altLang="zh-CN" dirty="0"/>
            </a:p>
          </p:txBody>
        </p:sp>
        <p:sp>
          <p:nvSpPr>
            <p:cNvPr id="15" name="右箭头 14"/>
            <p:cNvSpPr/>
            <p:nvPr/>
          </p:nvSpPr>
          <p:spPr>
            <a:xfrm rot="16200000">
              <a:off x="2721001" y="2888169"/>
              <a:ext cx="1451778" cy="360040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2501578" y="175253"/>
            <a:ext cx="307327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的实战操练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54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14"/>
          <p:cNvSpPr txBox="1"/>
          <p:nvPr/>
        </p:nvSpPr>
        <p:spPr>
          <a:xfrm>
            <a:off x="713838" y="908720"/>
            <a:ext cx="6993124" cy="1833819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创建分支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C6A"/>
                </a:solidFill>
              </a:rPr>
              <a:t>git  branch  &lt;</a:t>
            </a:r>
            <a:r>
              <a:rPr lang="zh-CN" altLang="en-US" sz="2800" dirty="0">
                <a:solidFill>
                  <a:srgbClr val="007C6A"/>
                </a:solidFill>
              </a:rPr>
              <a:t>分支</a:t>
            </a:r>
            <a:r>
              <a:rPr lang="zh-CN" altLang="en-US" sz="2800">
                <a:solidFill>
                  <a:srgbClr val="007C6A"/>
                </a:solidFill>
              </a:rPr>
              <a:t>名</a:t>
            </a:r>
            <a:r>
              <a:rPr lang="en-US" altLang="zh-CN" sz="2800">
                <a:solidFill>
                  <a:srgbClr val="007C6A"/>
                </a:solidFill>
              </a:rPr>
              <a:t>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rgbClr val="007C6A"/>
                </a:solidFill>
              </a:rPr>
              <a:t>git branch –v  </a:t>
            </a:r>
            <a:r>
              <a:rPr lang="zh-CN" altLang="en-US" sz="2800">
                <a:solidFill>
                  <a:srgbClr val="007C6A"/>
                </a:solidFill>
              </a:rPr>
              <a:t>查看分支</a:t>
            </a:r>
            <a:endParaRPr lang="en-US" altLang="zh-CN" sz="2800" dirty="0">
              <a:solidFill>
                <a:srgbClr val="007C6A"/>
              </a:solidFill>
            </a:endParaRPr>
          </a:p>
        </p:txBody>
      </p:sp>
      <p:sp>
        <p:nvSpPr>
          <p:cNvPr id="8" name="文本框 14"/>
          <p:cNvSpPr txBox="1"/>
          <p:nvPr/>
        </p:nvSpPr>
        <p:spPr>
          <a:xfrm>
            <a:off x="680978" y="2726158"/>
            <a:ext cx="6993124" cy="1833819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切换分支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git checkout  &lt;</a:t>
            </a:r>
            <a:r>
              <a:rPr lang="zh-CN" altLang="en-US" sz="2400" dirty="0">
                <a:solidFill>
                  <a:srgbClr val="007C6A"/>
                </a:solidFill>
              </a:rPr>
              <a:t>分支名</a:t>
            </a:r>
            <a:r>
              <a:rPr lang="en-US" altLang="zh-CN" sz="2400" dirty="0">
                <a:solidFill>
                  <a:srgbClr val="007C6A"/>
                </a:solidFill>
              </a:rPr>
              <a:t>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一步完成： </a:t>
            </a:r>
            <a:r>
              <a:rPr lang="en-US" altLang="zh-CN" sz="2400" dirty="0">
                <a:solidFill>
                  <a:srgbClr val="007C6A"/>
                </a:solidFill>
              </a:rPr>
              <a:t>git checkout  –b  &lt;</a:t>
            </a:r>
            <a:r>
              <a:rPr lang="zh-CN" altLang="en-US" sz="2400" dirty="0">
                <a:solidFill>
                  <a:srgbClr val="007C6A"/>
                </a:solidFill>
              </a:rPr>
              <a:t>分支名</a:t>
            </a:r>
            <a:r>
              <a:rPr lang="en-US" altLang="zh-CN" sz="2400" dirty="0">
                <a:solidFill>
                  <a:srgbClr val="007C6A"/>
                </a:solidFill>
              </a:rPr>
              <a:t>&gt;</a:t>
            </a:r>
          </a:p>
        </p:txBody>
      </p:sp>
      <p:sp>
        <p:nvSpPr>
          <p:cNvPr id="9" name="文本框 14"/>
          <p:cNvSpPr txBox="1"/>
          <p:nvPr/>
        </p:nvSpPr>
        <p:spPr>
          <a:xfrm>
            <a:off x="741222" y="4563831"/>
            <a:ext cx="6993124" cy="1833819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合并分支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先切换到主干   </a:t>
            </a:r>
            <a:r>
              <a:rPr lang="en-US" altLang="zh-CN" sz="2400" dirty="0">
                <a:solidFill>
                  <a:srgbClr val="007C6A"/>
                </a:solidFill>
              </a:rPr>
              <a:t>git  checkout  master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git  merge  &lt;</a:t>
            </a:r>
            <a:r>
              <a:rPr lang="zh-CN" altLang="en-US" sz="2400" dirty="0">
                <a:solidFill>
                  <a:srgbClr val="007C6A"/>
                </a:solidFill>
              </a:rPr>
              <a:t>分支名</a:t>
            </a:r>
            <a:r>
              <a:rPr lang="en-US" altLang="zh-CN" sz="2400" dirty="0">
                <a:solidFill>
                  <a:srgbClr val="007C6A"/>
                </a:solidFill>
              </a:rPr>
              <a:t>&gt;</a:t>
            </a:r>
          </a:p>
        </p:txBody>
      </p:sp>
      <p:sp>
        <p:nvSpPr>
          <p:cNvPr id="5" name="矩形 4"/>
          <p:cNvSpPr/>
          <p:nvPr/>
        </p:nvSpPr>
        <p:spPr>
          <a:xfrm>
            <a:off x="2501578" y="175253"/>
            <a:ext cx="307327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的实战操练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155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14"/>
          <p:cNvSpPr txBox="1"/>
          <p:nvPr/>
        </p:nvSpPr>
        <p:spPr>
          <a:xfrm>
            <a:off x="867059" y="1861968"/>
            <a:ext cx="6219704" cy="4001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1.Git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简介及安装</a:t>
            </a:r>
          </a:p>
        </p:txBody>
      </p:sp>
      <p:sp>
        <p:nvSpPr>
          <p:cNvPr id="38" name="文本框 14"/>
          <p:cNvSpPr txBox="1"/>
          <p:nvPr/>
        </p:nvSpPr>
        <p:spPr>
          <a:xfrm>
            <a:off x="867059" y="2545033"/>
            <a:ext cx="6646316" cy="4001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实战操练</a:t>
            </a:r>
          </a:p>
        </p:txBody>
      </p:sp>
      <p:sp>
        <p:nvSpPr>
          <p:cNvPr id="39" name="文本框 14"/>
          <p:cNvSpPr txBox="1"/>
          <p:nvPr/>
        </p:nvSpPr>
        <p:spPr>
          <a:xfrm>
            <a:off x="867059" y="3228099"/>
            <a:ext cx="5680826" cy="4001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3.Github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简介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+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与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的协同办公</a:t>
            </a:r>
          </a:p>
        </p:txBody>
      </p:sp>
      <p:sp>
        <p:nvSpPr>
          <p:cNvPr id="6" name="文本框 14"/>
          <p:cNvSpPr txBox="1"/>
          <p:nvPr/>
        </p:nvSpPr>
        <p:spPr>
          <a:xfrm>
            <a:off x="897094" y="3844773"/>
            <a:ext cx="5680826" cy="499111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4. 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操作</a:t>
            </a:r>
          </a:p>
        </p:txBody>
      </p:sp>
      <p:sp>
        <p:nvSpPr>
          <p:cNvPr id="8" name="文本框 14"/>
          <p:cNvSpPr txBox="1"/>
          <p:nvPr/>
        </p:nvSpPr>
        <p:spPr>
          <a:xfrm>
            <a:off x="867059" y="4561775"/>
            <a:ext cx="5680826" cy="499111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5.Git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</a:p>
        </p:txBody>
      </p:sp>
    </p:spTree>
    <p:extLst>
      <p:ext uri="{BB962C8B-B14F-4D97-AF65-F5344CB8AC3E}">
        <p14:creationId xmlns:p14="http://schemas.microsoft.com/office/powerpoint/2010/main" val="40709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6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663135" y="838355"/>
            <a:ext cx="7632848" cy="2049655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冲突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冲突一般指同一个文件同一位置的代码，在两种版本合并时版本管理软件无法判断到底应该保留哪个版本，因此会提示该文件发生冲突，需要程序员来手工判断解决冲突。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lvl="1"/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 rot="16200000">
            <a:off x="6569378" y="5226640"/>
            <a:ext cx="1118337" cy="360040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rot="18891316">
            <a:off x="7075654" y="5106602"/>
            <a:ext cx="1648220" cy="360040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rot="13634421">
            <a:off x="7207587" y="3725083"/>
            <a:ext cx="1530186" cy="394090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 rot="16200000">
            <a:off x="6577622" y="3742108"/>
            <a:ext cx="1122838" cy="360040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联系 6"/>
          <p:cNvSpPr/>
          <p:nvPr/>
        </p:nvSpPr>
        <p:spPr>
          <a:xfrm>
            <a:off x="7034455" y="4575446"/>
            <a:ext cx="188181" cy="198972"/>
          </a:xfrm>
          <a:prstGeom prst="flowChartConnector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8550851" y="4510572"/>
            <a:ext cx="188181" cy="198972"/>
          </a:xfrm>
          <a:prstGeom prst="flowChartConnector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乘号 9"/>
          <p:cNvSpPr/>
          <p:nvPr/>
        </p:nvSpPr>
        <p:spPr>
          <a:xfrm>
            <a:off x="6845964" y="2780928"/>
            <a:ext cx="689850" cy="622907"/>
          </a:xfrm>
          <a:prstGeom prst="mathMultiply">
            <a:avLst>
              <a:gd name="adj1" fmla="val 20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4"/>
          <p:cNvSpPr txBox="1"/>
          <p:nvPr/>
        </p:nvSpPr>
        <p:spPr>
          <a:xfrm>
            <a:off x="689042" y="2826245"/>
            <a:ext cx="5617476" cy="2049655"/>
          </a:xfrm>
          <a:prstGeom prst="rect">
            <a:avLst/>
          </a:prstGeom>
        </p:spPr>
        <p:txBody>
          <a:bodyPr vert="horz" rtlCol="0" anchor="ctr">
            <a:normAutofit fontScale="92500" lnSpcReduction="2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600" b="1" dirty="0">
                <a:sym typeface="Arial" panose="020B0604020202020204" pitchFamily="34" charset="0"/>
              </a:rPr>
              <a:t>合并时冲突</a:t>
            </a:r>
            <a:endParaRPr lang="en-US" altLang="zh-CN" sz="2600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 dirty="0">
                <a:solidFill>
                  <a:srgbClr val="007C6A"/>
                </a:solidFill>
              </a:rPr>
              <a:t>程序合并时发生冲突系统会提示</a:t>
            </a:r>
            <a:r>
              <a:rPr lang="en-US" altLang="zh-CN" sz="1900" dirty="0">
                <a:solidFill>
                  <a:srgbClr val="FF0000"/>
                </a:solidFill>
              </a:rPr>
              <a:t>CONFLICT</a:t>
            </a:r>
            <a:r>
              <a:rPr lang="zh-CN" altLang="en-US" sz="1900" dirty="0">
                <a:solidFill>
                  <a:srgbClr val="007C6A"/>
                </a:solidFill>
              </a:rPr>
              <a:t>关键字，命令行后缀会进入</a:t>
            </a:r>
            <a:r>
              <a:rPr lang="en-US" altLang="zh-CN" sz="1900" dirty="0">
                <a:solidFill>
                  <a:srgbClr val="FF0000"/>
                </a:solidFill>
              </a:rPr>
              <a:t>MERGING</a:t>
            </a:r>
            <a:r>
              <a:rPr lang="zh-CN" altLang="en-US" sz="1900" dirty="0">
                <a:solidFill>
                  <a:srgbClr val="007C6A"/>
                </a:solidFill>
              </a:rPr>
              <a:t>状态，表示此时是解决冲突的状态。</a:t>
            </a:r>
            <a:endParaRPr lang="en-US" altLang="zh-CN" sz="1900" dirty="0">
              <a:solidFill>
                <a:srgbClr val="007C6A"/>
              </a:solidFill>
            </a:endParaRPr>
          </a:p>
          <a:p>
            <a:pPr lvl="1"/>
            <a:endParaRPr lang="en-US" altLang="zh-CN" dirty="0">
              <a:solidFill>
                <a:srgbClr val="007C6A"/>
              </a:solidFill>
            </a:endParaRPr>
          </a:p>
          <a:p>
            <a:pPr lvl="1"/>
            <a:endParaRPr lang="en-US" altLang="zh-CN" dirty="0">
              <a:solidFill>
                <a:srgbClr val="007C6A"/>
              </a:solidFill>
            </a:endParaRPr>
          </a:p>
          <a:p>
            <a:pPr lvl="1"/>
            <a:r>
              <a:rPr lang="en-US" altLang="zh-CN" sz="2400" dirty="0">
                <a:solidFill>
                  <a:srgbClr val="007C6A"/>
                </a:solidFill>
              </a:rPr>
              <a:t> </a:t>
            </a:r>
          </a:p>
          <a:p>
            <a:pPr lvl="1"/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01578" y="175253"/>
            <a:ext cx="307327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的实战操练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8269DC2-CB2A-47ED-AC9A-5A3869DB8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80" y="4147638"/>
            <a:ext cx="5977470" cy="151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39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827584" y="908720"/>
            <a:ext cx="7632848" cy="2049655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解决冲突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此时通过</a:t>
            </a:r>
            <a:r>
              <a:rPr lang="en-US" altLang="zh-CN" sz="2400" dirty="0">
                <a:solidFill>
                  <a:srgbClr val="007C6A"/>
                </a:solidFill>
              </a:rPr>
              <a:t>git diff</a:t>
            </a:r>
            <a:r>
              <a:rPr lang="zh-CN" altLang="en-US" sz="2400" dirty="0">
                <a:solidFill>
                  <a:srgbClr val="007C6A"/>
                </a:solidFill>
              </a:rPr>
              <a:t> 可以找到发生冲突的文件及冲突的内容。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lvl="1"/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3568" y="4979886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然后修改冲突文件的内容，再次</a:t>
            </a:r>
            <a:r>
              <a:rPr lang="en-US" altLang="zh-CN" dirty="0">
                <a:solidFill>
                  <a:srgbClr val="007C6A"/>
                </a:solidFill>
              </a:rPr>
              <a:t>git add &lt;file&gt; </a:t>
            </a:r>
            <a:r>
              <a:rPr lang="zh-CN" altLang="en-US" dirty="0">
                <a:solidFill>
                  <a:srgbClr val="007C6A"/>
                </a:solidFill>
              </a:rPr>
              <a:t>和</a:t>
            </a:r>
            <a:r>
              <a:rPr lang="en-US" altLang="zh-CN" dirty="0">
                <a:solidFill>
                  <a:srgbClr val="007C6A"/>
                </a:solidFill>
              </a:rPr>
              <a:t>git commit </a:t>
            </a:r>
            <a:r>
              <a:rPr lang="zh-CN" altLang="en-US" dirty="0">
                <a:solidFill>
                  <a:srgbClr val="007C6A"/>
                </a:solidFill>
              </a:rPr>
              <a:t>提交后，后缀</a:t>
            </a:r>
            <a:r>
              <a:rPr lang="en-US" altLang="zh-CN" dirty="0">
                <a:solidFill>
                  <a:srgbClr val="FF0000"/>
                </a:solidFill>
              </a:rPr>
              <a:t>MERGING</a:t>
            </a:r>
            <a:r>
              <a:rPr lang="zh-CN" altLang="en-US" dirty="0">
                <a:solidFill>
                  <a:srgbClr val="007C6A"/>
                </a:solidFill>
              </a:rPr>
              <a:t>消失，说明冲突解决完成。</a:t>
            </a:r>
            <a:endParaRPr lang="en-US" altLang="zh-CN" dirty="0">
              <a:solidFill>
                <a:srgbClr val="007C6A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01578" y="175253"/>
            <a:ext cx="307327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的实战操练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8EFB8F-0FC2-4FAE-BA53-1250A7993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772" y="2308665"/>
            <a:ext cx="5400600" cy="268265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D58556A-A55F-4C2F-9319-E58208F19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5603357"/>
            <a:ext cx="5400600" cy="102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42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14"/>
          <p:cNvSpPr txBox="1"/>
          <p:nvPr/>
        </p:nvSpPr>
        <p:spPr>
          <a:xfrm>
            <a:off x="827584" y="1916832"/>
            <a:ext cx="5680826" cy="52322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8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3.GitHub</a:t>
            </a:r>
            <a:r>
              <a:rPr lang="zh-CN" altLang="en-US" sz="28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介绍与实操</a:t>
            </a:r>
          </a:p>
        </p:txBody>
      </p:sp>
    </p:spTree>
    <p:extLst>
      <p:ext uri="{BB962C8B-B14F-4D97-AF65-F5344CB8AC3E}">
        <p14:creationId xmlns:p14="http://schemas.microsoft.com/office/powerpoint/2010/main" val="40709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4"/>
          <p:cNvSpPr txBox="1"/>
          <p:nvPr/>
        </p:nvSpPr>
        <p:spPr>
          <a:xfrm>
            <a:off x="355469" y="1326767"/>
            <a:ext cx="6993124" cy="1833819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是什么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是一个</a:t>
            </a:r>
            <a:r>
              <a:rPr lang="en-US" altLang="zh-CN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项目托管网站</a:t>
            </a:r>
            <a:r>
              <a:rPr lang="en-US" altLang="zh-CN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主要提供基于</a:t>
            </a:r>
            <a:r>
              <a:rPr lang="en-US" altLang="zh-CN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的版本托管服务</a:t>
            </a:r>
            <a:endParaRPr lang="en-US" altLang="zh-CN" sz="2800" dirty="0">
              <a:solidFill>
                <a:srgbClr val="007C6A"/>
              </a:solidFill>
            </a:endParaRPr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3711973" y="3197035"/>
            <a:ext cx="4826000" cy="2095500"/>
          </a:xfrm>
          <a:custGeom>
            <a:avLst/>
            <a:gdLst>
              <a:gd name="T0" fmla="*/ 78 w 3040"/>
              <a:gd name="T1" fmla="*/ 666 h 1320"/>
              <a:gd name="T2" fmla="*/ 36 w 3040"/>
              <a:gd name="T3" fmla="*/ 556 h 1320"/>
              <a:gd name="T4" fmla="*/ 121 w 3040"/>
              <a:gd name="T5" fmla="*/ 519 h 1320"/>
              <a:gd name="T6" fmla="*/ 177 w 3040"/>
              <a:gd name="T7" fmla="*/ 370 h 1320"/>
              <a:gd name="T8" fmla="*/ 282 w 3040"/>
              <a:gd name="T9" fmla="*/ 355 h 1320"/>
              <a:gd name="T10" fmla="*/ 426 w 3040"/>
              <a:gd name="T11" fmla="*/ 204 h 1320"/>
              <a:gd name="T12" fmla="*/ 558 w 3040"/>
              <a:gd name="T13" fmla="*/ 214 h 1320"/>
              <a:gd name="T14" fmla="*/ 626 w 3040"/>
              <a:gd name="T15" fmla="*/ 102 h 1320"/>
              <a:gd name="T16" fmla="*/ 798 w 3040"/>
              <a:gd name="T17" fmla="*/ 141 h 1320"/>
              <a:gd name="T18" fmla="*/ 961 w 3040"/>
              <a:gd name="T19" fmla="*/ 59 h 1320"/>
              <a:gd name="T20" fmla="*/ 1055 w 3040"/>
              <a:gd name="T21" fmla="*/ 92 h 1320"/>
              <a:gd name="T22" fmla="*/ 1457 w 3040"/>
              <a:gd name="T23" fmla="*/ 61 h 1320"/>
              <a:gd name="T24" fmla="*/ 1561 w 3040"/>
              <a:gd name="T25" fmla="*/ 20 h 1320"/>
              <a:gd name="T26" fmla="*/ 1626 w 3040"/>
              <a:gd name="T27" fmla="*/ 63 h 1320"/>
              <a:gd name="T28" fmla="*/ 1723 w 3040"/>
              <a:gd name="T29" fmla="*/ 19 h 1320"/>
              <a:gd name="T30" fmla="*/ 1805 w 3040"/>
              <a:gd name="T31" fmla="*/ 61 h 1320"/>
              <a:gd name="T32" fmla="*/ 1928 w 3040"/>
              <a:gd name="T33" fmla="*/ 62 h 1320"/>
              <a:gd name="T34" fmla="*/ 1959 w 3040"/>
              <a:gd name="T35" fmla="*/ 92 h 1320"/>
              <a:gd name="T36" fmla="*/ 2165 w 3040"/>
              <a:gd name="T37" fmla="*/ 64 h 1320"/>
              <a:gd name="T38" fmla="*/ 2273 w 3040"/>
              <a:gd name="T39" fmla="*/ 141 h 1320"/>
              <a:gd name="T40" fmla="*/ 2394 w 3040"/>
              <a:gd name="T41" fmla="*/ 129 h 1320"/>
              <a:gd name="T42" fmla="*/ 2384 w 3040"/>
              <a:gd name="T43" fmla="*/ 188 h 1320"/>
              <a:gd name="T44" fmla="*/ 2618 w 3040"/>
              <a:gd name="T45" fmla="*/ 198 h 1320"/>
              <a:gd name="T46" fmla="*/ 2650 w 3040"/>
              <a:gd name="T47" fmla="*/ 303 h 1320"/>
              <a:gd name="T48" fmla="*/ 2758 w 3040"/>
              <a:gd name="T49" fmla="*/ 401 h 1320"/>
              <a:gd name="T50" fmla="*/ 2977 w 3040"/>
              <a:gd name="T51" fmla="*/ 503 h 1320"/>
              <a:gd name="T52" fmla="*/ 2916 w 3040"/>
              <a:gd name="T53" fmla="*/ 565 h 1320"/>
              <a:gd name="T54" fmla="*/ 2987 w 3040"/>
              <a:gd name="T55" fmla="*/ 641 h 1320"/>
              <a:gd name="T56" fmla="*/ 2936 w 3040"/>
              <a:gd name="T57" fmla="*/ 666 h 1320"/>
              <a:gd name="T58" fmla="*/ 3025 w 3040"/>
              <a:gd name="T59" fmla="*/ 688 h 1320"/>
              <a:gd name="T60" fmla="*/ 2991 w 3040"/>
              <a:gd name="T61" fmla="*/ 745 h 1320"/>
              <a:gd name="T62" fmla="*/ 2925 w 3040"/>
              <a:gd name="T63" fmla="*/ 741 h 1320"/>
              <a:gd name="T64" fmla="*/ 2912 w 3040"/>
              <a:gd name="T65" fmla="*/ 872 h 1320"/>
              <a:gd name="T66" fmla="*/ 2830 w 3040"/>
              <a:gd name="T67" fmla="*/ 895 h 1320"/>
              <a:gd name="T68" fmla="*/ 2889 w 3040"/>
              <a:gd name="T69" fmla="*/ 956 h 1320"/>
              <a:gd name="T70" fmla="*/ 2766 w 3040"/>
              <a:gd name="T71" fmla="*/ 987 h 1320"/>
              <a:gd name="T72" fmla="*/ 2733 w 3040"/>
              <a:gd name="T73" fmla="*/ 977 h 1320"/>
              <a:gd name="T74" fmla="*/ 2588 w 3040"/>
              <a:gd name="T75" fmla="*/ 1128 h 1320"/>
              <a:gd name="T76" fmla="*/ 2456 w 3040"/>
              <a:gd name="T77" fmla="*/ 1118 h 1320"/>
              <a:gd name="T78" fmla="*/ 2370 w 3040"/>
              <a:gd name="T79" fmla="*/ 1202 h 1320"/>
              <a:gd name="T80" fmla="*/ 2216 w 3040"/>
              <a:gd name="T81" fmla="*/ 1191 h 1320"/>
              <a:gd name="T82" fmla="*/ 2120 w 3040"/>
              <a:gd name="T83" fmla="*/ 1282 h 1320"/>
              <a:gd name="T84" fmla="*/ 1983 w 3040"/>
              <a:gd name="T85" fmla="*/ 1233 h 1320"/>
              <a:gd name="T86" fmla="*/ 1897 w 3040"/>
              <a:gd name="T87" fmla="*/ 1307 h 1320"/>
              <a:gd name="T88" fmla="*/ 1742 w 3040"/>
              <a:gd name="T89" fmla="*/ 1263 h 1320"/>
              <a:gd name="T90" fmla="*/ 1612 w 3040"/>
              <a:gd name="T91" fmla="*/ 1309 h 1320"/>
              <a:gd name="T92" fmla="*/ 1507 w 3040"/>
              <a:gd name="T93" fmla="*/ 1271 h 1320"/>
              <a:gd name="T94" fmla="*/ 1307 w 3040"/>
              <a:gd name="T95" fmla="*/ 1306 h 1320"/>
              <a:gd name="T96" fmla="*/ 1216 w 3040"/>
              <a:gd name="T97" fmla="*/ 1258 h 1320"/>
              <a:gd name="T98" fmla="*/ 1022 w 3040"/>
              <a:gd name="T99" fmla="*/ 1253 h 1320"/>
              <a:gd name="T100" fmla="*/ 971 w 3040"/>
              <a:gd name="T101" fmla="*/ 1195 h 1320"/>
              <a:gd name="T102" fmla="*/ 843 w 3040"/>
              <a:gd name="T103" fmla="*/ 1227 h 1320"/>
              <a:gd name="T104" fmla="*/ 733 w 3040"/>
              <a:gd name="T105" fmla="*/ 1171 h 1320"/>
              <a:gd name="T106" fmla="*/ 756 w 3040"/>
              <a:gd name="T107" fmla="*/ 1150 h 1320"/>
              <a:gd name="T108" fmla="*/ 565 w 3040"/>
              <a:gd name="T109" fmla="*/ 1108 h 1320"/>
              <a:gd name="T110" fmla="*/ 555 w 3040"/>
              <a:gd name="T111" fmla="*/ 1044 h 1320"/>
              <a:gd name="T112" fmla="*/ 317 w 3040"/>
              <a:gd name="T113" fmla="*/ 1044 h 1320"/>
              <a:gd name="T114" fmla="*/ 185 w 3040"/>
              <a:gd name="T115" fmla="*/ 895 h 1320"/>
              <a:gd name="T116" fmla="*/ 18 w 3040"/>
              <a:gd name="T117" fmla="*/ 835 h 1320"/>
              <a:gd name="T118" fmla="*/ 61 w 3040"/>
              <a:gd name="T119" fmla="*/ 746 h 1320"/>
              <a:gd name="T120" fmla="*/ 75 w 3040"/>
              <a:gd name="T121" fmla="*/ 667 h 1320"/>
              <a:gd name="T122" fmla="*/ 78 w 3040"/>
              <a:gd name="T123" fmla="*/ 666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040" h="1320">
                <a:moveTo>
                  <a:pt x="78" y="666"/>
                </a:moveTo>
                <a:cubicBezTo>
                  <a:pt x="19" y="643"/>
                  <a:pt x="0" y="594"/>
                  <a:pt x="36" y="556"/>
                </a:cubicBezTo>
                <a:cubicBezTo>
                  <a:pt x="55" y="537"/>
                  <a:pt x="86" y="523"/>
                  <a:pt x="121" y="519"/>
                </a:cubicBezTo>
                <a:cubicBezTo>
                  <a:pt x="72" y="468"/>
                  <a:pt x="97" y="401"/>
                  <a:pt x="177" y="370"/>
                </a:cubicBezTo>
                <a:cubicBezTo>
                  <a:pt x="209" y="358"/>
                  <a:pt x="245" y="352"/>
                  <a:pt x="282" y="355"/>
                </a:cubicBezTo>
                <a:cubicBezTo>
                  <a:pt x="257" y="288"/>
                  <a:pt x="321" y="220"/>
                  <a:pt x="426" y="204"/>
                </a:cubicBezTo>
                <a:cubicBezTo>
                  <a:pt x="470" y="197"/>
                  <a:pt x="517" y="201"/>
                  <a:pt x="558" y="214"/>
                </a:cubicBezTo>
                <a:cubicBezTo>
                  <a:pt x="528" y="171"/>
                  <a:pt x="559" y="121"/>
                  <a:pt x="626" y="102"/>
                </a:cubicBezTo>
                <a:cubicBezTo>
                  <a:pt x="691" y="83"/>
                  <a:pt x="766" y="101"/>
                  <a:pt x="798" y="141"/>
                </a:cubicBezTo>
                <a:cubicBezTo>
                  <a:pt x="808" y="89"/>
                  <a:pt x="881" y="53"/>
                  <a:pt x="961" y="59"/>
                </a:cubicBezTo>
                <a:cubicBezTo>
                  <a:pt x="998" y="62"/>
                  <a:pt x="1031" y="74"/>
                  <a:pt x="1055" y="92"/>
                </a:cubicBezTo>
                <a:cubicBezTo>
                  <a:pt x="1154" y="13"/>
                  <a:pt x="1333" y="0"/>
                  <a:pt x="1457" y="61"/>
                </a:cubicBezTo>
                <a:cubicBezTo>
                  <a:pt x="1468" y="31"/>
                  <a:pt x="1514" y="13"/>
                  <a:pt x="1561" y="20"/>
                </a:cubicBezTo>
                <a:cubicBezTo>
                  <a:pt x="1594" y="25"/>
                  <a:pt x="1619" y="42"/>
                  <a:pt x="1626" y="63"/>
                </a:cubicBezTo>
                <a:cubicBezTo>
                  <a:pt x="1628" y="34"/>
                  <a:pt x="1672" y="14"/>
                  <a:pt x="1723" y="19"/>
                </a:cubicBezTo>
                <a:cubicBezTo>
                  <a:pt x="1760" y="23"/>
                  <a:pt x="1793" y="39"/>
                  <a:pt x="1805" y="61"/>
                </a:cubicBezTo>
                <a:cubicBezTo>
                  <a:pt x="1835" y="46"/>
                  <a:pt x="1890" y="47"/>
                  <a:pt x="1928" y="62"/>
                </a:cubicBezTo>
                <a:cubicBezTo>
                  <a:pt x="1947" y="70"/>
                  <a:pt x="1959" y="81"/>
                  <a:pt x="1959" y="92"/>
                </a:cubicBezTo>
                <a:cubicBezTo>
                  <a:pt x="1988" y="58"/>
                  <a:pt x="2081" y="45"/>
                  <a:pt x="2165" y="64"/>
                </a:cubicBezTo>
                <a:cubicBezTo>
                  <a:pt x="2232" y="79"/>
                  <a:pt x="2276" y="110"/>
                  <a:pt x="2273" y="141"/>
                </a:cubicBezTo>
                <a:cubicBezTo>
                  <a:pt x="2314" y="118"/>
                  <a:pt x="2368" y="113"/>
                  <a:pt x="2394" y="129"/>
                </a:cubicBezTo>
                <a:cubicBezTo>
                  <a:pt x="2416" y="142"/>
                  <a:pt x="2412" y="167"/>
                  <a:pt x="2384" y="188"/>
                </a:cubicBezTo>
                <a:cubicBezTo>
                  <a:pt x="2453" y="150"/>
                  <a:pt x="2558" y="154"/>
                  <a:pt x="2618" y="198"/>
                </a:cubicBezTo>
                <a:cubicBezTo>
                  <a:pt x="2658" y="227"/>
                  <a:pt x="2670" y="267"/>
                  <a:pt x="2650" y="303"/>
                </a:cubicBezTo>
                <a:cubicBezTo>
                  <a:pt x="2734" y="323"/>
                  <a:pt x="2779" y="365"/>
                  <a:pt x="2758" y="401"/>
                </a:cubicBezTo>
                <a:cubicBezTo>
                  <a:pt x="2887" y="402"/>
                  <a:pt x="2985" y="448"/>
                  <a:pt x="2977" y="503"/>
                </a:cubicBezTo>
                <a:cubicBezTo>
                  <a:pt x="2974" y="526"/>
                  <a:pt x="2953" y="548"/>
                  <a:pt x="2916" y="565"/>
                </a:cubicBezTo>
                <a:cubicBezTo>
                  <a:pt x="2985" y="578"/>
                  <a:pt x="3016" y="612"/>
                  <a:pt x="2987" y="641"/>
                </a:cubicBezTo>
                <a:cubicBezTo>
                  <a:pt x="2976" y="651"/>
                  <a:pt x="2958" y="660"/>
                  <a:pt x="2936" y="666"/>
                </a:cubicBezTo>
                <a:cubicBezTo>
                  <a:pt x="2970" y="656"/>
                  <a:pt x="3010" y="666"/>
                  <a:pt x="3025" y="688"/>
                </a:cubicBezTo>
                <a:cubicBezTo>
                  <a:pt x="3040" y="710"/>
                  <a:pt x="3025" y="735"/>
                  <a:pt x="2991" y="745"/>
                </a:cubicBezTo>
                <a:cubicBezTo>
                  <a:pt x="2969" y="751"/>
                  <a:pt x="2945" y="749"/>
                  <a:pt x="2925" y="741"/>
                </a:cubicBezTo>
                <a:cubicBezTo>
                  <a:pt x="2978" y="779"/>
                  <a:pt x="2972" y="838"/>
                  <a:pt x="2912" y="872"/>
                </a:cubicBezTo>
                <a:cubicBezTo>
                  <a:pt x="2889" y="885"/>
                  <a:pt x="2860" y="893"/>
                  <a:pt x="2830" y="895"/>
                </a:cubicBezTo>
                <a:cubicBezTo>
                  <a:pt x="2880" y="904"/>
                  <a:pt x="2906" y="931"/>
                  <a:pt x="2889" y="956"/>
                </a:cubicBezTo>
                <a:cubicBezTo>
                  <a:pt x="2871" y="982"/>
                  <a:pt x="2816" y="996"/>
                  <a:pt x="2766" y="987"/>
                </a:cubicBezTo>
                <a:cubicBezTo>
                  <a:pt x="2754" y="985"/>
                  <a:pt x="2742" y="982"/>
                  <a:pt x="2733" y="977"/>
                </a:cubicBezTo>
                <a:cubicBezTo>
                  <a:pt x="2758" y="1044"/>
                  <a:pt x="2693" y="1112"/>
                  <a:pt x="2588" y="1128"/>
                </a:cubicBezTo>
                <a:cubicBezTo>
                  <a:pt x="2544" y="1134"/>
                  <a:pt x="2497" y="1131"/>
                  <a:pt x="2456" y="1118"/>
                </a:cubicBezTo>
                <a:cubicBezTo>
                  <a:pt x="2487" y="1152"/>
                  <a:pt x="2449" y="1189"/>
                  <a:pt x="2370" y="1202"/>
                </a:cubicBezTo>
                <a:cubicBezTo>
                  <a:pt x="2318" y="1211"/>
                  <a:pt x="2259" y="1207"/>
                  <a:pt x="2216" y="1191"/>
                </a:cubicBezTo>
                <a:cubicBezTo>
                  <a:pt x="2229" y="1233"/>
                  <a:pt x="2185" y="1274"/>
                  <a:pt x="2120" y="1282"/>
                </a:cubicBezTo>
                <a:cubicBezTo>
                  <a:pt x="2062" y="1289"/>
                  <a:pt x="2004" y="1268"/>
                  <a:pt x="1983" y="1233"/>
                </a:cubicBezTo>
                <a:cubicBezTo>
                  <a:pt x="2003" y="1267"/>
                  <a:pt x="1964" y="1300"/>
                  <a:pt x="1897" y="1307"/>
                </a:cubicBezTo>
                <a:cubicBezTo>
                  <a:pt x="1832" y="1315"/>
                  <a:pt x="1763" y="1295"/>
                  <a:pt x="1742" y="1263"/>
                </a:cubicBezTo>
                <a:cubicBezTo>
                  <a:pt x="1736" y="1291"/>
                  <a:pt x="1678" y="1311"/>
                  <a:pt x="1612" y="1309"/>
                </a:cubicBezTo>
                <a:cubicBezTo>
                  <a:pt x="1562" y="1307"/>
                  <a:pt x="1520" y="1292"/>
                  <a:pt x="1507" y="1271"/>
                </a:cubicBezTo>
                <a:cubicBezTo>
                  <a:pt x="1475" y="1304"/>
                  <a:pt x="1385" y="1320"/>
                  <a:pt x="1307" y="1306"/>
                </a:cubicBezTo>
                <a:cubicBezTo>
                  <a:pt x="1260" y="1297"/>
                  <a:pt x="1225" y="1280"/>
                  <a:pt x="1216" y="1258"/>
                </a:cubicBezTo>
                <a:cubicBezTo>
                  <a:pt x="1169" y="1281"/>
                  <a:pt x="1082" y="1278"/>
                  <a:pt x="1022" y="1253"/>
                </a:cubicBezTo>
                <a:cubicBezTo>
                  <a:pt x="985" y="1238"/>
                  <a:pt x="966" y="1216"/>
                  <a:pt x="971" y="1195"/>
                </a:cubicBezTo>
                <a:cubicBezTo>
                  <a:pt x="966" y="1219"/>
                  <a:pt x="909" y="1234"/>
                  <a:pt x="843" y="1227"/>
                </a:cubicBezTo>
                <a:cubicBezTo>
                  <a:pt x="777" y="1220"/>
                  <a:pt x="728" y="1195"/>
                  <a:pt x="733" y="1171"/>
                </a:cubicBezTo>
                <a:cubicBezTo>
                  <a:pt x="734" y="1163"/>
                  <a:pt x="743" y="1155"/>
                  <a:pt x="756" y="1150"/>
                </a:cubicBezTo>
                <a:cubicBezTo>
                  <a:pt x="685" y="1172"/>
                  <a:pt x="599" y="1153"/>
                  <a:pt x="565" y="1108"/>
                </a:cubicBezTo>
                <a:cubicBezTo>
                  <a:pt x="549" y="1088"/>
                  <a:pt x="546" y="1065"/>
                  <a:pt x="555" y="1044"/>
                </a:cubicBezTo>
                <a:cubicBezTo>
                  <a:pt x="484" y="1079"/>
                  <a:pt x="386" y="1079"/>
                  <a:pt x="317" y="1044"/>
                </a:cubicBezTo>
                <a:cubicBezTo>
                  <a:pt x="213" y="1006"/>
                  <a:pt x="162" y="948"/>
                  <a:pt x="185" y="895"/>
                </a:cubicBezTo>
                <a:cubicBezTo>
                  <a:pt x="113" y="908"/>
                  <a:pt x="38" y="881"/>
                  <a:pt x="18" y="835"/>
                </a:cubicBezTo>
                <a:cubicBezTo>
                  <a:pt x="3" y="803"/>
                  <a:pt x="20" y="768"/>
                  <a:pt x="61" y="746"/>
                </a:cubicBezTo>
                <a:cubicBezTo>
                  <a:pt x="14" y="719"/>
                  <a:pt x="20" y="683"/>
                  <a:pt x="75" y="667"/>
                </a:cubicBezTo>
                <a:cubicBezTo>
                  <a:pt x="76" y="666"/>
                  <a:pt x="77" y="666"/>
                  <a:pt x="78" y="666"/>
                </a:cubicBezTo>
              </a:path>
            </a:pathLst>
          </a:custGeom>
          <a:noFill/>
          <a:ln w="14288" cap="flat">
            <a:solidFill>
              <a:srgbClr val="4A80B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851884" y="3955860"/>
            <a:ext cx="723900" cy="577850"/>
            <a:chOff x="4488260" y="4236847"/>
            <a:chExt cx="723900" cy="577850"/>
          </a:xfrm>
        </p:grpSpPr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  <a:gd name="T14" fmla="*/ 0 w 1368"/>
                <a:gd name="T15" fmla="*/ 137 h 1094"/>
                <a:gd name="T16" fmla="*/ 684 w 1368"/>
                <a:gd name="T17" fmla="*/ 273 h 1094"/>
                <a:gd name="T18" fmla="*/ 1368 w 1368"/>
                <a:gd name="T19" fmla="*/ 137 h 1094"/>
                <a:gd name="T20" fmla="*/ 0 w 1368"/>
                <a:gd name="T21" fmla="*/ 205 h 1094"/>
                <a:gd name="T22" fmla="*/ 684 w 1368"/>
                <a:gd name="T23" fmla="*/ 342 h 1094"/>
                <a:gd name="T24" fmla="*/ 1368 w 1368"/>
                <a:gd name="T25" fmla="*/ 205 h 1094"/>
                <a:gd name="T26" fmla="*/ 0 w 1368"/>
                <a:gd name="T27" fmla="*/ 273 h 1094"/>
                <a:gd name="T28" fmla="*/ 684 w 1368"/>
                <a:gd name="T29" fmla="*/ 410 h 1094"/>
                <a:gd name="T30" fmla="*/ 1368 w 1368"/>
                <a:gd name="T31" fmla="*/ 27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  <a:moveTo>
                    <a:pt x="0" y="137"/>
                  </a:moveTo>
                  <a:cubicBezTo>
                    <a:pt x="0" y="212"/>
                    <a:pt x="307" y="273"/>
                    <a:pt x="684" y="273"/>
                  </a:cubicBezTo>
                  <a:cubicBezTo>
                    <a:pt x="1062" y="273"/>
                    <a:pt x="1368" y="212"/>
                    <a:pt x="1368" y="137"/>
                  </a:cubicBezTo>
                  <a:moveTo>
                    <a:pt x="0" y="205"/>
                  </a:moveTo>
                  <a:cubicBezTo>
                    <a:pt x="0" y="280"/>
                    <a:pt x="307" y="342"/>
                    <a:pt x="684" y="342"/>
                  </a:cubicBezTo>
                  <a:cubicBezTo>
                    <a:pt x="1062" y="342"/>
                    <a:pt x="1368" y="280"/>
                    <a:pt x="1368" y="205"/>
                  </a:cubicBezTo>
                  <a:moveTo>
                    <a:pt x="0" y="273"/>
                  </a:moveTo>
                  <a:cubicBezTo>
                    <a:pt x="0" y="349"/>
                    <a:pt x="307" y="410"/>
                    <a:pt x="684" y="410"/>
                  </a:cubicBezTo>
                  <a:cubicBezTo>
                    <a:pt x="1062" y="410"/>
                    <a:pt x="1368" y="349"/>
                    <a:pt x="1368" y="273"/>
                  </a:cubicBezTo>
                </a:path>
              </a:pathLst>
            </a:custGeom>
            <a:noFill/>
            <a:ln w="793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" name="Freeform 17"/>
          <p:cNvSpPr>
            <a:spLocks/>
          </p:cNvSpPr>
          <p:nvPr/>
        </p:nvSpPr>
        <p:spPr bwMode="auto">
          <a:xfrm>
            <a:off x="6767910" y="3908235"/>
            <a:ext cx="722313" cy="579437"/>
          </a:xfrm>
          <a:custGeom>
            <a:avLst/>
            <a:gdLst>
              <a:gd name="T0" fmla="*/ 0 w 1368"/>
              <a:gd name="T1" fmla="*/ 137 h 1095"/>
              <a:gd name="T2" fmla="*/ 0 w 1368"/>
              <a:gd name="T3" fmla="*/ 958 h 1095"/>
              <a:gd name="T4" fmla="*/ 684 w 1368"/>
              <a:gd name="T5" fmla="*/ 1095 h 1095"/>
              <a:gd name="T6" fmla="*/ 1368 w 1368"/>
              <a:gd name="T7" fmla="*/ 958 h 1095"/>
              <a:gd name="T8" fmla="*/ 1368 w 1368"/>
              <a:gd name="T9" fmla="*/ 137 h 1095"/>
              <a:gd name="T10" fmla="*/ 684 w 1368"/>
              <a:gd name="T11" fmla="*/ 0 h 1095"/>
              <a:gd name="T12" fmla="*/ 0 w 1368"/>
              <a:gd name="T13" fmla="*/ 137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8" h="1095">
                <a:moveTo>
                  <a:pt x="0" y="137"/>
                </a:moveTo>
                <a:lnTo>
                  <a:pt x="0" y="958"/>
                </a:lnTo>
                <a:cubicBezTo>
                  <a:pt x="0" y="1033"/>
                  <a:pt x="306" y="1095"/>
                  <a:pt x="684" y="1095"/>
                </a:cubicBezTo>
                <a:cubicBezTo>
                  <a:pt x="1062" y="1095"/>
                  <a:pt x="1368" y="1033"/>
                  <a:pt x="1368" y="958"/>
                </a:cubicBezTo>
                <a:lnTo>
                  <a:pt x="1368" y="137"/>
                </a:lnTo>
                <a:cubicBezTo>
                  <a:pt x="1368" y="61"/>
                  <a:pt x="1062" y="0"/>
                  <a:pt x="684" y="0"/>
                </a:cubicBezTo>
                <a:cubicBezTo>
                  <a:pt x="306" y="0"/>
                  <a:pt x="0" y="61"/>
                  <a:pt x="0" y="137"/>
                </a:cubicBezTo>
                <a:close/>
              </a:path>
            </a:pathLst>
          </a:custGeom>
          <a:solidFill>
            <a:srgbClr val="70AD4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18"/>
          <p:cNvSpPr>
            <a:spLocks noEditPoints="1"/>
          </p:cNvSpPr>
          <p:nvPr/>
        </p:nvSpPr>
        <p:spPr bwMode="auto">
          <a:xfrm>
            <a:off x="6767910" y="3908235"/>
            <a:ext cx="722313" cy="579437"/>
          </a:xfrm>
          <a:custGeom>
            <a:avLst/>
            <a:gdLst>
              <a:gd name="T0" fmla="*/ 0 w 1368"/>
              <a:gd name="T1" fmla="*/ 137 h 1095"/>
              <a:gd name="T2" fmla="*/ 0 w 1368"/>
              <a:gd name="T3" fmla="*/ 958 h 1095"/>
              <a:gd name="T4" fmla="*/ 684 w 1368"/>
              <a:gd name="T5" fmla="*/ 1095 h 1095"/>
              <a:gd name="T6" fmla="*/ 1368 w 1368"/>
              <a:gd name="T7" fmla="*/ 958 h 1095"/>
              <a:gd name="T8" fmla="*/ 1368 w 1368"/>
              <a:gd name="T9" fmla="*/ 137 h 1095"/>
              <a:gd name="T10" fmla="*/ 684 w 1368"/>
              <a:gd name="T11" fmla="*/ 0 h 1095"/>
              <a:gd name="T12" fmla="*/ 0 w 1368"/>
              <a:gd name="T13" fmla="*/ 137 h 1095"/>
              <a:gd name="T14" fmla="*/ 0 w 1368"/>
              <a:gd name="T15" fmla="*/ 137 h 1095"/>
              <a:gd name="T16" fmla="*/ 684 w 1368"/>
              <a:gd name="T17" fmla="*/ 274 h 1095"/>
              <a:gd name="T18" fmla="*/ 1368 w 1368"/>
              <a:gd name="T19" fmla="*/ 137 h 1095"/>
              <a:gd name="T20" fmla="*/ 0 w 1368"/>
              <a:gd name="T21" fmla="*/ 205 h 1095"/>
              <a:gd name="T22" fmla="*/ 684 w 1368"/>
              <a:gd name="T23" fmla="*/ 342 h 1095"/>
              <a:gd name="T24" fmla="*/ 1368 w 1368"/>
              <a:gd name="T25" fmla="*/ 205 h 1095"/>
              <a:gd name="T26" fmla="*/ 0 w 1368"/>
              <a:gd name="T27" fmla="*/ 274 h 1095"/>
              <a:gd name="T28" fmla="*/ 684 w 1368"/>
              <a:gd name="T29" fmla="*/ 411 h 1095"/>
              <a:gd name="T30" fmla="*/ 1368 w 1368"/>
              <a:gd name="T31" fmla="*/ 274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68" h="1095">
                <a:moveTo>
                  <a:pt x="0" y="137"/>
                </a:moveTo>
                <a:lnTo>
                  <a:pt x="0" y="958"/>
                </a:lnTo>
                <a:cubicBezTo>
                  <a:pt x="0" y="1033"/>
                  <a:pt x="306" y="1095"/>
                  <a:pt x="684" y="1095"/>
                </a:cubicBezTo>
                <a:cubicBezTo>
                  <a:pt x="1062" y="1095"/>
                  <a:pt x="1368" y="1033"/>
                  <a:pt x="1368" y="958"/>
                </a:cubicBezTo>
                <a:lnTo>
                  <a:pt x="1368" y="137"/>
                </a:lnTo>
                <a:cubicBezTo>
                  <a:pt x="1368" y="61"/>
                  <a:pt x="1062" y="0"/>
                  <a:pt x="684" y="0"/>
                </a:cubicBezTo>
                <a:cubicBezTo>
                  <a:pt x="306" y="0"/>
                  <a:pt x="0" y="61"/>
                  <a:pt x="0" y="137"/>
                </a:cubicBezTo>
                <a:close/>
                <a:moveTo>
                  <a:pt x="0" y="137"/>
                </a:moveTo>
                <a:cubicBezTo>
                  <a:pt x="0" y="213"/>
                  <a:pt x="306" y="274"/>
                  <a:pt x="684" y="274"/>
                </a:cubicBezTo>
                <a:cubicBezTo>
                  <a:pt x="1062" y="274"/>
                  <a:pt x="1368" y="213"/>
                  <a:pt x="1368" y="137"/>
                </a:cubicBezTo>
                <a:moveTo>
                  <a:pt x="0" y="205"/>
                </a:moveTo>
                <a:cubicBezTo>
                  <a:pt x="0" y="281"/>
                  <a:pt x="306" y="342"/>
                  <a:pt x="684" y="342"/>
                </a:cubicBezTo>
                <a:cubicBezTo>
                  <a:pt x="1062" y="342"/>
                  <a:pt x="1368" y="281"/>
                  <a:pt x="1368" y="205"/>
                </a:cubicBezTo>
                <a:moveTo>
                  <a:pt x="0" y="274"/>
                </a:moveTo>
                <a:cubicBezTo>
                  <a:pt x="0" y="349"/>
                  <a:pt x="306" y="411"/>
                  <a:pt x="684" y="411"/>
                </a:cubicBezTo>
                <a:cubicBezTo>
                  <a:pt x="1062" y="411"/>
                  <a:pt x="1368" y="349"/>
                  <a:pt x="1368" y="274"/>
                </a:cubicBezTo>
              </a:path>
            </a:pathLst>
          </a:custGeom>
          <a:noFill/>
          <a:ln w="7938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Rectangle 47"/>
          <p:cNvSpPr>
            <a:spLocks noChangeArrowheads="1"/>
          </p:cNvSpPr>
          <p:nvPr/>
        </p:nvSpPr>
        <p:spPr bwMode="auto">
          <a:xfrm>
            <a:off x="5664598" y="3277997"/>
            <a:ext cx="12001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700" b="1" i="0" u="none" strike="noStrike" cap="none" normalizeH="0" baseline="0">
                <a:ln>
                  <a:noFill/>
                </a:ln>
                <a:solidFill>
                  <a:srgbClr val="1E4E79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835765" y="5403639"/>
            <a:ext cx="504825" cy="430212"/>
            <a:chOff x="5863035" y="5941822"/>
            <a:chExt cx="504825" cy="430212"/>
          </a:xfrm>
        </p:grpSpPr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5869385" y="5941822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5863035" y="5943409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  <a:gd name="T14" fmla="*/ 0 w 945"/>
                <a:gd name="T15" fmla="*/ 94 h 755"/>
                <a:gd name="T16" fmla="*/ 472 w 945"/>
                <a:gd name="T17" fmla="*/ 189 h 755"/>
                <a:gd name="T18" fmla="*/ 945 w 945"/>
                <a:gd name="T19" fmla="*/ 94 h 755"/>
                <a:gd name="T20" fmla="*/ 0 w 945"/>
                <a:gd name="T21" fmla="*/ 141 h 755"/>
                <a:gd name="T22" fmla="*/ 472 w 945"/>
                <a:gd name="T23" fmla="*/ 236 h 755"/>
                <a:gd name="T24" fmla="*/ 945 w 945"/>
                <a:gd name="T25" fmla="*/ 141 h 755"/>
                <a:gd name="T26" fmla="*/ 0 w 945"/>
                <a:gd name="T27" fmla="*/ 189 h 755"/>
                <a:gd name="T28" fmla="*/ 472 w 945"/>
                <a:gd name="T29" fmla="*/ 283 h 755"/>
                <a:gd name="T30" fmla="*/ 945 w 945"/>
                <a:gd name="T31" fmla="*/ 189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  <a:moveTo>
                    <a:pt x="0" y="94"/>
                  </a:moveTo>
                  <a:cubicBezTo>
                    <a:pt x="0" y="146"/>
                    <a:pt x="211" y="189"/>
                    <a:pt x="472" y="189"/>
                  </a:cubicBezTo>
                  <a:cubicBezTo>
                    <a:pt x="733" y="189"/>
                    <a:pt x="945" y="146"/>
                    <a:pt x="945" y="94"/>
                  </a:cubicBezTo>
                  <a:moveTo>
                    <a:pt x="0" y="141"/>
                  </a:moveTo>
                  <a:cubicBezTo>
                    <a:pt x="0" y="193"/>
                    <a:pt x="211" y="236"/>
                    <a:pt x="472" y="236"/>
                  </a:cubicBezTo>
                  <a:cubicBezTo>
                    <a:pt x="733" y="236"/>
                    <a:pt x="945" y="193"/>
                    <a:pt x="945" y="141"/>
                  </a:cubicBezTo>
                  <a:moveTo>
                    <a:pt x="0" y="189"/>
                  </a:moveTo>
                  <a:cubicBezTo>
                    <a:pt x="0" y="241"/>
                    <a:pt x="211" y="283"/>
                    <a:pt x="472" y="283"/>
                  </a:cubicBezTo>
                  <a:cubicBezTo>
                    <a:pt x="733" y="283"/>
                    <a:pt x="945" y="241"/>
                    <a:pt x="945" y="189"/>
                  </a:cubicBezTo>
                </a:path>
              </a:pathLst>
            </a:custGeom>
            <a:solidFill>
              <a:srgbClr val="007C6A"/>
            </a:solidFill>
            <a:ln w="7938" cap="sq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49"/>
            <p:cNvSpPr>
              <a:spLocks noChangeArrowheads="1"/>
            </p:cNvSpPr>
            <p:nvPr/>
          </p:nvSpPr>
          <p:spPr bwMode="auto">
            <a:xfrm>
              <a:off x="6013848" y="6102159"/>
              <a:ext cx="30480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Git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7" name="Rectangle 48"/>
          <p:cNvSpPr>
            <a:spLocks noChangeArrowheads="1"/>
          </p:cNvSpPr>
          <p:nvPr/>
        </p:nvSpPr>
        <p:spPr bwMode="auto">
          <a:xfrm>
            <a:off x="3988198" y="7346759"/>
            <a:ext cx="30321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Git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744612" y="5460215"/>
            <a:ext cx="503346" cy="415938"/>
            <a:chOff x="2414985" y="5965634"/>
            <a:chExt cx="503346" cy="415938"/>
          </a:xfrm>
        </p:grpSpPr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2414985" y="5965634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3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3 w 945"/>
                <a:gd name="T11" fmla="*/ 0 h 755"/>
                <a:gd name="T12" fmla="*/ 0 w 945"/>
                <a:gd name="T13" fmla="*/ 9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2" y="755"/>
                    <a:pt x="473" y="755"/>
                  </a:cubicBezTo>
                  <a:cubicBezTo>
                    <a:pt x="734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4" y="0"/>
                    <a:pt x="473" y="0"/>
                  </a:cubicBezTo>
                  <a:cubicBezTo>
                    <a:pt x="212" y="0"/>
                    <a:pt x="0" y="42"/>
                    <a:pt x="0" y="94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419856" y="5969201"/>
              <a:ext cx="498475" cy="412371"/>
              <a:chOff x="3429137" y="5833665"/>
              <a:chExt cx="498475" cy="412371"/>
            </a:xfrm>
          </p:grpSpPr>
          <p:sp>
            <p:nvSpPr>
              <p:cNvPr id="62" name="Freeform 14"/>
              <p:cNvSpPr>
                <a:spLocks noEditPoints="1"/>
              </p:cNvSpPr>
              <p:nvPr/>
            </p:nvSpPr>
            <p:spPr bwMode="auto">
              <a:xfrm>
                <a:off x="3429137" y="5833665"/>
                <a:ext cx="498475" cy="398462"/>
              </a:xfrm>
              <a:custGeom>
                <a:avLst/>
                <a:gdLst>
                  <a:gd name="T0" fmla="*/ 0 w 945"/>
                  <a:gd name="T1" fmla="*/ 94 h 755"/>
                  <a:gd name="T2" fmla="*/ 0 w 945"/>
                  <a:gd name="T3" fmla="*/ 661 h 755"/>
                  <a:gd name="T4" fmla="*/ 472 w 945"/>
                  <a:gd name="T5" fmla="*/ 755 h 755"/>
                  <a:gd name="T6" fmla="*/ 945 w 945"/>
                  <a:gd name="T7" fmla="*/ 661 h 755"/>
                  <a:gd name="T8" fmla="*/ 945 w 945"/>
                  <a:gd name="T9" fmla="*/ 94 h 755"/>
                  <a:gd name="T10" fmla="*/ 472 w 945"/>
                  <a:gd name="T11" fmla="*/ 0 h 755"/>
                  <a:gd name="T12" fmla="*/ 0 w 945"/>
                  <a:gd name="T13" fmla="*/ 94 h 755"/>
                  <a:gd name="T14" fmla="*/ 0 w 945"/>
                  <a:gd name="T15" fmla="*/ 94 h 755"/>
                  <a:gd name="T16" fmla="*/ 472 w 945"/>
                  <a:gd name="T17" fmla="*/ 189 h 755"/>
                  <a:gd name="T18" fmla="*/ 945 w 945"/>
                  <a:gd name="T19" fmla="*/ 94 h 755"/>
                  <a:gd name="T20" fmla="*/ 0 w 945"/>
                  <a:gd name="T21" fmla="*/ 141 h 755"/>
                  <a:gd name="T22" fmla="*/ 472 w 945"/>
                  <a:gd name="T23" fmla="*/ 236 h 755"/>
                  <a:gd name="T24" fmla="*/ 945 w 945"/>
                  <a:gd name="T25" fmla="*/ 141 h 755"/>
                  <a:gd name="T26" fmla="*/ 0 w 945"/>
                  <a:gd name="T27" fmla="*/ 189 h 755"/>
                  <a:gd name="T28" fmla="*/ 472 w 945"/>
                  <a:gd name="T29" fmla="*/ 283 h 755"/>
                  <a:gd name="T30" fmla="*/ 945 w 945"/>
                  <a:gd name="T31" fmla="*/ 189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45" h="755">
                    <a:moveTo>
                      <a:pt x="0" y="94"/>
                    </a:moveTo>
                    <a:lnTo>
                      <a:pt x="0" y="661"/>
                    </a:lnTo>
                    <a:cubicBezTo>
                      <a:pt x="0" y="713"/>
                      <a:pt x="211" y="755"/>
                      <a:pt x="472" y="755"/>
                    </a:cubicBezTo>
                    <a:cubicBezTo>
                      <a:pt x="733" y="755"/>
                      <a:pt x="945" y="713"/>
                      <a:pt x="945" y="661"/>
                    </a:cubicBezTo>
                    <a:lnTo>
                      <a:pt x="945" y="94"/>
                    </a:lnTo>
                    <a:cubicBezTo>
                      <a:pt x="945" y="42"/>
                      <a:pt x="733" y="0"/>
                      <a:pt x="472" y="0"/>
                    </a:cubicBezTo>
                    <a:cubicBezTo>
                      <a:pt x="211" y="0"/>
                      <a:pt x="0" y="42"/>
                      <a:pt x="0" y="94"/>
                    </a:cubicBezTo>
                    <a:close/>
                    <a:moveTo>
                      <a:pt x="0" y="94"/>
                    </a:moveTo>
                    <a:cubicBezTo>
                      <a:pt x="0" y="146"/>
                      <a:pt x="211" y="189"/>
                      <a:pt x="472" y="189"/>
                    </a:cubicBezTo>
                    <a:cubicBezTo>
                      <a:pt x="733" y="189"/>
                      <a:pt x="945" y="146"/>
                      <a:pt x="945" y="94"/>
                    </a:cubicBezTo>
                    <a:moveTo>
                      <a:pt x="0" y="141"/>
                    </a:moveTo>
                    <a:cubicBezTo>
                      <a:pt x="0" y="193"/>
                      <a:pt x="211" y="236"/>
                      <a:pt x="472" y="236"/>
                    </a:cubicBezTo>
                    <a:cubicBezTo>
                      <a:pt x="733" y="236"/>
                      <a:pt x="945" y="193"/>
                      <a:pt x="945" y="141"/>
                    </a:cubicBezTo>
                    <a:moveTo>
                      <a:pt x="0" y="189"/>
                    </a:moveTo>
                    <a:cubicBezTo>
                      <a:pt x="0" y="241"/>
                      <a:pt x="211" y="283"/>
                      <a:pt x="472" y="283"/>
                    </a:cubicBezTo>
                    <a:cubicBezTo>
                      <a:pt x="733" y="283"/>
                      <a:pt x="945" y="241"/>
                      <a:pt x="945" y="189"/>
                    </a:cubicBezTo>
                  </a:path>
                </a:pathLst>
              </a:custGeom>
              <a:solidFill>
                <a:srgbClr val="007C6A"/>
              </a:solidFill>
              <a:ln w="7938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3445103" y="5907482"/>
                <a:ext cx="42992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</a:rPr>
                  <a:t>Git</a:t>
                </a:r>
              </a:p>
            </p:txBody>
          </p:sp>
        </p:grpSp>
      </p:grpSp>
      <p:grpSp>
        <p:nvGrpSpPr>
          <p:cNvPr id="94" name="组合 93"/>
          <p:cNvGrpSpPr/>
          <p:nvPr/>
        </p:nvGrpSpPr>
        <p:grpSpPr>
          <a:xfrm>
            <a:off x="7645553" y="5339035"/>
            <a:ext cx="498476" cy="527670"/>
            <a:chOff x="8396273" y="5523807"/>
            <a:chExt cx="498476" cy="527670"/>
          </a:xfrm>
        </p:grpSpPr>
        <p:sp>
          <p:nvSpPr>
            <p:cNvPr id="64" name="Rectangle 49"/>
            <p:cNvSpPr>
              <a:spLocks noChangeArrowheads="1"/>
            </p:cNvSpPr>
            <p:nvPr/>
          </p:nvSpPr>
          <p:spPr bwMode="auto">
            <a:xfrm>
              <a:off x="8500854" y="5781602"/>
              <a:ext cx="30480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Git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Freeform 13"/>
            <p:cNvSpPr>
              <a:spLocks/>
            </p:cNvSpPr>
            <p:nvPr/>
          </p:nvSpPr>
          <p:spPr bwMode="auto">
            <a:xfrm>
              <a:off x="8396274" y="5526182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4"/>
            <p:cNvSpPr>
              <a:spLocks noEditPoints="1"/>
            </p:cNvSpPr>
            <p:nvPr/>
          </p:nvSpPr>
          <p:spPr bwMode="auto">
            <a:xfrm>
              <a:off x="8396273" y="5523807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  <a:gd name="T14" fmla="*/ 0 w 945"/>
                <a:gd name="T15" fmla="*/ 94 h 755"/>
                <a:gd name="T16" fmla="*/ 472 w 945"/>
                <a:gd name="T17" fmla="*/ 189 h 755"/>
                <a:gd name="T18" fmla="*/ 945 w 945"/>
                <a:gd name="T19" fmla="*/ 94 h 755"/>
                <a:gd name="T20" fmla="*/ 0 w 945"/>
                <a:gd name="T21" fmla="*/ 141 h 755"/>
                <a:gd name="T22" fmla="*/ 472 w 945"/>
                <a:gd name="T23" fmla="*/ 236 h 755"/>
                <a:gd name="T24" fmla="*/ 945 w 945"/>
                <a:gd name="T25" fmla="*/ 141 h 755"/>
                <a:gd name="T26" fmla="*/ 0 w 945"/>
                <a:gd name="T27" fmla="*/ 189 h 755"/>
                <a:gd name="T28" fmla="*/ 472 w 945"/>
                <a:gd name="T29" fmla="*/ 283 h 755"/>
                <a:gd name="T30" fmla="*/ 945 w 945"/>
                <a:gd name="T31" fmla="*/ 189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  <a:moveTo>
                    <a:pt x="0" y="94"/>
                  </a:moveTo>
                  <a:cubicBezTo>
                    <a:pt x="0" y="146"/>
                    <a:pt x="211" y="189"/>
                    <a:pt x="472" y="189"/>
                  </a:cubicBezTo>
                  <a:cubicBezTo>
                    <a:pt x="733" y="189"/>
                    <a:pt x="945" y="146"/>
                    <a:pt x="945" y="94"/>
                  </a:cubicBezTo>
                  <a:moveTo>
                    <a:pt x="0" y="141"/>
                  </a:moveTo>
                  <a:cubicBezTo>
                    <a:pt x="0" y="193"/>
                    <a:pt x="211" y="236"/>
                    <a:pt x="472" y="236"/>
                  </a:cubicBezTo>
                  <a:cubicBezTo>
                    <a:pt x="733" y="236"/>
                    <a:pt x="945" y="193"/>
                    <a:pt x="945" y="141"/>
                  </a:cubicBezTo>
                  <a:moveTo>
                    <a:pt x="0" y="189"/>
                  </a:moveTo>
                  <a:cubicBezTo>
                    <a:pt x="0" y="241"/>
                    <a:pt x="211" y="283"/>
                    <a:pt x="472" y="283"/>
                  </a:cubicBezTo>
                  <a:cubicBezTo>
                    <a:pt x="733" y="283"/>
                    <a:pt x="945" y="241"/>
                    <a:pt x="945" y="189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 w="7938" cap="sq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8438291" y="5630647"/>
              <a:ext cx="4299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</a:rPr>
                <a:t>Git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3852031" y="5292826"/>
            <a:ext cx="504825" cy="430212"/>
            <a:chOff x="5863035" y="5941822"/>
            <a:chExt cx="504825" cy="430212"/>
          </a:xfrm>
        </p:grpSpPr>
        <p:sp>
          <p:nvSpPr>
            <p:cNvPr id="80" name="Freeform 13"/>
            <p:cNvSpPr>
              <a:spLocks/>
            </p:cNvSpPr>
            <p:nvPr/>
          </p:nvSpPr>
          <p:spPr bwMode="auto">
            <a:xfrm>
              <a:off x="5869385" y="5941822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4"/>
            <p:cNvSpPr>
              <a:spLocks noEditPoints="1"/>
            </p:cNvSpPr>
            <p:nvPr/>
          </p:nvSpPr>
          <p:spPr bwMode="auto">
            <a:xfrm>
              <a:off x="5863035" y="5943409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  <a:gd name="T14" fmla="*/ 0 w 945"/>
                <a:gd name="T15" fmla="*/ 94 h 755"/>
                <a:gd name="T16" fmla="*/ 472 w 945"/>
                <a:gd name="T17" fmla="*/ 189 h 755"/>
                <a:gd name="T18" fmla="*/ 945 w 945"/>
                <a:gd name="T19" fmla="*/ 94 h 755"/>
                <a:gd name="T20" fmla="*/ 0 w 945"/>
                <a:gd name="T21" fmla="*/ 141 h 755"/>
                <a:gd name="T22" fmla="*/ 472 w 945"/>
                <a:gd name="T23" fmla="*/ 236 h 755"/>
                <a:gd name="T24" fmla="*/ 945 w 945"/>
                <a:gd name="T25" fmla="*/ 141 h 755"/>
                <a:gd name="T26" fmla="*/ 0 w 945"/>
                <a:gd name="T27" fmla="*/ 189 h 755"/>
                <a:gd name="T28" fmla="*/ 472 w 945"/>
                <a:gd name="T29" fmla="*/ 283 h 755"/>
                <a:gd name="T30" fmla="*/ 945 w 945"/>
                <a:gd name="T31" fmla="*/ 189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  <a:moveTo>
                    <a:pt x="0" y="94"/>
                  </a:moveTo>
                  <a:cubicBezTo>
                    <a:pt x="0" y="146"/>
                    <a:pt x="211" y="189"/>
                    <a:pt x="472" y="189"/>
                  </a:cubicBezTo>
                  <a:cubicBezTo>
                    <a:pt x="733" y="189"/>
                    <a:pt x="945" y="146"/>
                    <a:pt x="945" y="94"/>
                  </a:cubicBezTo>
                  <a:moveTo>
                    <a:pt x="0" y="141"/>
                  </a:moveTo>
                  <a:cubicBezTo>
                    <a:pt x="0" y="193"/>
                    <a:pt x="211" y="236"/>
                    <a:pt x="472" y="236"/>
                  </a:cubicBezTo>
                  <a:cubicBezTo>
                    <a:pt x="733" y="236"/>
                    <a:pt x="945" y="193"/>
                    <a:pt x="945" y="141"/>
                  </a:cubicBezTo>
                  <a:moveTo>
                    <a:pt x="0" y="189"/>
                  </a:moveTo>
                  <a:cubicBezTo>
                    <a:pt x="0" y="241"/>
                    <a:pt x="211" y="283"/>
                    <a:pt x="472" y="283"/>
                  </a:cubicBezTo>
                  <a:cubicBezTo>
                    <a:pt x="733" y="283"/>
                    <a:pt x="945" y="241"/>
                    <a:pt x="945" y="189"/>
                  </a:cubicBezTo>
                </a:path>
              </a:pathLst>
            </a:custGeom>
            <a:solidFill>
              <a:srgbClr val="007C6A"/>
            </a:solidFill>
            <a:ln w="7938" cap="sq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Rectangle 49"/>
            <p:cNvSpPr>
              <a:spLocks noChangeArrowheads="1"/>
            </p:cNvSpPr>
            <p:nvPr/>
          </p:nvSpPr>
          <p:spPr bwMode="auto">
            <a:xfrm>
              <a:off x="6013848" y="6102159"/>
              <a:ext cx="30480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Git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83" name="直接箭头连接符 82"/>
          <p:cNvCxnSpPr/>
          <p:nvPr/>
        </p:nvCxnSpPr>
        <p:spPr>
          <a:xfrm flipV="1">
            <a:off x="5664598" y="4197953"/>
            <a:ext cx="1103312" cy="20752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4076296" y="4533710"/>
            <a:ext cx="927752" cy="751875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21" idx="2"/>
          </p:cNvCxnSpPr>
          <p:nvPr/>
        </p:nvCxnSpPr>
        <p:spPr>
          <a:xfrm flipV="1">
            <a:off x="5000277" y="4533710"/>
            <a:ext cx="213557" cy="850662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 flipV="1">
            <a:off x="5489307" y="4555270"/>
            <a:ext cx="493713" cy="936787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endCxn id="65" idx="5"/>
          </p:cNvCxnSpPr>
          <p:nvPr/>
        </p:nvCxnSpPr>
        <p:spPr>
          <a:xfrm>
            <a:off x="7380616" y="4487672"/>
            <a:ext cx="513912" cy="853738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>
            <a:off x="6080249" y="4455077"/>
            <a:ext cx="571500" cy="457050"/>
            <a:chOff x="4488260" y="4236847"/>
            <a:chExt cx="723900" cy="577850"/>
          </a:xfrm>
          <a:solidFill>
            <a:schemeClr val="accent1">
              <a:lumMod val="75000"/>
            </a:schemeClr>
          </a:solidFill>
        </p:grpSpPr>
        <p:sp>
          <p:nvSpPr>
            <p:cNvPr id="100" name="Freeform 15"/>
            <p:cNvSpPr>
              <a:spLocks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6"/>
            <p:cNvSpPr>
              <a:spLocks noEditPoints="1"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  <a:gd name="T14" fmla="*/ 0 w 1368"/>
                <a:gd name="T15" fmla="*/ 137 h 1094"/>
                <a:gd name="T16" fmla="*/ 684 w 1368"/>
                <a:gd name="T17" fmla="*/ 273 h 1094"/>
                <a:gd name="T18" fmla="*/ 1368 w 1368"/>
                <a:gd name="T19" fmla="*/ 137 h 1094"/>
                <a:gd name="T20" fmla="*/ 0 w 1368"/>
                <a:gd name="T21" fmla="*/ 205 h 1094"/>
                <a:gd name="T22" fmla="*/ 684 w 1368"/>
                <a:gd name="T23" fmla="*/ 342 h 1094"/>
                <a:gd name="T24" fmla="*/ 1368 w 1368"/>
                <a:gd name="T25" fmla="*/ 205 h 1094"/>
                <a:gd name="T26" fmla="*/ 0 w 1368"/>
                <a:gd name="T27" fmla="*/ 273 h 1094"/>
                <a:gd name="T28" fmla="*/ 684 w 1368"/>
                <a:gd name="T29" fmla="*/ 410 h 1094"/>
                <a:gd name="T30" fmla="*/ 1368 w 1368"/>
                <a:gd name="T31" fmla="*/ 27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  <a:moveTo>
                    <a:pt x="0" y="137"/>
                  </a:moveTo>
                  <a:cubicBezTo>
                    <a:pt x="0" y="212"/>
                    <a:pt x="307" y="273"/>
                    <a:pt x="684" y="273"/>
                  </a:cubicBezTo>
                  <a:cubicBezTo>
                    <a:pt x="1062" y="273"/>
                    <a:pt x="1368" y="212"/>
                    <a:pt x="1368" y="137"/>
                  </a:cubicBezTo>
                  <a:moveTo>
                    <a:pt x="0" y="205"/>
                  </a:moveTo>
                  <a:cubicBezTo>
                    <a:pt x="0" y="280"/>
                    <a:pt x="307" y="342"/>
                    <a:pt x="684" y="342"/>
                  </a:cubicBezTo>
                  <a:cubicBezTo>
                    <a:pt x="1062" y="342"/>
                    <a:pt x="1368" y="280"/>
                    <a:pt x="1368" y="205"/>
                  </a:cubicBezTo>
                  <a:moveTo>
                    <a:pt x="0" y="273"/>
                  </a:moveTo>
                  <a:cubicBezTo>
                    <a:pt x="0" y="349"/>
                    <a:pt x="307" y="410"/>
                    <a:pt x="684" y="410"/>
                  </a:cubicBezTo>
                  <a:cubicBezTo>
                    <a:pt x="1062" y="410"/>
                    <a:pt x="1368" y="349"/>
                    <a:pt x="1368" y="273"/>
                  </a:cubicBezTo>
                </a:path>
              </a:pathLst>
            </a:custGeom>
            <a:grpFill/>
            <a:ln w="793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7656160" y="3948346"/>
            <a:ext cx="571500" cy="457050"/>
            <a:chOff x="4488260" y="4236847"/>
            <a:chExt cx="723900" cy="577850"/>
          </a:xfrm>
          <a:solidFill>
            <a:schemeClr val="accent6">
              <a:lumMod val="75000"/>
            </a:schemeClr>
          </a:solidFill>
        </p:grpSpPr>
        <p:sp>
          <p:nvSpPr>
            <p:cNvPr id="103" name="Freeform 15"/>
            <p:cNvSpPr>
              <a:spLocks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"/>
            <p:cNvSpPr>
              <a:spLocks noEditPoints="1"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  <a:gd name="T14" fmla="*/ 0 w 1368"/>
                <a:gd name="T15" fmla="*/ 137 h 1094"/>
                <a:gd name="T16" fmla="*/ 684 w 1368"/>
                <a:gd name="T17" fmla="*/ 273 h 1094"/>
                <a:gd name="T18" fmla="*/ 1368 w 1368"/>
                <a:gd name="T19" fmla="*/ 137 h 1094"/>
                <a:gd name="T20" fmla="*/ 0 w 1368"/>
                <a:gd name="T21" fmla="*/ 205 h 1094"/>
                <a:gd name="T22" fmla="*/ 684 w 1368"/>
                <a:gd name="T23" fmla="*/ 342 h 1094"/>
                <a:gd name="T24" fmla="*/ 1368 w 1368"/>
                <a:gd name="T25" fmla="*/ 205 h 1094"/>
                <a:gd name="T26" fmla="*/ 0 w 1368"/>
                <a:gd name="T27" fmla="*/ 273 h 1094"/>
                <a:gd name="T28" fmla="*/ 684 w 1368"/>
                <a:gd name="T29" fmla="*/ 410 h 1094"/>
                <a:gd name="T30" fmla="*/ 1368 w 1368"/>
                <a:gd name="T31" fmla="*/ 27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  <a:moveTo>
                    <a:pt x="0" y="137"/>
                  </a:moveTo>
                  <a:cubicBezTo>
                    <a:pt x="0" y="212"/>
                    <a:pt x="307" y="273"/>
                    <a:pt x="684" y="273"/>
                  </a:cubicBezTo>
                  <a:cubicBezTo>
                    <a:pt x="1062" y="273"/>
                    <a:pt x="1368" y="212"/>
                    <a:pt x="1368" y="137"/>
                  </a:cubicBezTo>
                  <a:moveTo>
                    <a:pt x="0" y="205"/>
                  </a:moveTo>
                  <a:cubicBezTo>
                    <a:pt x="0" y="280"/>
                    <a:pt x="307" y="342"/>
                    <a:pt x="684" y="342"/>
                  </a:cubicBezTo>
                  <a:cubicBezTo>
                    <a:pt x="1062" y="342"/>
                    <a:pt x="1368" y="280"/>
                    <a:pt x="1368" y="205"/>
                  </a:cubicBezTo>
                  <a:moveTo>
                    <a:pt x="0" y="273"/>
                  </a:moveTo>
                  <a:cubicBezTo>
                    <a:pt x="0" y="349"/>
                    <a:pt x="307" y="410"/>
                    <a:pt x="684" y="410"/>
                  </a:cubicBezTo>
                  <a:cubicBezTo>
                    <a:pt x="1062" y="410"/>
                    <a:pt x="1368" y="349"/>
                    <a:pt x="1368" y="273"/>
                  </a:cubicBezTo>
                </a:path>
              </a:pathLst>
            </a:custGeom>
            <a:grpFill/>
            <a:ln w="793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2484506" y="268993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3334365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971600" y="3212976"/>
            <a:ext cx="7488832" cy="1833819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ym typeface="Arial" panose="020B0604020202020204" pitchFamily="34" charset="0"/>
              </a:rPr>
              <a:t>注册账号的注意事项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不要使用</a:t>
            </a:r>
            <a:r>
              <a:rPr lang="en-US" altLang="zh-CN" sz="2400" dirty="0">
                <a:solidFill>
                  <a:srgbClr val="007C6A"/>
                </a:solidFill>
              </a:rPr>
              <a:t>163</a:t>
            </a:r>
            <a:r>
              <a:rPr lang="zh-CN" altLang="en-US" sz="2400" dirty="0">
                <a:solidFill>
                  <a:srgbClr val="007C6A"/>
                </a:solidFill>
              </a:rPr>
              <a:t>的邮箱，有可能收不到验证邮件。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较长时间不使用有可能被</a:t>
            </a:r>
            <a:r>
              <a:rPr lang="en-US" altLang="zh-CN" sz="2400" dirty="0" err="1">
                <a:solidFill>
                  <a:srgbClr val="007C6A"/>
                </a:solidFill>
              </a:rPr>
              <a:t>Github</a:t>
            </a:r>
            <a:r>
              <a:rPr lang="zh-CN" altLang="en-US" sz="2400" dirty="0">
                <a:solidFill>
                  <a:srgbClr val="007C6A"/>
                </a:solidFill>
              </a:rPr>
              <a:t>冻结账号。请登录其客服页面</a:t>
            </a:r>
            <a:r>
              <a:rPr lang="en-US" altLang="zh-CN" sz="2400" dirty="0">
                <a:solidFill>
                  <a:srgbClr val="007C6A"/>
                </a:solidFill>
                <a:hlinkClick r:id="rId2"/>
              </a:rPr>
              <a:t>https://github.com/contact</a:t>
            </a:r>
            <a:r>
              <a:rPr lang="zh-CN" altLang="en-US" sz="2400" dirty="0">
                <a:solidFill>
                  <a:srgbClr val="007C6A"/>
                </a:solidFill>
              </a:rPr>
              <a:t>，填写账号恢复申请。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942208" y="1340768"/>
            <a:ext cx="5112568" cy="122118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网址</a:t>
            </a:r>
            <a:endParaRPr lang="en-US" altLang="zh-CN" b="1" dirty="0">
              <a:sym typeface="Arial" panose="020B0604020202020204" pitchFamily="34" charset="0"/>
            </a:endParaRPr>
          </a:p>
          <a:p>
            <a:pPr lvl="1"/>
            <a:r>
              <a:rPr lang="en-US" altLang="zh-CN" sz="28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https://github.com/</a:t>
            </a:r>
            <a:endParaRPr lang="zh-CN" altLang="en-US" sz="28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7392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4558906" y="2806637"/>
            <a:ext cx="158245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git clone &lt;</a:t>
            </a:r>
            <a:r>
              <a:rPr lang="en-US" altLang="zh-CN" dirty="0" err="1"/>
              <a:t>url</a:t>
            </a:r>
            <a:r>
              <a:rPr lang="en-US" altLang="zh-CN" dirty="0"/>
              <a:t>&gt;</a:t>
            </a:r>
          </a:p>
        </p:txBody>
      </p:sp>
      <p:sp>
        <p:nvSpPr>
          <p:cNvPr id="38" name="矩形 37"/>
          <p:cNvSpPr/>
          <p:nvPr/>
        </p:nvSpPr>
        <p:spPr>
          <a:xfrm>
            <a:off x="512908" y="3455755"/>
            <a:ext cx="2232248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提交代码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git add xxx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git commit</a:t>
            </a:r>
          </a:p>
        </p:txBody>
      </p:sp>
      <p:sp>
        <p:nvSpPr>
          <p:cNvPr id="44" name="矩形 43"/>
          <p:cNvSpPr/>
          <p:nvPr/>
        </p:nvSpPr>
        <p:spPr>
          <a:xfrm>
            <a:off x="491656" y="2410102"/>
            <a:ext cx="2857941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GitHub</a:t>
            </a:r>
            <a:r>
              <a:rPr lang="zh-CN" altLang="en-US" dirty="0"/>
              <a:t>准备工作：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、注册</a:t>
            </a:r>
            <a:r>
              <a:rPr lang="en-US" altLang="zh-CN" dirty="0"/>
              <a:t>GitHub</a:t>
            </a:r>
            <a:r>
              <a:rPr lang="zh-CN" altLang="en-US" dirty="0"/>
              <a:t>账号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、在</a:t>
            </a:r>
            <a:r>
              <a:rPr lang="en-US" altLang="zh-CN" dirty="0"/>
              <a:t>GitHub</a:t>
            </a:r>
            <a:r>
              <a:rPr lang="zh-CN" altLang="en-US" dirty="0"/>
              <a:t>搭建项目</a:t>
            </a:r>
            <a:endParaRPr lang="en-US" altLang="zh-CN" dirty="0"/>
          </a:p>
        </p:txBody>
      </p:sp>
      <p:sp>
        <p:nvSpPr>
          <p:cNvPr id="33" name="矩形 32"/>
          <p:cNvSpPr/>
          <p:nvPr/>
        </p:nvSpPr>
        <p:spPr>
          <a:xfrm>
            <a:off x="606880" y="1441216"/>
            <a:ext cx="3022758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推送代码到远端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git remote add origin &lt;</a:t>
            </a:r>
            <a:r>
              <a:rPr lang="en-US" altLang="zh-CN" dirty="0" err="1"/>
              <a:t>url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git push origin master</a:t>
            </a:r>
          </a:p>
        </p:txBody>
      </p:sp>
      <p:sp>
        <p:nvSpPr>
          <p:cNvPr id="25" name="右箭头 24"/>
          <p:cNvSpPr/>
          <p:nvPr/>
        </p:nvSpPr>
        <p:spPr>
          <a:xfrm rot="18953535">
            <a:off x="1971525" y="3936787"/>
            <a:ext cx="692983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柱形 25"/>
          <p:cNvSpPr/>
          <p:nvPr/>
        </p:nvSpPr>
        <p:spPr>
          <a:xfrm>
            <a:off x="2497393" y="3212976"/>
            <a:ext cx="850471" cy="6480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27" name="云形 26"/>
          <p:cNvSpPr/>
          <p:nvPr/>
        </p:nvSpPr>
        <p:spPr>
          <a:xfrm>
            <a:off x="2671978" y="900354"/>
            <a:ext cx="3359237" cy="103261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GitHub</a:t>
            </a:r>
            <a:endParaRPr lang="zh-CN" altLang="en-US" dirty="0"/>
          </a:p>
        </p:txBody>
      </p:sp>
      <p:sp>
        <p:nvSpPr>
          <p:cNvPr id="28" name="圆柱形 27"/>
          <p:cNvSpPr/>
          <p:nvPr/>
        </p:nvSpPr>
        <p:spPr>
          <a:xfrm>
            <a:off x="5899588" y="2988085"/>
            <a:ext cx="850471" cy="6480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29" name="右箭头 28"/>
          <p:cNvSpPr/>
          <p:nvPr/>
        </p:nvSpPr>
        <p:spPr>
          <a:xfrm rot="18294783">
            <a:off x="2460997" y="2319514"/>
            <a:ext cx="125005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 rot="2833052">
            <a:off x="4964703" y="2357837"/>
            <a:ext cx="125005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rot="3082109">
            <a:off x="6402165" y="3897183"/>
            <a:ext cx="68686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431230" y="3140658"/>
            <a:ext cx="1589072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git add xxx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git commit</a:t>
            </a:r>
          </a:p>
        </p:txBody>
      </p:sp>
      <p:sp>
        <p:nvSpPr>
          <p:cNvPr id="35" name="矩形 34"/>
          <p:cNvSpPr/>
          <p:nvPr/>
        </p:nvSpPr>
        <p:spPr>
          <a:xfrm>
            <a:off x="248915" y="5888286"/>
            <a:ext cx="33508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岳不群</a:t>
            </a:r>
            <a:endParaRPr lang="en-US" altLang="zh-CN" dirty="0"/>
          </a:p>
          <a:p>
            <a:r>
              <a:rPr lang="en-US" altLang="zh-CN" dirty="0"/>
              <a:t>yuebuqun3333@hainan.net</a:t>
            </a:r>
          </a:p>
        </p:txBody>
      </p:sp>
      <p:sp>
        <p:nvSpPr>
          <p:cNvPr id="36" name="矩形 35"/>
          <p:cNvSpPr/>
          <p:nvPr/>
        </p:nvSpPr>
        <p:spPr>
          <a:xfrm>
            <a:off x="6141356" y="6021288"/>
            <a:ext cx="3456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令狐冲</a:t>
            </a:r>
            <a:endParaRPr lang="en-US" altLang="zh-CN" dirty="0"/>
          </a:p>
          <a:p>
            <a:r>
              <a:rPr lang="en-US" altLang="zh-CN" dirty="0"/>
              <a:t>linghuchong3333@hainan.net</a:t>
            </a:r>
          </a:p>
        </p:txBody>
      </p:sp>
      <p:sp>
        <p:nvSpPr>
          <p:cNvPr id="37" name="右箭头 36"/>
          <p:cNvSpPr/>
          <p:nvPr/>
        </p:nvSpPr>
        <p:spPr>
          <a:xfrm rot="13491249">
            <a:off x="6838243" y="3645454"/>
            <a:ext cx="68686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 rot="13697088">
            <a:off x="5260488" y="2195533"/>
            <a:ext cx="1307084" cy="320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419442" y="2079702"/>
            <a:ext cx="121695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git push </a:t>
            </a:r>
          </a:p>
        </p:txBody>
      </p:sp>
      <p:sp>
        <p:nvSpPr>
          <p:cNvPr id="41" name="右箭头 40"/>
          <p:cNvSpPr/>
          <p:nvPr/>
        </p:nvSpPr>
        <p:spPr>
          <a:xfrm rot="7499648">
            <a:off x="2929336" y="2406422"/>
            <a:ext cx="1240685" cy="320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417982" y="2752178"/>
            <a:ext cx="89289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git pull</a:t>
            </a:r>
          </a:p>
        </p:txBody>
      </p:sp>
      <p:sp>
        <p:nvSpPr>
          <p:cNvPr id="43" name="右箭头 42"/>
          <p:cNvSpPr/>
          <p:nvPr/>
        </p:nvSpPr>
        <p:spPr>
          <a:xfrm rot="8113353">
            <a:off x="2230235" y="4096330"/>
            <a:ext cx="68686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240538" y="4118950"/>
            <a:ext cx="2232248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搭建代码库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git </a:t>
            </a:r>
            <a:r>
              <a:rPr lang="en-US" altLang="zh-CN" dirty="0" err="1"/>
              <a:t>init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git config </a:t>
            </a: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45" y="4439088"/>
            <a:ext cx="1315720" cy="143250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430" y="4407031"/>
            <a:ext cx="1243460" cy="1511934"/>
          </a:xfrm>
          <a:prstGeom prst="rect">
            <a:avLst/>
          </a:prstGeom>
        </p:spPr>
      </p:pic>
      <p:sp>
        <p:nvSpPr>
          <p:cNvPr id="49" name="圆柱形 48"/>
          <p:cNvSpPr/>
          <p:nvPr/>
        </p:nvSpPr>
        <p:spPr>
          <a:xfrm>
            <a:off x="3983679" y="1249393"/>
            <a:ext cx="654389" cy="427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3093914" y="1041675"/>
            <a:ext cx="12169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GitHub </a:t>
            </a:r>
          </a:p>
        </p:txBody>
      </p:sp>
      <p:sp>
        <p:nvSpPr>
          <p:cNvPr id="2" name="矩形 1"/>
          <p:cNvSpPr/>
          <p:nvPr/>
        </p:nvSpPr>
        <p:spPr>
          <a:xfrm>
            <a:off x="2807108" y="407016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5954" y="346382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-24967" y="240874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5954" y="138121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749638" y="210263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959284" y="2812030"/>
            <a:ext cx="490707" cy="91978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952536" y="169908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093914" y="222369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43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  <p:bldP spid="44" grpId="0" animBg="1"/>
      <p:bldP spid="33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9" grpId="0" animBg="1"/>
      <p:bldP spid="2" grpId="0"/>
      <p:bldP spid="48" grpId="0"/>
      <p:bldP spid="51" grpId="0"/>
      <p:bldP spid="54" grpId="0"/>
      <p:bldP spid="55" grpId="0"/>
      <p:bldP spid="56" grpId="0"/>
      <p:bldP spid="57" grpId="0"/>
      <p:bldP spid="5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413792" y="1124744"/>
            <a:ext cx="8460432" cy="2448272"/>
          </a:xfrm>
          <a:prstGeom prst="rect">
            <a:avLst/>
          </a:prstGeom>
        </p:spPr>
        <p:txBody>
          <a:bodyPr vert="horz" rtlCol="0" anchor="ctr">
            <a:normAutofit fontScale="77500" lnSpcReduction="2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ym typeface="Arial" panose="020B0604020202020204" pitchFamily="34" charset="0"/>
              </a:rPr>
              <a:t>增加远程地址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7C6A"/>
                </a:solidFill>
              </a:rPr>
              <a:t>git remote add  &lt;</a:t>
            </a:r>
            <a:r>
              <a:rPr lang="zh-CN" altLang="en-US" sz="2400" b="1" dirty="0">
                <a:solidFill>
                  <a:srgbClr val="007C6A"/>
                </a:solidFill>
              </a:rPr>
              <a:t>远端代号</a:t>
            </a:r>
            <a:r>
              <a:rPr lang="en-US" altLang="zh-CN" sz="2400" b="1" dirty="0">
                <a:solidFill>
                  <a:srgbClr val="007C6A"/>
                </a:solidFill>
              </a:rPr>
              <a:t>&gt;   &lt;</a:t>
            </a:r>
            <a:r>
              <a:rPr lang="zh-CN" altLang="en-US" sz="2400" b="1" dirty="0">
                <a:solidFill>
                  <a:srgbClr val="007C6A"/>
                </a:solidFill>
              </a:rPr>
              <a:t>远端地址</a:t>
            </a:r>
            <a:r>
              <a:rPr lang="en-US" altLang="zh-CN" sz="2400" b="1" dirty="0">
                <a:solidFill>
                  <a:srgbClr val="007C6A"/>
                </a:solidFill>
              </a:rPr>
              <a:t>&gt; </a:t>
            </a:r>
            <a:r>
              <a:rPr lang="zh-CN" altLang="en-US" sz="2400" dirty="0">
                <a:solidFill>
                  <a:srgbClr val="007C6A"/>
                </a:solidFill>
              </a:rPr>
              <a:t>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 &lt;</a:t>
            </a:r>
            <a:r>
              <a:rPr lang="zh-CN" altLang="en-US" sz="2400" b="1" dirty="0">
                <a:solidFill>
                  <a:srgbClr val="007C6A"/>
                </a:solidFill>
              </a:rPr>
              <a:t>远端代号</a:t>
            </a:r>
            <a:r>
              <a:rPr lang="en-US" altLang="zh-CN" sz="2400" dirty="0">
                <a:solidFill>
                  <a:srgbClr val="007C6A"/>
                </a:solidFill>
              </a:rPr>
              <a:t>&gt; </a:t>
            </a:r>
            <a:r>
              <a:rPr lang="zh-CN" altLang="en-US" sz="2400" dirty="0">
                <a:solidFill>
                  <a:srgbClr val="007C6A"/>
                </a:solidFill>
              </a:rPr>
              <a:t>是指远程链接的代号，一般直接用</a:t>
            </a:r>
            <a:r>
              <a:rPr lang="en-US" altLang="zh-CN" sz="2400" b="1" dirty="0">
                <a:solidFill>
                  <a:srgbClr val="007C6A"/>
                </a:solidFill>
              </a:rPr>
              <a:t>origin</a:t>
            </a:r>
            <a:r>
              <a:rPr lang="zh-CN" altLang="en-US" sz="2400" dirty="0">
                <a:solidFill>
                  <a:srgbClr val="007C6A"/>
                </a:solidFill>
              </a:rPr>
              <a:t>作代号，也可以自定义。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&lt;</a:t>
            </a:r>
            <a:r>
              <a:rPr lang="zh-CN" altLang="en-US" sz="2400" b="1" dirty="0">
                <a:solidFill>
                  <a:srgbClr val="007C6A"/>
                </a:solidFill>
              </a:rPr>
              <a:t>远端地址</a:t>
            </a:r>
            <a:r>
              <a:rPr lang="en-US" altLang="zh-CN" sz="2400" dirty="0">
                <a:solidFill>
                  <a:srgbClr val="007C6A"/>
                </a:solidFill>
              </a:rPr>
              <a:t>&gt; </a:t>
            </a:r>
            <a:r>
              <a:rPr lang="zh-CN" altLang="en-US" sz="2400" dirty="0">
                <a:solidFill>
                  <a:srgbClr val="007C6A"/>
                </a:solidFill>
              </a:rPr>
              <a:t>默认远程链接的</a:t>
            </a:r>
            <a:r>
              <a:rPr lang="en-US" altLang="zh-CN" sz="2400" dirty="0" err="1">
                <a:solidFill>
                  <a:srgbClr val="007C6A"/>
                </a:solidFill>
              </a:rPr>
              <a:t>url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例： </a:t>
            </a:r>
            <a:r>
              <a:rPr lang="en-US" altLang="zh-CN" sz="2400" b="1" dirty="0">
                <a:solidFill>
                  <a:srgbClr val="007C6A"/>
                </a:solidFill>
              </a:rPr>
              <a:t>git  remote  add  origin  https://github.com/user111/Helloworld.git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683568" y="3933056"/>
            <a:ext cx="7920880" cy="2664296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sym typeface="Arial" panose="020B0604020202020204" pitchFamily="34" charset="0"/>
              </a:rPr>
              <a:t>推送到远程库</a:t>
            </a:r>
            <a:endParaRPr lang="en-US" altLang="zh-CN" sz="2400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7C6A"/>
                </a:solidFill>
              </a:rPr>
              <a:t>git  push   &lt;</a:t>
            </a:r>
            <a:r>
              <a:rPr lang="zh-CN" altLang="en-US" sz="2000" b="1" dirty="0">
                <a:solidFill>
                  <a:srgbClr val="007C6A"/>
                </a:solidFill>
              </a:rPr>
              <a:t>远端代号</a:t>
            </a:r>
            <a:r>
              <a:rPr lang="en-US" altLang="zh-CN" sz="2000" b="1" dirty="0">
                <a:solidFill>
                  <a:srgbClr val="007C6A"/>
                </a:solidFill>
              </a:rPr>
              <a:t>&gt;    &lt;</a:t>
            </a:r>
            <a:r>
              <a:rPr lang="zh-CN" altLang="en-US" sz="2000" b="1" dirty="0">
                <a:solidFill>
                  <a:srgbClr val="007C6A"/>
                </a:solidFill>
              </a:rPr>
              <a:t>本地分支名称</a:t>
            </a:r>
            <a:r>
              <a:rPr lang="en-US" altLang="zh-CN" sz="2000" b="1" dirty="0">
                <a:solidFill>
                  <a:srgbClr val="007C6A"/>
                </a:solidFill>
              </a:rPr>
              <a:t>&gt;</a:t>
            </a:r>
            <a:r>
              <a:rPr lang="zh-CN" altLang="en-US" sz="2000" dirty="0">
                <a:solidFill>
                  <a:srgbClr val="007C6A"/>
                </a:solidFill>
              </a:rPr>
              <a:t>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7C6A"/>
                </a:solidFill>
              </a:rPr>
              <a:t> &lt;</a:t>
            </a:r>
            <a:r>
              <a:rPr lang="zh-CN" altLang="en-US" sz="2000" b="1" dirty="0">
                <a:solidFill>
                  <a:srgbClr val="007C6A"/>
                </a:solidFill>
              </a:rPr>
              <a:t>远端代号</a:t>
            </a:r>
            <a:r>
              <a:rPr lang="en-US" altLang="zh-CN" sz="2000" b="1" dirty="0">
                <a:solidFill>
                  <a:srgbClr val="007C6A"/>
                </a:solidFill>
              </a:rPr>
              <a:t>&gt; </a:t>
            </a:r>
            <a:r>
              <a:rPr lang="zh-CN" altLang="en-US" sz="2000" dirty="0">
                <a:solidFill>
                  <a:srgbClr val="007C6A"/>
                </a:solidFill>
              </a:rPr>
              <a:t>是指远程链接的代号。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 &lt;</a:t>
            </a:r>
            <a:r>
              <a:rPr lang="zh-CN" altLang="en-US" sz="2000" b="1" dirty="0">
                <a:solidFill>
                  <a:srgbClr val="007C6A"/>
                </a:solidFill>
              </a:rPr>
              <a:t>分支名称</a:t>
            </a:r>
            <a:r>
              <a:rPr lang="en-US" altLang="zh-CN" sz="2000" dirty="0">
                <a:solidFill>
                  <a:srgbClr val="007C6A"/>
                </a:solidFill>
              </a:rPr>
              <a:t>&gt;  </a:t>
            </a:r>
            <a:r>
              <a:rPr lang="zh-CN" altLang="en-US" sz="2000" dirty="0">
                <a:solidFill>
                  <a:srgbClr val="007C6A"/>
                </a:solidFill>
              </a:rPr>
              <a:t>是指要提交的分支名字，比如</a:t>
            </a:r>
            <a:r>
              <a:rPr lang="en-US" altLang="zh-CN" sz="2000" dirty="0">
                <a:solidFill>
                  <a:srgbClr val="007C6A"/>
                </a:solidFill>
              </a:rPr>
              <a:t>master</a:t>
            </a:r>
            <a:r>
              <a:rPr lang="zh-CN" altLang="en-US" sz="2000" dirty="0">
                <a:solidFill>
                  <a:srgbClr val="007C6A"/>
                </a:solidFill>
              </a:rPr>
              <a:t>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例</a:t>
            </a:r>
            <a:r>
              <a:rPr lang="zh-CN" altLang="en-US" sz="2000" b="1" dirty="0">
                <a:solidFill>
                  <a:srgbClr val="007C6A"/>
                </a:solidFill>
              </a:rPr>
              <a:t>： </a:t>
            </a:r>
            <a:r>
              <a:rPr lang="en-US" altLang="zh-CN" sz="2000" b="1" dirty="0">
                <a:solidFill>
                  <a:srgbClr val="007C6A"/>
                </a:solidFill>
              </a:rPr>
              <a:t>git  push  origin  master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4946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323528" y="927279"/>
            <a:ext cx="8748464" cy="3005777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ym typeface="Arial" panose="020B0604020202020204" pitchFamily="34" charset="0"/>
              </a:rPr>
              <a:t>从</a:t>
            </a:r>
            <a:r>
              <a:rPr lang="en-US" altLang="zh-CN" b="1" dirty="0">
                <a:sym typeface="Arial" panose="020B0604020202020204" pitchFamily="34" charset="0"/>
              </a:rPr>
              <a:t>GitHub</a:t>
            </a:r>
            <a:r>
              <a:rPr lang="zh-CN" altLang="en-US" b="1" dirty="0">
                <a:sym typeface="Arial" panose="020B0604020202020204" pitchFamily="34" charset="0"/>
              </a:rPr>
              <a:t>上克隆一个项目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600" b="1" dirty="0">
                <a:solidFill>
                  <a:srgbClr val="007C6A"/>
                </a:solidFill>
              </a:rPr>
              <a:t>git  clone   </a:t>
            </a:r>
            <a:r>
              <a:rPr lang="en-US" altLang="zh-CN" sz="2400" b="1" dirty="0">
                <a:solidFill>
                  <a:srgbClr val="007C6A"/>
                </a:solidFill>
              </a:rPr>
              <a:t>&lt;</a:t>
            </a:r>
            <a:r>
              <a:rPr lang="zh-CN" altLang="en-US" sz="2400" b="1" dirty="0">
                <a:solidFill>
                  <a:srgbClr val="007C6A"/>
                </a:solidFill>
              </a:rPr>
              <a:t>远端地址</a:t>
            </a:r>
            <a:r>
              <a:rPr lang="en-US" altLang="zh-CN" sz="2400" b="1">
                <a:solidFill>
                  <a:srgbClr val="007C6A"/>
                </a:solidFill>
              </a:rPr>
              <a:t>&gt;   &lt;</a:t>
            </a:r>
            <a:r>
              <a:rPr lang="zh-CN" altLang="en-US" sz="2400" b="1">
                <a:solidFill>
                  <a:srgbClr val="007C6A"/>
                </a:solidFill>
              </a:rPr>
              <a:t>新项目</a:t>
            </a:r>
            <a:r>
              <a:rPr lang="zh-CN" altLang="en-US" sz="2400" b="1" dirty="0">
                <a:solidFill>
                  <a:srgbClr val="007C6A"/>
                </a:solidFill>
              </a:rPr>
              <a:t>目录名</a:t>
            </a:r>
            <a:r>
              <a:rPr lang="en-US" altLang="zh-CN" sz="2400" b="1" dirty="0">
                <a:solidFill>
                  <a:srgbClr val="007C6A"/>
                </a:solidFill>
              </a:rPr>
              <a:t>&gt;</a:t>
            </a:r>
            <a:r>
              <a:rPr lang="zh-CN" altLang="en-US" sz="2400" dirty="0">
                <a:solidFill>
                  <a:srgbClr val="007C6A"/>
                </a:solidFill>
              </a:rPr>
              <a:t>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 &lt;</a:t>
            </a:r>
            <a:r>
              <a:rPr lang="zh-CN" altLang="en-US" sz="2400" b="1" dirty="0">
                <a:solidFill>
                  <a:srgbClr val="007C6A"/>
                </a:solidFill>
              </a:rPr>
              <a:t>远端地址</a:t>
            </a:r>
            <a:r>
              <a:rPr lang="en-US" altLang="zh-CN" sz="2400" dirty="0">
                <a:solidFill>
                  <a:srgbClr val="007C6A"/>
                </a:solidFill>
              </a:rPr>
              <a:t>&gt; </a:t>
            </a:r>
            <a:r>
              <a:rPr lang="zh-CN" altLang="en-US" sz="2400" dirty="0">
                <a:solidFill>
                  <a:srgbClr val="007C6A"/>
                </a:solidFill>
              </a:rPr>
              <a:t>是指远程链接的地址。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&lt;</a:t>
            </a:r>
            <a:r>
              <a:rPr lang="zh-CN" altLang="en-US" sz="2400" b="1" dirty="0">
                <a:solidFill>
                  <a:srgbClr val="007C6A"/>
                </a:solidFill>
              </a:rPr>
              <a:t>项目目录名</a:t>
            </a:r>
            <a:r>
              <a:rPr lang="en-US" altLang="zh-CN" sz="2400" dirty="0">
                <a:solidFill>
                  <a:srgbClr val="007C6A"/>
                </a:solidFill>
              </a:rPr>
              <a:t>&gt;  </a:t>
            </a:r>
            <a:r>
              <a:rPr lang="zh-CN" altLang="en-US" sz="2400" dirty="0">
                <a:solidFill>
                  <a:srgbClr val="007C6A"/>
                </a:solidFill>
              </a:rPr>
              <a:t>是指为克隆的项目在本地新建的目录名称，可以不填，默认是</a:t>
            </a:r>
            <a:r>
              <a:rPr lang="en-US" altLang="zh-CN" sz="2400" dirty="0">
                <a:solidFill>
                  <a:srgbClr val="007C6A"/>
                </a:solidFill>
              </a:rPr>
              <a:t>GitHub</a:t>
            </a:r>
            <a:r>
              <a:rPr lang="zh-CN" altLang="en-US" sz="2400" dirty="0">
                <a:solidFill>
                  <a:srgbClr val="007C6A"/>
                </a:solidFill>
              </a:rPr>
              <a:t>的项目名。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命令执行完后，会自动为这个远端地址建一个名为</a:t>
            </a:r>
            <a:r>
              <a:rPr lang="en-US" altLang="zh-CN" sz="2400" b="1" dirty="0">
                <a:solidFill>
                  <a:srgbClr val="007C6A"/>
                </a:solidFill>
              </a:rPr>
              <a:t>origin</a:t>
            </a:r>
            <a:r>
              <a:rPr lang="zh-CN" altLang="en-US" sz="2400" dirty="0">
                <a:solidFill>
                  <a:srgbClr val="007C6A"/>
                </a:solidFill>
              </a:rPr>
              <a:t>的代号。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例 </a:t>
            </a:r>
            <a:r>
              <a:rPr lang="en-US" altLang="zh-CN" sz="2400" b="1" dirty="0">
                <a:solidFill>
                  <a:srgbClr val="007C6A"/>
                </a:solidFill>
              </a:rPr>
              <a:t>git  clone  https://github.com/user111/Helloworld.git   </a:t>
            </a:r>
            <a:r>
              <a:rPr lang="en-US" altLang="zh-CN" sz="2400" b="1" dirty="0" err="1">
                <a:solidFill>
                  <a:srgbClr val="007C6A"/>
                </a:solidFill>
              </a:rPr>
              <a:t>hello_world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539552" y="3933056"/>
            <a:ext cx="7920880" cy="273630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sym typeface="Arial" panose="020B0604020202020204" pitchFamily="34" charset="0"/>
              </a:rPr>
              <a:t>从</a:t>
            </a:r>
            <a:r>
              <a:rPr lang="en-US" altLang="zh-CN" sz="2400" b="1" dirty="0">
                <a:sym typeface="Arial" panose="020B0604020202020204" pitchFamily="34" charset="0"/>
              </a:rPr>
              <a:t>GitHub</a:t>
            </a:r>
            <a:r>
              <a:rPr lang="zh-CN" altLang="en-US" sz="2400" b="1" dirty="0">
                <a:sym typeface="Arial" panose="020B0604020202020204" pitchFamily="34" charset="0"/>
              </a:rPr>
              <a:t>更新项目</a:t>
            </a:r>
            <a:endParaRPr lang="en-US" altLang="zh-CN" sz="2400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7C6A"/>
                </a:solidFill>
              </a:rPr>
              <a:t>git  pull   </a:t>
            </a:r>
            <a:r>
              <a:rPr lang="en-US" altLang="zh-CN" sz="2000" b="1" dirty="0">
                <a:solidFill>
                  <a:srgbClr val="007C6A"/>
                </a:solidFill>
              </a:rPr>
              <a:t>&lt;</a:t>
            </a:r>
            <a:r>
              <a:rPr lang="zh-CN" altLang="en-US" sz="2000" b="1" dirty="0">
                <a:solidFill>
                  <a:srgbClr val="007C6A"/>
                </a:solidFill>
              </a:rPr>
              <a:t>远端代号</a:t>
            </a:r>
            <a:r>
              <a:rPr lang="en-US" altLang="zh-CN" sz="2000" b="1" dirty="0">
                <a:solidFill>
                  <a:srgbClr val="007C6A"/>
                </a:solidFill>
              </a:rPr>
              <a:t>&gt;   &lt;</a:t>
            </a:r>
            <a:r>
              <a:rPr lang="zh-CN" altLang="en-US" sz="2000" b="1" dirty="0">
                <a:solidFill>
                  <a:srgbClr val="007C6A"/>
                </a:solidFill>
              </a:rPr>
              <a:t>远端分支名</a:t>
            </a:r>
            <a:r>
              <a:rPr lang="en-US" altLang="zh-CN" sz="2000" b="1" dirty="0">
                <a:solidFill>
                  <a:srgbClr val="007C6A"/>
                </a:solidFill>
              </a:rPr>
              <a:t>&gt;</a:t>
            </a:r>
            <a:r>
              <a:rPr lang="zh-CN" altLang="en-US" sz="2000" dirty="0">
                <a:solidFill>
                  <a:srgbClr val="007C6A"/>
                </a:solidFill>
              </a:rPr>
              <a:t>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</a:rPr>
              <a:t> &lt;</a:t>
            </a:r>
            <a:r>
              <a:rPr lang="zh-CN" altLang="en-US" sz="2000" b="1" dirty="0">
                <a:solidFill>
                  <a:srgbClr val="007C6A"/>
                </a:solidFill>
              </a:rPr>
              <a:t>远端代号</a:t>
            </a:r>
            <a:r>
              <a:rPr lang="en-US" altLang="zh-CN" sz="2000" dirty="0">
                <a:solidFill>
                  <a:srgbClr val="007C6A"/>
                </a:solidFill>
              </a:rPr>
              <a:t>&gt; </a:t>
            </a:r>
            <a:r>
              <a:rPr lang="zh-CN" altLang="en-US" sz="2000" dirty="0">
                <a:solidFill>
                  <a:srgbClr val="007C6A"/>
                </a:solidFill>
              </a:rPr>
              <a:t>是指远程链接的代号。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7C6A"/>
                </a:solidFill>
              </a:rPr>
              <a:t>&lt;</a:t>
            </a:r>
            <a:r>
              <a:rPr lang="zh-CN" altLang="en-US" sz="2000" b="1" dirty="0">
                <a:solidFill>
                  <a:srgbClr val="007C6A"/>
                </a:solidFill>
              </a:rPr>
              <a:t>远端分支名</a:t>
            </a:r>
            <a:r>
              <a:rPr lang="en-US" altLang="zh-CN" sz="2000" b="1" dirty="0">
                <a:solidFill>
                  <a:srgbClr val="007C6A"/>
                </a:solidFill>
              </a:rPr>
              <a:t>&gt;</a:t>
            </a:r>
            <a:r>
              <a:rPr lang="zh-CN" altLang="en-US" sz="2000" dirty="0">
                <a:solidFill>
                  <a:srgbClr val="007C6A"/>
                </a:solidFill>
              </a:rPr>
              <a:t>是指远端的分支名称，如</a:t>
            </a:r>
            <a:r>
              <a:rPr lang="en-US" altLang="zh-CN" sz="2000" dirty="0">
                <a:solidFill>
                  <a:srgbClr val="007C6A"/>
                </a:solidFill>
              </a:rPr>
              <a:t>master</a:t>
            </a:r>
            <a:r>
              <a:rPr lang="zh-CN" altLang="en-US" sz="2000" dirty="0">
                <a:solidFill>
                  <a:srgbClr val="007C6A"/>
                </a:solidFill>
              </a:rPr>
              <a:t>。</a:t>
            </a:r>
            <a:r>
              <a:rPr lang="en-US" altLang="zh-CN" sz="2000" dirty="0">
                <a:solidFill>
                  <a:srgbClr val="007C6A"/>
                </a:solidFill>
              </a:rPr>
              <a:t> 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例</a:t>
            </a:r>
            <a:r>
              <a:rPr lang="zh-CN" altLang="en-US" sz="2400" b="1" dirty="0">
                <a:solidFill>
                  <a:srgbClr val="007C6A"/>
                </a:solidFill>
              </a:rPr>
              <a:t> </a:t>
            </a:r>
            <a:r>
              <a:rPr lang="en-US" altLang="zh-CN" sz="2400" b="1" dirty="0">
                <a:solidFill>
                  <a:srgbClr val="007C6A"/>
                </a:solidFill>
              </a:rPr>
              <a:t>git pull origin  master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4916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"/>
          <p:cNvSpPr txBox="1"/>
          <p:nvPr/>
        </p:nvSpPr>
        <p:spPr>
          <a:xfrm>
            <a:off x="482672" y="908720"/>
            <a:ext cx="7920880" cy="2736304"/>
          </a:xfrm>
          <a:prstGeom prst="rect">
            <a:avLst/>
          </a:prstGeom>
        </p:spPr>
        <p:txBody>
          <a:bodyPr vert="horz" rtlCol="0" anchor="ctr">
            <a:normAutofit fontScale="92500" lnSpcReduction="1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sym typeface="Arial" panose="020B0604020202020204" pitchFamily="34" charset="0"/>
              </a:rPr>
              <a:t>以上对项目的操作方式，必须是项目的创建者或者合作伙伴。</a:t>
            </a:r>
            <a:endParaRPr lang="en-US" altLang="zh-CN" sz="2400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合作伙伴添加方式如下图</a:t>
            </a:r>
            <a:r>
              <a:rPr lang="en-US" altLang="zh-CN" sz="2000" dirty="0">
                <a:solidFill>
                  <a:srgbClr val="007C6A"/>
                </a:solidFill>
              </a:rPr>
              <a:t>: </a:t>
            </a:r>
            <a:r>
              <a:rPr lang="zh-CN" altLang="en-US" sz="2000" dirty="0">
                <a:solidFill>
                  <a:srgbClr val="007C6A"/>
                </a:solidFill>
              </a:rPr>
              <a:t>在项目中点击</a:t>
            </a:r>
            <a:r>
              <a:rPr lang="en-US" altLang="zh-CN" sz="2000" dirty="0">
                <a:solidFill>
                  <a:srgbClr val="007C6A"/>
                </a:solidFill>
              </a:rPr>
              <a:t>settings</a:t>
            </a:r>
            <a:r>
              <a:rPr lang="zh-CN" altLang="en-US" sz="2000" dirty="0">
                <a:solidFill>
                  <a:srgbClr val="007C6A"/>
                </a:solidFill>
              </a:rPr>
              <a:t>页签，然后点击</a:t>
            </a:r>
            <a:r>
              <a:rPr lang="en-US" altLang="zh-CN" sz="2000" dirty="0">
                <a:solidFill>
                  <a:srgbClr val="007C6A"/>
                </a:solidFill>
              </a:rPr>
              <a:t>Collaborators,</a:t>
            </a:r>
            <a:r>
              <a:rPr lang="zh-CN" altLang="en-US" sz="2000" dirty="0">
                <a:solidFill>
                  <a:srgbClr val="007C6A"/>
                </a:solidFill>
              </a:rPr>
              <a:t>然后在文本框中搜索合作伙伴的邮箱或者账号。点击添加。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添加后</a:t>
            </a:r>
            <a:r>
              <a:rPr lang="en-US" altLang="zh-CN" sz="2000" dirty="0">
                <a:solidFill>
                  <a:srgbClr val="007C6A"/>
                </a:solidFill>
              </a:rPr>
              <a:t>GitHub</a:t>
            </a:r>
            <a:r>
              <a:rPr lang="zh-CN" altLang="en-US" sz="2000" dirty="0">
                <a:solidFill>
                  <a:srgbClr val="007C6A"/>
                </a:solidFill>
              </a:rPr>
              <a:t>会给合作伙伴对应的邮箱发一封，邀请邮件。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b="1" dirty="0">
                <a:solidFill>
                  <a:srgbClr val="007C6A"/>
                </a:solidFill>
              </a:rPr>
              <a:t> </a:t>
            </a:r>
            <a:endParaRPr lang="en-US" altLang="zh-CN" sz="2400" b="1" dirty="0">
              <a:solidFill>
                <a:srgbClr val="007C6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E6D4E5-D1AA-472D-923F-A425498AD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19" y="3140968"/>
            <a:ext cx="8557561" cy="324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483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4"/>
          <p:cNvSpPr txBox="1"/>
          <p:nvPr/>
        </p:nvSpPr>
        <p:spPr>
          <a:xfrm>
            <a:off x="539552" y="1716915"/>
            <a:ext cx="8337799" cy="1008112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</a:rPr>
              <a:t>合作伙伴会收到邀请邮件。点击</a:t>
            </a:r>
            <a:r>
              <a:rPr lang="en-US" altLang="zh-CN" b="1" dirty="0">
                <a:solidFill>
                  <a:srgbClr val="007C6A"/>
                </a:solidFill>
              </a:rPr>
              <a:t>View invitation </a:t>
            </a:r>
            <a:r>
              <a:rPr lang="zh-CN" altLang="en-US" b="1" dirty="0">
                <a:solidFill>
                  <a:srgbClr val="007C6A"/>
                </a:solidFill>
              </a:rPr>
              <a:t>按钮后会跳转至</a:t>
            </a:r>
            <a:r>
              <a:rPr lang="en-US" altLang="zh-CN" b="1" dirty="0">
                <a:solidFill>
                  <a:srgbClr val="007C6A"/>
                </a:solidFill>
              </a:rPr>
              <a:t>GitHub</a:t>
            </a:r>
            <a:r>
              <a:rPr lang="zh-CN" altLang="en-US" b="1" dirty="0">
                <a:solidFill>
                  <a:srgbClr val="007C6A"/>
                </a:solidFill>
              </a:rPr>
              <a:t>页面，让合作伙伴选择，是否接受邀请。</a:t>
            </a:r>
            <a:endParaRPr lang="en-US" altLang="zh-CN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</a:rPr>
              <a:t>点击接受后，则合伙伙伴正式加入项目，获得直接提交代码的权限。</a:t>
            </a:r>
            <a:r>
              <a:rPr lang="en-US" altLang="zh-CN" b="1" dirty="0">
                <a:solidFill>
                  <a:srgbClr val="007C6A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 rot="2558791">
            <a:off x="4533521" y="3894948"/>
            <a:ext cx="115212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9552" y="879417"/>
            <a:ext cx="3570208" cy="455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邀请你的同事成为合作伙伴</a:t>
            </a:r>
            <a:endParaRPr lang="en-US" altLang="zh-CN" sz="2000" b="1" dirty="0">
              <a:solidFill>
                <a:srgbClr val="007C6A"/>
              </a:solidFill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6C7470-EE5E-4D1D-B4E4-2B8BB81BC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64" y="2725027"/>
            <a:ext cx="4466107" cy="22517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5D7A6D-4C69-4384-9F20-20B005E91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956" y="4758028"/>
            <a:ext cx="3923809" cy="1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1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9"/>
          <p:cNvSpPr txBox="1"/>
          <p:nvPr/>
        </p:nvSpPr>
        <p:spPr>
          <a:xfrm>
            <a:off x="842773" y="3947371"/>
            <a:ext cx="2621091" cy="654268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Linus Torvalds</a:t>
            </a:r>
          </a:p>
          <a:p>
            <a:r>
              <a:rPr lang="zh-CN" altLang="en-US" sz="20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林纳斯</a:t>
            </a:r>
            <a:r>
              <a:rPr lang="en-US" altLang="zh-CN" sz="20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0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托瓦兹</a:t>
            </a:r>
            <a:r>
              <a:rPr lang="en-US" altLang="zh-CN" sz="2000" dirty="0"/>
              <a:t> </a:t>
            </a:r>
            <a:endParaRPr lang="en-US" altLang="zh-CN" sz="2000" b="1" dirty="0">
              <a:solidFill>
                <a:srgbClr val="0D6EC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http://img2.imgtn.bdimg.com/it/u=2995154774,934715916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93" y="2280742"/>
            <a:ext cx="2657391" cy="1482161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4860032" y="2262582"/>
            <a:ext cx="1347990" cy="1079238"/>
          </a:xfrm>
          <a:prstGeom prst="ellipse">
            <a:avLst/>
          </a:prstGeom>
          <a:ln>
            <a:solidFill>
              <a:srgbClr val="007C6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Linux</a:t>
            </a:r>
            <a:endParaRPr lang="zh-CN" altLang="en-US" sz="2400" b="1" dirty="0"/>
          </a:p>
        </p:txBody>
      </p:sp>
      <p:sp>
        <p:nvSpPr>
          <p:cNvPr id="9" name="椭圆 8"/>
          <p:cNvSpPr/>
          <p:nvPr/>
        </p:nvSpPr>
        <p:spPr>
          <a:xfrm>
            <a:off x="6516216" y="3551441"/>
            <a:ext cx="1872208" cy="95767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/>
              <a:t>BitKeeper</a:t>
            </a:r>
            <a:endParaRPr lang="zh-CN" altLang="en-US" sz="2000" b="1" dirty="0"/>
          </a:p>
        </p:txBody>
      </p:sp>
      <p:sp>
        <p:nvSpPr>
          <p:cNvPr id="6" name="下箭头 5"/>
          <p:cNvSpPr/>
          <p:nvPr/>
        </p:nvSpPr>
        <p:spPr>
          <a:xfrm rot="7470883">
            <a:off x="6165289" y="3149364"/>
            <a:ext cx="380055" cy="599106"/>
          </a:xfrm>
          <a:prstGeom prst="down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087518" y="4238851"/>
            <a:ext cx="1347990" cy="1079238"/>
          </a:xfrm>
          <a:prstGeom prst="ellipse">
            <a:avLst/>
          </a:prstGeom>
          <a:ln>
            <a:solidFill>
              <a:srgbClr val="007C6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Git</a:t>
            </a:r>
            <a:endParaRPr lang="zh-CN" altLang="en-US" sz="2400" b="1" dirty="0"/>
          </a:p>
        </p:txBody>
      </p:sp>
      <p:sp>
        <p:nvSpPr>
          <p:cNvPr id="13" name="下箭头 12"/>
          <p:cNvSpPr/>
          <p:nvPr/>
        </p:nvSpPr>
        <p:spPr>
          <a:xfrm rot="11860945">
            <a:off x="4888104" y="3418776"/>
            <a:ext cx="374441" cy="688252"/>
          </a:xfrm>
          <a:prstGeom prst="down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 rot="15017031">
            <a:off x="3810815" y="2401913"/>
            <a:ext cx="380057" cy="1382408"/>
          </a:xfrm>
          <a:prstGeom prst="down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 rot="18135733">
            <a:off x="3516846" y="3638060"/>
            <a:ext cx="380055" cy="1049558"/>
          </a:xfrm>
          <a:prstGeom prst="down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标注 6"/>
          <p:cNvSpPr/>
          <p:nvPr/>
        </p:nvSpPr>
        <p:spPr>
          <a:xfrm>
            <a:off x="6948264" y="5223397"/>
            <a:ext cx="1872208" cy="1098802"/>
          </a:xfrm>
          <a:prstGeom prst="wedgeRectCallout">
            <a:avLst>
              <a:gd name="adj1" fmla="val -32756"/>
              <a:gd name="adj2" fmla="val -1139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免费用可以，</a:t>
            </a:r>
            <a:endParaRPr lang="en-US" altLang="zh-CN" dirty="0"/>
          </a:p>
          <a:p>
            <a:pPr algn="ctr"/>
            <a:r>
              <a:rPr lang="zh-CN" altLang="en-US" dirty="0"/>
              <a:t>但是别破解</a:t>
            </a:r>
          </a:p>
        </p:txBody>
      </p:sp>
      <p:sp>
        <p:nvSpPr>
          <p:cNvPr id="16" name="文本框 19"/>
          <p:cNvSpPr txBox="1"/>
          <p:nvPr/>
        </p:nvSpPr>
        <p:spPr>
          <a:xfrm>
            <a:off x="155575" y="1268760"/>
            <a:ext cx="8869031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是目前世界上最先进的</a:t>
            </a:r>
            <a:r>
              <a:rPr lang="zh-CN" altLang="en-US" sz="2800" b="1" dirty="0">
                <a:solidFill>
                  <a:srgbClr val="FB9C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分布式版本控制系统</a:t>
            </a:r>
            <a:r>
              <a:rPr lang="zh-CN" altLang="en-US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766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6" grpId="0" animBg="1"/>
      <p:bldP spid="12" grpId="0" animBg="1"/>
      <p:bldP spid="13" grpId="0" animBg="1"/>
      <p:bldP spid="14" grpId="0" animBg="1"/>
      <p:bldP spid="15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云形 9"/>
          <p:cNvSpPr/>
          <p:nvPr/>
        </p:nvSpPr>
        <p:spPr>
          <a:xfrm>
            <a:off x="2555776" y="2924944"/>
            <a:ext cx="3312368" cy="252904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4"/>
          <p:cNvSpPr txBox="1"/>
          <p:nvPr/>
        </p:nvSpPr>
        <p:spPr>
          <a:xfrm>
            <a:off x="844149" y="652468"/>
            <a:ext cx="7920880" cy="273630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>
                <a:sym typeface="Arial" panose="020B0604020202020204" pitchFamily="34" charset="0"/>
              </a:rPr>
              <a:t>协作冲突</a:t>
            </a:r>
            <a:endParaRPr lang="en-US" altLang="zh-CN" sz="2400" b="1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007C6A"/>
                </a:solidFill>
              </a:rPr>
              <a:t>在上传或同步代码时，由于你和他人都改了同一文件的同一位置的代码，版本管理软件无法判断究竟以谁为准，就会报告冲突</a:t>
            </a:r>
            <a:r>
              <a:rPr lang="en-US" altLang="zh-CN" sz="2000" b="1">
                <a:solidFill>
                  <a:srgbClr val="007C6A"/>
                </a:solidFill>
              </a:rPr>
              <a:t>,</a:t>
            </a:r>
            <a:r>
              <a:rPr lang="zh-CN" altLang="en-US" sz="2000" b="1">
                <a:solidFill>
                  <a:srgbClr val="007C6A"/>
                </a:solidFill>
              </a:rPr>
              <a:t>需要程序员手工解决。</a:t>
            </a:r>
            <a:endParaRPr lang="en-US" altLang="zh-CN" sz="240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 rot="16200000">
            <a:off x="6050838" y="5222746"/>
            <a:ext cx="992270" cy="370534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 rot="16200000">
            <a:off x="3711778" y="4368769"/>
            <a:ext cx="878455" cy="459896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 rot="16200000">
            <a:off x="5990801" y="4170439"/>
            <a:ext cx="1122838" cy="360040"/>
          </a:xfrm>
          <a:prstGeom prst="rightArrow">
            <a:avLst/>
          </a:prstGeom>
          <a:solidFill>
            <a:srgbClr val="92D050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乘号 8"/>
          <p:cNvSpPr/>
          <p:nvPr/>
        </p:nvSpPr>
        <p:spPr>
          <a:xfrm>
            <a:off x="6196800" y="4159490"/>
            <a:ext cx="689850" cy="622907"/>
          </a:xfrm>
          <a:prstGeom prst="mathMultiply">
            <a:avLst>
              <a:gd name="adj1" fmla="val 20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16200000">
            <a:off x="1189780" y="5345614"/>
            <a:ext cx="906814" cy="459896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6200000">
            <a:off x="1189780" y="4438800"/>
            <a:ext cx="906814" cy="459896"/>
          </a:xfrm>
          <a:prstGeom prst="rightArrow">
            <a:avLst/>
          </a:prstGeom>
          <a:solidFill>
            <a:schemeClr val="accent5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41785" y="5471046"/>
            <a:ext cx="83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09319" y="4544432"/>
            <a:ext cx="83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648772" y="5286380"/>
            <a:ext cx="83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cxnSp>
        <p:nvCxnSpPr>
          <p:cNvPr id="17" name="肘形连接符 16"/>
          <p:cNvCxnSpPr/>
          <p:nvPr/>
        </p:nvCxnSpPr>
        <p:spPr>
          <a:xfrm flipV="1">
            <a:off x="1873135" y="3933056"/>
            <a:ext cx="2047921" cy="84934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右箭头 19"/>
          <p:cNvSpPr/>
          <p:nvPr/>
        </p:nvSpPr>
        <p:spPr>
          <a:xfrm rot="16200000">
            <a:off x="3697598" y="3476134"/>
            <a:ext cx="906814" cy="459896"/>
          </a:xfrm>
          <a:prstGeom prst="rightArrow">
            <a:avLst/>
          </a:prstGeom>
          <a:solidFill>
            <a:schemeClr val="accent5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肘形连接符 20"/>
          <p:cNvCxnSpPr/>
          <p:nvPr/>
        </p:nvCxnSpPr>
        <p:spPr>
          <a:xfrm>
            <a:off x="4303437" y="3864788"/>
            <a:ext cx="2068763" cy="309258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948281" y="4725505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804589" y="3528366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pull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323369" y="6035846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成员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06229" y="5975029"/>
            <a:ext cx="779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成员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489509" y="3151229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GitHub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843034" y="4089899"/>
            <a:ext cx="10810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</a:rPr>
              <a:t>Conflict!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96570" y="3367527"/>
            <a:ext cx="18473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28" name="肘形连接符 27"/>
          <p:cNvCxnSpPr/>
          <p:nvPr/>
        </p:nvCxnSpPr>
        <p:spPr>
          <a:xfrm rot="10800000">
            <a:off x="4299828" y="4027179"/>
            <a:ext cx="2120723" cy="755221"/>
          </a:xfrm>
          <a:prstGeom prst="bentConnector3">
            <a:avLst>
              <a:gd name="adj1" fmla="val 61538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603123" y="4752823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30" name="乘号 29"/>
          <p:cNvSpPr/>
          <p:nvPr/>
        </p:nvSpPr>
        <p:spPr>
          <a:xfrm>
            <a:off x="5130751" y="4614819"/>
            <a:ext cx="555513" cy="395267"/>
          </a:xfrm>
          <a:prstGeom prst="mathMultiply">
            <a:avLst>
              <a:gd name="adj1" fmla="val 20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46815" y="2620732"/>
            <a:ext cx="1710123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007C6A"/>
                </a:solidFill>
              </a:rPr>
              <a:t>解决冲突</a:t>
            </a:r>
            <a:endParaRPr lang="en-US" altLang="zh-CN" b="1">
              <a:solidFill>
                <a:srgbClr val="007C6A"/>
              </a:solidFill>
            </a:endParaRPr>
          </a:p>
          <a:p>
            <a:r>
              <a:rPr lang="zh-CN" altLang="en-US" b="1">
                <a:solidFill>
                  <a:srgbClr val="007C6A"/>
                </a:solidFill>
              </a:rPr>
              <a:t>三板斧：</a:t>
            </a:r>
            <a:endParaRPr lang="en-US" altLang="zh-CN" b="1">
              <a:solidFill>
                <a:srgbClr val="007C6A"/>
              </a:solidFill>
            </a:endParaRPr>
          </a:p>
          <a:p>
            <a:r>
              <a:rPr lang="en-US" altLang="zh-CN" b="1">
                <a:solidFill>
                  <a:srgbClr val="007C6A"/>
                </a:solidFill>
              </a:rPr>
              <a:t>1</a:t>
            </a:r>
            <a:r>
              <a:rPr lang="zh-CN" altLang="en-US" b="1">
                <a:solidFill>
                  <a:srgbClr val="007C6A"/>
                </a:solidFill>
              </a:rPr>
              <a:t>、修改合并</a:t>
            </a:r>
            <a:endParaRPr lang="en-US" altLang="zh-CN" b="1">
              <a:solidFill>
                <a:srgbClr val="007C6A"/>
              </a:solidFill>
            </a:endParaRPr>
          </a:p>
          <a:p>
            <a:r>
              <a:rPr lang="en-US" altLang="zh-CN" b="1">
                <a:solidFill>
                  <a:srgbClr val="007C6A"/>
                </a:solidFill>
              </a:rPr>
              <a:t>2</a:t>
            </a:r>
            <a:r>
              <a:rPr lang="zh-CN" altLang="en-US" b="1">
                <a:solidFill>
                  <a:srgbClr val="007C6A"/>
                </a:solidFill>
              </a:rPr>
              <a:t>、</a:t>
            </a:r>
            <a:r>
              <a:rPr lang="en-US" altLang="zh-CN" b="1">
                <a:solidFill>
                  <a:srgbClr val="007C6A"/>
                </a:solidFill>
              </a:rPr>
              <a:t>git add </a:t>
            </a:r>
          </a:p>
          <a:p>
            <a:r>
              <a:rPr lang="en-US" altLang="zh-CN" b="1">
                <a:solidFill>
                  <a:srgbClr val="007C6A"/>
                </a:solidFill>
              </a:rPr>
              <a:t>3</a:t>
            </a:r>
            <a:r>
              <a:rPr lang="zh-CN" altLang="en-US" b="1">
                <a:solidFill>
                  <a:srgbClr val="007C6A"/>
                </a:solidFill>
              </a:rPr>
              <a:t>、</a:t>
            </a:r>
            <a:r>
              <a:rPr lang="en-US" altLang="zh-CN" b="1">
                <a:solidFill>
                  <a:srgbClr val="007C6A"/>
                </a:solidFill>
              </a:rPr>
              <a:t>git commit</a:t>
            </a:r>
          </a:p>
        </p:txBody>
      </p:sp>
    </p:spTree>
    <p:extLst>
      <p:ext uri="{BB962C8B-B14F-4D97-AF65-F5344CB8AC3E}">
        <p14:creationId xmlns:p14="http://schemas.microsoft.com/office/powerpoint/2010/main" val="16409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20" grpId="0" animBg="1"/>
      <p:bldP spid="23" grpId="0"/>
      <p:bldP spid="24" grpId="0"/>
      <p:bldP spid="22" grpId="0"/>
      <p:bldP spid="29" grpId="0"/>
      <p:bldP spid="30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柱形 2"/>
          <p:cNvSpPr/>
          <p:nvPr/>
        </p:nvSpPr>
        <p:spPr>
          <a:xfrm>
            <a:off x="2497393" y="3272302"/>
            <a:ext cx="711649" cy="5887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5" name="圆柱形 4"/>
          <p:cNvSpPr/>
          <p:nvPr/>
        </p:nvSpPr>
        <p:spPr>
          <a:xfrm>
            <a:off x="3892909" y="3135714"/>
            <a:ext cx="711649" cy="5887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74782" y="5907770"/>
            <a:ext cx="3149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岳不群</a:t>
            </a:r>
            <a:r>
              <a:rPr lang="en-US" altLang="zh-CN" dirty="0"/>
              <a:t>yuebuqun3333@hainan.net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45" y="4570220"/>
            <a:ext cx="1195277" cy="130136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131" y="4570220"/>
            <a:ext cx="1129632" cy="1373529"/>
          </a:xfrm>
          <a:prstGeom prst="rect">
            <a:avLst/>
          </a:prstGeom>
        </p:spPr>
      </p:pic>
      <p:sp>
        <p:nvSpPr>
          <p:cNvPr id="24" name="左右箭头 23"/>
          <p:cNvSpPr/>
          <p:nvPr/>
        </p:nvSpPr>
        <p:spPr>
          <a:xfrm rot="6185930">
            <a:off x="2434963" y="2482354"/>
            <a:ext cx="1085748" cy="3093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右箭头 24"/>
          <p:cNvSpPr/>
          <p:nvPr/>
        </p:nvSpPr>
        <p:spPr>
          <a:xfrm rot="4382410" flipV="1">
            <a:off x="4079603" y="3980332"/>
            <a:ext cx="771408" cy="2986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右箭头 25"/>
          <p:cNvSpPr/>
          <p:nvPr/>
        </p:nvSpPr>
        <p:spPr>
          <a:xfrm rot="7015709" flipV="1">
            <a:off x="1996639" y="4068727"/>
            <a:ext cx="734259" cy="3246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云形 27"/>
          <p:cNvSpPr/>
          <p:nvPr/>
        </p:nvSpPr>
        <p:spPr>
          <a:xfrm>
            <a:off x="1903830" y="786277"/>
            <a:ext cx="5332466" cy="138690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GitHub</a:t>
            </a:r>
            <a:endParaRPr lang="zh-CN" altLang="en-US" dirty="0"/>
          </a:p>
        </p:txBody>
      </p:sp>
      <p:sp>
        <p:nvSpPr>
          <p:cNvPr id="29" name="圆柱形 28"/>
          <p:cNvSpPr/>
          <p:nvPr/>
        </p:nvSpPr>
        <p:spPr>
          <a:xfrm>
            <a:off x="2943278" y="1473602"/>
            <a:ext cx="654389" cy="427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138883" y="1249092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GitHub</a:t>
            </a:r>
            <a:endParaRPr lang="zh-CN" altLang="en-US" dirty="0"/>
          </a:p>
        </p:txBody>
      </p:sp>
      <p:sp>
        <p:nvSpPr>
          <p:cNvPr id="31" name="圆柱形 30"/>
          <p:cNvSpPr/>
          <p:nvPr/>
        </p:nvSpPr>
        <p:spPr>
          <a:xfrm>
            <a:off x="5232444" y="1114385"/>
            <a:ext cx="654389" cy="427585"/>
          </a:xfrm>
          <a:prstGeom prst="can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2" name="右箭头 31"/>
          <p:cNvSpPr/>
          <p:nvPr/>
        </p:nvSpPr>
        <p:spPr>
          <a:xfrm rot="20920706">
            <a:off x="3655809" y="1290350"/>
            <a:ext cx="1370014" cy="17369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951984" y="958846"/>
            <a:ext cx="593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Fork</a:t>
            </a:r>
            <a:endParaRPr lang="zh-CN" altLang="en-US" dirty="0"/>
          </a:p>
        </p:txBody>
      </p:sp>
      <p:sp>
        <p:nvSpPr>
          <p:cNvPr id="34" name="右箭头 33"/>
          <p:cNvSpPr/>
          <p:nvPr/>
        </p:nvSpPr>
        <p:spPr>
          <a:xfrm rot="10056204">
            <a:off x="3743602" y="1546940"/>
            <a:ext cx="1370014" cy="17369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894085" y="1636332"/>
            <a:ext cx="1302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pull request</a:t>
            </a:r>
            <a:endParaRPr lang="zh-CN" altLang="en-US" dirty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278" y="3541810"/>
            <a:ext cx="1206067" cy="1406200"/>
          </a:xfrm>
          <a:prstGeom prst="rect">
            <a:avLst/>
          </a:prstGeom>
        </p:spPr>
      </p:pic>
      <p:sp>
        <p:nvSpPr>
          <p:cNvPr id="38" name="右箭头 37"/>
          <p:cNvSpPr/>
          <p:nvPr/>
        </p:nvSpPr>
        <p:spPr>
          <a:xfrm rot="14029157">
            <a:off x="5404216" y="2160984"/>
            <a:ext cx="1537495" cy="24281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柱形 38"/>
          <p:cNvSpPr/>
          <p:nvPr/>
        </p:nvSpPr>
        <p:spPr>
          <a:xfrm>
            <a:off x="6702774" y="2882584"/>
            <a:ext cx="677538" cy="546416"/>
          </a:xfrm>
          <a:prstGeom prst="can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git</a:t>
            </a:r>
            <a:endParaRPr lang="en-US" altLang="zh-CN" dirty="0"/>
          </a:p>
        </p:txBody>
      </p:sp>
      <p:cxnSp>
        <p:nvCxnSpPr>
          <p:cNvPr id="41" name="直接箭头连接符 40"/>
          <p:cNvCxnSpPr>
            <a:stCxn id="21" idx="3"/>
            <a:endCxn id="35" idx="0"/>
          </p:cNvCxnSpPr>
          <p:nvPr/>
        </p:nvCxnSpPr>
        <p:spPr>
          <a:xfrm flipV="1">
            <a:off x="2135022" y="1636332"/>
            <a:ext cx="2410460" cy="3584572"/>
          </a:xfrm>
          <a:prstGeom prst="straightConnector1">
            <a:avLst/>
          </a:prstGeom>
          <a:ln w="57150">
            <a:solidFill>
              <a:srgbClr val="FB9C25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左右箭头 22"/>
          <p:cNvSpPr/>
          <p:nvPr/>
        </p:nvSpPr>
        <p:spPr>
          <a:xfrm rot="3503275">
            <a:off x="3230089" y="2358059"/>
            <a:ext cx="1263255" cy="3094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454555" y="5971849"/>
            <a:ext cx="3149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令狐冲</a:t>
            </a:r>
            <a:endParaRPr lang="en-US" altLang="zh-CN" dirty="0"/>
          </a:p>
          <a:p>
            <a:r>
              <a:rPr lang="en-US" altLang="zh-CN" dirty="0"/>
              <a:t>linghuchong3333@hainan.net</a:t>
            </a:r>
          </a:p>
        </p:txBody>
      </p:sp>
      <p:sp>
        <p:nvSpPr>
          <p:cNvPr id="37" name="矩形 36"/>
          <p:cNvSpPr/>
          <p:nvPr/>
        </p:nvSpPr>
        <p:spPr>
          <a:xfrm>
            <a:off x="5932698" y="4976110"/>
            <a:ext cx="3149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东方不败</a:t>
            </a:r>
            <a:endParaRPr lang="en-US" altLang="zh-CN" dirty="0"/>
          </a:p>
          <a:p>
            <a:r>
              <a:rPr lang="en-US" altLang="zh-CN" dirty="0"/>
              <a:t>dongfangbb3333@hainan.net</a:t>
            </a:r>
          </a:p>
        </p:txBody>
      </p:sp>
      <p:sp>
        <p:nvSpPr>
          <p:cNvPr id="40" name="右箭头 39"/>
          <p:cNvSpPr/>
          <p:nvPr/>
        </p:nvSpPr>
        <p:spPr>
          <a:xfrm rot="3212496">
            <a:off x="5706754" y="2042635"/>
            <a:ext cx="1537495" cy="24281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530164" y="1866033"/>
            <a:ext cx="69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clone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450670" y="2173410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2437742" y="4157483"/>
            <a:ext cx="1886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在</a:t>
            </a:r>
            <a:r>
              <a:rPr lang="en-US" altLang="zh-CN" dirty="0" err="1"/>
              <a:t>Github</a:t>
            </a:r>
            <a:r>
              <a:rPr lang="zh-CN" altLang="en-US" dirty="0"/>
              <a:t>上</a:t>
            </a:r>
            <a:r>
              <a:rPr lang="en-US" altLang="zh-CN" dirty="0"/>
              <a:t>merge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505713" y="256157"/>
            <a:ext cx="1824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73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  <p:bldP spid="34" grpId="0" animBg="1"/>
      <p:bldP spid="35" grpId="0"/>
      <p:bldP spid="38" grpId="0" animBg="1"/>
      <p:bldP spid="39" grpId="0" animBg="1"/>
      <p:bldP spid="37" grpId="0"/>
      <p:bldP spid="40" grpId="0" animBg="1"/>
      <p:bldP spid="42" grpId="0"/>
      <p:bldP spid="43" grpId="0"/>
      <p:bldP spid="4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611560" y="1268760"/>
            <a:ext cx="7920880" cy="116640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b="1">
                <a:sym typeface="Arial" panose="020B0604020202020204" pitchFamily="34" charset="0"/>
              </a:rPr>
              <a:t>番外篇</a:t>
            </a:r>
            <a:r>
              <a:rPr lang="en-US" altLang="zh-CN" b="1">
                <a:sym typeface="Arial" panose="020B0604020202020204" pitchFamily="34" charset="0"/>
              </a:rPr>
              <a:t>:</a:t>
            </a:r>
            <a:r>
              <a:rPr lang="zh-CN" altLang="en-US" b="1">
                <a:sym typeface="Arial" panose="020B0604020202020204" pitchFamily="34" charset="0"/>
              </a:rPr>
              <a:t>每次输密码很烦篇</a:t>
            </a:r>
            <a:endParaRPr lang="en-US" altLang="zh-CN" b="1" dirty="0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6725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"/>
          <p:cNvSpPr txBox="1"/>
          <p:nvPr/>
        </p:nvSpPr>
        <p:spPr>
          <a:xfrm>
            <a:off x="385169" y="1620908"/>
            <a:ext cx="8972836" cy="1292662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ssh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模式比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https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模式的一个重要好处就是，每次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push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pull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fetch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等操作时，不用重复填写遍用户名密码</a:t>
            </a:r>
            <a:r>
              <a:rPr lang="zh-CN" altLang="en-US" sz="2000" dirty="0">
                <a:solidFill>
                  <a:srgbClr val="007C6A"/>
                </a:solidFill>
              </a:rPr>
              <a:t>。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前提是你必须是这个项目的拥有者或者合作者，且配好了</a:t>
            </a:r>
            <a:r>
              <a:rPr lang="en-US" altLang="zh-CN" sz="2000" b="1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ssh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key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4005064"/>
            <a:ext cx="64460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</a:rPr>
              <a:t>步骤</a:t>
            </a:r>
            <a:r>
              <a:rPr lang="en-US" altLang="zh-CN" sz="2000" b="1" dirty="0">
                <a:solidFill>
                  <a:srgbClr val="007C6A"/>
                </a:solidFill>
              </a:rPr>
              <a:t>1</a:t>
            </a:r>
            <a:r>
              <a:rPr lang="zh-CN" altLang="en-US" sz="2000" b="1" dirty="0">
                <a:solidFill>
                  <a:srgbClr val="007C6A"/>
                </a:solidFill>
              </a:rPr>
              <a:t>：检查你的电脑上是否已经生成了</a:t>
            </a:r>
            <a:r>
              <a:rPr lang="en-US" altLang="zh-CN" sz="2000" b="1" dirty="0">
                <a:solidFill>
                  <a:srgbClr val="007C6A"/>
                </a:solidFill>
              </a:rPr>
              <a:t>SSH Key </a:t>
            </a:r>
            <a:r>
              <a:rPr lang="zh-CN" altLang="en-US" sz="2000" b="1" dirty="0">
                <a:solidFill>
                  <a:srgbClr val="007C6A"/>
                </a:solidFill>
              </a:rPr>
              <a:t>在</a:t>
            </a:r>
            <a:r>
              <a:rPr lang="en-US" altLang="zh-CN" sz="2000" b="1" dirty="0">
                <a:solidFill>
                  <a:srgbClr val="007C6A"/>
                </a:solidFill>
              </a:rPr>
              <a:t>git bash</a:t>
            </a:r>
            <a:r>
              <a:rPr lang="zh-CN" altLang="en-US" sz="2000" b="1" dirty="0">
                <a:solidFill>
                  <a:srgbClr val="007C6A"/>
                </a:solidFill>
              </a:rPr>
              <a:t>下执行如下命令</a:t>
            </a:r>
          </a:p>
        </p:txBody>
      </p:sp>
      <p:sp>
        <p:nvSpPr>
          <p:cNvPr id="6" name="文本框 14"/>
          <p:cNvSpPr txBox="1"/>
          <p:nvPr/>
        </p:nvSpPr>
        <p:spPr>
          <a:xfrm>
            <a:off x="449968" y="894444"/>
            <a:ext cx="7920880" cy="116640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zh-CN" altLang="en-US" sz="2400" b="1" dirty="0">
                <a:sym typeface="Arial" panose="020B0604020202020204" pitchFamily="34" charset="0"/>
              </a:rPr>
              <a:t>两种模式：</a:t>
            </a:r>
            <a:r>
              <a:rPr lang="en-US" altLang="zh-CN" sz="2400" b="1" dirty="0">
                <a:sym typeface="Arial" panose="020B0604020202020204" pitchFamily="34" charset="0"/>
              </a:rPr>
              <a:t>https VS </a:t>
            </a:r>
            <a:r>
              <a:rPr lang="en-US" altLang="zh-CN" sz="2400" b="1" dirty="0" err="1">
                <a:sym typeface="Arial" panose="020B0604020202020204" pitchFamily="34" charset="0"/>
              </a:rPr>
              <a:t>ssh</a:t>
            </a:r>
            <a:r>
              <a:rPr lang="en-US" altLang="zh-CN" sz="2400" b="1" dirty="0">
                <a:sym typeface="Arial" panose="020B0604020202020204" pitchFamily="34" charset="0"/>
              </a:rPr>
              <a:t> 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8611" y="6021535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C6A"/>
                </a:solidFill>
              </a:rPr>
              <a:t>如果已经有这个文件包 删除就行了</a:t>
            </a:r>
          </a:p>
        </p:txBody>
      </p:sp>
      <p:sp>
        <p:nvSpPr>
          <p:cNvPr id="8" name="文本框 14"/>
          <p:cNvSpPr txBox="1"/>
          <p:nvPr/>
        </p:nvSpPr>
        <p:spPr>
          <a:xfrm>
            <a:off x="0" y="3098645"/>
            <a:ext cx="7920880" cy="116640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 lvl="1"/>
            <a:r>
              <a:rPr lang="zh-CN" altLang="en-US" sz="2400" b="1" dirty="0">
                <a:solidFill>
                  <a:srgbClr val="007C6A"/>
                </a:solidFill>
              </a:rPr>
              <a:t>如何配置</a:t>
            </a:r>
            <a:r>
              <a:rPr lang="en-US" altLang="zh-CN" sz="2400" b="1" dirty="0">
                <a:solidFill>
                  <a:srgbClr val="007C6A"/>
                </a:solidFill>
              </a:rPr>
              <a:t>SSH key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FDDDA3-1D4E-4680-8FB7-E573F9070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610" y="4746673"/>
            <a:ext cx="4739533" cy="126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074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539552" y="1124744"/>
            <a:ext cx="8119253" cy="1015663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步骤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2</a:t>
            </a: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：创建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SSH Key</a:t>
            </a: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： </a:t>
            </a:r>
            <a:r>
              <a:rPr lang="de-DE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ssh-keygen -t rsa -C   </a:t>
            </a:r>
            <a:r>
              <a:rPr lang="en-US" altLang="zh-CN" sz="2000" b="1" dirty="0">
                <a:solidFill>
                  <a:srgbClr val="FF0000"/>
                </a:solidFill>
                <a:sym typeface="Arial" panose="020B0604020202020204" pitchFamily="34" charset="0"/>
              </a:rPr>
              <a:t>XXXXXX</a:t>
            </a:r>
            <a:r>
              <a:rPr lang="de-DE" altLang="zh-CN" sz="2000" b="1" dirty="0">
                <a:solidFill>
                  <a:srgbClr val="FF0000"/>
                </a:solidFill>
                <a:sym typeface="Arial" panose="020B0604020202020204" pitchFamily="34" charset="0"/>
              </a:rPr>
              <a:t>@hainan.net</a:t>
            </a:r>
          </a:p>
          <a:p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成功的话会在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~/</a:t>
            </a: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下生成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.</a:t>
            </a:r>
            <a:r>
              <a:rPr lang="en-US" altLang="zh-CN" sz="2000" b="1" dirty="0" err="1">
                <a:solidFill>
                  <a:srgbClr val="007C6A"/>
                </a:solidFill>
                <a:sym typeface="Arial" panose="020B0604020202020204" pitchFamily="34" charset="0"/>
              </a:rPr>
              <a:t>ssh</a:t>
            </a: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文件夹，进去，打开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id_rsa.pub</a:t>
            </a: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，复制里面的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key</a:t>
            </a:r>
            <a:r>
              <a:rPr lang="zh-CN" altLang="en-US" sz="2000" b="1" dirty="0">
                <a:solidFill>
                  <a:srgbClr val="007C6A"/>
                </a:solidFill>
              </a:rPr>
              <a:t>。</a:t>
            </a:r>
            <a:endParaRPr lang="zh-CN" altLang="en-US" sz="2000" b="1" dirty="0">
              <a:solidFill>
                <a:srgbClr val="007C6A"/>
              </a:solidFill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099AC1-D928-4F45-914A-DD5C85817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140407"/>
            <a:ext cx="7200800" cy="432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528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1560" y="1196752"/>
            <a:ext cx="81369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步骤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3</a:t>
            </a: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：进入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.</a:t>
            </a:r>
            <a:r>
              <a:rPr lang="en-US" altLang="zh-CN" sz="2000" b="1" dirty="0" err="1">
                <a:solidFill>
                  <a:srgbClr val="007C6A"/>
                </a:solidFill>
                <a:sym typeface="Arial" panose="020B0604020202020204" pitchFamily="34" charset="0"/>
              </a:rPr>
              <a:t>ssh</a:t>
            </a: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文件包，打印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id_rsa.pub</a:t>
            </a:r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的内容，复制全部内容</a:t>
            </a:r>
            <a:endParaRPr lang="de-DE" altLang="zh-CN" sz="2000" b="1" dirty="0">
              <a:solidFill>
                <a:srgbClr val="007C6A"/>
              </a:solidFill>
              <a:sym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7E44940-5E38-4433-8E37-F45582A46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1" y="1700808"/>
            <a:ext cx="8257646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883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539552" y="1196752"/>
            <a:ext cx="8972836" cy="4001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步骤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4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登录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后，右上角点击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setting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14"/>
          <p:cNvSpPr txBox="1"/>
          <p:nvPr/>
        </p:nvSpPr>
        <p:spPr>
          <a:xfrm>
            <a:off x="417680" y="3477434"/>
            <a:ext cx="5328592" cy="707886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步骤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5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在左侧菜单中选择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SSH and GPG keys,</a:t>
            </a:r>
          </a:p>
          <a:p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在右边点击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New SSH key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61BA65-8180-4F04-9C9B-5AE097F76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734739"/>
            <a:ext cx="2438095" cy="31047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FBCCD0-F484-43CB-A726-D9E92ED8A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25" y="4149080"/>
            <a:ext cx="8306239" cy="243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652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"/>
          <p:cNvSpPr txBox="1"/>
          <p:nvPr/>
        </p:nvSpPr>
        <p:spPr>
          <a:xfrm>
            <a:off x="395536" y="1196752"/>
            <a:ext cx="6696744" cy="707886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zh-CN" altLang="en-US" sz="2000" b="1" dirty="0">
                <a:solidFill>
                  <a:srgbClr val="007C6A"/>
                </a:solidFill>
                <a:sym typeface="Arial" panose="020B0604020202020204" pitchFamily="34" charset="0"/>
              </a:rPr>
              <a:t>步骤</a:t>
            </a:r>
            <a:r>
              <a:rPr lang="en-US" altLang="zh-CN" sz="2000" b="1" dirty="0">
                <a:solidFill>
                  <a:srgbClr val="007C6A"/>
                </a:solidFill>
                <a:sym typeface="Arial" panose="020B0604020202020204" pitchFamily="34" charset="0"/>
              </a:rPr>
              <a:t>6 :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Title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随便写，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Key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把之前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id_rsa.pub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的内容复制进去，点击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SSH key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，设置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ssh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key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完成。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6D6E7D1-B287-4AD6-A143-95C423A69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6" y="1921997"/>
            <a:ext cx="7219048" cy="4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383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467544" y="1052736"/>
            <a:ext cx="8972836" cy="4001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测试连通性：要改用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ssh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连接</a:t>
            </a:r>
          </a:p>
        </p:txBody>
      </p:sp>
      <p:sp>
        <p:nvSpPr>
          <p:cNvPr id="6" name="右箭头 5"/>
          <p:cNvSpPr/>
          <p:nvPr/>
        </p:nvSpPr>
        <p:spPr>
          <a:xfrm>
            <a:off x="4283968" y="1992863"/>
            <a:ext cx="669994" cy="640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4"/>
          <p:cNvSpPr txBox="1"/>
          <p:nvPr/>
        </p:nvSpPr>
        <p:spPr>
          <a:xfrm>
            <a:off x="470386" y="3978537"/>
            <a:ext cx="4669990" cy="4001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要建立新的远程代号</a:t>
            </a:r>
          </a:p>
        </p:txBody>
      </p:sp>
      <p:sp>
        <p:nvSpPr>
          <p:cNvPr id="8" name="文本框 14"/>
          <p:cNvSpPr txBox="1"/>
          <p:nvPr/>
        </p:nvSpPr>
        <p:spPr>
          <a:xfrm>
            <a:off x="395536" y="4464219"/>
            <a:ext cx="8248814" cy="369332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 remote add  </a:t>
            </a:r>
            <a:r>
              <a:rPr lang="en-US" altLang="zh-CN" b="1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originssh</a:t>
            </a:r>
            <a:r>
              <a:rPr lang="en-US" altLang="zh-CN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git@github.com:yuebuqun3333/</a:t>
            </a:r>
            <a:r>
              <a:rPr lang="en-US" altLang="zh-CN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jianfa.git</a:t>
            </a:r>
            <a:endParaRPr lang="zh-CN" altLang="en-US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14"/>
          <p:cNvSpPr txBox="1"/>
          <p:nvPr/>
        </p:nvSpPr>
        <p:spPr>
          <a:xfrm>
            <a:off x="456864" y="5547156"/>
            <a:ext cx="8248814" cy="369332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zh-CN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en-US" altLang="zh-CN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push </a:t>
            </a:r>
            <a:r>
              <a:rPr lang="en-US" altLang="zh-CN" b="1" dirty="0" err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originssh</a:t>
            </a:r>
            <a:r>
              <a:rPr lang="en-US" altLang="zh-CN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master</a:t>
            </a:r>
            <a:endParaRPr lang="zh-CN" altLang="en-US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14"/>
          <p:cNvSpPr txBox="1"/>
          <p:nvPr/>
        </p:nvSpPr>
        <p:spPr>
          <a:xfrm>
            <a:off x="429984" y="5122702"/>
            <a:ext cx="8422094" cy="40011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以后再提交代码的时候就不用输入密码了（第一次使用会要求输入个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yes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</a:p>
        </p:txBody>
      </p:sp>
      <p:sp>
        <p:nvSpPr>
          <p:cNvPr id="11" name="右箭头 10"/>
          <p:cNvSpPr/>
          <p:nvPr/>
        </p:nvSpPr>
        <p:spPr>
          <a:xfrm rot="5400000">
            <a:off x="6069583" y="3652734"/>
            <a:ext cx="669994" cy="640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057957-7620-487E-8C3D-15FB8D920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28" y="1565576"/>
            <a:ext cx="4114286" cy="212381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E43DE86-A9F4-4F97-8475-B2CA6311D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792" y="1329961"/>
            <a:ext cx="3714286" cy="1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224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755576" y="1484784"/>
            <a:ext cx="5680826" cy="580415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5. </a:t>
            </a: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安装与操作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六边形 37"/>
          <p:cNvSpPr/>
          <p:nvPr/>
        </p:nvSpPr>
        <p:spPr>
          <a:xfrm>
            <a:off x="3203848" y="2191284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代码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备份</a:t>
            </a:r>
          </a:p>
        </p:txBody>
      </p:sp>
      <p:sp>
        <p:nvSpPr>
          <p:cNvPr id="46" name="六边形 45"/>
          <p:cNvSpPr/>
          <p:nvPr/>
        </p:nvSpPr>
        <p:spPr>
          <a:xfrm>
            <a:off x="3203848" y="3359038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协同开发</a:t>
            </a:r>
          </a:p>
        </p:txBody>
      </p:sp>
      <p:sp>
        <p:nvSpPr>
          <p:cNvPr id="47" name="六边形 46"/>
          <p:cNvSpPr/>
          <p:nvPr/>
        </p:nvSpPr>
        <p:spPr>
          <a:xfrm>
            <a:off x="2195736" y="2780928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冲突解决</a:t>
            </a:r>
          </a:p>
        </p:txBody>
      </p:sp>
      <p:sp>
        <p:nvSpPr>
          <p:cNvPr id="48" name="六边形 47"/>
          <p:cNvSpPr/>
          <p:nvPr/>
        </p:nvSpPr>
        <p:spPr>
          <a:xfrm>
            <a:off x="4211960" y="3917431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版本记录</a:t>
            </a:r>
          </a:p>
        </p:txBody>
      </p:sp>
      <p:sp>
        <p:nvSpPr>
          <p:cNvPr id="49" name="六边形 48"/>
          <p:cNvSpPr/>
          <p:nvPr/>
        </p:nvSpPr>
        <p:spPr>
          <a:xfrm>
            <a:off x="5220072" y="3356992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分支管理</a:t>
            </a:r>
          </a:p>
        </p:txBody>
      </p:sp>
      <p:sp>
        <p:nvSpPr>
          <p:cNvPr id="50" name="六边形 49"/>
          <p:cNvSpPr/>
          <p:nvPr/>
        </p:nvSpPr>
        <p:spPr>
          <a:xfrm>
            <a:off x="2195736" y="3950727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权限管理</a:t>
            </a:r>
          </a:p>
        </p:txBody>
      </p:sp>
      <p:sp>
        <p:nvSpPr>
          <p:cNvPr id="51" name="六边形 50"/>
          <p:cNvSpPr/>
          <p:nvPr/>
        </p:nvSpPr>
        <p:spPr>
          <a:xfrm>
            <a:off x="5220072" y="4509120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代码审查</a:t>
            </a:r>
          </a:p>
        </p:txBody>
      </p:sp>
      <p:sp>
        <p:nvSpPr>
          <p:cNvPr id="53" name="六边形 52"/>
          <p:cNvSpPr/>
          <p:nvPr/>
        </p:nvSpPr>
        <p:spPr>
          <a:xfrm>
            <a:off x="4211960" y="2780928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历史追查</a:t>
            </a:r>
          </a:p>
        </p:txBody>
      </p:sp>
      <p:sp>
        <p:nvSpPr>
          <p:cNvPr id="54" name="六边形 53"/>
          <p:cNvSpPr/>
          <p:nvPr/>
        </p:nvSpPr>
        <p:spPr>
          <a:xfrm>
            <a:off x="4211960" y="1620987"/>
            <a:ext cx="1296144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版本还原</a:t>
            </a:r>
          </a:p>
        </p:txBody>
      </p:sp>
      <p:sp>
        <p:nvSpPr>
          <p:cNvPr id="11" name="文本框 19"/>
          <p:cNvSpPr txBox="1"/>
          <p:nvPr/>
        </p:nvSpPr>
        <p:spPr>
          <a:xfrm>
            <a:off x="251520" y="1129993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版本管理系统</a:t>
            </a:r>
            <a:r>
              <a:rPr lang="zh-CN" altLang="en-US" sz="28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能干什么</a:t>
            </a:r>
            <a:endParaRPr lang="en-US" altLang="zh-CN" sz="2800" b="1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973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3" grpId="0" animBg="1"/>
      <p:bldP spid="5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052736"/>
            <a:ext cx="8568952" cy="96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现在的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Eclipse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下载后一般都提供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插件了</a:t>
            </a:r>
            <a:r>
              <a: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20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Eclipse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Help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中，点击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About Eclipse,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查看是否有该插件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337929"/>
            <a:ext cx="6282258" cy="3748720"/>
          </a:xfrm>
          <a:prstGeom prst="rect">
            <a:avLst/>
          </a:prstGeom>
        </p:spPr>
      </p:pic>
      <p:sp>
        <p:nvSpPr>
          <p:cNvPr id="4" name="文本框 14"/>
          <p:cNvSpPr txBox="1"/>
          <p:nvPr/>
        </p:nvSpPr>
        <p:spPr>
          <a:xfrm>
            <a:off x="2267744" y="162223"/>
            <a:ext cx="5680826" cy="646331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安装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5157" y="1052736"/>
            <a:ext cx="8820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如果没有，菜单栏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Help -&gt; Install New Software...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，在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Work with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中输入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http://download.eclipse.org/egit/updates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，勾选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Eclipse Git Team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Provider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，点击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Next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，进入安装，重启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Eclipse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，安装完成。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57" y="2708920"/>
            <a:ext cx="7972425" cy="3209925"/>
          </a:xfrm>
          <a:prstGeom prst="rect">
            <a:avLst/>
          </a:prstGeom>
        </p:spPr>
      </p:pic>
      <p:sp>
        <p:nvSpPr>
          <p:cNvPr id="4" name="文本框 14"/>
          <p:cNvSpPr txBox="1"/>
          <p:nvPr/>
        </p:nvSpPr>
        <p:spPr>
          <a:xfrm>
            <a:off x="2267744" y="162223"/>
            <a:ext cx="5680826" cy="580415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安装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配置用户名、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email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556792"/>
            <a:ext cx="896448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Windows--&gt;Preferences--&gt;Team--&gt;Git--&gt;Configuration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76872"/>
            <a:ext cx="7956376" cy="4127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配置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检查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SSH key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84784"/>
            <a:ext cx="8280920" cy="5100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配置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新建一个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web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项目，此时它只是一个普通的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javaWeb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项目，未纳入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8188" y="2060848"/>
            <a:ext cx="36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变为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管理的项目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lain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选中工程鼠标右键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lain"/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Team</a:t>
            </a:r>
          </a:p>
          <a:p>
            <a:pPr marL="457200" indent="-457200">
              <a:lnSpc>
                <a:spcPct val="150000"/>
              </a:lnSpc>
              <a:buAutoNum type="arabicPlain"/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Share Project……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2089825"/>
            <a:ext cx="3429000" cy="3314700"/>
          </a:xfrm>
          <a:prstGeom prst="rect">
            <a:avLst/>
          </a:prstGeom>
        </p:spPr>
      </p:pic>
      <p:sp>
        <p:nvSpPr>
          <p:cNvPr id="5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操作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勾选上方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Use or create repository ....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勾中项目，再点击下方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create Repository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，再点击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Finish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60848"/>
            <a:ext cx="6796781" cy="3015208"/>
          </a:xfrm>
          <a:prstGeom prst="rect">
            <a:avLst/>
          </a:prstGeom>
        </p:spPr>
      </p:pic>
      <p:sp>
        <p:nvSpPr>
          <p:cNvPr id="5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操作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96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初始化完成后，项目后缀会显示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NO-HEAD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，表示版本库已建立，但是还没有任何提交文件，因此没有主干分支。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132856"/>
            <a:ext cx="4600375" cy="3168352"/>
          </a:xfrm>
          <a:prstGeom prst="rect">
            <a:avLst/>
          </a:prstGeom>
        </p:spPr>
      </p:pic>
      <p:sp>
        <p:nvSpPr>
          <p:cNvPr id="4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操作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在项目上右键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Team&gt;&gt;commit,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出现如下对话框，将左上列出的文件列表，拖入至左下方，实现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 add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功能。右边填写提交备注，则可点击右下角的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Commit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按钮。完成一次本地库的提交，可以看到左边的项目名称后缀多了个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master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0" y="3003654"/>
            <a:ext cx="5472608" cy="318037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138" y="3429000"/>
            <a:ext cx="2988332" cy="862740"/>
          </a:xfrm>
          <a:prstGeom prst="rect">
            <a:avLst/>
          </a:prstGeom>
        </p:spPr>
      </p:pic>
      <p:sp>
        <p:nvSpPr>
          <p:cNvPr id="5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操作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新建文件、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Commit……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477020"/>
            <a:ext cx="4032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、新建一个文件，可以看到图标依然是问号，处于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untracked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状态，即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没有对此文件进行监控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520" y="3467360"/>
            <a:ext cx="8712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    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通过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Team -&gt; Add to index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可以将文件加入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索引，进行版本监控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;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可以看到图标显示也有了变化（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中只要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Commit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就可以默认将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untracked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的文件添加到索引再提交更新，不需要分开操作）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517456"/>
            <a:ext cx="3417051" cy="9290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23" y="4944688"/>
            <a:ext cx="3791733" cy="1564302"/>
          </a:xfrm>
          <a:prstGeom prst="rect">
            <a:avLst/>
          </a:prstGeom>
        </p:spPr>
      </p:pic>
      <p:sp>
        <p:nvSpPr>
          <p:cNvPr id="8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操作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/>
          <p:nvPr/>
        </p:nvSpPr>
        <p:spPr>
          <a:xfrm>
            <a:off x="554137" y="1057222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 commit…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提交到本地库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37" y="1425400"/>
            <a:ext cx="5386016" cy="31327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567" y="5157192"/>
            <a:ext cx="3435562" cy="1296144"/>
          </a:xfrm>
          <a:prstGeom prst="rect">
            <a:avLst/>
          </a:prstGeom>
        </p:spPr>
      </p:pic>
      <p:sp>
        <p:nvSpPr>
          <p:cNvPr id="5" name="TextBox 11"/>
          <p:cNvSpPr txBox="1"/>
          <p:nvPr/>
        </p:nvSpPr>
        <p:spPr>
          <a:xfrm>
            <a:off x="502127" y="4932557"/>
            <a:ext cx="3960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 commit…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提交完成后，图标发生变化。</a:t>
            </a:r>
          </a:p>
        </p:txBody>
      </p:sp>
      <p:sp>
        <p:nvSpPr>
          <p:cNvPr id="6" name="文本框 14"/>
          <p:cNvSpPr txBox="1"/>
          <p:nvPr/>
        </p:nvSpPr>
        <p:spPr>
          <a:xfrm>
            <a:off x="2267744" y="162223"/>
            <a:ext cx="5680826" cy="577850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EGit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操作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53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87624" y="1484784"/>
            <a:ext cx="6451698" cy="1642099"/>
            <a:chOff x="1299578" y="1891193"/>
            <a:chExt cx="6451698" cy="1642099"/>
          </a:xfrm>
        </p:grpSpPr>
        <p:sp>
          <p:nvSpPr>
            <p:cNvPr id="11" name="流程图: 磁盘 10"/>
            <p:cNvSpPr/>
            <p:nvPr/>
          </p:nvSpPr>
          <p:spPr>
            <a:xfrm>
              <a:off x="3779912" y="2348880"/>
              <a:ext cx="1428177" cy="85092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Subversion</a:t>
              </a:r>
              <a:endParaRPr lang="zh-CN" altLang="en-US" dirty="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0090" y="2220737"/>
              <a:ext cx="576064" cy="1248139"/>
            </a:xfrm>
            <a:prstGeom prst="rect">
              <a:avLst/>
            </a:prstGeom>
          </p:spPr>
        </p:pic>
        <p:cxnSp>
          <p:nvCxnSpPr>
            <p:cNvPr id="13" name="直接箭头连接符 12"/>
            <p:cNvCxnSpPr/>
            <p:nvPr/>
          </p:nvCxnSpPr>
          <p:spPr>
            <a:xfrm flipV="1">
              <a:off x="2190145" y="2702370"/>
              <a:ext cx="1440160" cy="1158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2100562" y="2938466"/>
              <a:ext cx="1529743" cy="1250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V="1">
              <a:off x="5297673" y="2673127"/>
              <a:ext cx="1440160" cy="1158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5208090" y="2909223"/>
              <a:ext cx="1529743" cy="1250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1824" y="2285153"/>
              <a:ext cx="576064" cy="1248139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2318817" y="2252291"/>
              <a:ext cx="11769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2">
                      <a:lumMod val="75000"/>
                    </a:schemeClr>
                  </a:solidFill>
                </a:rPr>
                <a:t>commit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84498" y="2816690"/>
              <a:ext cx="11769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2">
                      <a:lumMod val="75000"/>
                    </a:schemeClr>
                  </a:solidFill>
                </a:rPr>
                <a:t>commit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318816" y="2874999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2">
                      <a:lumMod val="75000"/>
                    </a:schemeClr>
                  </a:solidFill>
                </a:rPr>
                <a:t>checkout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243315" y="2248395"/>
              <a:ext cx="1417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2">
                      <a:lumMod val="75000"/>
                    </a:schemeClr>
                  </a:solidFill>
                </a:rPr>
                <a:t>checkout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625647" y="1978409"/>
              <a:ext cx="1125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</a:rPr>
                <a:t>开发者</a:t>
              </a:r>
              <a: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</a:rPr>
                <a:t>B</a:t>
              </a:r>
              <a:endParaRPr lang="zh-CN" altLang="en-US" sz="20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299578" y="1891193"/>
              <a:ext cx="1125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</a:rPr>
                <a:t>开发者</a:t>
              </a:r>
              <a: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</a:rPr>
                <a:t>A</a:t>
              </a:r>
              <a:endParaRPr lang="zh-CN" altLang="en-US" sz="20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467593" y="3758431"/>
            <a:ext cx="69465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C6A"/>
                </a:solidFill>
              </a:rPr>
              <a:t>经典的集中管理型（</a:t>
            </a:r>
            <a:r>
              <a:rPr lang="en-US" altLang="zh-CN" sz="2400" dirty="0">
                <a:solidFill>
                  <a:srgbClr val="007C6A"/>
                </a:solidFill>
              </a:rPr>
              <a:t>CVS</a:t>
            </a:r>
            <a:r>
              <a:rPr lang="zh-CN" altLang="en-US" sz="2400" dirty="0">
                <a:solidFill>
                  <a:srgbClr val="007C6A"/>
                </a:solidFill>
              </a:rPr>
              <a:t>、</a:t>
            </a:r>
            <a:r>
              <a:rPr lang="en-US" altLang="zh-CN" sz="2400" dirty="0">
                <a:solidFill>
                  <a:srgbClr val="007C6A"/>
                </a:solidFill>
              </a:rPr>
              <a:t>VSS</a:t>
            </a:r>
            <a:r>
              <a:rPr lang="zh-CN" altLang="en-US" sz="2400" dirty="0">
                <a:solidFill>
                  <a:srgbClr val="007C6A"/>
                </a:solidFill>
              </a:rPr>
              <a:t>、</a:t>
            </a:r>
            <a:r>
              <a:rPr lang="en-US" altLang="zh-CN" sz="2400" dirty="0">
                <a:solidFill>
                  <a:srgbClr val="007C6A"/>
                </a:solidFill>
              </a:rPr>
              <a:t>SVN</a:t>
            </a:r>
            <a:r>
              <a:rPr lang="zh-CN" altLang="en-US" sz="2400" dirty="0">
                <a:solidFill>
                  <a:srgbClr val="007C6A"/>
                </a:solidFill>
              </a:rPr>
              <a:t>）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8948" y="4702247"/>
            <a:ext cx="8280400" cy="1577597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	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实现了大部分开发中对版本管理的需求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结构简单，上手容易。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26" name="文本框 19"/>
          <p:cNvSpPr txBox="1"/>
          <p:nvPr/>
        </p:nvSpPr>
        <p:spPr>
          <a:xfrm>
            <a:off x="1893174" y="189264"/>
            <a:ext cx="4476543" cy="469602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集中管理型版本管理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29295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683568" y="2132856"/>
            <a:ext cx="5680826" cy="646331"/>
          </a:xfrm>
          <a:prstGeom prst="rect">
            <a:avLst/>
          </a:prstGeom>
          <a:noFill/>
        </p:spPr>
        <p:txBody>
          <a:bodyPr wrap="square" lIns="91439" tIns="45720" rIns="91439" bIns="4572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用与远程库的操作交互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188640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推送到</a:t>
            </a:r>
            <a:r>
              <a:rPr lang="en-US" altLang="zh-CN" sz="2000" b="1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1052736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 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上新建一个同名的空仓库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16832"/>
            <a:ext cx="7143750" cy="227647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70" name="Picture 2" descr="http://dl.iteye.com/upload/attachment/0078/1282/f5389b68-9b47-396c-9e9f-782356943dd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7992888" cy="4419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79512" y="1124744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本地可以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Push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到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Remote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512" y="908720"/>
            <a:ext cx="8964488" cy="96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填写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push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信息，将远程仓库的地址复制到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URI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中，然后在下方填写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的用户名密码。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24383"/>
            <a:ext cx="6192688" cy="450002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512" y="908720"/>
            <a:ext cx="896448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指定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push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的本地分支和远程分支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6336704" cy="4527711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512" y="908720"/>
            <a:ext cx="8964488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 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Eclispe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最后一步点击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Finish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即可。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66" y="4005064"/>
            <a:ext cx="7704857" cy="20271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91" y="1705661"/>
            <a:ext cx="6391275" cy="1619250"/>
          </a:xfrm>
          <a:prstGeom prst="rect">
            <a:avLst/>
          </a:prstGeom>
        </p:spPr>
      </p:pic>
      <p:sp>
        <p:nvSpPr>
          <p:cNvPr id="10" name="TextBox 8"/>
          <p:cNvSpPr txBox="1"/>
          <p:nvPr/>
        </p:nvSpPr>
        <p:spPr>
          <a:xfrm>
            <a:off x="214589" y="3595082"/>
            <a:ext cx="7957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 Eclipse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上传成功后，可以去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上查看上传的代码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服务器上面更新了，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pull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到本地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72816"/>
            <a:ext cx="7915275" cy="404812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同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push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类似，这里要填写远程仓库地址，和登录用户名密码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556792"/>
            <a:ext cx="5328592" cy="4634446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555018"/>
            <a:ext cx="4924425" cy="2828925"/>
          </a:xfrm>
          <a:prstGeom prst="rect">
            <a:avLst/>
          </a:prstGeom>
        </p:spPr>
      </p:pic>
      <p:sp>
        <p:nvSpPr>
          <p:cNvPr id="3" name="TextBox 1"/>
          <p:cNvSpPr txBox="1"/>
          <p:nvPr/>
        </p:nvSpPr>
        <p:spPr>
          <a:xfrm>
            <a:off x="395536" y="692696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这里如果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Remote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的下拉列表里没带过来，请在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New Remote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里再填一遍。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单选项选择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Merge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模式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下方勾选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Configue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upsteam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for push and pull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后，以后可以不同每次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pull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push 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都这么配置了，以后以此次的配置为默认值。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Finish</a:t>
            </a:r>
            <a:endParaRPr lang="zh-CN" altLang="en-US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0889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更新完成后会弹出提示，然后去查看一下代码。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556792"/>
            <a:ext cx="5466254" cy="41764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9552" y="1115452"/>
            <a:ext cx="834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C6A"/>
                </a:solidFill>
              </a:rPr>
              <a:t>1</a:t>
            </a:r>
            <a:r>
              <a:rPr lang="zh-CN" altLang="en-US" sz="2400" dirty="0">
                <a:solidFill>
                  <a:srgbClr val="007C6A"/>
                </a:solidFill>
              </a:rPr>
              <a:t>、版本管理的服务器一旦崩溃，硬盘损坏，代码如何恢复？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39552" y="2159000"/>
            <a:ext cx="814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007C6A"/>
                </a:solidFill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、程序员上传到服务器的代码要求是完整版本，但是程序员开发过程中想做小版本的管理，以便追溯查询，怎么破？</a:t>
            </a:r>
            <a:endParaRPr lang="en-US" altLang="zh-CN" dirty="0"/>
          </a:p>
        </p:txBody>
      </p:sp>
      <p:sp>
        <p:nvSpPr>
          <p:cNvPr id="28" name="文本框 27"/>
          <p:cNvSpPr txBox="1"/>
          <p:nvPr/>
        </p:nvSpPr>
        <p:spPr>
          <a:xfrm>
            <a:off x="554062" y="3664214"/>
            <a:ext cx="8135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007C6A"/>
                </a:solidFill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、系统正在上线运行，时不时还要修改</a:t>
            </a:r>
            <a:r>
              <a:rPr lang="en-US" altLang="zh-CN" dirty="0"/>
              <a:t>bug</a:t>
            </a:r>
            <a:r>
              <a:rPr lang="zh-CN" altLang="en-US" dirty="0"/>
              <a:t>，要增加好几个功能要几个月，如何管理几个版本？</a:t>
            </a:r>
            <a:endParaRPr lang="en-US" altLang="zh-CN" dirty="0"/>
          </a:p>
        </p:txBody>
      </p:sp>
      <p:sp>
        <p:nvSpPr>
          <p:cNvPr id="29" name="文本框 28"/>
          <p:cNvSpPr txBox="1"/>
          <p:nvPr/>
        </p:nvSpPr>
        <p:spPr>
          <a:xfrm>
            <a:off x="604514" y="5169428"/>
            <a:ext cx="8650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007C6A"/>
                </a:solidFill>
              </a:defRPr>
            </a:lvl1pPr>
          </a:lstStyle>
          <a:p>
            <a:r>
              <a:rPr lang="en-US" altLang="zh-CN" dirty="0"/>
              <a:t>4</a:t>
            </a:r>
            <a:r>
              <a:rPr lang="zh-CN" altLang="en-US" dirty="0"/>
              <a:t>、如何管理一个分布在世界各地、互不相识的大型开发团队？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51878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824992"/>
            <a:ext cx="777686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学会运用比较工具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00808"/>
            <a:ext cx="77724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896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196752"/>
            <a:ext cx="50863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152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72816"/>
            <a:ext cx="6963532" cy="2880320"/>
          </a:xfrm>
          <a:prstGeom prst="rect">
            <a:avLst/>
          </a:prstGeom>
        </p:spPr>
      </p:pic>
      <p:sp>
        <p:nvSpPr>
          <p:cNvPr id="3" name="TextBox 1"/>
          <p:cNvSpPr txBox="1"/>
          <p:nvPr/>
        </p:nvSpPr>
        <p:spPr>
          <a:xfrm>
            <a:off x="276902" y="980728"/>
            <a:ext cx="777686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将服务器代码同步到本地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9667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902" y="980728"/>
            <a:ext cx="777686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解决冲突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539552" y="1491400"/>
            <a:ext cx="381642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先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pull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下来以后，会发生冲突报错，其实并没有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pull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成功，因为你的修改并没有提交成为本地版本，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无法进行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merge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615" y="1491400"/>
            <a:ext cx="3619500" cy="2066925"/>
          </a:xfrm>
          <a:prstGeom prst="rect">
            <a:avLst/>
          </a:prstGeom>
        </p:spPr>
      </p:pic>
      <p:sp>
        <p:nvSpPr>
          <p:cNvPr id="5" name="TextBox 1"/>
          <p:cNvSpPr txBox="1"/>
          <p:nvPr/>
        </p:nvSpPr>
        <p:spPr>
          <a:xfrm>
            <a:off x="531143" y="4005064"/>
            <a:ext cx="8496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所以解决冲突之前先要把你自己的程序提交到版本库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</a:t>
            </a:r>
            <a:r>
              <a:rPr lang="en-US" altLang="zh-CN" sz="2000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index</a:t>
            </a:r>
            <a:r>
              <a:rPr lang="en-US" altLang="zh-CN" sz="2000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pitchFamily="2" charset="2"/>
              </a:rPr>
              <a:t>commit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完成提交后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再次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pull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会自动帮你合并版本，如果是同一文件同一位置的代码，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会让你手工合并。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59782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772" y="5786699"/>
            <a:ext cx="777686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合并完成后，再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Push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，则成功完成提交。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95757"/>
            <a:ext cx="4133850" cy="1076325"/>
          </a:xfrm>
          <a:prstGeom prst="rect">
            <a:avLst/>
          </a:prstGeom>
        </p:spPr>
      </p:pic>
      <p:sp>
        <p:nvSpPr>
          <p:cNvPr id="4" name="TextBox 1"/>
          <p:cNvSpPr txBox="1"/>
          <p:nvPr/>
        </p:nvSpPr>
        <p:spPr>
          <a:xfrm>
            <a:off x="374326" y="1534217"/>
            <a:ext cx="3816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右侧就是合并时同一处代码发生了冲突，需要手工合并。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857" y="2987257"/>
            <a:ext cx="4954945" cy="451820"/>
          </a:xfrm>
          <a:prstGeom prst="rect">
            <a:avLst/>
          </a:prstGeom>
        </p:spPr>
      </p:pic>
      <p:sp>
        <p:nvSpPr>
          <p:cNvPr id="6" name="TextBox 1"/>
          <p:cNvSpPr txBox="1"/>
          <p:nvPr/>
        </p:nvSpPr>
        <p:spPr>
          <a:xfrm>
            <a:off x="404780" y="2569074"/>
            <a:ext cx="381642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项目会出现右侧的状态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412244" y="3187924"/>
            <a:ext cx="73448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那么三步：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、编辑代码 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 index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commit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合并完成后，项目状态会如右侧图示。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525" y="3885693"/>
            <a:ext cx="4594907" cy="589535"/>
          </a:xfrm>
          <a:prstGeom prst="rect">
            <a:avLst/>
          </a:prstGeom>
        </p:spPr>
      </p:pic>
      <p:sp>
        <p:nvSpPr>
          <p:cNvPr id="9" name="TextBox 1"/>
          <p:cNvSpPr txBox="1"/>
          <p:nvPr/>
        </p:nvSpPr>
        <p:spPr>
          <a:xfrm>
            <a:off x="332772" y="1082116"/>
            <a:ext cx="777686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手工合并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699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4742" y="3046024"/>
            <a:ext cx="71287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rgbClr val="007C6A"/>
                </a:solidFill>
              </a:rPr>
              <a:t>[branch "master"]</a:t>
            </a:r>
          </a:p>
          <a:p>
            <a:r>
              <a:rPr lang="zh-CN" altLang="en-US" sz="2400">
                <a:solidFill>
                  <a:srgbClr val="007C6A"/>
                </a:solidFill>
              </a:rPr>
              <a:t>    remote = origin</a:t>
            </a:r>
          </a:p>
          <a:p>
            <a:r>
              <a:rPr lang="zh-CN" altLang="en-US" sz="2400">
                <a:solidFill>
                  <a:srgbClr val="007C6A"/>
                </a:solidFill>
              </a:rPr>
              <a:t>    merge = refs/heads/master</a:t>
            </a:r>
          </a:p>
          <a:p>
            <a:endParaRPr lang="zh-CN" altLang="en-US" sz="2400">
              <a:solidFill>
                <a:srgbClr val="007C6A"/>
              </a:solidFill>
            </a:endParaRPr>
          </a:p>
          <a:p>
            <a:r>
              <a:rPr lang="zh-CN" altLang="en-US" sz="2400">
                <a:solidFill>
                  <a:srgbClr val="007C6A"/>
                </a:solidFill>
              </a:rPr>
              <a:t>[remote "origin"]</a:t>
            </a:r>
          </a:p>
          <a:p>
            <a:r>
              <a:rPr lang="zh-CN" altLang="en-US" sz="2400">
                <a:solidFill>
                  <a:srgbClr val="007C6A"/>
                </a:solidFill>
              </a:rPr>
              <a:t>    url = https://xxxxxxxx/xxxxx.git</a:t>
            </a:r>
          </a:p>
          <a:p>
            <a:r>
              <a:rPr lang="zh-CN" altLang="en-US" sz="2400">
                <a:solidFill>
                  <a:srgbClr val="007C6A"/>
                </a:solidFill>
              </a:rPr>
              <a:t>    fetch = +refs/heads/*:refs/remotes/origin/*</a:t>
            </a:r>
          </a:p>
          <a:p>
            <a:r>
              <a:rPr lang="zh-CN" altLang="en-US" sz="2400">
                <a:solidFill>
                  <a:srgbClr val="007C6A"/>
                </a:solidFill>
              </a:rPr>
              <a:t>    push = refs/heads/master:refs/heads/master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06670" y="1143555"/>
            <a:ext cx="7776864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关于老版本EGit没有[Pull...] 只有[Pull]的解决方案</a:t>
            </a:r>
            <a:endParaRPr lang="en-US" altLang="zh-CN" sz="2400" b="1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964555" y="1844824"/>
            <a:ext cx="7776864" cy="96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windows--&gt;Preference--&gt;Repository Settings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中选择自己的仓库点击</a:t>
            </a:r>
            <a:r>
              <a:rPr lang="en-US" altLang="zh-CN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OPEN,</a:t>
            </a: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添加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如下配置：</a:t>
            </a:r>
            <a:endParaRPr lang="en-US" altLang="zh-CN" sz="2000" b="1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758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628800"/>
            <a:ext cx="7776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  <a:r>
              <a:rPr lang="zh-CN" altLang="en-US" sz="28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28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8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8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59667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67544" y="148478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简单来说就是，一个项目的成员们在工作中统一使用</a:t>
            </a: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的工作方式。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4077072"/>
            <a:ext cx="23775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集中式工作流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4723403"/>
            <a:ext cx="2579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GitFlow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129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124744"/>
            <a:ext cx="23775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集中式工作流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827584" y="1772816"/>
            <a:ext cx="7776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像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SVN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一样，集中式工作流以中央仓库作为项目所有修改的单点实体。所有修改都提交到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Master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这个分支上。</a:t>
            </a:r>
            <a:endParaRPr lang="en-US" altLang="zh-CN" sz="2000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这种方式与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SVN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的主要区别就是开发人员有本地库。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很多特性并没有用到。</a:t>
            </a: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484513" y="3573016"/>
            <a:ext cx="7099517" cy="2903090"/>
            <a:chOff x="1566627" y="2924944"/>
            <a:chExt cx="7099517" cy="2903090"/>
          </a:xfrm>
        </p:grpSpPr>
        <p:sp>
          <p:nvSpPr>
            <p:cNvPr id="5" name="Freeform 9"/>
            <p:cNvSpPr>
              <a:spLocks noEditPoints="1"/>
            </p:cNvSpPr>
            <p:nvPr/>
          </p:nvSpPr>
          <p:spPr bwMode="auto">
            <a:xfrm>
              <a:off x="1566627" y="4918397"/>
              <a:ext cx="411163" cy="858837"/>
            </a:xfrm>
            <a:custGeom>
              <a:avLst/>
              <a:gdLst>
                <a:gd name="T0" fmla="*/ 630 w 780"/>
                <a:gd name="T1" fmla="*/ 493 h 1626"/>
                <a:gd name="T2" fmla="*/ 149 w 780"/>
                <a:gd name="T3" fmla="*/ 493 h 1626"/>
                <a:gd name="T4" fmla="*/ 58 w 780"/>
                <a:gd name="T5" fmla="*/ 523 h 1626"/>
                <a:gd name="T6" fmla="*/ 15 w 780"/>
                <a:gd name="T7" fmla="*/ 574 h 1626"/>
                <a:gd name="T8" fmla="*/ 0 w 780"/>
                <a:gd name="T9" fmla="*/ 639 h 1626"/>
                <a:gd name="T10" fmla="*/ 0 w 780"/>
                <a:gd name="T11" fmla="*/ 1196 h 1626"/>
                <a:gd name="T12" fmla="*/ 131 w 780"/>
                <a:gd name="T13" fmla="*/ 1196 h 1626"/>
                <a:gd name="T14" fmla="*/ 131 w 780"/>
                <a:gd name="T15" fmla="*/ 1626 h 1626"/>
                <a:gd name="T16" fmla="*/ 643 w 780"/>
                <a:gd name="T17" fmla="*/ 1626 h 1626"/>
                <a:gd name="T18" fmla="*/ 643 w 780"/>
                <a:gd name="T19" fmla="*/ 1196 h 1626"/>
                <a:gd name="T20" fmla="*/ 780 w 780"/>
                <a:gd name="T21" fmla="*/ 1196 h 1626"/>
                <a:gd name="T22" fmla="*/ 780 w 780"/>
                <a:gd name="T23" fmla="*/ 639 h 1626"/>
                <a:gd name="T24" fmla="*/ 748 w 780"/>
                <a:gd name="T25" fmla="*/ 549 h 1626"/>
                <a:gd name="T26" fmla="*/ 697 w 780"/>
                <a:gd name="T27" fmla="*/ 508 h 1626"/>
                <a:gd name="T28" fmla="*/ 630 w 780"/>
                <a:gd name="T29" fmla="*/ 493 h 1626"/>
                <a:gd name="T30" fmla="*/ 614 w 780"/>
                <a:gd name="T31" fmla="*/ 217 h 1626"/>
                <a:gd name="T32" fmla="*/ 390 w 780"/>
                <a:gd name="T33" fmla="*/ 0 h 1626"/>
                <a:gd name="T34" fmla="*/ 165 w 780"/>
                <a:gd name="T35" fmla="*/ 217 h 1626"/>
                <a:gd name="T36" fmla="*/ 390 w 780"/>
                <a:gd name="T37" fmla="*/ 434 h 1626"/>
                <a:gd name="T38" fmla="*/ 614 w 780"/>
                <a:gd name="T39" fmla="*/ 217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0" h="1626">
                  <a:moveTo>
                    <a:pt x="630" y="493"/>
                  </a:moveTo>
                  <a:lnTo>
                    <a:pt x="149" y="493"/>
                  </a:lnTo>
                  <a:cubicBezTo>
                    <a:pt x="115" y="493"/>
                    <a:pt x="83" y="504"/>
                    <a:pt x="58" y="523"/>
                  </a:cubicBezTo>
                  <a:cubicBezTo>
                    <a:pt x="40" y="537"/>
                    <a:pt x="25" y="554"/>
                    <a:pt x="15" y="574"/>
                  </a:cubicBezTo>
                  <a:cubicBezTo>
                    <a:pt x="5" y="593"/>
                    <a:pt x="0" y="616"/>
                    <a:pt x="0" y="639"/>
                  </a:cubicBezTo>
                  <a:lnTo>
                    <a:pt x="0" y="1196"/>
                  </a:lnTo>
                  <a:lnTo>
                    <a:pt x="131" y="1196"/>
                  </a:lnTo>
                  <a:lnTo>
                    <a:pt x="131" y="1626"/>
                  </a:lnTo>
                  <a:lnTo>
                    <a:pt x="643" y="1626"/>
                  </a:lnTo>
                  <a:lnTo>
                    <a:pt x="643" y="1196"/>
                  </a:lnTo>
                  <a:lnTo>
                    <a:pt x="780" y="1196"/>
                  </a:lnTo>
                  <a:lnTo>
                    <a:pt x="780" y="639"/>
                  </a:lnTo>
                  <a:cubicBezTo>
                    <a:pt x="780" y="605"/>
                    <a:pt x="768" y="574"/>
                    <a:pt x="748" y="549"/>
                  </a:cubicBezTo>
                  <a:cubicBezTo>
                    <a:pt x="734" y="532"/>
                    <a:pt x="717" y="518"/>
                    <a:pt x="697" y="508"/>
                  </a:cubicBezTo>
                  <a:cubicBezTo>
                    <a:pt x="676" y="498"/>
                    <a:pt x="654" y="493"/>
                    <a:pt x="630" y="493"/>
                  </a:cubicBezTo>
                  <a:close/>
                  <a:moveTo>
                    <a:pt x="614" y="217"/>
                  </a:moveTo>
                  <a:cubicBezTo>
                    <a:pt x="614" y="97"/>
                    <a:pt x="513" y="0"/>
                    <a:pt x="390" y="0"/>
                  </a:cubicBezTo>
                  <a:cubicBezTo>
                    <a:pt x="266" y="0"/>
                    <a:pt x="165" y="97"/>
                    <a:pt x="165" y="217"/>
                  </a:cubicBezTo>
                  <a:cubicBezTo>
                    <a:pt x="165" y="337"/>
                    <a:pt x="266" y="434"/>
                    <a:pt x="390" y="434"/>
                  </a:cubicBezTo>
                  <a:cubicBezTo>
                    <a:pt x="513" y="434"/>
                    <a:pt x="614" y="337"/>
                    <a:pt x="614" y="217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1"/>
            <p:cNvSpPr>
              <a:spLocks noEditPoints="1"/>
            </p:cNvSpPr>
            <p:nvPr/>
          </p:nvSpPr>
          <p:spPr bwMode="auto">
            <a:xfrm>
              <a:off x="4276723" y="4918397"/>
              <a:ext cx="438150" cy="909637"/>
            </a:xfrm>
            <a:custGeom>
              <a:avLst/>
              <a:gdLst>
                <a:gd name="T0" fmla="*/ 669 w 828"/>
                <a:gd name="T1" fmla="*/ 522 h 1724"/>
                <a:gd name="T2" fmla="*/ 159 w 828"/>
                <a:gd name="T3" fmla="*/ 522 h 1724"/>
                <a:gd name="T4" fmla="*/ 62 w 828"/>
                <a:gd name="T5" fmla="*/ 554 h 1724"/>
                <a:gd name="T6" fmla="*/ 17 w 828"/>
                <a:gd name="T7" fmla="*/ 608 h 1724"/>
                <a:gd name="T8" fmla="*/ 0 w 828"/>
                <a:gd name="T9" fmla="*/ 677 h 1724"/>
                <a:gd name="T10" fmla="*/ 0 w 828"/>
                <a:gd name="T11" fmla="*/ 1268 h 1724"/>
                <a:gd name="T12" fmla="*/ 140 w 828"/>
                <a:gd name="T13" fmla="*/ 1268 h 1724"/>
                <a:gd name="T14" fmla="*/ 140 w 828"/>
                <a:gd name="T15" fmla="*/ 1724 h 1724"/>
                <a:gd name="T16" fmla="*/ 683 w 828"/>
                <a:gd name="T17" fmla="*/ 1724 h 1724"/>
                <a:gd name="T18" fmla="*/ 683 w 828"/>
                <a:gd name="T19" fmla="*/ 1268 h 1724"/>
                <a:gd name="T20" fmla="*/ 828 w 828"/>
                <a:gd name="T21" fmla="*/ 1268 h 1724"/>
                <a:gd name="T22" fmla="*/ 828 w 828"/>
                <a:gd name="T23" fmla="*/ 677 h 1724"/>
                <a:gd name="T24" fmla="*/ 794 w 828"/>
                <a:gd name="T25" fmla="*/ 582 h 1724"/>
                <a:gd name="T26" fmla="*/ 740 w 828"/>
                <a:gd name="T27" fmla="*/ 538 h 1724"/>
                <a:gd name="T28" fmla="*/ 669 w 828"/>
                <a:gd name="T29" fmla="*/ 522 h 1724"/>
                <a:gd name="T30" fmla="*/ 652 w 828"/>
                <a:gd name="T31" fmla="*/ 230 h 1724"/>
                <a:gd name="T32" fmla="*/ 414 w 828"/>
                <a:gd name="T33" fmla="*/ 0 h 1724"/>
                <a:gd name="T34" fmla="*/ 176 w 828"/>
                <a:gd name="T35" fmla="*/ 230 h 1724"/>
                <a:gd name="T36" fmla="*/ 414 w 828"/>
                <a:gd name="T37" fmla="*/ 460 h 1724"/>
                <a:gd name="T38" fmla="*/ 652 w 828"/>
                <a:gd name="T39" fmla="*/ 230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28" h="1724">
                  <a:moveTo>
                    <a:pt x="669" y="522"/>
                  </a:moveTo>
                  <a:lnTo>
                    <a:pt x="159" y="522"/>
                  </a:lnTo>
                  <a:cubicBezTo>
                    <a:pt x="123" y="522"/>
                    <a:pt x="89" y="534"/>
                    <a:pt x="62" y="554"/>
                  </a:cubicBezTo>
                  <a:cubicBezTo>
                    <a:pt x="43" y="569"/>
                    <a:pt x="28" y="587"/>
                    <a:pt x="17" y="608"/>
                  </a:cubicBezTo>
                  <a:cubicBezTo>
                    <a:pt x="6" y="629"/>
                    <a:pt x="0" y="652"/>
                    <a:pt x="0" y="677"/>
                  </a:cubicBezTo>
                  <a:lnTo>
                    <a:pt x="0" y="1268"/>
                  </a:lnTo>
                  <a:lnTo>
                    <a:pt x="140" y="1268"/>
                  </a:lnTo>
                  <a:lnTo>
                    <a:pt x="140" y="1724"/>
                  </a:lnTo>
                  <a:lnTo>
                    <a:pt x="683" y="1724"/>
                  </a:lnTo>
                  <a:lnTo>
                    <a:pt x="683" y="1268"/>
                  </a:lnTo>
                  <a:lnTo>
                    <a:pt x="828" y="1268"/>
                  </a:lnTo>
                  <a:lnTo>
                    <a:pt x="828" y="677"/>
                  </a:lnTo>
                  <a:cubicBezTo>
                    <a:pt x="828" y="641"/>
                    <a:pt x="815" y="608"/>
                    <a:pt x="794" y="582"/>
                  </a:cubicBezTo>
                  <a:cubicBezTo>
                    <a:pt x="780" y="564"/>
                    <a:pt x="761" y="549"/>
                    <a:pt x="740" y="538"/>
                  </a:cubicBezTo>
                  <a:cubicBezTo>
                    <a:pt x="718" y="528"/>
                    <a:pt x="694" y="522"/>
                    <a:pt x="669" y="522"/>
                  </a:cubicBezTo>
                  <a:close/>
                  <a:moveTo>
                    <a:pt x="652" y="230"/>
                  </a:moveTo>
                  <a:cubicBezTo>
                    <a:pt x="652" y="103"/>
                    <a:pt x="546" y="0"/>
                    <a:pt x="414" y="0"/>
                  </a:cubicBezTo>
                  <a:cubicBezTo>
                    <a:pt x="283" y="0"/>
                    <a:pt x="176" y="103"/>
                    <a:pt x="176" y="230"/>
                  </a:cubicBezTo>
                  <a:cubicBezTo>
                    <a:pt x="176" y="357"/>
                    <a:pt x="283" y="460"/>
                    <a:pt x="414" y="460"/>
                  </a:cubicBezTo>
                  <a:cubicBezTo>
                    <a:pt x="546" y="460"/>
                    <a:pt x="652" y="357"/>
                    <a:pt x="652" y="230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1"/>
            <p:cNvSpPr>
              <a:spLocks noEditPoints="1"/>
            </p:cNvSpPr>
            <p:nvPr/>
          </p:nvSpPr>
          <p:spPr bwMode="auto">
            <a:xfrm>
              <a:off x="6875186" y="4918397"/>
              <a:ext cx="438150" cy="909637"/>
            </a:xfrm>
            <a:custGeom>
              <a:avLst/>
              <a:gdLst>
                <a:gd name="T0" fmla="*/ 669 w 828"/>
                <a:gd name="T1" fmla="*/ 522 h 1724"/>
                <a:gd name="T2" fmla="*/ 159 w 828"/>
                <a:gd name="T3" fmla="*/ 522 h 1724"/>
                <a:gd name="T4" fmla="*/ 62 w 828"/>
                <a:gd name="T5" fmla="*/ 554 h 1724"/>
                <a:gd name="T6" fmla="*/ 17 w 828"/>
                <a:gd name="T7" fmla="*/ 608 h 1724"/>
                <a:gd name="T8" fmla="*/ 0 w 828"/>
                <a:gd name="T9" fmla="*/ 677 h 1724"/>
                <a:gd name="T10" fmla="*/ 0 w 828"/>
                <a:gd name="T11" fmla="*/ 1268 h 1724"/>
                <a:gd name="T12" fmla="*/ 140 w 828"/>
                <a:gd name="T13" fmla="*/ 1268 h 1724"/>
                <a:gd name="T14" fmla="*/ 140 w 828"/>
                <a:gd name="T15" fmla="*/ 1724 h 1724"/>
                <a:gd name="T16" fmla="*/ 683 w 828"/>
                <a:gd name="T17" fmla="*/ 1724 h 1724"/>
                <a:gd name="T18" fmla="*/ 683 w 828"/>
                <a:gd name="T19" fmla="*/ 1268 h 1724"/>
                <a:gd name="T20" fmla="*/ 828 w 828"/>
                <a:gd name="T21" fmla="*/ 1268 h 1724"/>
                <a:gd name="T22" fmla="*/ 828 w 828"/>
                <a:gd name="T23" fmla="*/ 677 h 1724"/>
                <a:gd name="T24" fmla="*/ 794 w 828"/>
                <a:gd name="T25" fmla="*/ 582 h 1724"/>
                <a:gd name="T26" fmla="*/ 740 w 828"/>
                <a:gd name="T27" fmla="*/ 538 h 1724"/>
                <a:gd name="T28" fmla="*/ 669 w 828"/>
                <a:gd name="T29" fmla="*/ 522 h 1724"/>
                <a:gd name="T30" fmla="*/ 652 w 828"/>
                <a:gd name="T31" fmla="*/ 230 h 1724"/>
                <a:gd name="T32" fmla="*/ 414 w 828"/>
                <a:gd name="T33" fmla="*/ 0 h 1724"/>
                <a:gd name="T34" fmla="*/ 176 w 828"/>
                <a:gd name="T35" fmla="*/ 230 h 1724"/>
                <a:gd name="T36" fmla="*/ 414 w 828"/>
                <a:gd name="T37" fmla="*/ 460 h 1724"/>
                <a:gd name="T38" fmla="*/ 652 w 828"/>
                <a:gd name="T39" fmla="*/ 230 h 1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28" h="1724">
                  <a:moveTo>
                    <a:pt x="669" y="522"/>
                  </a:moveTo>
                  <a:lnTo>
                    <a:pt x="159" y="522"/>
                  </a:lnTo>
                  <a:cubicBezTo>
                    <a:pt x="123" y="522"/>
                    <a:pt x="89" y="534"/>
                    <a:pt x="62" y="554"/>
                  </a:cubicBezTo>
                  <a:cubicBezTo>
                    <a:pt x="43" y="569"/>
                    <a:pt x="28" y="587"/>
                    <a:pt x="17" y="608"/>
                  </a:cubicBezTo>
                  <a:cubicBezTo>
                    <a:pt x="6" y="629"/>
                    <a:pt x="0" y="652"/>
                    <a:pt x="0" y="677"/>
                  </a:cubicBezTo>
                  <a:lnTo>
                    <a:pt x="0" y="1268"/>
                  </a:lnTo>
                  <a:lnTo>
                    <a:pt x="140" y="1268"/>
                  </a:lnTo>
                  <a:lnTo>
                    <a:pt x="140" y="1724"/>
                  </a:lnTo>
                  <a:lnTo>
                    <a:pt x="683" y="1724"/>
                  </a:lnTo>
                  <a:lnTo>
                    <a:pt x="683" y="1268"/>
                  </a:lnTo>
                  <a:lnTo>
                    <a:pt x="828" y="1268"/>
                  </a:lnTo>
                  <a:lnTo>
                    <a:pt x="828" y="677"/>
                  </a:lnTo>
                  <a:cubicBezTo>
                    <a:pt x="828" y="641"/>
                    <a:pt x="815" y="608"/>
                    <a:pt x="794" y="582"/>
                  </a:cubicBezTo>
                  <a:cubicBezTo>
                    <a:pt x="780" y="564"/>
                    <a:pt x="761" y="549"/>
                    <a:pt x="740" y="538"/>
                  </a:cubicBezTo>
                  <a:cubicBezTo>
                    <a:pt x="718" y="528"/>
                    <a:pt x="694" y="522"/>
                    <a:pt x="669" y="522"/>
                  </a:cubicBezTo>
                  <a:close/>
                  <a:moveTo>
                    <a:pt x="652" y="230"/>
                  </a:moveTo>
                  <a:cubicBezTo>
                    <a:pt x="652" y="103"/>
                    <a:pt x="546" y="0"/>
                    <a:pt x="414" y="0"/>
                  </a:cubicBezTo>
                  <a:cubicBezTo>
                    <a:pt x="283" y="0"/>
                    <a:pt x="176" y="103"/>
                    <a:pt x="176" y="230"/>
                  </a:cubicBezTo>
                  <a:cubicBezTo>
                    <a:pt x="176" y="357"/>
                    <a:pt x="283" y="460"/>
                    <a:pt x="414" y="460"/>
                  </a:cubicBezTo>
                  <a:cubicBezTo>
                    <a:pt x="546" y="460"/>
                    <a:pt x="652" y="357"/>
                    <a:pt x="652" y="230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云形 7"/>
            <p:cNvSpPr/>
            <p:nvPr/>
          </p:nvSpPr>
          <p:spPr>
            <a:xfrm>
              <a:off x="2771800" y="2924944"/>
              <a:ext cx="3672408" cy="1512168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上箭头 8"/>
            <p:cNvSpPr/>
            <p:nvPr/>
          </p:nvSpPr>
          <p:spPr>
            <a:xfrm>
              <a:off x="2123728" y="4653136"/>
              <a:ext cx="432048" cy="7200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上箭头 9"/>
            <p:cNvSpPr/>
            <p:nvPr/>
          </p:nvSpPr>
          <p:spPr>
            <a:xfrm>
              <a:off x="4817131" y="4747914"/>
              <a:ext cx="432048" cy="7200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上箭头 10"/>
            <p:cNvSpPr/>
            <p:nvPr/>
          </p:nvSpPr>
          <p:spPr>
            <a:xfrm>
              <a:off x="7408276" y="4747914"/>
              <a:ext cx="432048" cy="7200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上箭头 11"/>
            <p:cNvSpPr/>
            <p:nvPr/>
          </p:nvSpPr>
          <p:spPr>
            <a:xfrm>
              <a:off x="3743908" y="3303332"/>
              <a:ext cx="432048" cy="72008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084377" y="3478706"/>
              <a:ext cx="1465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origin/master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402378" y="4918397"/>
              <a:ext cx="889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 master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172451" y="4955532"/>
              <a:ext cx="889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 master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776413" y="5003883"/>
              <a:ext cx="889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 master</a:t>
              </a:r>
              <a:endParaRPr lang="zh-CN" altLang="en-US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H="1">
              <a:off x="2699792" y="3681028"/>
              <a:ext cx="1044116" cy="1066886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4175956" y="4072799"/>
              <a:ext cx="756084" cy="629574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4175956" y="3860706"/>
              <a:ext cx="3240360" cy="887208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2055598" y="4094956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pull/push</a:t>
              </a: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710315" y="4355297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pull/push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303995" y="4094956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pull/push</a:t>
              </a:r>
              <a:endParaRPr lang="zh-CN" altLang="en-US" dirty="0"/>
            </a:p>
          </p:txBody>
        </p:sp>
      </p:grpSp>
      <p:sp>
        <p:nvSpPr>
          <p:cNvPr id="23" name="矩形 22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4952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124744"/>
            <a:ext cx="2579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GitFlow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611560" y="1771075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007C6A"/>
                </a:solidFill>
              </a:rPr>
              <a:t>Gitflow</a:t>
            </a:r>
            <a:r>
              <a:rPr lang="zh-CN" altLang="en-US" sz="2000" dirty="0">
                <a:solidFill>
                  <a:srgbClr val="007C6A"/>
                </a:solidFill>
              </a:rPr>
              <a:t>工作流通过为功能开发、发布准备和维护</a:t>
            </a:r>
            <a:r>
              <a:rPr lang="zh-CN" altLang="en-US" sz="2000" dirty="0">
                <a:solidFill>
                  <a:srgbClr val="FF0000"/>
                </a:solidFill>
              </a:rPr>
              <a:t>设立了</a:t>
            </a:r>
            <a:r>
              <a:rPr lang="zh-CN" altLang="en-US" sz="2000" b="1" dirty="0">
                <a:solidFill>
                  <a:srgbClr val="FF0000"/>
                </a:solidFill>
              </a:rPr>
              <a:t>独立的分支</a:t>
            </a:r>
            <a:r>
              <a:rPr lang="zh-CN" altLang="en-US" sz="2000" dirty="0">
                <a:solidFill>
                  <a:srgbClr val="007C6A"/>
                </a:solidFill>
              </a:rPr>
              <a:t>，让发布迭代过程更流畅。严格的分支模型也为大型项目提供了一些非常必要的结构</a:t>
            </a:r>
            <a:r>
              <a:rPr lang="zh-CN" altLang="en-US" sz="2000" dirty="0"/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9" y="3429000"/>
            <a:ext cx="8755326" cy="21602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81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2333585" y="1099458"/>
            <a:ext cx="4916908" cy="2134973"/>
          </a:xfrm>
          <a:custGeom>
            <a:avLst/>
            <a:gdLst>
              <a:gd name="T0" fmla="*/ 234 w 9135"/>
              <a:gd name="T1" fmla="*/ 2001 h 3965"/>
              <a:gd name="T2" fmla="*/ 108 w 9135"/>
              <a:gd name="T3" fmla="*/ 1672 h 3965"/>
              <a:gd name="T4" fmla="*/ 362 w 9135"/>
              <a:gd name="T5" fmla="*/ 1560 h 3965"/>
              <a:gd name="T6" fmla="*/ 532 w 9135"/>
              <a:gd name="T7" fmla="*/ 1112 h 3965"/>
              <a:gd name="T8" fmla="*/ 846 w 9135"/>
              <a:gd name="T9" fmla="*/ 1066 h 3965"/>
              <a:gd name="T10" fmla="*/ 1279 w 9135"/>
              <a:gd name="T11" fmla="*/ 614 h 3965"/>
              <a:gd name="T12" fmla="*/ 1675 w 9135"/>
              <a:gd name="T13" fmla="*/ 643 h 3965"/>
              <a:gd name="T14" fmla="*/ 1880 w 9135"/>
              <a:gd name="T15" fmla="*/ 306 h 3965"/>
              <a:gd name="T16" fmla="*/ 2397 w 9135"/>
              <a:gd name="T17" fmla="*/ 423 h 3965"/>
              <a:gd name="T18" fmla="*/ 2887 w 9135"/>
              <a:gd name="T19" fmla="*/ 179 h 3965"/>
              <a:gd name="T20" fmla="*/ 3170 w 9135"/>
              <a:gd name="T21" fmla="*/ 277 h 3965"/>
              <a:gd name="T22" fmla="*/ 4377 w 9135"/>
              <a:gd name="T23" fmla="*/ 185 h 3965"/>
              <a:gd name="T24" fmla="*/ 4689 w 9135"/>
              <a:gd name="T25" fmla="*/ 61 h 3965"/>
              <a:gd name="T26" fmla="*/ 4884 w 9135"/>
              <a:gd name="T27" fmla="*/ 190 h 3965"/>
              <a:gd name="T28" fmla="*/ 5175 w 9135"/>
              <a:gd name="T29" fmla="*/ 58 h 3965"/>
              <a:gd name="T30" fmla="*/ 5422 w 9135"/>
              <a:gd name="T31" fmla="*/ 183 h 3965"/>
              <a:gd name="T32" fmla="*/ 5791 w 9135"/>
              <a:gd name="T33" fmla="*/ 188 h 3965"/>
              <a:gd name="T34" fmla="*/ 5886 w 9135"/>
              <a:gd name="T35" fmla="*/ 277 h 3965"/>
              <a:gd name="T36" fmla="*/ 6504 w 9135"/>
              <a:gd name="T37" fmla="*/ 193 h 3965"/>
              <a:gd name="T38" fmla="*/ 6828 w 9135"/>
              <a:gd name="T39" fmla="*/ 424 h 3965"/>
              <a:gd name="T40" fmla="*/ 7194 w 9135"/>
              <a:gd name="T41" fmla="*/ 389 h 3965"/>
              <a:gd name="T42" fmla="*/ 7164 w 9135"/>
              <a:gd name="T43" fmla="*/ 566 h 3965"/>
              <a:gd name="T44" fmla="*/ 7867 w 9135"/>
              <a:gd name="T45" fmla="*/ 597 h 3965"/>
              <a:gd name="T46" fmla="*/ 7963 w 9135"/>
              <a:gd name="T47" fmla="*/ 911 h 3965"/>
              <a:gd name="T48" fmla="*/ 8285 w 9135"/>
              <a:gd name="T49" fmla="*/ 1206 h 3965"/>
              <a:gd name="T50" fmla="*/ 8946 w 9135"/>
              <a:gd name="T51" fmla="*/ 1511 h 3965"/>
              <a:gd name="T52" fmla="*/ 8762 w 9135"/>
              <a:gd name="T53" fmla="*/ 1698 h 3965"/>
              <a:gd name="T54" fmla="*/ 8974 w 9135"/>
              <a:gd name="T55" fmla="*/ 1925 h 3965"/>
              <a:gd name="T56" fmla="*/ 8822 w 9135"/>
              <a:gd name="T57" fmla="*/ 2001 h 3965"/>
              <a:gd name="T58" fmla="*/ 9090 w 9135"/>
              <a:gd name="T59" fmla="*/ 2067 h 3965"/>
              <a:gd name="T60" fmla="*/ 8986 w 9135"/>
              <a:gd name="T61" fmla="*/ 2239 h 3965"/>
              <a:gd name="T62" fmla="*/ 8788 w 9135"/>
              <a:gd name="T63" fmla="*/ 2227 h 3965"/>
              <a:gd name="T64" fmla="*/ 8750 w 9135"/>
              <a:gd name="T65" fmla="*/ 2621 h 3965"/>
              <a:gd name="T66" fmla="*/ 8502 w 9135"/>
              <a:gd name="T67" fmla="*/ 2690 h 3965"/>
              <a:gd name="T68" fmla="*/ 8679 w 9135"/>
              <a:gd name="T69" fmla="*/ 2874 h 3965"/>
              <a:gd name="T70" fmla="*/ 8311 w 9135"/>
              <a:gd name="T71" fmla="*/ 2967 h 3965"/>
              <a:gd name="T72" fmla="*/ 8210 w 9135"/>
              <a:gd name="T73" fmla="*/ 2936 h 3965"/>
              <a:gd name="T74" fmla="*/ 7777 w 9135"/>
              <a:gd name="T75" fmla="*/ 3388 h 3965"/>
              <a:gd name="T76" fmla="*/ 7380 w 9135"/>
              <a:gd name="T77" fmla="*/ 3360 h 3965"/>
              <a:gd name="T78" fmla="*/ 7122 w 9135"/>
              <a:gd name="T79" fmla="*/ 3612 h 3965"/>
              <a:gd name="T80" fmla="*/ 6658 w 9135"/>
              <a:gd name="T81" fmla="*/ 3580 h 3965"/>
              <a:gd name="T82" fmla="*/ 6368 w 9135"/>
              <a:gd name="T83" fmla="*/ 3851 h 3965"/>
              <a:gd name="T84" fmla="*/ 5959 w 9135"/>
              <a:gd name="T85" fmla="*/ 3705 h 3965"/>
              <a:gd name="T86" fmla="*/ 5699 w 9135"/>
              <a:gd name="T87" fmla="*/ 3928 h 3965"/>
              <a:gd name="T88" fmla="*/ 5234 w 9135"/>
              <a:gd name="T89" fmla="*/ 3794 h 3965"/>
              <a:gd name="T90" fmla="*/ 4843 w 9135"/>
              <a:gd name="T91" fmla="*/ 3932 h 3965"/>
              <a:gd name="T92" fmla="*/ 4528 w 9135"/>
              <a:gd name="T93" fmla="*/ 3819 h 3965"/>
              <a:gd name="T94" fmla="*/ 3926 w 9135"/>
              <a:gd name="T95" fmla="*/ 3923 h 3965"/>
              <a:gd name="T96" fmla="*/ 3652 w 9135"/>
              <a:gd name="T97" fmla="*/ 3781 h 3965"/>
              <a:gd name="T98" fmla="*/ 3071 w 9135"/>
              <a:gd name="T99" fmla="*/ 3766 h 3965"/>
              <a:gd name="T100" fmla="*/ 2918 w 9135"/>
              <a:gd name="T101" fmla="*/ 3592 h 3965"/>
              <a:gd name="T102" fmla="*/ 2531 w 9135"/>
              <a:gd name="T103" fmla="*/ 3686 h 3965"/>
              <a:gd name="T104" fmla="*/ 2200 w 9135"/>
              <a:gd name="T105" fmla="*/ 3519 h 3965"/>
              <a:gd name="T106" fmla="*/ 2271 w 9135"/>
              <a:gd name="T107" fmla="*/ 3454 h 3965"/>
              <a:gd name="T108" fmla="*/ 1695 w 9135"/>
              <a:gd name="T109" fmla="*/ 3329 h 3965"/>
              <a:gd name="T110" fmla="*/ 1665 w 9135"/>
              <a:gd name="T111" fmla="*/ 3137 h 3965"/>
              <a:gd name="T112" fmla="*/ 950 w 9135"/>
              <a:gd name="T113" fmla="*/ 3137 h 3965"/>
              <a:gd name="T114" fmla="*/ 554 w 9135"/>
              <a:gd name="T115" fmla="*/ 2690 h 3965"/>
              <a:gd name="T116" fmla="*/ 53 w 9135"/>
              <a:gd name="T117" fmla="*/ 2510 h 3965"/>
              <a:gd name="T118" fmla="*/ 182 w 9135"/>
              <a:gd name="T119" fmla="*/ 2242 h 3965"/>
              <a:gd name="T120" fmla="*/ 225 w 9135"/>
              <a:gd name="T121" fmla="*/ 2004 h 3965"/>
              <a:gd name="T122" fmla="*/ 234 w 9135"/>
              <a:gd name="T123" fmla="*/ 2001 h 3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135" h="3965">
                <a:moveTo>
                  <a:pt x="234" y="2001"/>
                </a:moveTo>
                <a:cubicBezTo>
                  <a:pt x="57" y="1932"/>
                  <a:pt x="0" y="1785"/>
                  <a:pt x="108" y="1672"/>
                </a:cubicBezTo>
                <a:cubicBezTo>
                  <a:pt x="164" y="1613"/>
                  <a:pt x="256" y="1573"/>
                  <a:pt x="362" y="1560"/>
                </a:cubicBezTo>
                <a:cubicBezTo>
                  <a:pt x="215" y="1407"/>
                  <a:pt x="291" y="1206"/>
                  <a:pt x="532" y="1112"/>
                </a:cubicBezTo>
                <a:cubicBezTo>
                  <a:pt x="626" y="1076"/>
                  <a:pt x="736" y="1059"/>
                  <a:pt x="846" y="1066"/>
                </a:cubicBezTo>
                <a:cubicBezTo>
                  <a:pt x="770" y="865"/>
                  <a:pt x="964" y="663"/>
                  <a:pt x="1279" y="614"/>
                </a:cubicBezTo>
                <a:cubicBezTo>
                  <a:pt x="1412" y="594"/>
                  <a:pt x="1552" y="604"/>
                  <a:pt x="1675" y="643"/>
                </a:cubicBezTo>
                <a:cubicBezTo>
                  <a:pt x="1586" y="514"/>
                  <a:pt x="1678" y="363"/>
                  <a:pt x="1880" y="306"/>
                </a:cubicBezTo>
                <a:cubicBezTo>
                  <a:pt x="2074" y="251"/>
                  <a:pt x="2301" y="303"/>
                  <a:pt x="2397" y="423"/>
                </a:cubicBezTo>
                <a:cubicBezTo>
                  <a:pt x="2427" y="269"/>
                  <a:pt x="2646" y="160"/>
                  <a:pt x="2887" y="179"/>
                </a:cubicBezTo>
                <a:cubicBezTo>
                  <a:pt x="2998" y="188"/>
                  <a:pt x="3098" y="223"/>
                  <a:pt x="3170" y="277"/>
                </a:cubicBezTo>
                <a:cubicBezTo>
                  <a:pt x="3466" y="41"/>
                  <a:pt x="4003" y="0"/>
                  <a:pt x="4377" y="185"/>
                </a:cubicBezTo>
                <a:cubicBezTo>
                  <a:pt x="4410" y="95"/>
                  <a:pt x="4549" y="40"/>
                  <a:pt x="4689" y="61"/>
                </a:cubicBezTo>
                <a:cubicBezTo>
                  <a:pt x="4788" y="75"/>
                  <a:pt x="4864" y="126"/>
                  <a:pt x="4884" y="190"/>
                </a:cubicBezTo>
                <a:cubicBezTo>
                  <a:pt x="4892" y="102"/>
                  <a:pt x="5022" y="43"/>
                  <a:pt x="5175" y="58"/>
                </a:cubicBezTo>
                <a:cubicBezTo>
                  <a:pt x="5288" y="69"/>
                  <a:pt x="5386" y="119"/>
                  <a:pt x="5422" y="183"/>
                </a:cubicBezTo>
                <a:cubicBezTo>
                  <a:pt x="5514" y="140"/>
                  <a:pt x="5679" y="142"/>
                  <a:pt x="5791" y="188"/>
                </a:cubicBezTo>
                <a:cubicBezTo>
                  <a:pt x="5850" y="211"/>
                  <a:pt x="5884" y="244"/>
                  <a:pt x="5886" y="277"/>
                </a:cubicBezTo>
                <a:cubicBezTo>
                  <a:pt x="5974" y="174"/>
                  <a:pt x="6251" y="136"/>
                  <a:pt x="6504" y="193"/>
                </a:cubicBezTo>
                <a:cubicBezTo>
                  <a:pt x="6707" y="238"/>
                  <a:pt x="6838" y="332"/>
                  <a:pt x="6828" y="424"/>
                </a:cubicBezTo>
                <a:cubicBezTo>
                  <a:pt x="6952" y="356"/>
                  <a:pt x="7116" y="341"/>
                  <a:pt x="7194" y="389"/>
                </a:cubicBezTo>
                <a:cubicBezTo>
                  <a:pt x="7259" y="429"/>
                  <a:pt x="7246" y="502"/>
                  <a:pt x="7164" y="566"/>
                </a:cubicBezTo>
                <a:cubicBezTo>
                  <a:pt x="7371" y="451"/>
                  <a:pt x="7686" y="464"/>
                  <a:pt x="7867" y="597"/>
                </a:cubicBezTo>
                <a:cubicBezTo>
                  <a:pt x="7985" y="683"/>
                  <a:pt x="8022" y="803"/>
                  <a:pt x="7963" y="911"/>
                </a:cubicBezTo>
                <a:cubicBezTo>
                  <a:pt x="8213" y="971"/>
                  <a:pt x="8350" y="1097"/>
                  <a:pt x="8285" y="1206"/>
                </a:cubicBezTo>
                <a:cubicBezTo>
                  <a:pt x="8673" y="1210"/>
                  <a:pt x="8969" y="1346"/>
                  <a:pt x="8946" y="1511"/>
                </a:cubicBezTo>
                <a:cubicBezTo>
                  <a:pt x="8936" y="1580"/>
                  <a:pt x="8871" y="1646"/>
                  <a:pt x="8762" y="1698"/>
                </a:cubicBezTo>
                <a:cubicBezTo>
                  <a:pt x="8968" y="1736"/>
                  <a:pt x="9063" y="1838"/>
                  <a:pt x="8974" y="1925"/>
                </a:cubicBezTo>
                <a:cubicBezTo>
                  <a:pt x="8942" y="1956"/>
                  <a:pt x="8889" y="1983"/>
                  <a:pt x="8822" y="2001"/>
                </a:cubicBezTo>
                <a:cubicBezTo>
                  <a:pt x="8924" y="1972"/>
                  <a:pt x="9044" y="2002"/>
                  <a:pt x="9090" y="2067"/>
                </a:cubicBezTo>
                <a:cubicBezTo>
                  <a:pt x="9135" y="2133"/>
                  <a:pt x="9089" y="2210"/>
                  <a:pt x="8986" y="2239"/>
                </a:cubicBezTo>
                <a:cubicBezTo>
                  <a:pt x="8922" y="2257"/>
                  <a:pt x="8847" y="2252"/>
                  <a:pt x="8788" y="2227"/>
                </a:cubicBezTo>
                <a:cubicBezTo>
                  <a:pt x="8948" y="2342"/>
                  <a:pt x="8931" y="2519"/>
                  <a:pt x="8750" y="2621"/>
                </a:cubicBezTo>
                <a:cubicBezTo>
                  <a:pt x="8681" y="2660"/>
                  <a:pt x="8594" y="2684"/>
                  <a:pt x="8502" y="2690"/>
                </a:cubicBezTo>
                <a:cubicBezTo>
                  <a:pt x="8652" y="2715"/>
                  <a:pt x="8731" y="2798"/>
                  <a:pt x="8679" y="2874"/>
                </a:cubicBezTo>
                <a:cubicBezTo>
                  <a:pt x="8626" y="2951"/>
                  <a:pt x="8461" y="2992"/>
                  <a:pt x="8311" y="2967"/>
                </a:cubicBezTo>
                <a:cubicBezTo>
                  <a:pt x="8273" y="2960"/>
                  <a:pt x="8239" y="2950"/>
                  <a:pt x="8210" y="2936"/>
                </a:cubicBezTo>
                <a:cubicBezTo>
                  <a:pt x="8286" y="3137"/>
                  <a:pt x="8092" y="3340"/>
                  <a:pt x="7777" y="3388"/>
                </a:cubicBezTo>
                <a:cubicBezTo>
                  <a:pt x="7644" y="3408"/>
                  <a:pt x="7503" y="3399"/>
                  <a:pt x="7380" y="3360"/>
                </a:cubicBezTo>
                <a:cubicBezTo>
                  <a:pt x="7473" y="3460"/>
                  <a:pt x="7358" y="3572"/>
                  <a:pt x="7122" y="3612"/>
                </a:cubicBezTo>
                <a:cubicBezTo>
                  <a:pt x="6965" y="3638"/>
                  <a:pt x="6787" y="3626"/>
                  <a:pt x="6658" y="3580"/>
                </a:cubicBezTo>
                <a:cubicBezTo>
                  <a:pt x="6696" y="3706"/>
                  <a:pt x="6566" y="3828"/>
                  <a:pt x="6368" y="3851"/>
                </a:cubicBezTo>
                <a:cubicBezTo>
                  <a:pt x="6194" y="3872"/>
                  <a:pt x="6022" y="3811"/>
                  <a:pt x="5959" y="3705"/>
                </a:cubicBezTo>
                <a:cubicBezTo>
                  <a:pt x="6017" y="3806"/>
                  <a:pt x="5900" y="3905"/>
                  <a:pt x="5699" y="3928"/>
                </a:cubicBezTo>
                <a:cubicBezTo>
                  <a:pt x="5503" y="3950"/>
                  <a:pt x="5297" y="3891"/>
                  <a:pt x="5234" y="3794"/>
                </a:cubicBezTo>
                <a:cubicBezTo>
                  <a:pt x="5216" y="3878"/>
                  <a:pt x="5041" y="3940"/>
                  <a:pt x="4843" y="3932"/>
                </a:cubicBezTo>
                <a:cubicBezTo>
                  <a:pt x="4692" y="3926"/>
                  <a:pt x="4566" y="3881"/>
                  <a:pt x="4528" y="3819"/>
                </a:cubicBezTo>
                <a:cubicBezTo>
                  <a:pt x="4430" y="3918"/>
                  <a:pt x="4160" y="3965"/>
                  <a:pt x="3926" y="3923"/>
                </a:cubicBezTo>
                <a:cubicBezTo>
                  <a:pt x="3784" y="3898"/>
                  <a:pt x="3681" y="3845"/>
                  <a:pt x="3652" y="3781"/>
                </a:cubicBezTo>
                <a:cubicBezTo>
                  <a:pt x="3510" y="3848"/>
                  <a:pt x="3250" y="3841"/>
                  <a:pt x="3071" y="3766"/>
                </a:cubicBezTo>
                <a:cubicBezTo>
                  <a:pt x="2958" y="3719"/>
                  <a:pt x="2900" y="3653"/>
                  <a:pt x="2918" y="3592"/>
                </a:cubicBezTo>
                <a:cubicBezTo>
                  <a:pt x="2902" y="3664"/>
                  <a:pt x="2730" y="3707"/>
                  <a:pt x="2531" y="3686"/>
                </a:cubicBezTo>
                <a:cubicBezTo>
                  <a:pt x="2333" y="3666"/>
                  <a:pt x="2185" y="3591"/>
                  <a:pt x="2200" y="3519"/>
                </a:cubicBezTo>
                <a:cubicBezTo>
                  <a:pt x="2205" y="3494"/>
                  <a:pt x="2230" y="3471"/>
                  <a:pt x="2271" y="3454"/>
                </a:cubicBezTo>
                <a:cubicBezTo>
                  <a:pt x="2058" y="3521"/>
                  <a:pt x="1800" y="3465"/>
                  <a:pt x="1695" y="3329"/>
                </a:cubicBezTo>
                <a:cubicBezTo>
                  <a:pt x="1649" y="3269"/>
                  <a:pt x="1639" y="3201"/>
                  <a:pt x="1665" y="3137"/>
                </a:cubicBezTo>
                <a:cubicBezTo>
                  <a:pt x="1454" y="3241"/>
                  <a:pt x="1160" y="3241"/>
                  <a:pt x="950" y="3137"/>
                </a:cubicBezTo>
                <a:cubicBezTo>
                  <a:pt x="638" y="3023"/>
                  <a:pt x="484" y="2850"/>
                  <a:pt x="554" y="2690"/>
                </a:cubicBezTo>
                <a:cubicBezTo>
                  <a:pt x="338" y="2728"/>
                  <a:pt x="113" y="2648"/>
                  <a:pt x="53" y="2510"/>
                </a:cubicBezTo>
                <a:cubicBezTo>
                  <a:pt x="9" y="2412"/>
                  <a:pt x="60" y="2307"/>
                  <a:pt x="182" y="2242"/>
                </a:cubicBezTo>
                <a:cubicBezTo>
                  <a:pt x="40" y="2160"/>
                  <a:pt x="59" y="2053"/>
                  <a:pt x="225" y="2004"/>
                </a:cubicBezTo>
                <a:cubicBezTo>
                  <a:pt x="228" y="2003"/>
                  <a:pt x="231" y="2002"/>
                  <a:pt x="234" y="2001"/>
                </a:cubicBezTo>
              </a:path>
            </a:pathLst>
          </a:custGeom>
          <a:solidFill>
            <a:srgbClr val="FE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2333585" y="1099458"/>
            <a:ext cx="4916908" cy="2134973"/>
          </a:xfrm>
          <a:custGeom>
            <a:avLst/>
            <a:gdLst>
              <a:gd name="T0" fmla="*/ 78 w 3040"/>
              <a:gd name="T1" fmla="*/ 666 h 1320"/>
              <a:gd name="T2" fmla="*/ 36 w 3040"/>
              <a:gd name="T3" fmla="*/ 556 h 1320"/>
              <a:gd name="T4" fmla="*/ 121 w 3040"/>
              <a:gd name="T5" fmla="*/ 519 h 1320"/>
              <a:gd name="T6" fmla="*/ 177 w 3040"/>
              <a:gd name="T7" fmla="*/ 370 h 1320"/>
              <a:gd name="T8" fmla="*/ 282 w 3040"/>
              <a:gd name="T9" fmla="*/ 355 h 1320"/>
              <a:gd name="T10" fmla="*/ 426 w 3040"/>
              <a:gd name="T11" fmla="*/ 204 h 1320"/>
              <a:gd name="T12" fmla="*/ 558 w 3040"/>
              <a:gd name="T13" fmla="*/ 214 h 1320"/>
              <a:gd name="T14" fmla="*/ 626 w 3040"/>
              <a:gd name="T15" fmla="*/ 102 h 1320"/>
              <a:gd name="T16" fmla="*/ 798 w 3040"/>
              <a:gd name="T17" fmla="*/ 141 h 1320"/>
              <a:gd name="T18" fmla="*/ 961 w 3040"/>
              <a:gd name="T19" fmla="*/ 59 h 1320"/>
              <a:gd name="T20" fmla="*/ 1055 w 3040"/>
              <a:gd name="T21" fmla="*/ 92 h 1320"/>
              <a:gd name="T22" fmla="*/ 1457 w 3040"/>
              <a:gd name="T23" fmla="*/ 61 h 1320"/>
              <a:gd name="T24" fmla="*/ 1561 w 3040"/>
              <a:gd name="T25" fmla="*/ 20 h 1320"/>
              <a:gd name="T26" fmla="*/ 1626 w 3040"/>
              <a:gd name="T27" fmla="*/ 63 h 1320"/>
              <a:gd name="T28" fmla="*/ 1723 w 3040"/>
              <a:gd name="T29" fmla="*/ 19 h 1320"/>
              <a:gd name="T30" fmla="*/ 1805 w 3040"/>
              <a:gd name="T31" fmla="*/ 61 h 1320"/>
              <a:gd name="T32" fmla="*/ 1928 w 3040"/>
              <a:gd name="T33" fmla="*/ 62 h 1320"/>
              <a:gd name="T34" fmla="*/ 1959 w 3040"/>
              <a:gd name="T35" fmla="*/ 92 h 1320"/>
              <a:gd name="T36" fmla="*/ 2165 w 3040"/>
              <a:gd name="T37" fmla="*/ 64 h 1320"/>
              <a:gd name="T38" fmla="*/ 2273 w 3040"/>
              <a:gd name="T39" fmla="*/ 141 h 1320"/>
              <a:gd name="T40" fmla="*/ 2394 w 3040"/>
              <a:gd name="T41" fmla="*/ 129 h 1320"/>
              <a:gd name="T42" fmla="*/ 2384 w 3040"/>
              <a:gd name="T43" fmla="*/ 188 h 1320"/>
              <a:gd name="T44" fmla="*/ 2618 w 3040"/>
              <a:gd name="T45" fmla="*/ 198 h 1320"/>
              <a:gd name="T46" fmla="*/ 2650 w 3040"/>
              <a:gd name="T47" fmla="*/ 303 h 1320"/>
              <a:gd name="T48" fmla="*/ 2758 w 3040"/>
              <a:gd name="T49" fmla="*/ 401 h 1320"/>
              <a:gd name="T50" fmla="*/ 2977 w 3040"/>
              <a:gd name="T51" fmla="*/ 503 h 1320"/>
              <a:gd name="T52" fmla="*/ 2916 w 3040"/>
              <a:gd name="T53" fmla="*/ 565 h 1320"/>
              <a:gd name="T54" fmla="*/ 2987 w 3040"/>
              <a:gd name="T55" fmla="*/ 641 h 1320"/>
              <a:gd name="T56" fmla="*/ 2936 w 3040"/>
              <a:gd name="T57" fmla="*/ 666 h 1320"/>
              <a:gd name="T58" fmla="*/ 3025 w 3040"/>
              <a:gd name="T59" fmla="*/ 688 h 1320"/>
              <a:gd name="T60" fmla="*/ 2991 w 3040"/>
              <a:gd name="T61" fmla="*/ 745 h 1320"/>
              <a:gd name="T62" fmla="*/ 2925 w 3040"/>
              <a:gd name="T63" fmla="*/ 741 h 1320"/>
              <a:gd name="T64" fmla="*/ 2912 w 3040"/>
              <a:gd name="T65" fmla="*/ 872 h 1320"/>
              <a:gd name="T66" fmla="*/ 2830 w 3040"/>
              <a:gd name="T67" fmla="*/ 895 h 1320"/>
              <a:gd name="T68" fmla="*/ 2889 w 3040"/>
              <a:gd name="T69" fmla="*/ 956 h 1320"/>
              <a:gd name="T70" fmla="*/ 2766 w 3040"/>
              <a:gd name="T71" fmla="*/ 987 h 1320"/>
              <a:gd name="T72" fmla="*/ 2733 w 3040"/>
              <a:gd name="T73" fmla="*/ 977 h 1320"/>
              <a:gd name="T74" fmla="*/ 2588 w 3040"/>
              <a:gd name="T75" fmla="*/ 1128 h 1320"/>
              <a:gd name="T76" fmla="*/ 2456 w 3040"/>
              <a:gd name="T77" fmla="*/ 1118 h 1320"/>
              <a:gd name="T78" fmla="*/ 2370 w 3040"/>
              <a:gd name="T79" fmla="*/ 1202 h 1320"/>
              <a:gd name="T80" fmla="*/ 2216 w 3040"/>
              <a:gd name="T81" fmla="*/ 1191 h 1320"/>
              <a:gd name="T82" fmla="*/ 2120 w 3040"/>
              <a:gd name="T83" fmla="*/ 1282 h 1320"/>
              <a:gd name="T84" fmla="*/ 1983 w 3040"/>
              <a:gd name="T85" fmla="*/ 1233 h 1320"/>
              <a:gd name="T86" fmla="*/ 1897 w 3040"/>
              <a:gd name="T87" fmla="*/ 1307 h 1320"/>
              <a:gd name="T88" fmla="*/ 1742 w 3040"/>
              <a:gd name="T89" fmla="*/ 1263 h 1320"/>
              <a:gd name="T90" fmla="*/ 1612 w 3040"/>
              <a:gd name="T91" fmla="*/ 1309 h 1320"/>
              <a:gd name="T92" fmla="*/ 1507 w 3040"/>
              <a:gd name="T93" fmla="*/ 1271 h 1320"/>
              <a:gd name="T94" fmla="*/ 1307 w 3040"/>
              <a:gd name="T95" fmla="*/ 1306 h 1320"/>
              <a:gd name="T96" fmla="*/ 1216 w 3040"/>
              <a:gd name="T97" fmla="*/ 1258 h 1320"/>
              <a:gd name="T98" fmla="*/ 1022 w 3040"/>
              <a:gd name="T99" fmla="*/ 1253 h 1320"/>
              <a:gd name="T100" fmla="*/ 971 w 3040"/>
              <a:gd name="T101" fmla="*/ 1195 h 1320"/>
              <a:gd name="T102" fmla="*/ 843 w 3040"/>
              <a:gd name="T103" fmla="*/ 1227 h 1320"/>
              <a:gd name="T104" fmla="*/ 733 w 3040"/>
              <a:gd name="T105" fmla="*/ 1171 h 1320"/>
              <a:gd name="T106" fmla="*/ 756 w 3040"/>
              <a:gd name="T107" fmla="*/ 1150 h 1320"/>
              <a:gd name="T108" fmla="*/ 565 w 3040"/>
              <a:gd name="T109" fmla="*/ 1108 h 1320"/>
              <a:gd name="T110" fmla="*/ 555 w 3040"/>
              <a:gd name="T111" fmla="*/ 1044 h 1320"/>
              <a:gd name="T112" fmla="*/ 317 w 3040"/>
              <a:gd name="T113" fmla="*/ 1044 h 1320"/>
              <a:gd name="T114" fmla="*/ 185 w 3040"/>
              <a:gd name="T115" fmla="*/ 895 h 1320"/>
              <a:gd name="T116" fmla="*/ 18 w 3040"/>
              <a:gd name="T117" fmla="*/ 835 h 1320"/>
              <a:gd name="T118" fmla="*/ 61 w 3040"/>
              <a:gd name="T119" fmla="*/ 746 h 1320"/>
              <a:gd name="T120" fmla="*/ 75 w 3040"/>
              <a:gd name="T121" fmla="*/ 667 h 1320"/>
              <a:gd name="T122" fmla="*/ 78 w 3040"/>
              <a:gd name="T123" fmla="*/ 666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040" h="1320">
                <a:moveTo>
                  <a:pt x="78" y="666"/>
                </a:moveTo>
                <a:cubicBezTo>
                  <a:pt x="19" y="643"/>
                  <a:pt x="0" y="594"/>
                  <a:pt x="36" y="556"/>
                </a:cubicBezTo>
                <a:cubicBezTo>
                  <a:pt x="55" y="537"/>
                  <a:pt x="86" y="523"/>
                  <a:pt x="121" y="519"/>
                </a:cubicBezTo>
                <a:cubicBezTo>
                  <a:pt x="72" y="468"/>
                  <a:pt x="97" y="401"/>
                  <a:pt x="177" y="370"/>
                </a:cubicBezTo>
                <a:cubicBezTo>
                  <a:pt x="209" y="358"/>
                  <a:pt x="245" y="352"/>
                  <a:pt x="282" y="355"/>
                </a:cubicBezTo>
                <a:cubicBezTo>
                  <a:pt x="257" y="288"/>
                  <a:pt x="321" y="220"/>
                  <a:pt x="426" y="204"/>
                </a:cubicBezTo>
                <a:cubicBezTo>
                  <a:pt x="470" y="197"/>
                  <a:pt x="517" y="201"/>
                  <a:pt x="558" y="214"/>
                </a:cubicBezTo>
                <a:cubicBezTo>
                  <a:pt x="528" y="171"/>
                  <a:pt x="559" y="121"/>
                  <a:pt x="626" y="102"/>
                </a:cubicBezTo>
                <a:cubicBezTo>
                  <a:pt x="691" y="83"/>
                  <a:pt x="766" y="101"/>
                  <a:pt x="798" y="141"/>
                </a:cubicBezTo>
                <a:cubicBezTo>
                  <a:pt x="808" y="89"/>
                  <a:pt x="881" y="53"/>
                  <a:pt x="961" y="59"/>
                </a:cubicBezTo>
                <a:cubicBezTo>
                  <a:pt x="998" y="62"/>
                  <a:pt x="1031" y="74"/>
                  <a:pt x="1055" y="92"/>
                </a:cubicBezTo>
                <a:cubicBezTo>
                  <a:pt x="1154" y="13"/>
                  <a:pt x="1333" y="0"/>
                  <a:pt x="1457" y="61"/>
                </a:cubicBezTo>
                <a:cubicBezTo>
                  <a:pt x="1468" y="31"/>
                  <a:pt x="1514" y="13"/>
                  <a:pt x="1561" y="20"/>
                </a:cubicBezTo>
                <a:cubicBezTo>
                  <a:pt x="1594" y="25"/>
                  <a:pt x="1619" y="42"/>
                  <a:pt x="1626" y="63"/>
                </a:cubicBezTo>
                <a:cubicBezTo>
                  <a:pt x="1628" y="34"/>
                  <a:pt x="1672" y="14"/>
                  <a:pt x="1723" y="19"/>
                </a:cubicBezTo>
                <a:cubicBezTo>
                  <a:pt x="1760" y="23"/>
                  <a:pt x="1793" y="39"/>
                  <a:pt x="1805" y="61"/>
                </a:cubicBezTo>
                <a:cubicBezTo>
                  <a:pt x="1835" y="46"/>
                  <a:pt x="1890" y="47"/>
                  <a:pt x="1928" y="62"/>
                </a:cubicBezTo>
                <a:cubicBezTo>
                  <a:pt x="1947" y="70"/>
                  <a:pt x="1959" y="81"/>
                  <a:pt x="1959" y="92"/>
                </a:cubicBezTo>
                <a:cubicBezTo>
                  <a:pt x="1988" y="58"/>
                  <a:pt x="2081" y="45"/>
                  <a:pt x="2165" y="64"/>
                </a:cubicBezTo>
                <a:cubicBezTo>
                  <a:pt x="2232" y="79"/>
                  <a:pt x="2276" y="110"/>
                  <a:pt x="2273" y="141"/>
                </a:cubicBezTo>
                <a:cubicBezTo>
                  <a:pt x="2314" y="118"/>
                  <a:pt x="2368" y="113"/>
                  <a:pt x="2394" y="129"/>
                </a:cubicBezTo>
                <a:cubicBezTo>
                  <a:pt x="2416" y="142"/>
                  <a:pt x="2412" y="167"/>
                  <a:pt x="2384" y="188"/>
                </a:cubicBezTo>
                <a:cubicBezTo>
                  <a:pt x="2453" y="150"/>
                  <a:pt x="2558" y="154"/>
                  <a:pt x="2618" y="198"/>
                </a:cubicBezTo>
                <a:cubicBezTo>
                  <a:pt x="2658" y="227"/>
                  <a:pt x="2670" y="267"/>
                  <a:pt x="2650" y="303"/>
                </a:cubicBezTo>
                <a:cubicBezTo>
                  <a:pt x="2734" y="323"/>
                  <a:pt x="2779" y="365"/>
                  <a:pt x="2758" y="401"/>
                </a:cubicBezTo>
                <a:cubicBezTo>
                  <a:pt x="2887" y="402"/>
                  <a:pt x="2985" y="448"/>
                  <a:pt x="2977" y="503"/>
                </a:cubicBezTo>
                <a:cubicBezTo>
                  <a:pt x="2974" y="526"/>
                  <a:pt x="2953" y="548"/>
                  <a:pt x="2916" y="565"/>
                </a:cubicBezTo>
                <a:cubicBezTo>
                  <a:pt x="2985" y="578"/>
                  <a:pt x="3016" y="612"/>
                  <a:pt x="2987" y="641"/>
                </a:cubicBezTo>
                <a:cubicBezTo>
                  <a:pt x="2976" y="651"/>
                  <a:pt x="2958" y="660"/>
                  <a:pt x="2936" y="666"/>
                </a:cubicBezTo>
                <a:cubicBezTo>
                  <a:pt x="2970" y="656"/>
                  <a:pt x="3010" y="666"/>
                  <a:pt x="3025" y="688"/>
                </a:cubicBezTo>
                <a:cubicBezTo>
                  <a:pt x="3040" y="710"/>
                  <a:pt x="3025" y="735"/>
                  <a:pt x="2991" y="745"/>
                </a:cubicBezTo>
                <a:cubicBezTo>
                  <a:pt x="2969" y="751"/>
                  <a:pt x="2945" y="749"/>
                  <a:pt x="2925" y="741"/>
                </a:cubicBezTo>
                <a:cubicBezTo>
                  <a:pt x="2978" y="779"/>
                  <a:pt x="2972" y="838"/>
                  <a:pt x="2912" y="872"/>
                </a:cubicBezTo>
                <a:cubicBezTo>
                  <a:pt x="2889" y="885"/>
                  <a:pt x="2860" y="893"/>
                  <a:pt x="2830" y="895"/>
                </a:cubicBezTo>
                <a:cubicBezTo>
                  <a:pt x="2880" y="904"/>
                  <a:pt x="2906" y="931"/>
                  <a:pt x="2889" y="956"/>
                </a:cubicBezTo>
                <a:cubicBezTo>
                  <a:pt x="2871" y="982"/>
                  <a:pt x="2816" y="996"/>
                  <a:pt x="2766" y="987"/>
                </a:cubicBezTo>
                <a:cubicBezTo>
                  <a:pt x="2754" y="985"/>
                  <a:pt x="2742" y="982"/>
                  <a:pt x="2733" y="977"/>
                </a:cubicBezTo>
                <a:cubicBezTo>
                  <a:pt x="2758" y="1044"/>
                  <a:pt x="2693" y="1112"/>
                  <a:pt x="2588" y="1128"/>
                </a:cubicBezTo>
                <a:cubicBezTo>
                  <a:pt x="2544" y="1134"/>
                  <a:pt x="2497" y="1131"/>
                  <a:pt x="2456" y="1118"/>
                </a:cubicBezTo>
                <a:cubicBezTo>
                  <a:pt x="2487" y="1152"/>
                  <a:pt x="2449" y="1189"/>
                  <a:pt x="2370" y="1202"/>
                </a:cubicBezTo>
                <a:cubicBezTo>
                  <a:pt x="2318" y="1211"/>
                  <a:pt x="2259" y="1207"/>
                  <a:pt x="2216" y="1191"/>
                </a:cubicBezTo>
                <a:cubicBezTo>
                  <a:pt x="2229" y="1233"/>
                  <a:pt x="2185" y="1274"/>
                  <a:pt x="2120" y="1282"/>
                </a:cubicBezTo>
                <a:cubicBezTo>
                  <a:pt x="2062" y="1289"/>
                  <a:pt x="2004" y="1268"/>
                  <a:pt x="1983" y="1233"/>
                </a:cubicBezTo>
                <a:cubicBezTo>
                  <a:pt x="2003" y="1267"/>
                  <a:pt x="1964" y="1300"/>
                  <a:pt x="1897" y="1307"/>
                </a:cubicBezTo>
                <a:cubicBezTo>
                  <a:pt x="1832" y="1315"/>
                  <a:pt x="1763" y="1295"/>
                  <a:pt x="1742" y="1263"/>
                </a:cubicBezTo>
                <a:cubicBezTo>
                  <a:pt x="1736" y="1291"/>
                  <a:pt x="1678" y="1311"/>
                  <a:pt x="1612" y="1309"/>
                </a:cubicBezTo>
                <a:cubicBezTo>
                  <a:pt x="1562" y="1307"/>
                  <a:pt x="1520" y="1292"/>
                  <a:pt x="1507" y="1271"/>
                </a:cubicBezTo>
                <a:cubicBezTo>
                  <a:pt x="1475" y="1304"/>
                  <a:pt x="1385" y="1320"/>
                  <a:pt x="1307" y="1306"/>
                </a:cubicBezTo>
                <a:cubicBezTo>
                  <a:pt x="1260" y="1297"/>
                  <a:pt x="1225" y="1280"/>
                  <a:pt x="1216" y="1258"/>
                </a:cubicBezTo>
                <a:cubicBezTo>
                  <a:pt x="1169" y="1281"/>
                  <a:pt x="1082" y="1278"/>
                  <a:pt x="1022" y="1253"/>
                </a:cubicBezTo>
                <a:cubicBezTo>
                  <a:pt x="985" y="1238"/>
                  <a:pt x="966" y="1216"/>
                  <a:pt x="971" y="1195"/>
                </a:cubicBezTo>
                <a:cubicBezTo>
                  <a:pt x="966" y="1219"/>
                  <a:pt x="909" y="1234"/>
                  <a:pt x="843" y="1227"/>
                </a:cubicBezTo>
                <a:cubicBezTo>
                  <a:pt x="777" y="1220"/>
                  <a:pt x="728" y="1195"/>
                  <a:pt x="733" y="1171"/>
                </a:cubicBezTo>
                <a:cubicBezTo>
                  <a:pt x="734" y="1163"/>
                  <a:pt x="743" y="1155"/>
                  <a:pt x="756" y="1150"/>
                </a:cubicBezTo>
                <a:cubicBezTo>
                  <a:pt x="685" y="1172"/>
                  <a:pt x="599" y="1153"/>
                  <a:pt x="565" y="1108"/>
                </a:cubicBezTo>
                <a:cubicBezTo>
                  <a:pt x="549" y="1088"/>
                  <a:pt x="546" y="1065"/>
                  <a:pt x="555" y="1044"/>
                </a:cubicBezTo>
                <a:cubicBezTo>
                  <a:pt x="484" y="1079"/>
                  <a:pt x="386" y="1079"/>
                  <a:pt x="317" y="1044"/>
                </a:cubicBezTo>
                <a:cubicBezTo>
                  <a:pt x="213" y="1006"/>
                  <a:pt x="162" y="948"/>
                  <a:pt x="185" y="895"/>
                </a:cubicBezTo>
                <a:cubicBezTo>
                  <a:pt x="113" y="908"/>
                  <a:pt x="38" y="881"/>
                  <a:pt x="18" y="835"/>
                </a:cubicBezTo>
                <a:cubicBezTo>
                  <a:pt x="3" y="803"/>
                  <a:pt x="20" y="768"/>
                  <a:pt x="61" y="746"/>
                </a:cubicBezTo>
                <a:cubicBezTo>
                  <a:pt x="14" y="719"/>
                  <a:pt x="20" y="683"/>
                  <a:pt x="75" y="667"/>
                </a:cubicBezTo>
                <a:cubicBezTo>
                  <a:pt x="76" y="666"/>
                  <a:pt x="77" y="666"/>
                  <a:pt x="78" y="666"/>
                </a:cubicBezTo>
              </a:path>
            </a:pathLst>
          </a:custGeom>
          <a:noFill/>
          <a:ln w="14288" cap="flat">
            <a:solidFill>
              <a:srgbClr val="4A80B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>
            <a:off x="1228898" y="4109446"/>
            <a:ext cx="418908" cy="875015"/>
          </a:xfrm>
          <a:custGeom>
            <a:avLst/>
            <a:gdLst>
              <a:gd name="T0" fmla="*/ 630 w 780"/>
              <a:gd name="T1" fmla="*/ 493 h 1626"/>
              <a:gd name="T2" fmla="*/ 149 w 780"/>
              <a:gd name="T3" fmla="*/ 493 h 1626"/>
              <a:gd name="T4" fmla="*/ 58 w 780"/>
              <a:gd name="T5" fmla="*/ 523 h 1626"/>
              <a:gd name="T6" fmla="*/ 15 w 780"/>
              <a:gd name="T7" fmla="*/ 574 h 1626"/>
              <a:gd name="T8" fmla="*/ 0 w 780"/>
              <a:gd name="T9" fmla="*/ 639 h 1626"/>
              <a:gd name="T10" fmla="*/ 0 w 780"/>
              <a:gd name="T11" fmla="*/ 1196 h 1626"/>
              <a:gd name="T12" fmla="*/ 131 w 780"/>
              <a:gd name="T13" fmla="*/ 1196 h 1626"/>
              <a:gd name="T14" fmla="*/ 131 w 780"/>
              <a:gd name="T15" fmla="*/ 1626 h 1626"/>
              <a:gd name="T16" fmla="*/ 643 w 780"/>
              <a:gd name="T17" fmla="*/ 1626 h 1626"/>
              <a:gd name="T18" fmla="*/ 643 w 780"/>
              <a:gd name="T19" fmla="*/ 1196 h 1626"/>
              <a:gd name="T20" fmla="*/ 780 w 780"/>
              <a:gd name="T21" fmla="*/ 1196 h 1626"/>
              <a:gd name="T22" fmla="*/ 780 w 780"/>
              <a:gd name="T23" fmla="*/ 639 h 1626"/>
              <a:gd name="T24" fmla="*/ 748 w 780"/>
              <a:gd name="T25" fmla="*/ 549 h 1626"/>
              <a:gd name="T26" fmla="*/ 697 w 780"/>
              <a:gd name="T27" fmla="*/ 508 h 1626"/>
              <a:gd name="T28" fmla="*/ 630 w 780"/>
              <a:gd name="T29" fmla="*/ 493 h 1626"/>
              <a:gd name="T30" fmla="*/ 614 w 780"/>
              <a:gd name="T31" fmla="*/ 217 h 1626"/>
              <a:gd name="T32" fmla="*/ 390 w 780"/>
              <a:gd name="T33" fmla="*/ 0 h 1626"/>
              <a:gd name="T34" fmla="*/ 165 w 780"/>
              <a:gd name="T35" fmla="*/ 217 h 1626"/>
              <a:gd name="T36" fmla="*/ 390 w 780"/>
              <a:gd name="T37" fmla="*/ 434 h 1626"/>
              <a:gd name="T38" fmla="*/ 614 w 780"/>
              <a:gd name="T39" fmla="*/ 217 h 1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80" h="1626">
                <a:moveTo>
                  <a:pt x="630" y="493"/>
                </a:moveTo>
                <a:lnTo>
                  <a:pt x="149" y="493"/>
                </a:lnTo>
                <a:cubicBezTo>
                  <a:pt x="115" y="493"/>
                  <a:pt x="83" y="504"/>
                  <a:pt x="58" y="523"/>
                </a:cubicBezTo>
                <a:cubicBezTo>
                  <a:pt x="40" y="537"/>
                  <a:pt x="25" y="554"/>
                  <a:pt x="15" y="574"/>
                </a:cubicBezTo>
                <a:cubicBezTo>
                  <a:pt x="5" y="593"/>
                  <a:pt x="0" y="616"/>
                  <a:pt x="0" y="639"/>
                </a:cubicBezTo>
                <a:lnTo>
                  <a:pt x="0" y="1196"/>
                </a:lnTo>
                <a:lnTo>
                  <a:pt x="131" y="1196"/>
                </a:lnTo>
                <a:lnTo>
                  <a:pt x="131" y="1626"/>
                </a:lnTo>
                <a:lnTo>
                  <a:pt x="643" y="1626"/>
                </a:lnTo>
                <a:lnTo>
                  <a:pt x="643" y="1196"/>
                </a:lnTo>
                <a:lnTo>
                  <a:pt x="780" y="1196"/>
                </a:lnTo>
                <a:lnTo>
                  <a:pt x="780" y="639"/>
                </a:lnTo>
                <a:cubicBezTo>
                  <a:pt x="780" y="605"/>
                  <a:pt x="768" y="574"/>
                  <a:pt x="748" y="549"/>
                </a:cubicBezTo>
                <a:cubicBezTo>
                  <a:pt x="734" y="532"/>
                  <a:pt x="717" y="518"/>
                  <a:pt x="697" y="508"/>
                </a:cubicBezTo>
                <a:cubicBezTo>
                  <a:pt x="676" y="498"/>
                  <a:pt x="654" y="493"/>
                  <a:pt x="630" y="493"/>
                </a:cubicBezTo>
                <a:close/>
                <a:moveTo>
                  <a:pt x="614" y="217"/>
                </a:moveTo>
                <a:cubicBezTo>
                  <a:pt x="614" y="97"/>
                  <a:pt x="513" y="0"/>
                  <a:pt x="390" y="0"/>
                </a:cubicBezTo>
                <a:cubicBezTo>
                  <a:pt x="266" y="0"/>
                  <a:pt x="165" y="97"/>
                  <a:pt x="165" y="217"/>
                </a:cubicBezTo>
                <a:cubicBezTo>
                  <a:pt x="165" y="337"/>
                  <a:pt x="266" y="434"/>
                  <a:pt x="390" y="434"/>
                </a:cubicBezTo>
                <a:cubicBezTo>
                  <a:pt x="513" y="434"/>
                  <a:pt x="614" y="337"/>
                  <a:pt x="614" y="217"/>
                </a:cubicBezTo>
                <a:close/>
              </a:path>
            </a:pathLst>
          </a:custGeom>
          <a:solidFill>
            <a:srgbClr val="007C6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0"/>
          <p:cNvSpPr>
            <a:spLocks noEditPoints="1"/>
          </p:cNvSpPr>
          <p:nvPr/>
        </p:nvSpPr>
        <p:spPr bwMode="auto">
          <a:xfrm>
            <a:off x="1228898" y="4109446"/>
            <a:ext cx="418908" cy="875015"/>
          </a:xfrm>
          <a:custGeom>
            <a:avLst/>
            <a:gdLst>
              <a:gd name="T0" fmla="*/ 630 w 780"/>
              <a:gd name="T1" fmla="*/ 493 h 1626"/>
              <a:gd name="T2" fmla="*/ 149 w 780"/>
              <a:gd name="T3" fmla="*/ 493 h 1626"/>
              <a:gd name="T4" fmla="*/ 58 w 780"/>
              <a:gd name="T5" fmla="*/ 523 h 1626"/>
              <a:gd name="T6" fmla="*/ 15 w 780"/>
              <a:gd name="T7" fmla="*/ 574 h 1626"/>
              <a:gd name="T8" fmla="*/ 0 w 780"/>
              <a:gd name="T9" fmla="*/ 639 h 1626"/>
              <a:gd name="T10" fmla="*/ 0 w 780"/>
              <a:gd name="T11" fmla="*/ 1196 h 1626"/>
              <a:gd name="T12" fmla="*/ 131 w 780"/>
              <a:gd name="T13" fmla="*/ 1196 h 1626"/>
              <a:gd name="T14" fmla="*/ 131 w 780"/>
              <a:gd name="T15" fmla="*/ 1626 h 1626"/>
              <a:gd name="T16" fmla="*/ 643 w 780"/>
              <a:gd name="T17" fmla="*/ 1626 h 1626"/>
              <a:gd name="T18" fmla="*/ 643 w 780"/>
              <a:gd name="T19" fmla="*/ 1196 h 1626"/>
              <a:gd name="T20" fmla="*/ 780 w 780"/>
              <a:gd name="T21" fmla="*/ 1196 h 1626"/>
              <a:gd name="T22" fmla="*/ 780 w 780"/>
              <a:gd name="T23" fmla="*/ 639 h 1626"/>
              <a:gd name="T24" fmla="*/ 748 w 780"/>
              <a:gd name="T25" fmla="*/ 549 h 1626"/>
              <a:gd name="T26" fmla="*/ 697 w 780"/>
              <a:gd name="T27" fmla="*/ 508 h 1626"/>
              <a:gd name="T28" fmla="*/ 630 w 780"/>
              <a:gd name="T29" fmla="*/ 493 h 1626"/>
              <a:gd name="T30" fmla="*/ 390 w 780"/>
              <a:gd name="T31" fmla="*/ 1626 h 1626"/>
              <a:gd name="T32" fmla="*/ 390 w 780"/>
              <a:gd name="T33" fmla="*/ 1282 h 1626"/>
              <a:gd name="T34" fmla="*/ 131 w 780"/>
              <a:gd name="T35" fmla="*/ 1196 h 1626"/>
              <a:gd name="T36" fmla="*/ 131 w 780"/>
              <a:gd name="T37" fmla="*/ 899 h 1626"/>
              <a:gd name="T38" fmla="*/ 643 w 780"/>
              <a:gd name="T39" fmla="*/ 1196 h 1626"/>
              <a:gd name="T40" fmla="*/ 643 w 780"/>
              <a:gd name="T41" fmla="*/ 899 h 1626"/>
              <a:gd name="T42" fmla="*/ 614 w 780"/>
              <a:gd name="T43" fmla="*/ 217 h 1626"/>
              <a:gd name="T44" fmla="*/ 390 w 780"/>
              <a:gd name="T45" fmla="*/ 0 h 1626"/>
              <a:gd name="T46" fmla="*/ 165 w 780"/>
              <a:gd name="T47" fmla="*/ 217 h 1626"/>
              <a:gd name="T48" fmla="*/ 390 w 780"/>
              <a:gd name="T49" fmla="*/ 434 h 1626"/>
              <a:gd name="T50" fmla="*/ 614 w 780"/>
              <a:gd name="T51" fmla="*/ 217 h 1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80" h="1626">
                <a:moveTo>
                  <a:pt x="630" y="493"/>
                </a:moveTo>
                <a:lnTo>
                  <a:pt x="149" y="493"/>
                </a:lnTo>
                <a:cubicBezTo>
                  <a:pt x="115" y="493"/>
                  <a:pt x="83" y="504"/>
                  <a:pt x="58" y="523"/>
                </a:cubicBezTo>
                <a:cubicBezTo>
                  <a:pt x="40" y="537"/>
                  <a:pt x="25" y="554"/>
                  <a:pt x="15" y="574"/>
                </a:cubicBezTo>
                <a:cubicBezTo>
                  <a:pt x="5" y="593"/>
                  <a:pt x="0" y="616"/>
                  <a:pt x="0" y="639"/>
                </a:cubicBezTo>
                <a:lnTo>
                  <a:pt x="0" y="1196"/>
                </a:lnTo>
                <a:lnTo>
                  <a:pt x="131" y="1196"/>
                </a:lnTo>
                <a:lnTo>
                  <a:pt x="131" y="1626"/>
                </a:lnTo>
                <a:lnTo>
                  <a:pt x="643" y="1626"/>
                </a:lnTo>
                <a:lnTo>
                  <a:pt x="643" y="1196"/>
                </a:lnTo>
                <a:lnTo>
                  <a:pt x="780" y="1196"/>
                </a:lnTo>
                <a:lnTo>
                  <a:pt x="780" y="639"/>
                </a:lnTo>
                <a:cubicBezTo>
                  <a:pt x="780" y="605"/>
                  <a:pt x="768" y="574"/>
                  <a:pt x="748" y="549"/>
                </a:cubicBezTo>
                <a:cubicBezTo>
                  <a:pt x="734" y="532"/>
                  <a:pt x="717" y="518"/>
                  <a:pt x="697" y="508"/>
                </a:cubicBezTo>
                <a:cubicBezTo>
                  <a:pt x="676" y="498"/>
                  <a:pt x="654" y="493"/>
                  <a:pt x="630" y="493"/>
                </a:cubicBezTo>
                <a:close/>
                <a:moveTo>
                  <a:pt x="390" y="1626"/>
                </a:moveTo>
                <a:lnTo>
                  <a:pt x="390" y="1282"/>
                </a:lnTo>
                <a:moveTo>
                  <a:pt x="131" y="1196"/>
                </a:moveTo>
                <a:lnTo>
                  <a:pt x="131" y="899"/>
                </a:lnTo>
                <a:moveTo>
                  <a:pt x="643" y="1196"/>
                </a:moveTo>
                <a:lnTo>
                  <a:pt x="643" y="899"/>
                </a:lnTo>
                <a:moveTo>
                  <a:pt x="614" y="217"/>
                </a:moveTo>
                <a:cubicBezTo>
                  <a:pt x="614" y="97"/>
                  <a:pt x="513" y="0"/>
                  <a:pt x="390" y="0"/>
                </a:cubicBezTo>
                <a:cubicBezTo>
                  <a:pt x="266" y="0"/>
                  <a:pt x="165" y="97"/>
                  <a:pt x="165" y="217"/>
                </a:cubicBezTo>
                <a:cubicBezTo>
                  <a:pt x="165" y="337"/>
                  <a:pt x="266" y="434"/>
                  <a:pt x="390" y="434"/>
                </a:cubicBezTo>
                <a:cubicBezTo>
                  <a:pt x="513" y="434"/>
                  <a:pt x="614" y="337"/>
                  <a:pt x="614" y="217"/>
                </a:cubicBezTo>
                <a:close/>
              </a:path>
            </a:pathLst>
          </a:custGeom>
          <a:noFill/>
          <a:ln w="7938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1"/>
          <p:cNvSpPr>
            <a:spLocks noEditPoints="1"/>
          </p:cNvSpPr>
          <p:nvPr/>
        </p:nvSpPr>
        <p:spPr bwMode="auto">
          <a:xfrm>
            <a:off x="5358130" y="4141795"/>
            <a:ext cx="446403" cy="926772"/>
          </a:xfrm>
          <a:custGeom>
            <a:avLst/>
            <a:gdLst>
              <a:gd name="T0" fmla="*/ 669 w 828"/>
              <a:gd name="T1" fmla="*/ 522 h 1724"/>
              <a:gd name="T2" fmla="*/ 159 w 828"/>
              <a:gd name="T3" fmla="*/ 522 h 1724"/>
              <a:gd name="T4" fmla="*/ 62 w 828"/>
              <a:gd name="T5" fmla="*/ 554 h 1724"/>
              <a:gd name="T6" fmla="*/ 17 w 828"/>
              <a:gd name="T7" fmla="*/ 608 h 1724"/>
              <a:gd name="T8" fmla="*/ 0 w 828"/>
              <a:gd name="T9" fmla="*/ 677 h 1724"/>
              <a:gd name="T10" fmla="*/ 0 w 828"/>
              <a:gd name="T11" fmla="*/ 1268 h 1724"/>
              <a:gd name="T12" fmla="*/ 140 w 828"/>
              <a:gd name="T13" fmla="*/ 1268 h 1724"/>
              <a:gd name="T14" fmla="*/ 140 w 828"/>
              <a:gd name="T15" fmla="*/ 1724 h 1724"/>
              <a:gd name="T16" fmla="*/ 683 w 828"/>
              <a:gd name="T17" fmla="*/ 1724 h 1724"/>
              <a:gd name="T18" fmla="*/ 683 w 828"/>
              <a:gd name="T19" fmla="*/ 1268 h 1724"/>
              <a:gd name="T20" fmla="*/ 828 w 828"/>
              <a:gd name="T21" fmla="*/ 1268 h 1724"/>
              <a:gd name="T22" fmla="*/ 828 w 828"/>
              <a:gd name="T23" fmla="*/ 677 h 1724"/>
              <a:gd name="T24" fmla="*/ 794 w 828"/>
              <a:gd name="T25" fmla="*/ 582 h 1724"/>
              <a:gd name="T26" fmla="*/ 740 w 828"/>
              <a:gd name="T27" fmla="*/ 538 h 1724"/>
              <a:gd name="T28" fmla="*/ 669 w 828"/>
              <a:gd name="T29" fmla="*/ 522 h 1724"/>
              <a:gd name="T30" fmla="*/ 652 w 828"/>
              <a:gd name="T31" fmla="*/ 230 h 1724"/>
              <a:gd name="T32" fmla="*/ 414 w 828"/>
              <a:gd name="T33" fmla="*/ 0 h 1724"/>
              <a:gd name="T34" fmla="*/ 176 w 828"/>
              <a:gd name="T35" fmla="*/ 230 h 1724"/>
              <a:gd name="T36" fmla="*/ 414 w 828"/>
              <a:gd name="T37" fmla="*/ 460 h 1724"/>
              <a:gd name="T38" fmla="*/ 652 w 828"/>
              <a:gd name="T39" fmla="*/ 230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8" h="1724">
                <a:moveTo>
                  <a:pt x="669" y="522"/>
                </a:moveTo>
                <a:lnTo>
                  <a:pt x="159" y="522"/>
                </a:lnTo>
                <a:cubicBezTo>
                  <a:pt x="123" y="522"/>
                  <a:pt x="89" y="534"/>
                  <a:pt x="62" y="554"/>
                </a:cubicBezTo>
                <a:cubicBezTo>
                  <a:pt x="43" y="569"/>
                  <a:pt x="28" y="587"/>
                  <a:pt x="17" y="608"/>
                </a:cubicBezTo>
                <a:cubicBezTo>
                  <a:pt x="6" y="629"/>
                  <a:pt x="0" y="652"/>
                  <a:pt x="0" y="677"/>
                </a:cubicBezTo>
                <a:lnTo>
                  <a:pt x="0" y="1268"/>
                </a:lnTo>
                <a:lnTo>
                  <a:pt x="140" y="1268"/>
                </a:lnTo>
                <a:lnTo>
                  <a:pt x="140" y="1724"/>
                </a:lnTo>
                <a:lnTo>
                  <a:pt x="683" y="1724"/>
                </a:lnTo>
                <a:lnTo>
                  <a:pt x="683" y="1268"/>
                </a:lnTo>
                <a:lnTo>
                  <a:pt x="828" y="1268"/>
                </a:lnTo>
                <a:lnTo>
                  <a:pt x="828" y="677"/>
                </a:lnTo>
                <a:cubicBezTo>
                  <a:pt x="828" y="641"/>
                  <a:pt x="815" y="608"/>
                  <a:pt x="794" y="582"/>
                </a:cubicBezTo>
                <a:cubicBezTo>
                  <a:pt x="780" y="564"/>
                  <a:pt x="761" y="549"/>
                  <a:pt x="740" y="538"/>
                </a:cubicBezTo>
                <a:cubicBezTo>
                  <a:pt x="718" y="528"/>
                  <a:pt x="694" y="522"/>
                  <a:pt x="669" y="522"/>
                </a:cubicBezTo>
                <a:close/>
                <a:moveTo>
                  <a:pt x="652" y="230"/>
                </a:moveTo>
                <a:cubicBezTo>
                  <a:pt x="652" y="103"/>
                  <a:pt x="546" y="0"/>
                  <a:pt x="414" y="0"/>
                </a:cubicBezTo>
                <a:cubicBezTo>
                  <a:pt x="283" y="0"/>
                  <a:pt x="176" y="103"/>
                  <a:pt x="176" y="230"/>
                </a:cubicBezTo>
                <a:cubicBezTo>
                  <a:pt x="176" y="357"/>
                  <a:pt x="283" y="460"/>
                  <a:pt x="414" y="460"/>
                </a:cubicBezTo>
                <a:cubicBezTo>
                  <a:pt x="546" y="460"/>
                  <a:pt x="652" y="357"/>
                  <a:pt x="652" y="230"/>
                </a:cubicBezTo>
                <a:close/>
              </a:path>
            </a:pathLst>
          </a:custGeom>
          <a:solidFill>
            <a:srgbClr val="007C6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2"/>
          <p:cNvSpPr>
            <a:spLocks noEditPoints="1"/>
          </p:cNvSpPr>
          <p:nvPr/>
        </p:nvSpPr>
        <p:spPr bwMode="auto">
          <a:xfrm>
            <a:off x="5358130" y="4141795"/>
            <a:ext cx="446403" cy="926772"/>
          </a:xfrm>
          <a:custGeom>
            <a:avLst/>
            <a:gdLst>
              <a:gd name="T0" fmla="*/ 669 w 828"/>
              <a:gd name="T1" fmla="*/ 522 h 1724"/>
              <a:gd name="T2" fmla="*/ 159 w 828"/>
              <a:gd name="T3" fmla="*/ 522 h 1724"/>
              <a:gd name="T4" fmla="*/ 62 w 828"/>
              <a:gd name="T5" fmla="*/ 554 h 1724"/>
              <a:gd name="T6" fmla="*/ 17 w 828"/>
              <a:gd name="T7" fmla="*/ 608 h 1724"/>
              <a:gd name="T8" fmla="*/ 0 w 828"/>
              <a:gd name="T9" fmla="*/ 677 h 1724"/>
              <a:gd name="T10" fmla="*/ 0 w 828"/>
              <a:gd name="T11" fmla="*/ 1268 h 1724"/>
              <a:gd name="T12" fmla="*/ 140 w 828"/>
              <a:gd name="T13" fmla="*/ 1268 h 1724"/>
              <a:gd name="T14" fmla="*/ 140 w 828"/>
              <a:gd name="T15" fmla="*/ 1724 h 1724"/>
              <a:gd name="T16" fmla="*/ 683 w 828"/>
              <a:gd name="T17" fmla="*/ 1724 h 1724"/>
              <a:gd name="T18" fmla="*/ 683 w 828"/>
              <a:gd name="T19" fmla="*/ 1268 h 1724"/>
              <a:gd name="T20" fmla="*/ 828 w 828"/>
              <a:gd name="T21" fmla="*/ 1268 h 1724"/>
              <a:gd name="T22" fmla="*/ 828 w 828"/>
              <a:gd name="T23" fmla="*/ 677 h 1724"/>
              <a:gd name="T24" fmla="*/ 794 w 828"/>
              <a:gd name="T25" fmla="*/ 582 h 1724"/>
              <a:gd name="T26" fmla="*/ 740 w 828"/>
              <a:gd name="T27" fmla="*/ 538 h 1724"/>
              <a:gd name="T28" fmla="*/ 669 w 828"/>
              <a:gd name="T29" fmla="*/ 522 h 1724"/>
              <a:gd name="T30" fmla="*/ 414 w 828"/>
              <a:gd name="T31" fmla="*/ 1724 h 1724"/>
              <a:gd name="T32" fmla="*/ 414 w 828"/>
              <a:gd name="T33" fmla="*/ 1359 h 1724"/>
              <a:gd name="T34" fmla="*/ 140 w 828"/>
              <a:gd name="T35" fmla="*/ 1268 h 1724"/>
              <a:gd name="T36" fmla="*/ 140 w 828"/>
              <a:gd name="T37" fmla="*/ 953 h 1724"/>
              <a:gd name="T38" fmla="*/ 683 w 828"/>
              <a:gd name="T39" fmla="*/ 1268 h 1724"/>
              <a:gd name="T40" fmla="*/ 683 w 828"/>
              <a:gd name="T41" fmla="*/ 953 h 1724"/>
              <a:gd name="T42" fmla="*/ 652 w 828"/>
              <a:gd name="T43" fmla="*/ 230 h 1724"/>
              <a:gd name="T44" fmla="*/ 414 w 828"/>
              <a:gd name="T45" fmla="*/ 0 h 1724"/>
              <a:gd name="T46" fmla="*/ 176 w 828"/>
              <a:gd name="T47" fmla="*/ 230 h 1724"/>
              <a:gd name="T48" fmla="*/ 414 w 828"/>
              <a:gd name="T49" fmla="*/ 460 h 1724"/>
              <a:gd name="T50" fmla="*/ 652 w 828"/>
              <a:gd name="T51" fmla="*/ 230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28" h="1724">
                <a:moveTo>
                  <a:pt x="669" y="522"/>
                </a:moveTo>
                <a:lnTo>
                  <a:pt x="159" y="522"/>
                </a:lnTo>
                <a:cubicBezTo>
                  <a:pt x="123" y="522"/>
                  <a:pt x="89" y="534"/>
                  <a:pt x="62" y="554"/>
                </a:cubicBezTo>
                <a:cubicBezTo>
                  <a:pt x="43" y="569"/>
                  <a:pt x="28" y="587"/>
                  <a:pt x="17" y="608"/>
                </a:cubicBezTo>
                <a:cubicBezTo>
                  <a:pt x="6" y="629"/>
                  <a:pt x="0" y="652"/>
                  <a:pt x="0" y="677"/>
                </a:cubicBezTo>
                <a:lnTo>
                  <a:pt x="0" y="1268"/>
                </a:lnTo>
                <a:lnTo>
                  <a:pt x="140" y="1268"/>
                </a:lnTo>
                <a:lnTo>
                  <a:pt x="140" y="1724"/>
                </a:lnTo>
                <a:lnTo>
                  <a:pt x="683" y="1724"/>
                </a:lnTo>
                <a:lnTo>
                  <a:pt x="683" y="1268"/>
                </a:lnTo>
                <a:lnTo>
                  <a:pt x="828" y="1268"/>
                </a:lnTo>
                <a:lnTo>
                  <a:pt x="828" y="677"/>
                </a:lnTo>
                <a:cubicBezTo>
                  <a:pt x="828" y="641"/>
                  <a:pt x="815" y="608"/>
                  <a:pt x="794" y="582"/>
                </a:cubicBezTo>
                <a:cubicBezTo>
                  <a:pt x="780" y="564"/>
                  <a:pt x="761" y="549"/>
                  <a:pt x="740" y="538"/>
                </a:cubicBezTo>
                <a:cubicBezTo>
                  <a:pt x="718" y="528"/>
                  <a:pt x="694" y="522"/>
                  <a:pt x="669" y="522"/>
                </a:cubicBezTo>
                <a:close/>
                <a:moveTo>
                  <a:pt x="414" y="1724"/>
                </a:moveTo>
                <a:lnTo>
                  <a:pt x="414" y="1359"/>
                </a:lnTo>
                <a:moveTo>
                  <a:pt x="140" y="1268"/>
                </a:moveTo>
                <a:lnTo>
                  <a:pt x="140" y="953"/>
                </a:lnTo>
                <a:moveTo>
                  <a:pt x="683" y="1268"/>
                </a:moveTo>
                <a:lnTo>
                  <a:pt x="683" y="953"/>
                </a:lnTo>
                <a:moveTo>
                  <a:pt x="652" y="230"/>
                </a:moveTo>
                <a:cubicBezTo>
                  <a:pt x="652" y="103"/>
                  <a:pt x="546" y="0"/>
                  <a:pt x="414" y="0"/>
                </a:cubicBezTo>
                <a:cubicBezTo>
                  <a:pt x="283" y="0"/>
                  <a:pt x="176" y="103"/>
                  <a:pt x="176" y="230"/>
                </a:cubicBezTo>
                <a:cubicBezTo>
                  <a:pt x="176" y="357"/>
                  <a:pt x="283" y="460"/>
                  <a:pt x="414" y="460"/>
                </a:cubicBezTo>
                <a:cubicBezTo>
                  <a:pt x="546" y="460"/>
                  <a:pt x="652" y="357"/>
                  <a:pt x="652" y="230"/>
                </a:cubicBezTo>
                <a:close/>
              </a:path>
            </a:pathLst>
          </a:custGeom>
          <a:noFill/>
          <a:ln w="7938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042250" y="3143048"/>
            <a:ext cx="470665" cy="28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下载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3027451" y="3402641"/>
            <a:ext cx="470665" cy="28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上传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4335931" y="1782003"/>
            <a:ext cx="470665" cy="28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复制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973348" y="5018427"/>
            <a:ext cx="823259" cy="32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开发者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</a:endParaRP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1799841" y="4992549"/>
            <a:ext cx="158506" cy="32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Calibri" panose="020F0502020204030204" pitchFamily="34" charset="0"/>
              </a:rPr>
              <a:t>A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</a:endParaRP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5183450" y="5097680"/>
            <a:ext cx="823259" cy="32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开发者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</a:endParaRP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6009944" y="5071802"/>
            <a:ext cx="148801" cy="32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Calibri" panose="020F0502020204030204" pitchFamily="34" charset="0"/>
              </a:rPr>
              <a:t>B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</a:endParaRPr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4322991" y="1181946"/>
            <a:ext cx="1222757" cy="52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700" b="1" i="0" u="none" strike="noStrike" cap="none" normalizeH="0" baseline="0">
                <a:ln>
                  <a:noFill/>
                </a:ln>
                <a:solidFill>
                  <a:srgbClr val="1E4E79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4678820" y="4059307"/>
            <a:ext cx="310542" cy="274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Git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31"/>
          <p:cNvSpPr>
            <a:spLocks noChangeArrowheads="1"/>
          </p:cNvSpPr>
          <p:nvPr/>
        </p:nvSpPr>
        <p:spPr bwMode="auto">
          <a:xfrm>
            <a:off x="3871142" y="3482976"/>
            <a:ext cx="461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下载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32"/>
          <p:cNvSpPr>
            <a:spLocks noChangeArrowheads="1"/>
          </p:cNvSpPr>
          <p:nvPr/>
        </p:nvSpPr>
        <p:spPr bwMode="auto">
          <a:xfrm>
            <a:off x="4736307" y="3270250"/>
            <a:ext cx="461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上传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Freeform 11"/>
          <p:cNvSpPr>
            <a:spLocks noEditPoints="1"/>
          </p:cNvSpPr>
          <p:nvPr/>
        </p:nvSpPr>
        <p:spPr bwMode="auto">
          <a:xfrm>
            <a:off x="7912702" y="3868960"/>
            <a:ext cx="438150" cy="909637"/>
          </a:xfrm>
          <a:custGeom>
            <a:avLst/>
            <a:gdLst>
              <a:gd name="T0" fmla="*/ 669 w 828"/>
              <a:gd name="T1" fmla="*/ 522 h 1724"/>
              <a:gd name="T2" fmla="*/ 159 w 828"/>
              <a:gd name="T3" fmla="*/ 522 h 1724"/>
              <a:gd name="T4" fmla="*/ 62 w 828"/>
              <a:gd name="T5" fmla="*/ 554 h 1724"/>
              <a:gd name="T6" fmla="*/ 17 w 828"/>
              <a:gd name="T7" fmla="*/ 608 h 1724"/>
              <a:gd name="T8" fmla="*/ 0 w 828"/>
              <a:gd name="T9" fmla="*/ 677 h 1724"/>
              <a:gd name="T10" fmla="*/ 0 w 828"/>
              <a:gd name="T11" fmla="*/ 1268 h 1724"/>
              <a:gd name="T12" fmla="*/ 140 w 828"/>
              <a:gd name="T13" fmla="*/ 1268 h 1724"/>
              <a:gd name="T14" fmla="*/ 140 w 828"/>
              <a:gd name="T15" fmla="*/ 1724 h 1724"/>
              <a:gd name="T16" fmla="*/ 683 w 828"/>
              <a:gd name="T17" fmla="*/ 1724 h 1724"/>
              <a:gd name="T18" fmla="*/ 683 w 828"/>
              <a:gd name="T19" fmla="*/ 1268 h 1724"/>
              <a:gd name="T20" fmla="*/ 828 w 828"/>
              <a:gd name="T21" fmla="*/ 1268 h 1724"/>
              <a:gd name="T22" fmla="*/ 828 w 828"/>
              <a:gd name="T23" fmla="*/ 677 h 1724"/>
              <a:gd name="T24" fmla="*/ 794 w 828"/>
              <a:gd name="T25" fmla="*/ 582 h 1724"/>
              <a:gd name="T26" fmla="*/ 740 w 828"/>
              <a:gd name="T27" fmla="*/ 538 h 1724"/>
              <a:gd name="T28" fmla="*/ 669 w 828"/>
              <a:gd name="T29" fmla="*/ 522 h 1724"/>
              <a:gd name="T30" fmla="*/ 652 w 828"/>
              <a:gd name="T31" fmla="*/ 230 h 1724"/>
              <a:gd name="T32" fmla="*/ 414 w 828"/>
              <a:gd name="T33" fmla="*/ 0 h 1724"/>
              <a:gd name="T34" fmla="*/ 176 w 828"/>
              <a:gd name="T35" fmla="*/ 230 h 1724"/>
              <a:gd name="T36" fmla="*/ 414 w 828"/>
              <a:gd name="T37" fmla="*/ 460 h 1724"/>
              <a:gd name="T38" fmla="*/ 652 w 828"/>
              <a:gd name="T39" fmla="*/ 230 h 1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8" h="1724">
                <a:moveTo>
                  <a:pt x="669" y="522"/>
                </a:moveTo>
                <a:lnTo>
                  <a:pt x="159" y="522"/>
                </a:lnTo>
                <a:cubicBezTo>
                  <a:pt x="123" y="522"/>
                  <a:pt x="89" y="534"/>
                  <a:pt x="62" y="554"/>
                </a:cubicBezTo>
                <a:cubicBezTo>
                  <a:pt x="43" y="569"/>
                  <a:pt x="28" y="587"/>
                  <a:pt x="17" y="608"/>
                </a:cubicBezTo>
                <a:cubicBezTo>
                  <a:pt x="6" y="629"/>
                  <a:pt x="0" y="652"/>
                  <a:pt x="0" y="677"/>
                </a:cubicBezTo>
                <a:lnTo>
                  <a:pt x="0" y="1268"/>
                </a:lnTo>
                <a:lnTo>
                  <a:pt x="140" y="1268"/>
                </a:lnTo>
                <a:lnTo>
                  <a:pt x="140" y="1724"/>
                </a:lnTo>
                <a:lnTo>
                  <a:pt x="683" y="1724"/>
                </a:lnTo>
                <a:lnTo>
                  <a:pt x="683" y="1268"/>
                </a:lnTo>
                <a:lnTo>
                  <a:pt x="828" y="1268"/>
                </a:lnTo>
                <a:lnTo>
                  <a:pt x="828" y="677"/>
                </a:lnTo>
                <a:cubicBezTo>
                  <a:pt x="828" y="641"/>
                  <a:pt x="815" y="608"/>
                  <a:pt x="794" y="582"/>
                </a:cubicBezTo>
                <a:cubicBezTo>
                  <a:pt x="780" y="564"/>
                  <a:pt x="761" y="549"/>
                  <a:pt x="740" y="538"/>
                </a:cubicBezTo>
                <a:cubicBezTo>
                  <a:pt x="718" y="528"/>
                  <a:pt x="694" y="522"/>
                  <a:pt x="669" y="522"/>
                </a:cubicBezTo>
                <a:close/>
                <a:moveTo>
                  <a:pt x="652" y="230"/>
                </a:moveTo>
                <a:cubicBezTo>
                  <a:pt x="652" y="103"/>
                  <a:pt x="546" y="0"/>
                  <a:pt x="414" y="0"/>
                </a:cubicBezTo>
                <a:cubicBezTo>
                  <a:pt x="283" y="0"/>
                  <a:pt x="176" y="103"/>
                  <a:pt x="176" y="230"/>
                </a:cubicBezTo>
                <a:cubicBezTo>
                  <a:pt x="176" y="357"/>
                  <a:pt x="283" y="460"/>
                  <a:pt x="414" y="460"/>
                </a:cubicBezTo>
                <a:cubicBezTo>
                  <a:pt x="546" y="460"/>
                  <a:pt x="652" y="357"/>
                  <a:pt x="652" y="23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Rectangle 49"/>
          <p:cNvSpPr>
            <a:spLocks noChangeArrowheads="1"/>
          </p:cNvSpPr>
          <p:nvPr/>
        </p:nvSpPr>
        <p:spPr bwMode="auto">
          <a:xfrm>
            <a:off x="7209654" y="3792537"/>
            <a:ext cx="3048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Git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3" name="Rectangle 39"/>
          <p:cNvSpPr>
            <a:spLocks noChangeArrowheads="1"/>
          </p:cNvSpPr>
          <p:nvPr/>
        </p:nvSpPr>
        <p:spPr bwMode="auto">
          <a:xfrm>
            <a:off x="7699398" y="4837179"/>
            <a:ext cx="94256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开发者</a:t>
            </a:r>
            <a:r>
              <a:rPr kumimoji="0" lang="en-US" altLang="zh-CN" sz="21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</a:endParaRPr>
          </a:p>
        </p:txBody>
      </p:sp>
      <p:sp>
        <p:nvSpPr>
          <p:cNvPr id="62" name="Rectangle 35"/>
          <p:cNvSpPr>
            <a:spLocks noChangeArrowheads="1"/>
          </p:cNvSpPr>
          <p:nvPr/>
        </p:nvSpPr>
        <p:spPr bwMode="auto">
          <a:xfrm>
            <a:off x="4444546" y="2355927"/>
            <a:ext cx="9233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7C6A"/>
                </a:solidFill>
                <a:effectLst/>
                <a:latin typeface="Arial" panose="020B0604020202020204" pitchFamily="34" charset="0"/>
              </a:rPr>
              <a:t>申请同步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7C6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流程图: 磁盘 1"/>
          <p:cNvSpPr/>
          <p:nvPr/>
        </p:nvSpPr>
        <p:spPr>
          <a:xfrm>
            <a:off x="3126112" y="2219131"/>
            <a:ext cx="673661" cy="470960"/>
          </a:xfrm>
          <a:prstGeom prst="flowChartMagneticDisk">
            <a:avLst/>
          </a:prstGeom>
          <a:solidFill>
            <a:srgbClr val="007C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>
            <a:stCxn id="2" idx="2"/>
          </p:cNvCxnSpPr>
          <p:nvPr/>
        </p:nvCxnSpPr>
        <p:spPr>
          <a:xfrm flipH="1">
            <a:off x="2181186" y="2454611"/>
            <a:ext cx="944926" cy="1345911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图: 磁盘 66"/>
          <p:cNvSpPr/>
          <p:nvPr/>
        </p:nvSpPr>
        <p:spPr>
          <a:xfrm>
            <a:off x="1887806" y="3814709"/>
            <a:ext cx="673661" cy="470960"/>
          </a:xfrm>
          <a:prstGeom prst="flowChartMagneticDisk">
            <a:avLst/>
          </a:prstGeom>
          <a:solidFill>
            <a:srgbClr val="007C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cxnSp>
        <p:nvCxnSpPr>
          <p:cNvPr id="68" name="直接箭头连接符 67"/>
          <p:cNvCxnSpPr/>
          <p:nvPr/>
        </p:nvCxnSpPr>
        <p:spPr>
          <a:xfrm flipV="1">
            <a:off x="2512915" y="2690091"/>
            <a:ext cx="800553" cy="1142333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3626206" y="2716553"/>
            <a:ext cx="905430" cy="1229940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H="1" flipV="1">
            <a:off x="3775267" y="2613897"/>
            <a:ext cx="1010033" cy="1282052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流程图: 磁盘 75"/>
          <p:cNvSpPr/>
          <p:nvPr/>
        </p:nvSpPr>
        <p:spPr>
          <a:xfrm>
            <a:off x="4409875" y="3903080"/>
            <a:ext cx="673661" cy="470960"/>
          </a:xfrm>
          <a:prstGeom prst="flowChartMagneticDisk">
            <a:avLst/>
          </a:prstGeom>
          <a:solidFill>
            <a:srgbClr val="007C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cxnSp>
        <p:nvCxnSpPr>
          <p:cNvPr id="77" name="直接箭头连接符 76"/>
          <p:cNvCxnSpPr/>
          <p:nvPr/>
        </p:nvCxnSpPr>
        <p:spPr>
          <a:xfrm flipH="1">
            <a:off x="1705522" y="4266029"/>
            <a:ext cx="331877" cy="368901"/>
          </a:xfrm>
          <a:prstGeom prst="straightConnector1">
            <a:avLst/>
          </a:prstGeom>
          <a:ln w="57150">
            <a:solidFill>
              <a:srgbClr val="007C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4863514" y="4394233"/>
            <a:ext cx="456607" cy="240697"/>
          </a:xfrm>
          <a:prstGeom prst="straightConnector1">
            <a:avLst/>
          </a:prstGeom>
          <a:ln w="57150">
            <a:solidFill>
              <a:srgbClr val="007C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H="1">
            <a:off x="3836395" y="2186350"/>
            <a:ext cx="1597598" cy="272253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3775267" y="1971778"/>
            <a:ext cx="1671820" cy="315752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H="1" flipV="1">
            <a:off x="5890960" y="2294345"/>
            <a:ext cx="883113" cy="1130131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流程图: 磁盘 89"/>
          <p:cNvSpPr/>
          <p:nvPr/>
        </p:nvSpPr>
        <p:spPr>
          <a:xfrm>
            <a:off x="5447087" y="1847427"/>
            <a:ext cx="673661" cy="470960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流程图: 磁盘 91"/>
          <p:cNvSpPr/>
          <p:nvPr/>
        </p:nvSpPr>
        <p:spPr>
          <a:xfrm>
            <a:off x="6663735" y="3404547"/>
            <a:ext cx="673661" cy="470960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/>
          <p:cNvCxnSpPr>
            <a:endCxn id="53" idx="4"/>
          </p:cNvCxnSpPr>
          <p:nvPr/>
        </p:nvCxnSpPr>
        <p:spPr>
          <a:xfrm>
            <a:off x="7203315" y="3866978"/>
            <a:ext cx="709387" cy="359189"/>
          </a:xfrm>
          <a:prstGeom prst="straightConnector1">
            <a:avLst/>
          </a:prstGeom>
          <a:ln w="57150">
            <a:solidFill>
              <a:srgbClr val="007C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5734600" y="2361328"/>
            <a:ext cx="905430" cy="1229940"/>
          </a:xfrm>
          <a:prstGeom prst="straightConnector1">
            <a:avLst/>
          </a:prstGeom>
          <a:ln w="57150">
            <a:solidFill>
              <a:srgbClr val="007C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2520089" y="4738981"/>
            <a:ext cx="2021981" cy="42343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容灾能力强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2520091" y="5278064"/>
            <a:ext cx="2158729" cy="42343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本地版本管理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2520090" y="5756770"/>
            <a:ext cx="1655209" cy="42343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异地协作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520089" y="6235476"/>
            <a:ext cx="1655209" cy="423435"/>
          </a:xfrm>
          <a:prstGeom prst="rect">
            <a:avLst/>
          </a:prstGeom>
          <a:noFill/>
        </p:spPr>
        <p:txBody>
          <a:bodyPr wrap="square" lIns="38341" tIns="19170" rIns="38341" bIns="19170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灵活分支</a:t>
            </a:r>
            <a:endParaRPr lang="en-US" altLang="zh-CN" sz="2000" dirty="0">
              <a:solidFill>
                <a:srgbClr val="007C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930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8" grpId="0"/>
      <p:bldP spid="99" grpId="0"/>
      <p:bldP spid="100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直接箭头连接符 123"/>
          <p:cNvCxnSpPr/>
          <p:nvPr/>
        </p:nvCxnSpPr>
        <p:spPr>
          <a:xfrm>
            <a:off x="1246317" y="4137791"/>
            <a:ext cx="7619284" cy="4097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117" idx="3"/>
          </p:cNvCxnSpPr>
          <p:nvPr/>
        </p:nvCxnSpPr>
        <p:spPr>
          <a:xfrm>
            <a:off x="1426640" y="3169671"/>
            <a:ext cx="7274827" cy="5312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986827" y="2684587"/>
            <a:ext cx="7619284" cy="4097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流程图: 联系 1"/>
          <p:cNvSpPr/>
          <p:nvPr/>
        </p:nvSpPr>
        <p:spPr>
          <a:xfrm>
            <a:off x="1172698" y="1617008"/>
            <a:ext cx="239014" cy="249167"/>
          </a:xfrm>
          <a:prstGeom prst="flowChartConnector">
            <a:avLst/>
          </a:prstGeom>
          <a:solidFill>
            <a:srgbClr val="007C6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1398700" y="1977049"/>
            <a:ext cx="566086" cy="191759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流程图: 联系 4"/>
          <p:cNvSpPr/>
          <p:nvPr/>
        </p:nvSpPr>
        <p:spPr>
          <a:xfrm>
            <a:off x="3548962" y="5081098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联系 5"/>
          <p:cNvSpPr/>
          <p:nvPr/>
        </p:nvSpPr>
        <p:spPr>
          <a:xfrm>
            <a:off x="1964786" y="4007404"/>
            <a:ext cx="239014" cy="24916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4875905" y="4271281"/>
            <a:ext cx="370114" cy="72428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流程图: 联系 11"/>
          <p:cNvSpPr/>
          <p:nvPr/>
        </p:nvSpPr>
        <p:spPr>
          <a:xfrm>
            <a:off x="5193259" y="3971434"/>
            <a:ext cx="239014" cy="25537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285431" y="4263608"/>
            <a:ext cx="1167495" cy="87177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909002" y="5205681"/>
            <a:ext cx="648072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流程图: 联系 20"/>
          <p:cNvSpPr/>
          <p:nvPr/>
        </p:nvSpPr>
        <p:spPr>
          <a:xfrm>
            <a:off x="4715525" y="5081098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联系 21"/>
          <p:cNvSpPr/>
          <p:nvPr/>
        </p:nvSpPr>
        <p:spPr>
          <a:xfrm>
            <a:off x="3156761" y="5913642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211548" y="4376814"/>
            <a:ext cx="910015" cy="1536828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2324826" y="4123643"/>
            <a:ext cx="831935" cy="2909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流程图: 联系 28"/>
          <p:cNvSpPr/>
          <p:nvPr/>
        </p:nvSpPr>
        <p:spPr>
          <a:xfrm>
            <a:off x="3532216" y="1635646"/>
            <a:ext cx="239014" cy="249167"/>
          </a:xfrm>
          <a:prstGeom prst="flowChartConnector">
            <a:avLst/>
          </a:prstGeom>
          <a:solidFill>
            <a:srgbClr val="007C6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标注 29"/>
          <p:cNvSpPr/>
          <p:nvPr/>
        </p:nvSpPr>
        <p:spPr>
          <a:xfrm>
            <a:off x="2142383" y="995075"/>
            <a:ext cx="1154551" cy="537198"/>
          </a:xfrm>
          <a:prstGeom prst="wedgeRectCallout">
            <a:avLst>
              <a:gd name="adj1" fmla="val -100033"/>
              <a:gd name="adj2" fmla="val 69692"/>
            </a:avLst>
          </a:prstGeom>
          <a:ln>
            <a:solidFill>
              <a:srgbClr val="007C6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Bug</a:t>
            </a:r>
            <a:r>
              <a:rPr lang="zh-CN" altLang="en-US" dirty="0"/>
              <a:t>出现！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1550646" y="1852465"/>
            <a:ext cx="918196" cy="693079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流程图: 联系 32"/>
          <p:cNvSpPr/>
          <p:nvPr/>
        </p:nvSpPr>
        <p:spPr>
          <a:xfrm>
            <a:off x="2532598" y="2545544"/>
            <a:ext cx="239014" cy="249167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2751201" y="2845566"/>
            <a:ext cx="644574" cy="10490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图: 联系 42"/>
          <p:cNvSpPr/>
          <p:nvPr/>
        </p:nvSpPr>
        <p:spPr>
          <a:xfrm>
            <a:off x="3375306" y="4007998"/>
            <a:ext cx="239014" cy="25537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2801278" y="1899646"/>
            <a:ext cx="681254" cy="57271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1609059" y="1739701"/>
            <a:ext cx="1753966" cy="20529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3771230" y="4096214"/>
            <a:ext cx="1289732" cy="696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3940421" y="1739702"/>
            <a:ext cx="2585579" cy="20527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流程图: 联系 55"/>
          <p:cNvSpPr/>
          <p:nvPr/>
        </p:nvSpPr>
        <p:spPr>
          <a:xfrm>
            <a:off x="5551422" y="3076105"/>
            <a:ext cx="239014" cy="255377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5432273" y="3449768"/>
            <a:ext cx="162232" cy="4448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5591798" y="4079463"/>
            <a:ext cx="1341540" cy="2371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联系 63"/>
          <p:cNvSpPr/>
          <p:nvPr/>
        </p:nvSpPr>
        <p:spPr>
          <a:xfrm>
            <a:off x="4470602" y="5925492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/>
          <p:cNvCxnSpPr/>
          <p:nvPr/>
        </p:nvCxnSpPr>
        <p:spPr>
          <a:xfrm>
            <a:off x="3482532" y="6038224"/>
            <a:ext cx="93356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4835032" y="6038224"/>
            <a:ext cx="933564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流程图: 联系 67"/>
          <p:cNvSpPr/>
          <p:nvPr/>
        </p:nvSpPr>
        <p:spPr>
          <a:xfrm>
            <a:off x="5934348" y="5913641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流程图: 联系 68"/>
          <p:cNvSpPr/>
          <p:nvPr/>
        </p:nvSpPr>
        <p:spPr>
          <a:xfrm>
            <a:off x="7410293" y="5913641"/>
            <a:ext cx="239014" cy="249167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6255110" y="6023818"/>
            <a:ext cx="1073434" cy="2881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7529800" y="4291923"/>
            <a:ext cx="724191" cy="1530363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流程图: 联系 73"/>
          <p:cNvSpPr/>
          <p:nvPr/>
        </p:nvSpPr>
        <p:spPr>
          <a:xfrm>
            <a:off x="6526000" y="3090078"/>
            <a:ext cx="239014" cy="255377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/>
          <p:cNvCxnSpPr/>
          <p:nvPr/>
        </p:nvCxnSpPr>
        <p:spPr>
          <a:xfrm flipV="1">
            <a:off x="5934348" y="3195763"/>
            <a:ext cx="499999" cy="7923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流程图: 联系 76"/>
          <p:cNvSpPr/>
          <p:nvPr/>
        </p:nvSpPr>
        <p:spPr>
          <a:xfrm>
            <a:off x="7076570" y="3987988"/>
            <a:ext cx="239014" cy="25537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箭头连接符 82"/>
          <p:cNvCxnSpPr/>
          <p:nvPr/>
        </p:nvCxnSpPr>
        <p:spPr>
          <a:xfrm flipV="1">
            <a:off x="6679071" y="1884814"/>
            <a:ext cx="112756" cy="1096877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流程图: 联系 85"/>
          <p:cNvSpPr/>
          <p:nvPr/>
        </p:nvSpPr>
        <p:spPr>
          <a:xfrm>
            <a:off x="6700634" y="1607226"/>
            <a:ext cx="239014" cy="249167"/>
          </a:xfrm>
          <a:prstGeom prst="flowChartConnector">
            <a:avLst/>
          </a:prstGeom>
          <a:solidFill>
            <a:srgbClr val="007C6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箭头连接符 86"/>
          <p:cNvCxnSpPr/>
          <p:nvPr/>
        </p:nvCxnSpPr>
        <p:spPr>
          <a:xfrm>
            <a:off x="6820141" y="3449768"/>
            <a:ext cx="375936" cy="440174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7399358" y="4115676"/>
            <a:ext cx="686108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流程图: 联系 93"/>
          <p:cNvSpPr/>
          <p:nvPr/>
        </p:nvSpPr>
        <p:spPr>
          <a:xfrm>
            <a:off x="8253991" y="3987988"/>
            <a:ext cx="239014" cy="255377"/>
          </a:xfrm>
          <a:prstGeom prst="flowChartConnector">
            <a:avLst/>
          </a:prstGeom>
          <a:solidFill>
            <a:srgbClr val="FB9C25"/>
          </a:solidFill>
          <a:ln>
            <a:solidFill>
              <a:srgbClr val="FB9C2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/>
          <p:cNvCxnSpPr>
            <a:stCxn id="94" idx="0"/>
            <a:endCxn id="104" idx="4"/>
          </p:cNvCxnSpPr>
          <p:nvPr/>
        </p:nvCxnSpPr>
        <p:spPr>
          <a:xfrm flipV="1">
            <a:off x="8373498" y="3715807"/>
            <a:ext cx="145806" cy="27218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流程图: 联系 99"/>
          <p:cNvSpPr/>
          <p:nvPr/>
        </p:nvSpPr>
        <p:spPr>
          <a:xfrm>
            <a:off x="8532440" y="1628800"/>
            <a:ext cx="239014" cy="249167"/>
          </a:xfrm>
          <a:prstGeom prst="flowChartConnector">
            <a:avLst/>
          </a:prstGeom>
          <a:solidFill>
            <a:srgbClr val="007C6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箭头连接符 100"/>
          <p:cNvCxnSpPr/>
          <p:nvPr/>
        </p:nvCxnSpPr>
        <p:spPr>
          <a:xfrm>
            <a:off x="7034836" y="1746539"/>
            <a:ext cx="1398415" cy="34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流程图: 联系 103"/>
          <p:cNvSpPr/>
          <p:nvPr/>
        </p:nvSpPr>
        <p:spPr>
          <a:xfrm>
            <a:off x="8399797" y="3460430"/>
            <a:ext cx="239014" cy="255377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06"/>
          <p:cNvCxnSpPr>
            <a:endCxn id="100" idx="4"/>
          </p:cNvCxnSpPr>
          <p:nvPr/>
        </p:nvCxnSpPr>
        <p:spPr>
          <a:xfrm flipV="1">
            <a:off x="8519304" y="1877967"/>
            <a:ext cx="132643" cy="1491759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881480" y="1109225"/>
            <a:ext cx="7601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V1.0</a:t>
            </a:r>
            <a:endParaRPr lang="zh-CN" alt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3569242" y="1145561"/>
            <a:ext cx="7601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V1.1</a:t>
            </a:r>
            <a:endParaRPr lang="zh-CN" alt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599300" y="1143293"/>
            <a:ext cx="7601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V2.0</a:t>
            </a:r>
            <a:endParaRPr lang="zh-CN" alt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8271875" y="1171368"/>
            <a:ext cx="7601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V3.0</a:t>
            </a:r>
            <a:endParaRPr lang="zh-CN" alt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118289" y="1531754"/>
            <a:ext cx="9256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rgbClr val="007C6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  <a:endParaRPr lang="zh-CN" altLang="en-US" sz="2000" b="1" cap="none" spc="0" dirty="0">
              <a:ln w="0"/>
              <a:solidFill>
                <a:srgbClr val="007C6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06564" y="2469061"/>
            <a:ext cx="81144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hotfix</a:t>
            </a:r>
            <a:endParaRPr lang="zh-CN" altLang="en-US" sz="2000" b="1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4667" y="2969616"/>
            <a:ext cx="135197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release</a:t>
            </a:r>
            <a:r>
              <a:rPr lang="en-US" altLang="zh-CN" sz="2000" b="1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.2.0</a:t>
            </a:r>
            <a:endParaRPr lang="zh-CN" altLang="en-US" sz="2000" b="1" cap="none" spc="0" dirty="0">
              <a:ln w="0"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39609" y="3912505"/>
            <a:ext cx="103861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rgbClr val="FB9C2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</a:t>
            </a:r>
            <a:endParaRPr lang="zh-CN" altLang="en-US" sz="2000" b="1" cap="none" spc="0" dirty="0">
              <a:ln w="0"/>
              <a:solidFill>
                <a:srgbClr val="FB9C2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99667" y="4973819"/>
            <a:ext cx="20482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 err="1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feature_goldstyle</a:t>
            </a:r>
            <a:endParaRPr lang="zh-CN" altLang="en-US" sz="2000" b="1" cap="none" spc="0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5119" y="5811468"/>
            <a:ext cx="167097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 err="1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feature_game</a:t>
            </a:r>
            <a:endParaRPr lang="zh-CN" altLang="en-US" sz="2000" b="1" cap="none" spc="0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7" name="直接箭头连接符 126"/>
          <p:cNvCxnSpPr/>
          <p:nvPr/>
        </p:nvCxnSpPr>
        <p:spPr>
          <a:xfrm flipV="1">
            <a:off x="2084293" y="5197059"/>
            <a:ext cx="6860889" cy="33434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 flipV="1">
            <a:off x="1797381" y="6029602"/>
            <a:ext cx="7147801" cy="3839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矩形标注 132"/>
          <p:cNvSpPr/>
          <p:nvPr/>
        </p:nvSpPr>
        <p:spPr>
          <a:xfrm>
            <a:off x="4857574" y="2165437"/>
            <a:ext cx="934278" cy="382027"/>
          </a:xfrm>
          <a:prstGeom prst="wedgeRectCallout">
            <a:avLst>
              <a:gd name="adj1" fmla="val 27132"/>
              <a:gd name="adj2" fmla="val 146409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Bug!</a:t>
            </a:r>
            <a:endParaRPr lang="zh-CN" altLang="en-US" dirty="0"/>
          </a:p>
        </p:txBody>
      </p:sp>
      <p:sp>
        <p:nvSpPr>
          <p:cNvPr id="135" name="矩形标注 134"/>
          <p:cNvSpPr/>
          <p:nvPr/>
        </p:nvSpPr>
        <p:spPr>
          <a:xfrm>
            <a:off x="5362952" y="4540054"/>
            <a:ext cx="1154551" cy="333019"/>
          </a:xfrm>
          <a:prstGeom prst="wedgeRectCallout">
            <a:avLst>
              <a:gd name="adj1" fmla="val -73262"/>
              <a:gd name="adj2" fmla="val 11347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finish!</a:t>
            </a:r>
            <a:endParaRPr lang="zh-CN" altLang="en-US" dirty="0"/>
          </a:p>
        </p:txBody>
      </p:sp>
      <p:sp>
        <p:nvSpPr>
          <p:cNvPr id="136" name="矩形标注 135"/>
          <p:cNvSpPr/>
          <p:nvPr/>
        </p:nvSpPr>
        <p:spPr>
          <a:xfrm>
            <a:off x="7034836" y="2165437"/>
            <a:ext cx="745737" cy="366761"/>
          </a:xfrm>
          <a:prstGeom prst="wedgeRectCallout">
            <a:avLst>
              <a:gd name="adj1" fmla="val -69915"/>
              <a:gd name="adj2" fmla="val 175178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Pass!</a:t>
            </a:r>
            <a:endParaRPr lang="zh-CN" altLang="en-US" dirty="0"/>
          </a:p>
        </p:txBody>
      </p:sp>
      <p:sp>
        <p:nvSpPr>
          <p:cNvPr id="137" name="矩形标注 136"/>
          <p:cNvSpPr/>
          <p:nvPr/>
        </p:nvSpPr>
        <p:spPr>
          <a:xfrm>
            <a:off x="5591798" y="5411221"/>
            <a:ext cx="1154551" cy="333019"/>
          </a:xfrm>
          <a:prstGeom prst="wedgeRectCallout">
            <a:avLst>
              <a:gd name="adj1" fmla="val 104101"/>
              <a:gd name="adj2" fmla="val 94133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finish!</a:t>
            </a:r>
            <a:endParaRPr lang="zh-CN" altLang="en-US" dirty="0"/>
          </a:p>
        </p:txBody>
      </p:sp>
      <p:sp>
        <p:nvSpPr>
          <p:cNvPr id="138" name="矩形标注 137"/>
          <p:cNvSpPr/>
          <p:nvPr/>
        </p:nvSpPr>
        <p:spPr>
          <a:xfrm>
            <a:off x="7330225" y="2966723"/>
            <a:ext cx="731085" cy="366761"/>
          </a:xfrm>
          <a:prstGeom prst="wedgeRectCallout">
            <a:avLst>
              <a:gd name="adj1" fmla="val 97438"/>
              <a:gd name="adj2" fmla="val 6983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Pass!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4667" y="3388440"/>
            <a:ext cx="135197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release</a:t>
            </a:r>
            <a:r>
              <a:rPr lang="en-US" altLang="zh-CN" sz="2000" b="1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.3.0</a:t>
            </a:r>
            <a:endParaRPr lang="zh-CN" altLang="en-US" sz="2000" b="1" cap="none" spc="0" dirty="0">
              <a:ln w="0"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>
            <a:off x="1380252" y="3599224"/>
            <a:ext cx="7274827" cy="5312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63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21" grpId="0" animBg="1"/>
      <p:bldP spid="22" grpId="0" animBg="1"/>
      <p:bldP spid="29" grpId="0" animBg="1"/>
      <p:bldP spid="30" grpId="0" animBg="1"/>
      <p:bldP spid="33" grpId="0" animBg="1"/>
      <p:bldP spid="43" grpId="0" animBg="1"/>
      <p:bldP spid="56" grpId="0" animBg="1"/>
      <p:bldP spid="64" grpId="0" animBg="1"/>
      <p:bldP spid="68" grpId="0" animBg="1"/>
      <p:bldP spid="69" grpId="0" animBg="1"/>
      <p:bldP spid="74" grpId="0" animBg="1"/>
      <p:bldP spid="77" grpId="0" animBg="1"/>
      <p:bldP spid="86" grpId="0" animBg="1"/>
      <p:bldP spid="94" grpId="0" animBg="1"/>
      <p:bldP spid="100" grpId="0" animBg="1"/>
      <p:bldP spid="104" grpId="0" animBg="1"/>
      <p:bldP spid="112" grpId="0"/>
      <p:bldP spid="113" grpId="0"/>
      <p:bldP spid="114" grpId="0"/>
      <p:bldP spid="116" grpId="0"/>
      <p:bldP spid="117" grpId="0"/>
      <p:bldP spid="118" grpId="0"/>
      <p:bldP spid="119" grpId="0"/>
      <p:bldP spid="120" grpId="0"/>
      <p:bldP spid="133" grpId="0" animBg="1"/>
      <p:bldP spid="135" grpId="0" animBg="1"/>
      <p:bldP spid="136" grpId="0" animBg="1"/>
      <p:bldP spid="137" grpId="0" animBg="1"/>
      <p:bldP spid="138" grpId="0" animBg="1"/>
      <p:bldP spid="7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796357"/>
            <a:ext cx="1762021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分支种类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539552" y="1439615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主干分支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master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主要负责管理正在运行的生产环境代码。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永远保持与正在运行的生产环境完全一致。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539552" y="2926252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开发分支  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develop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主要负责管理正在开发过程中的代码。一般情况下应该是最新的代码。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539552" y="4581128"/>
            <a:ext cx="7776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bug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修理分支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hotfix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主要负责管理生产环境下出现的紧急修复的代码。 从主干分支分出，修理完毕并测试上线后，并回主干分支。并回后，视情况可以删除该分支。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7063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124744"/>
            <a:ext cx="7776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发布版本分支 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release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较大的版本上线前，会从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开发分支</a:t>
            </a:r>
            <a:r>
              <a:rPr lang="zh-CN" altLang="en-US" sz="200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中分出</a:t>
            </a: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发布版本分支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，进行最后阶段的集成测试。该版本上线后，会合并到主干分支。生产环境运行一段阶段较稳定后可以视情况删除。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474515" y="3573016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功能分支   </a:t>
            </a:r>
            <a:r>
              <a:rPr lang="en-US" altLang="zh-CN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feature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为了不影响较短周期的开发工作，一般把中长期开发模块，会从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开发分支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中独立出来。 开发完成后会合并到</a:t>
            </a:r>
            <a:r>
              <a:rPr lang="zh-CN" altLang="en-US" sz="20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开发分支</a:t>
            </a:r>
            <a:r>
              <a:rPr lang="zh-CN" altLang="en-US" sz="2000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7863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 rot="16200000">
            <a:off x="1169430" y="4439683"/>
            <a:ext cx="1085265" cy="360040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401543" y="3429000"/>
            <a:ext cx="694231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右箭头 3"/>
          <p:cNvSpPr/>
          <p:nvPr/>
        </p:nvSpPr>
        <p:spPr>
          <a:xfrm rot="18111162">
            <a:off x="1699355" y="4625606"/>
            <a:ext cx="773800" cy="36004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67928" y="4639079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featureA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571050" y="4407200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Master</a:t>
            </a:r>
          </a:p>
        </p:txBody>
      </p:sp>
      <p:sp>
        <p:nvSpPr>
          <p:cNvPr id="9" name="右箭头 8"/>
          <p:cNvSpPr/>
          <p:nvPr/>
        </p:nvSpPr>
        <p:spPr>
          <a:xfrm rot="16200000">
            <a:off x="2278690" y="2116293"/>
            <a:ext cx="1049217" cy="360040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2086255" y="3133666"/>
            <a:ext cx="612031" cy="881599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582162" y="3389799"/>
            <a:ext cx="1011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Push</a:t>
            </a:r>
          </a:p>
        </p:txBody>
      </p:sp>
      <p:sp>
        <p:nvSpPr>
          <p:cNvPr id="14" name="右箭头 13"/>
          <p:cNvSpPr/>
          <p:nvPr/>
        </p:nvSpPr>
        <p:spPr>
          <a:xfrm rot="16200000">
            <a:off x="5907768" y="4198214"/>
            <a:ext cx="1756936" cy="391861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13688511">
            <a:off x="6859824" y="3894098"/>
            <a:ext cx="915287" cy="391861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8737830">
            <a:off x="6945209" y="4703757"/>
            <a:ext cx="825433" cy="383655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294027" y="4358819"/>
            <a:ext cx="1013849" cy="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578445" y="3956140"/>
            <a:ext cx="1011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Merge</a:t>
            </a:r>
          </a:p>
        </p:txBody>
      </p:sp>
      <p:sp>
        <p:nvSpPr>
          <p:cNvPr id="21" name="右箭头 20"/>
          <p:cNvSpPr/>
          <p:nvPr/>
        </p:nvSpPr>
        <p:spPr>
          <a:xfrm rot="16200000">
            <a:off x="3846200" y="4465331"/>
            <a:ext cx="1085266" cy="360040"/>
          </a:xfrm>
          <a:prstGeom prst="rightArrow">
            <a:avLst/>
          </a:prstGeom>
          <a:solidFill>
            <a:srgbClr val="007C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3393111" y="3210321"/>
            <a:ext cx="605308" cy="830593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910689" y="3541931"/>
            <a:ext cx="1011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Pull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6655225" y="874604"/>
            <a:ext cx="1556561" cy="2700492"/>
            <a:chOff x="6598533" y="879074"/>
            <a:chExt cx="1556561" cy="2700492"/>
          </a:xfrm>
        </p:grpSpPr>
        <p:sp>
          <p:nvSpPr>
            <p:cNvPr id="27" name="右箭头 26"/>
            <p:cNvSpPr/>
            <p:nvPr/>
          </p:nvSpPr>
          <p:spPr>
            <a:xfrm rot="16200000">
              <a:off x="5774092" y="1703515"/>
              <a:ext cx="2008921" cy="360040"/>
            </a:xfrm>
            <a:prstGeom prst="rightArrow">
              <a:avLst/>
            </a:prstGeom>
            <a:solidFill>
              <a:srgbClr val="007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右箭头 27"/>
            <p:cNvSpPr/>
            <p:nvPr/>
          </p:nvSpPr>
          <p:spPr>
            <a:xfrm rot="18267667">
              <a:off x="6697813" y="2246845"/>
              <a:ext cx="1055698" cy="360040"/>
            </a:xfrm>
            <a:prstGeom prst="rightArrow">
              <a:avLst/>
            </a:prstGeom>
            <a:solidFill>
              <a:srgbClr val="007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右箭头 28"/>
            <p:cNvSpPr/>
            <p:nvPr/>
          </p:nvSpPr>
          <p:spPr>
            <a:xfrm rot="14167543">
              <a:off x="6717402" y="1269078"/>
              <a:ext cx="1080404" cy="351212"/>
            </a:xfrm>
            <a:prstGeom prst="rightArrow">
              <a:avLst/>
            </a:prstGeom>
            <a:solidFill>
              <a:srgbClr val="007C6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H="1" flipV="1">
              <a:off x="7010452" y="2970333"/>
              <a:ext cx="1" cy="609233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7143234" y="3079191"/>
              <a:ext cx="10118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Push</a:t>
              </a:r>
            </a:p>
          </p:txBody>
        </p: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944" y="5300067"/>
            <a:ext cx="1064775" cy="115928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691" y="5292818"/>
            <a:ext cx="945885" cy="1150109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590" y="5329951"/>
            <a:ext cx="1037328" cy="1129398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539552" y="796357"/>
            <a:ext cx="1762021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分支实战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39383" y="2116265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origin/Master</a:t>
            </a:r>
          </a:p>
        </p:txBody>
      </p:sp>
      <p:sp>
        <p:nvSpPr>
          <p:cNvPr id="37" name="矩形 36"/>
          <p:cNvSpPr/>
          <p:nvPr/>
        </p:nvSpPr>
        <p:spPr>
          <a:xfrm>
            <a:off x="3387652" y="2355126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origin/</a:t>
            </a:r>
            <a:r>
              <a:rPr lang="en-US" altLang="zh-CN" dirty="0" err="1"/>
              <a:t>featureA</a:t>
            </a:r>
            <a:endParaRPr lang="en-US" altLang="zh-CN" dirty="0"/>
          </a:p>
        </p:txBody>
      </p:sp>
      <p:sp>
        <p:nvSpPr>
          <p:cNvPr id="38" name="右箭头 37"/>
          <p:cNvSpPr/>
          <p:nvPr/>
        </p:nvSpPr>
        <p:spPr>
          <a:xfrm rot="18111162">
            <a:off x="2821795" y="2307581"/>
            <a:ext cx="773800" cy="36004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 rot="18111162">
            <a:off x="4409128" y="4623094"/>
            <a:ext cx="773800" cy="36004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796028" y="4636067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featureA</a:t>
            </a:r>
            <a:endParaRPr lang="en-US" altLang="zh-CN" dirty="0"/>
          </a:p>
        </p:txBody>
      </p:sp>
      <p:sp>
        <p:nvSpPr>
          <p:cNvPr id="41" name="矩形 40"/>
          <p:cNvSpPr/>
          <p:nvPr/>
        </p:nvSpPr>
        <p:spPr>
          <a:xfrm>
            <a:off x="5266670" y="1532662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origin/Master</a:t>
            </a:r>
          </a:p>
        </p:txBody>
      </p:sp>
      <p:sp>
        <p:nvSpPr>
          <p:cNvPr id="42" name="矩形 41"/>
          <p:cNvSpPr/>
          <p:nvPr/>
        </p:nvSpPr>
        <p:spPr>
          <a:xfrm>
            <a:off x="3272709" y="4379474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Master</a:t>
            </a:r>
          </a:p>
        </p:txBody>
      </p:sp>
      <p:sp>
        <p:nvSpPr>
          <p:cNvPr id="43" name="矩形 42"/>
          <p:cNvSpPr/>
          <p:nvPr/>
        </p:nvSpPr>
        <p:spPr>
          <a:xfrm>
            <a:off x="2592230" y="165557"/>
            <a:ext cx="1534394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工作流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5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/>
      <p:bldP spid="7" grpId="0"/>
      <p:bldP spid="9" grpId="0" animBg="1"/>
      <p:bldP spid="12" grpId="0"/>
      <p:bldP spid="14" grpId="0" animBg="1"/>
      <p:bldP spid="15" grpId="0" animBg="1"/>
      <p:bldP spid="17" grpId="0" animBg="1"/>
      <p:bldP spid="19" grpId="0"/>
      <p:bldP spid="21" grpId="0" animBg="1"/>
      <p:bldP spid="25" grpId="0"/>
      <p:bldP spid="36" grpId="0"/>
      <p:bldP spid="37" grpId="0"/>
      <p:bldP spid="38" grpId="0" animBg="1"/>
      <p:bldP spid="39" grpId="0" animBg="1"/>
      <p:bldP spid="40" grpId="0"/>
      <p:bldP spid="41" grpId="0"/>
      <p:bldP spid="42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908720"/>
            <a:ext cx="5081840" cy="661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完成你的第一次</a:t>
            </a:r>
            <a:r>
              <a:rPr lang="en-US" altLang="zh-CN" sz="28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pull request</a:t>
            </a:r>
            <a:endParaRPr lang="en-US" altLang="zh-CN" sz="28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276872"/>
            <a:ext cx="5596483" cy="42224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521436" y="1655516"/>
            <a:ext cx="4717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hlinkClick r:id="rId3"/>
              </a:rPr>
              <a:t>https://windyzj.github.io/try_git/</a:t>
            </a:r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0" y="1570568"/>
            <a:ext cx="4572000" cy="4969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感想留言板：</a:t>
            </a:r>
            <a:endParaRPr lang="en-US" altLang="zh-CN" sz="20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58893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817146" y="1412776"/>
            <a:ext cx="694651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C6A"/>
                </a:solidFill>
              </a:rPr>
              <a:t>1</a:t>
            </a:r>
            <a:r>
              <a:rPr lang="zh-CN" altLang="en-US" sz="2400" dirty="0">
                <a:solidFill>
                  <a:srgbClr val="007C6A"/>
                </a:solidFill>
              </a:rPr>
              <a:t>、命令行工具：</a:t>
            </a:r>
            <a:r>
              <a:rPr lang="en-US" altLang="zh-CN" sz="2400" dirty="0">
                <a:solidFill>
                  <a:srgbClr val="007C6A"/>
                </a:solidFill>
              </a:rPr>
              <a:t>Git for windows</a:t>
            </a:r>
          </a:p>
          <a:p>
            <a:r>
              <a:rPr lang="zh-CN" altLang="en-US" sz="2400" dirty="0">
                <a:solidFill>
                  <a:srgbClr val="007C6A"/>
                </a:solidFill>
              </a:rPr>
              <a:t>下载地址：</a:t>
            </a:r>
            <a:r>
              <a:rPr lang="en-US" altLang="zh-CN" sz="2400" dirty="0">
                <a:solidFill>
                  <a:srgbClr val="007C6A"/>
                </a:solidFill>
                <a:hlinkClick r:id="rId2"/>
              </a:rPr>
              <a:t>https://git-for-windows.github.io/</a:t>
            </a:r>
            <a:endParaRPr lang="en-US" altLang="zh-CN" sz="2400" dirty="0">
              <a:solidFill>
                <a:srgbClr val="007C6A"/>
              </a:solidFill>
            </a:endParaRPr>
          </a:p>
          <a:p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</a:rPr>
              <a:t>2</a:t>
            </a:r>
            <a:r>
              <a:rPr lang="zh-CN" altLang="en-US" sz="2400" dirty="0">
                <a:solidFill>
                  <a:srgbClr val="007C6A"/>
                </a:solidFill>
              </a:rPr>
              <a:t>、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操作系统中可视化工具：</a:t>
            </a:r>
            <a:r>
              <a:rPr lang="en-US" altLang="zh-CN" sz="2400" dirty="0" err="1">
                <a:solidFill>
                  <a:srgbClr val="007C6A"/>
                </a:solidFill>
              </a:rPr>
              <a:t>TortoiseGit</a:t>
            </a:r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zh-CN" altLang="en-US" sz="2400" dirty="0">
                <a:solidFill>
                  <a:srgbClr val="007C6A"/>
                </a:solidFill>
              </a:rPr>
              <a:t>下载地址： </a:t>
            </a:r>
            <a:r>
              <a:rPr lang="en-US" altLang="zh-CN" sz="2400" dirty="0">
                <a:solidFill>
                  <a:srgbClr val="007C6A"/>
                </a:solidFill>
                <a:hlinkClick r:id="rId3"/>
              </a:rPr>
              <a:t>https://tortoisegit.org/</a:t>
            </a:r>
            <a:endParaRPr lang="en-US" altLang="zh-CN" sz="2400" dirty="0">
              <a:solidFill>
                <a:srgbClr val="007C6A"/>
              </a:solidFill>
            </a:endParaRPr>
          </a:p>
          <a:p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</a:rPr>
              <a:t>3</a:t>
            </a:r>
            <a:r>
              <a:rPr lang="zh-CN" altLang="en-US" sz="2400" dirty="0">
                <a:solidFill>
                  <a:srgbClr val="007C6A"/>
                </a:solidFill>
              </a:rPr>
              <a:t>、 </a:t>
            </a:r>
            <a:r>
              <a:rPr lang="en-US" altLang="zh-CN" sz="2400" dirty="0">
                <a:solidFill>
                  <a:srgbClr val="007C6A"/>
                </a:solidFill>
              </a:rPr>
              <a:t>Eclipse</a:t>
            </a:r>
            <a:r>
              <a:rPr lang="zh-CN" altLang="en-US" sz="2400" dirty="0">
                <a:solidFill>
                  <a:srgbClr val="007C6A"/>
                </a:solidFill>
              </a:rPr>
              <a:t>插件：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en-US" altLang="zh-CN" sz="2400" dirty="0" err="1">
                <a:solidFill>
                  <a:srgbClr val="007C6A"/>
                </a:solidFill>
              </a:rPr>
              <a:t>Egit</a:t>
            </a:r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</a:rPr>
              <a:t>Eclipse</a:t>
            </a:r>
            <a:r>
              <a:rPr lang="zh-CN" altLang="en-US" sz="2400" dirty="0">
                <a:solidFill>
                  <a:srgbClr val="007C6A"/>
                </a:solidFill>
              </a:rPr>
              <a:t>自带，插件市场搜索最新版</a:t>
            </a:r>
            <a:endParaRPr lang="en-US" altLang="zh-CN" sz="2400" dirty="0">
              <a:solidFill>
                <a:srgbClr val="007C6A"/>
              </a:solidFill>
            </a:endParaRPr>
          </a:p>
          <a:p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</a:rPr>
              <a:t>4</a:t>
            </a:r>
            <a:r>
              <a:rPr lang="zh-CN" altLang="en-US" sz="2400" dirty="0">
                <a:solidFill>
                  <a:srgbClr val="007C6A"/>
                </a:solidFill>
              </a:rPr>
              <a:t>、 </a:t>
            </a:r>
            <a:r>
              <a:rPr lang="en-US" altLang="zh-CN" sz="2400" dirty="0">
                <a:solidFill>
                  <a:srgbClr val="007C6A"/>
                </a:solidFill>
              </a:rPr>
              <a:t>GitHub</a:t>
            </a:r>
            <a:r>
              <a:rPr lang="zh-CN" altLang="en-US" sz="2400" dirty="0">
                <a:solidFill>
                  <a:srgbClr val="007C6A"/>
                </a:solidFill>
              </a:rPr>
              <a:t>网站</a:t>
            </a:r>
            <a:endParaRPr lang="en-US" altLang="zh-CN" sz="2400" dirty="0">
              <a:solidFill>
                <a:srgbClr val="007C6A"/>
              </a:solidFill>
            </a:endParaRPr>
          </a:p>
          <a:p>
            <a:r>
              <a:rPr lang="en-US" altLang="zh-CN" sz="2400" dirty="0">
                <a:solidFill>
                  <a:srgbClr val="007C6A"/>
                </a:solidFill>
                <a:hlinkClick r:id="rId4"/>
              </a:rPr>
              <a:t>http://www.github.com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489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23281</TotalTime>
  <Words>3295</Words>
  <Application>Microsoft Office PowerPoint</Application>
  <PresentationFormat>全屏显示(4:3)</PresentationFormat>
  <Paragraphs>469</Paragraphs>
  <Slides>85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85</vt:i4>
      </vt:variant>
    </vt:vector>
  </HeadingPairs>
  <TitlesOfParts>
    <vt:vector size="95" baseType="lpstr">
      <vt:lpstr>Arial Unicode MS</vt:lpstr>
      <vt:lpstr>黑体</vt:lpstr>
      <vt:lpstr>华文彩云</vt:lpstr>
      <vt:lpstr>宋体</vt:lpstr>
      <vt:lpstr>微软雅黑</vt:lpstr>
      <vt:lpstr>Arial</vt:lpstr>
      <vt:lpstr>Calibri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xialeicocoon@sina.com</cp:lastModifiedBy>
  <cp:revision>1474</cp:revision>
  <dcterms:created xsi:type="dcterms:W3CDTF">2013-03-04T07:19:04Z</dcterms:created>
  <dcterms:modified xsi:type="dcterms:W3CDTF">2017-11-29T00:36:57Z</dcterms:modified>
</cp:coreProperties>
</file>