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9"/>
  </p:notesMasterIdLst>
  <p:sldIdLst>
    <p:sldId id="256" r:id="rId2"/>
    <p:sldId id="311" r:id="rId3"/>
    <p:sldId id="312" r:id="rId4"/>
    <p:sldId id="394" r:id="rId5"/>
    <p:sldId id="395" r:id="rId6"/>
    <p:sldId id="397" r:id="rId7"/>
    <p:sldId id="396" r:id="rId8"/>
    <p:sldId id="378" r:id="rId9"/>
    <p:sldId id="316" r:id="rId10"/>
    <p:sldId id="317" r:id="rId11"/>
    <p:sldId id="318" r:id="rId12"/>
    <p:sldId id="437" r:id="rId13"/>
    <p:sldId id="381" r:id="rId14"/>
    <p:sldId id="370" r:id="rId15"/>
    <p:sldId id="363" r:id="rId16"/>
    <p:sldId id="364" r:id="rId17"/>
    <p:sldId id="365" r:id="rId18"/>
    <p:sldId id="366" r:id="rId19"/>
    <p:sldId id="398" r:id="rId20"/>
    <p:sldId id="382" r:id="rId21"/>
    <p:sldId id="403" r:id="rId22"/>
    <p:sldId id="438" r:id="rId23"/>
    <p:sldId id="439" r:id="rId24"/>
    <p:sldId id="442" r:id="rId25"/>
    <p:sldId id="404" r:id="rId26"/>
    <p:sldId id="443" r:id="rId27"/>
    <p:sldId id="406" r:id="rId28"/>
    <p:sldId id="444" r:id="rId29"/>
    <p:sldId id="407" r:id="rId30"/>
    <p:sldId id="408" r:id="rId31"/>
    <p:sldId id="405" r:id="rId32"/>
    <p:sldId id="383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24" r:id="rId41"/>
    <p:sldId id="416" r:id="rId42"/>
    <p:sldId id="431" r:id="rId43"/>
    <p:sldId id="417" r:id="rId44"/>
    <p:sldId id="436" r:id="rId45"/>
    <p:sldId id="419" r:id="rId46"/>
    <p:sldId id="433" r:id="rId47"/>
    <p:sldId id="432" r:id="rId48"/>
    <p:sldId id="435" r:id="rId49"/>
    <p:sldId id="420" r:id="rId50"/>
    <p:sldId id="421" r:id="rId51"/>
    <p:sldId id="422" r:id="rId52"/>
    <p:sldId id="423" r:id="rId53"/>
    <p:sldId id="425" r:id="rId54"/>
    <p:sldId id="440" r:id="rId55"/>
    <p:sldId id="426" r:id="rId56"/>
    <p:sldId id="441" r:id="rId57"/>
    <p:sldId id="428" r:id="rId58"/>
    <p:sldId id="429" r:id="rId59"/>
    <p:sldId id="445" r:id="rId60"/>
    <p:sldId id="446" r:id="rId61"/>
    <p:sldId id="430" r:id="rId62"/>
    <p:sldId id="389" r:id="rId63"/>
    <p:sldId id="360" r:id="rId64"/>
    <p:sldId id="361" r:id="rId65"/>
    <p:sldId id="362" r:id="rId66"/>
    <p:sldId id="356" r:id="rId67"/>
    <p:sldId id="344" r:id="rId68"/>
    <p:sldId id="345" r:id="rId69"/>
    <p:sldId id="357" r:id="rId70"/>
    <p:sldId id="390" r:id="rId71"/>
    <p:sldId id="346" r:id="rId72"/>
    <p:sldId id="347" r:id="rId73"/>
    <p:sldId id="348" r:id="rId74"/>
    <p:sldId id="391" r:id="rId75"/>
    <p:sldId id="349" r:id="rId76"/>
    <p:sldId id="350" r:id="rId77"/>
    <p:sldId id="393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A9D27"/>
    <a:srgbClr val="E9BC17"/>
    <a:srgbClr val="FBB03C"/>
    <a:srgbClr val="EDA413"/>
    <a:srgbClr val="1072BA"/>
    <a:srgbClr val="EBA031"/>
    <a:srgbClr val="008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424" autoAdjust="0"/>
  </p:normalViewPr>
  <p:slideViewPr>
    <p:cSldViewPr>
      <p:cViewPr varScale="1">
        <p:scale>
          <a:sx n="77" d="100"/>
          <a:sy n="77" d="100"/>
        </p:scale>
        <p:origin x="1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743E-E476-422C-AB4D-7443BEEEE579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865D-CAB4-4876-9E48-619D5C9F8B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5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1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1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9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6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6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5338936" cy="292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2018/04/08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2" r:id="rId4"/>
    <p:sldLayoutId id="2147483661" r:id="rId5"/>
    <p:sldLayoutId id="2147483659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587806" y="2780928"/>
            <a:ext cx="6552728" cy="84635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Linux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-828600" y="5373216"/>
            <a:ext cx="7097478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讲师：夏磊   </a:t>
            </a:r>
            <a:r>
              <a:rPr lang="en-US" altLang="zh-CN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2329" y="96579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安装步骤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1" y="1556792"/>
            <a:ext cx="8602377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去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里修改设置开启虚拟化设备支持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安装虚拟机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安装镜像文件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开始安装系统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algn="l"/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060848"/>
            <a:ext cx="5504086" cy="306850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252536" y="23927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3528" y="5694414"/>
            <a:ext cx="10225136" cy="67590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安装步骤详见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《</a:t>
            </a:r>
            <a:r>
              <a:rPr lang="en-US" altLang="zh-CN" sz="2400" dirty="0"/>
              <a:t>01</a:t>
            </a:r>
            <a:r>
              <a:rPr lang="zh-CN" altLang="en-US" sz="2400" dirty="0"/>
              <a:t>在</a:t>
            </a:r>
            <a:r>
              <a:rPr lang="en-US" altLang="zh-CN" sz="2400" dirty="0"/>
              <a:t>VM</a:t>
            </a:r>
            <a:r>
              <a:rPr lang="zh-CN" altLang="en-US" sz="2400" dirty="0"/>
              <a:t>上安装</a:t>
            </a:r>
            <a:r>
              <a:rPr lang="en-US" altLang="zh-CN" sz="2400" dirty="0"/>
              <a:t>CentOS7_201802V1.4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14123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520" y="256610"/>
            <a:ext cx="9073008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r>
              <a:rPr lang="en-US" altLang="zh-CN" dirty="0">
                <a:solidFill>
                  <a:schemeClr val="bg1"/>
                </a:solidFill>
              </a:rPr>
              <a:t>---</a:t>
            </a:r>
            <a:r>
              <a:rPr lang="zh-CN" altLang="en-US" dirty="0">
                <a:solidFill>
                  <a:schemeClr val="bg1"/>
                </a:solidFill>
              </a:rPr>
              <a:t>辅助软件安装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4145" y="1059120"/>
            <a:ext cx="86677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xshell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作用：远程命令行访问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详见</a:t>
            </a:r>
            <a:r>
              <a:rPr lang="en-US" altLang="zh-CN" sz="2400" dirty="0">
                <a:solidFill>
                  <a:srgbClr val="007C6A"/>
                </a:solidFill>
              </a:rPr>
              <a:t>《03</a:t>
            </a:r>
            <a:r>
              <a:rPr lang="zh-CN" altLang="en-US" sz="2400" dirty="0">
                <a:solidFill>
                  <a:srgbClr val="007C6A"/>
                </a:solidFill>
              </a:rPr>
              <a:t>通过</a:t>
            </a:r>
            <a:r>
              <a:rPr lang="en-US" altLang="zh-CN" sz="2400" dirty="0" err="1">
                <a:solidFill>
                  <a:srgbClr val="007C6A"/>
                </a:solidFill>
              </a:rPr>
              <a:t>Xshell</a:t>
            </a:r>
            <a:r>
              <a:rPr lang="zh-CN" altLang="en-US" sz="2400" dirty="0">
                <a:solidFill>
                  <a:srgbClr val="007C6A"/>
                </a:solidFill>
              </a:rPr>
              <a:t>和</a:t>
            </a:r>
            <a:r>
              <a:rPr lang="en-US" altLang="zh-CN" sz="2400" dirty="0" err="1">
                <a:solidFill>
                  <a:srgbClr val="007C6A"/>
                </a:solidFill>
              </a:rPr>
              <a:t>Xftp</a:t>
            </a:r>
            <a:r>
              <a:rPr lang="zh-CN" altLang="en-US" sz="2400" dirty="0">
                <a:solidFill>
                  <a:srgbClr val="007C6A"/>
                </a:solidFill>
              </a:rPr>
              <a:t>远程访问服务器</a:t>
            </a:r>
            <a:r>
              <a:rPr lang="en-US" altLang="zh-CN" sz="2400" dirty="0">
                <a:solidFill>
                  <a:srgbClr val="007C6A"/>
                </a:solidFill>
              </a:rPr>
              <a:t>201711_NAT</a:t>
            </a:r>
            <a:r>
              <a:rPr lang="zh-CN" altLang="en-US" sz="2400" dirty="0">
                <a:solidFill>
                  <a:srgbClr val="007C6A"/>
                </a:solidFill>
              </a:rPr>
              <a:t>模式</a:t>
            </a:r>
            <a:r>
              <a:rPr lang="en-US" altLang="zh-CN" sz="2400" dirty="0">
                <a:solidFill>
                  <a:srgbClr val="007C6A"/>
                </a:solidFill>
              </a:rPr>
              <a:t>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145" y="2798058"/>
            <a:ext cx="56166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xftp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作用：远程文件访问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2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云形 19"/>
          <p:cNvSpPr/>
          <p:nvPr/>
        </p:nvSpPr>
        <p:spPr>
          <a:xfrm>
            <a:off x="2195737" y="1124744"/>
            <a:ext cx="6519436" cy="219171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04" y="1364329"/>
            <a:ext cx="1182387" cy="1627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433518"/>
            <a:ext cx="1179843" cy="1624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97152"/>
            <a:ext cx="2515151" cy="13211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2545531" y="2951483"/>
            <a:ext cx="1202764" cy="1845669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26251" y="2170470"/>
            <a:ext cx="1287760" cy="1546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70727" y="3284984"/>
            <a:ext cx="3173481" cy="2172730"/>
          </a:xfrm>
          <a:prstGeom prst="straightConnector1">
            <a:avLst/>
          </a:prstGeom>
          <a:ln w="76200">
            <a:solidFill>
              <a:srgbClr val="007C6A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45600" y="373175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Xshell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1034" y="3908283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Xftp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82204" y="3023869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192.168.1.3</a:t>
            </a:r>
          </a:p>
          <a:p>
            <a:r>
              <a:rPr lang="zh-CN" altLang="en-US" sz="2000" dirty="0">
                <a:solidFill>
                  <a:srgbClr val="007C6A"/>
                </a:solidFill>
              </a:rPr>
              <a:t>无外网地址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96269" y="4191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</a:rPr>
              <a:t>建议不能访问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905" y="1457201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192.168.1.2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3470" y="1808588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外网地址：</a:t>
            </a:r>
            <a:r>
              <a:rPr lang="en-US" altLang="zh-CN" sz="2000" dirty="0">
                <a:solidFill>
                  <a:srgbClr val="007C6A"/>
                </a:solidFill>
              </a:rPr>
              <a:t>101.251.21.77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03178" y="1710051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861583" y="2191334"/>
            <a:ext cx="1306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mysql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45531" y="27786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一个小型的云服务网站架构</a:t>
            </a:r>
          </a:p>
        </p:txBody>
      </p:sp>
    </p:spTree>
    <p:extLst>
      <p:ext uri="{BB962C8B-B14F-4D97-AF65-F5344CB8AC3E}">
        <p14:creationId xmlns:p14="http://schemas.microsoft.com/office/powerpoint/2010/main" val="182816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523942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24" y="1635865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523942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561612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563780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624566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626734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326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2052736" y="98072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7328338" cy="31331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2052736" y="185007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188155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1038746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783389" y="1628800"/>
            <a:ext cx="736550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/bin      (/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/bin</a:t>
            </a:r>
            <a:r>
              <a:rPr lang="zh-CN" altLang="en-US" sz="2400" dirty="0">
                <a:solidFill>
                  <a:srgbClr val="007C6A"/>
                </a:solidFill>
              </a:rPr>
              <a:t> 、 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/local/bin)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是</a:t>
            </a:r>
            <a:r>
              <a:rPr lang="en-US" altLang="zh-CN" sz="2000" dirty="0">
                <a:solidFill>
                  <a:srgbClr val="007C6A"/>
                </a:solidFill>
              </a:rPr>
              <a:t>Binary</a:t>
            </a:r>
            <a:r>
              <a:rPr lang="zh-CN" altLang="en-US" sz="2000" dirty="0">
                <a:solidFill>
                  <a:srgbClr val="007C6A"/>
                </a:solidFill>
              </a:rPr>
              <a:t>的缩写</a:t>
            </a:r>
            <a:r>
              <a:rPr lang="en-US" altLang="zh-CN" sz="2000" dirty="0">
                <a:solidFill>
                  <a:srgbClr val="007C6A"/>
                </a:solidFill>
              </a:rPr>
              <a:t>, </a:t>
            </a:r>
            <a:r>
              <a:rPr lang="zh-CN" altLang="en-US" sz="2000" dirty="0">
                <a:solidFill>
                  <a:srgbClr val="007C6A"/>
                </a:solidFill>
              </a:rPr>
              <a:t>这个目录存放着最经常使用的命令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799771" y="4039725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/home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存放普通用户的主目录，在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中每个用户都有一个自己的目录，一般该目录名是以用户的账号命名的。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1853247" y="1758250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271389" y="4193557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827584" y="5412408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/root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该目录为系统管理员，也称作超级权限者的用户主目录。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2730824"/>
            <a:ext cx="753733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    (/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</a:t>
            </a:r>
            <a:r>
              <a:rPr lang="zh-CN" altLang="en-US" sz="2000" dirty="0">
                <a:solidFill>
                  <a:srgbClr val="007C6A"/>
                </a:solidFill>
              </a:rPr>
              <a:t>就是</a:t>
            </a:r>
            <a:r>
              <a:rPr lang="en-US" altLang="zh-CN" sz="2000" dirty="0">
                <a:solidFill>
                  <a:srgbClr val="007C6A"/>
                </a:solidFill>
              </a:rPr>
              <a:t>Super User</a:t>
            </a:r>
            <a:r>
              <a:rPr lang="zh-CN" altLang="en-US" sz="2000" dirty="0">
                <a:solidFill>
                  <a:srgbClr val="007C6A"/>
                </a:solidFill>
              </a:rPr>
              <a:t>的意思，这里存放的是系统管理员使用的系统管理程序。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3" name="五角星 8"/>
          <p:cNvSpPr/>
          <p:nvPr/>
        </p:nvSpPr>
        <p:spPr>
          <a:xfrm>
            <a:off x="2271389" y="5588748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1038746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77477" y="1248824"/>
            <a:ext cx="849694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/lib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系统开机所需要最基本的动态连接共享库，其作用类似于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里的</a:t>
            </a:r>
            <a:r>
              <a:rPr lang="en-US" altLang="zh-CN" sz="2000" dirty="0">
                <a:solidFill>
                  <a:srgbClr val="007C6A"/>
                </a:solidFill>
              </a:rPr>
              <a:t>DLL</a:t>
            </a:r>
            <a:r>
              <a:rPr lang="zh-CN" altLang="en-US" sz="2000" dirty="0">
                <a:solidFill>
                  <a:srgbClr val="007C6A"/>
                </a:solidFill>
              </a:rPr>
              <a:t>文件。几乎所有的应用程序都需要用到这些共享库。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477" y="2513589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lost+found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这个目录一般情况下是空的，当系统非法关机后，这里就存放了一些文件。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21557" y="3736310"/>
            <a:ext cx="7365504" cy="935256"/>
            <a:chOff x="899592" y="3645024"/>
            <a:chExt cx="7365504" cy="935256"/>
          </a:xfrm>
        </p:grpSpPr>
        <p:sp>
          <p:nvSpPr>
            <p:cNvPr id="13" name="矩形 12"/>
            <p:cNvSpPr/>
            <p:nvPr/>
          </p:nvSpPr>
          <p:spPr>
            <a:xfrm>
              <a:off x="899592" y="3645024"/>
              <a:ext cx="7365504" cy="935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 /</a:t>
              </a:r>
              <a:r>
                <a:rPr lang="en-US" altLang="zh-CN" sz="2400" dirty="0" err="1">
                  <a:solidFill>
                    <a:srgbClr val="007C6A"/>
                  </a:solidFill>
                </a:rPr>
                <a:t>etc</a:t>
              </a:r>
              <a:endParaRPr lang="en-US" altLang="zh-CN" sz="2400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所有的系统管理所需要的配置文件和子目录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051720" y="3815887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557" y="4704220"/>
            <a:ext cx="8455742" cy="1372683"/>
            <a:chOff x="394769" y="4011514"/>
            <a:chExt cx="8455742" cy="1372683"/>
          </a:xfrm>
        </p:grpSpPr>
        <p:sp>
          <p:nvSpPr>
            <p:cNvPr id="16" name="矩形 15"/>
            <p:cNvSpPr/>
            <p:nvPr/>
          </p:nvSpPr>
          <p:spPr>
            <a:xfrm>
              <a:off x="394769" y="4011514"/>
              <a:ext cx="8455742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/</a:t>
              </a:r>
              <a:r>
                <a:rPr lang="en-US" altLang="zh-CN" sz="2400" dirty="0" err="1">
                  <a:solidFill>
                    <a:srgbClr val="007C6A"/>
                  </a:solidFill>
                </a:rPr>
                <a:t>usr</a:t>
              </a:r>
              <a:endParaRPr lang="en-US" altLang="zh-CN" sz="2400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 这是一个非常重要的目录，用户的很多应用程序和文件都放在这个目录下，类似与</a:t>
              </a:r>
              <a:r>
                <a:rPr lang="en-US" altLang="zh-CN" sz="2000" dirty="0">
                  <a:solidFill>
                    <a:srgbClr val="007C6A"/>
                  </a:solidFill>
                </a:rPr>
                <a:t>windows</a:t>
              </a:r>
              <a:r>
                <a:rPr lang="zh-CN" altLang="en-US" sz="2000" dirty="0">
                  <a:solidFill>
                    <a:srgbClr val="007C6A"/>
                  </a:solidFill>
                </a:rPr>
                <a:t>下的</a:t>
              </a:r>
              <a:r>
                <a:rPr lang="en-US" altLang="zh-CN" sz="2000" dirty="0">
                  <a:solidFill>
                    <a:srgbClr val="007C6A"/>
                  </a:solidFill>
                </a:rPr>
                <a:t>program files</a:t>
              </a:r>
              <a:r>
                <a:rPr lang="zh-CN" altLang="en-US" sz="2000" dirty="0">
                  <a:solidFill>
                    <a:srgbClr val="007C6A"/>
                  </a:solidFill>
                </a:rPr>
                <a:t>目录。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1528435" y="4176013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7630" y="957181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77477" y="2513589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proc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这个目录是一个虚拟的目录，它是系统内存的映射，我们可以通过直接访问这个目录来获取系统信息。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3" name="矩形 12"/>
          <p:cNvSpPr/>
          <p:nvPr/>
        </p:nvSpPr>
        <p:spPr>
          <a:xfrm>
            <a:off x="377477" y="1315658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/boot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这里存放的是启动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时使用的一些核心文件，包括一些连接文件以及镜像文件，自己的安装别放这里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477" y="3717032"/>
            <a:ext cx="849694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srv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</a:t>
            </a:r>
            <a:r>
              <a:rPr lang="zh-CN" altLang="en-US" sz="2000" dirty="0">
                <a:solidFill>
                  <a:srgbClr val="007C6A"/>
                </a:solidFill>
              </a:rPr>
              <a:t>缩写，该目录存放一些服务启动之后需要提取的数据。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378" y="4571051"/>
            <a:ext cx="819681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/sys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 这是</a:t>
            </a:r>
            <a:r>
              <a:rPr lang="en-US" altLang="zh-CN" sz="2000" dirty="0">
                <a:solidFill>
                  <a:srgbClr val="007C6A"/>
                </a:solidFill>
              </a:rPr>
              <a:t>linux2.6</a:t>
            </a:r>
            <a:r>
              <a:rPr lang="zh-CN" altLang="en-US" sz="2000" dirty="0">
                <a:solidFill>
                  <a:srgbClr val="007C6A"/>
                </a:solidFill>
              </a:rPr>
              <a:t>内核的一个很大的变化。该目录下安装了</a:t>
            </a:r>
            <a:r>
              <a:rPr lang="en-US" altLang="zh-CN" sz="2000" dirty="0">
                <a:solidFill>
                  <a:srgbClr val="007C6A"/>
                </a:solidFill>
              </a:rPr>
              <a:t>2.6</a:t>
            </a:r>
            <a:r>
              <a:rPr lang="zh-CN" altLang="en-US" sz="2000" dirty="0">
                <a:solidFill>
                  <a:srgbClr val="007C6A"/>
                </a:solidFill>
              </a:rPr>
              <a:t>内核中新出现的一个文件系统 </a:t>
            </a:r>
            <a:r>
              <a:rPr lang="en-US" altLang="zh-CN" sz="2000" dirty="0" err="1">
                <a:solidFill>
                  <a:srgbClr val="007C6A"/>
                </a:solidFill>
              </a:rPr>
              <a:t>sysfs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477" y="5637586"/>
            <a:ext cx="736550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tmp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这个目录是用来存放一些临时文件的。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1739778" y="1454181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544" y="1243221"/>
            <a:ext cx="845574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dev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的设备管理器，把所有的硬件用文件的形式存储。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467544" y="2396946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/media</a:t>
            </a:r>
            <a:r>
              <a:rPr lang="zh-CN" altLang="en-US" sz="2400" dirty="0">
                <a:solidFill>
                  <a:srgbClr val="007C6A"/>
                </a:solidFill>
              </a:rPr>
              <a:t>（</a:t>
            </a:r>
            <a:r>
              <a:rPr lang="en-US" altLang="zh-CN" sz="2400" dirty="0">
                <a:solidFill>
                  <a:srgbClr val="007C6A"/>
                </a:solidFill>
              </a:rPr>
              <a:t>centos6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系统会自动识别一些设备，例如</a:t>
            </a:r>
            <a:r>
              <a:rPr lang="en-US" altLang="zh-CN" sz="2000" dirty="0">
                <a:solidFill>
                  <a:srgbClr val="007C6A"/>
                </a:solidFill>
              </a:rPr>
              <a:t>U</a:t>
            </a:r>
            <a:r>
              <a:rPr lang="zh-CN" altLang="en-US" sz="2000" dirty="0">
                <a:solidFill>
                  <a:srgbClr val="007C6A"/>
                </a:solidFill>
              </a:rPr>
              <a:t>盘、光驱等等，当识别后，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会把识别的设备挂载到这个目录下。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5050780"/>
            <a:ext cx="845574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mnt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系统提供该目录是为了让用户临时挂载别的文件系统的，我们可以将外部的存储挂载在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mnt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上，然后进入该目录就可以查看里的内容了。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1907704" y="1347140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7" name="五角星 18"/>
          <p:cNvSpPr/>
          <p:nvPr/>
        </p:nvSpPr>
        <p:spPr>
          <a:xfrm>
            <a:off x="3347864" y="2547533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71830A-BAC3-458C-AEEE-1EA323165186}"/>
              </a:ext>
            </a:extLst>
          </p:cNvPr>
          <p:cNvSpPr/>
          <p:nvPr/>
        </p:nvSpPr>
        <p:spPr>
          <a:xfrm>
            <a:off x="467544" y="3699133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/run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进程产生的临时文件，虚拟机加载光盘映像在：</a:t>
            </a:r>
            <a:r>
              <a:rPr lang="en-US" altLang="zh-CN" sz="2000" dirty="0">
                <a:solidFill>
                  <a:srgbClr val="007C6A"/>
                </a:solidFill>
              </a:rPr>
              <a:t>/run/media/root/  </a:t>
            </a:r>
            <a:r>
              <a:rPr lang="zh-CN" altLang="en-US" sz="2000" dirty="0">
                <a:solidFill>
                  <a:srgbClr val="007C6A"/>
                </a:solidFill>
              </a:rPr>
              <a:t>目录下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9" name="五角星 18">
            <a:extLst>
              <a:ext uri="{FF2B5EF4-FFF2-40B4-BE49-F238E27FC236}">
                <a16:creationId xmlns:a16="http://schemas.microsoft.com/office/drawing/2014/main" id="{5333DFA3-8DC7-4322-8A15-46B5FE93AC6F}"/>
              </a:ext>
            </a:extLst>
          </p:cNvPr>
          <p:cNvSpPr/>
          <p:nvPr/>
        </p:nvSpPr>
        <p:spPr>
          <a:xfrm>
            <a:off x="1691680" y="3824985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0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3717032"/>
            <a:ext cx="8455742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var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这个目录中存放着在不断扩充着的东西，我们习惯将那些经常被修改的目录放在这个目录下。包括各种日志文件。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538438" y="3867051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0683" y="1087294"/>
            <a:ext cx="8496944" cy="1372683"/>
            <a:chOff x="-2467621" y="4951244"/>
            <a:chExt cx="8496944" cy="1372683"/>
          </a:xfrm>
        </p:grpSpPr>
        <p:sp>
          <p:nvSpPr>
            <p:cNvPr id="6" name="矩形 5"/>
            <p:cNvSpPr/>
            <p:nvPr/>
          </p:nvSpPr>
          <p:spPr>
            <a:xfrm>
              <a:off x="-2467621" y="4951244"/>
              <a:ext cx="8496944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 /opt       </a:t>
              </a: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这是给主机额外安装软件所摆放的目录。比如你安装一个</a:t>
              </a:r>
              <a:r>
                <a:rPr lang="en-US" altLang="zh-CN" sz="2000" dirty="0">
                  <a:solidFill>
                    <a:srgbClr val="007C6A"/>
                  </a:solidFill>
                </a:rPr>
                <a:t>ORACLE</a:t>
              </a:r>
              <a:r>
                <a:rPr lang="zh-CN" altLang="en-US" sz="2000" dirty="0">
                  <a:solidFill>
                    <a:srgbClr val="007C6A"/>
                  </a:solidFill>
                </a:rPr>
                <a:t>数据库则就可以放到这个目录下。默认是空的。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7" name="五角星 6"/>
            <p:cNvSpPr/>
            <p:nvPr/>
          </p:nvSpPr>
          <p:spPr>
            <a:xfrm>
              <a:off x="-1258332" y="5101024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0683" y="2378740"/>
            <a:ext cx="849694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这是另一个给主机额外安装软件所摆放的目录。一般是通过编译源码方式安装的程序。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135265" y="2459977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BB0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FBB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482998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32040" y="161368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32040" y="2482998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151459" y="3520668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935478" y="3522836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154897" y="4583622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938916" y="4585790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126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523942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24" y="1580115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548704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586374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588542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649328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651496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794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08720"/>
            <a:ext cx="79928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是什么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Linux</a:t>
            </a:r>
            <a:r>
              <a:rPr lang="zh-CN" altLang="en-US" sz="2400" dirty="0">
                <a:solidFill>
                  <a:srgbClr val="007C6A"/>
                </a:solidFill>
              </a:rPr>
              <a:t>系统的命令行下的文本编辑器。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使用命令：</a:t>
            </a:r>
            <a:r>
              <a:rPr lang="en-US" altLang="zh-CN" sz="2400" dirty="0">
                <a:solidFill>
                  <a:srgbClr val="007C6A"/>
                </a:solidFill>
              </a:rPr>
              <a:t>vi </a:t>
            </a:r>
            <a:r>
              <a:rPr lang="en-US" altLang="zh-CN" sz="2400" dirty="0" err="1">
                <a:solidFill>
                  <a:srgbClr val="007C6A"/>
                </a:solidFill>
              </a:rPr>
              <a:t>xxxx</a:t>
            </a:r>
            <a:r>
              <a:rPr lang="zh-CN" altLang="en-US" sz="2400" dirty="0">
                <a:solidFill>
                  <a:srgbClr val="007C6A"/>
                </a:solidFill>
              </a:rPr>
              <a:t>文件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或者</a:t>
            </a:r>
            <a:r>
              <a:rPr lang="en-US" altLang="zh-CN" sz="2400" dirty="0">
                <a:solidFill>
                  <a:srgbClr val="007C6A"/>
                </a:solidFill>
              </a:rPr>
              <a:t>vim  </a:t>
            </a:r>
            <a:r>
              <a:rPr lang="en-US" altLang="zh-CN" sz="2400" dirty="0" err="1">
                <a:solidFill>
                  <a:srgbClr val="007C6A"/>
                </a:solidFill>
              </a:rPr>
              <a:t>xxxx</a:t>
            </a:r>
            <a:r>
              <a:rPr lang="zh-CN" altLang="en-US" sz="2400" dirty="0">
                <a:solidFill>
                  <a:srgbClr val="007C6A"/>
                </a:solidFill>
              </a:rPr>
              <a:t>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468560" y="302799"/>
            <a:ext cx="8229600" cy="49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vi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vim</a:t>
            </a:r>
            <a:r>
              <a:rPr lang="zh-CN" altLang="en-US" dirty="0">
                <a:solidFill>
                  <a:schemeClr val="bg1"/>
                </a:solidFill>
              </a:rPr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242532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84784"/>
            <a:ext cx="7949683" cy="49685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860227"/>
            <a:ext cx="727280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武装起来的</a:t>
            </a:r>
            <a:r>
              <a:rPr lang="en-US" altLang="zh-CN" sz="2400">
                <a:solidFill>
                  <a:srgbClr val="007C6A"/>
                </a:solidFill>
              </a:rPr>
              <a:t>vim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2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63367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一般模式（默认模式）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2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2474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63472" y="24964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一般模式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1710EC-CB07-4654-8E40-B7C29543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09610"/>
              </p:ext>
            </p:extLst>
          </p:nvPr>
        </p:nvGraphicFramePr>
        <p:xfrm>
          <a:off x="1560004" y="2143293"/>
          <a:ext cx="6023992" cy="360680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7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删除光标当前行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撤销上一步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删除一个字母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删除一个字母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Backspace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yy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复制光标当前行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粘贴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dw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删除一个词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yw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复制一个词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8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7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2474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63472" y="24964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一般模式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5D7AD5-8847-4DC9-8910-CF6E98165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5409"/>
              </p:ext>
            </p:extLst>
          </p:nvPr>
        </p:nvGraphicFramePr>
        <p:xfrm>
          <a:off x="1524000" y="2708920"/>
          <a:ext cx="6023992" cy="221996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78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91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</a:rPr>
                        <a:t>shift+g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移动到页尾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/>
                        <a:t>数字</a:t>
                      </a:r>
                      <a:r>
                        <a:rPr lang="en-US" altLang="zh-CN" sz="1800" kern="1200" dirty="0"/>
                        <a:t>1+shift+g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移动到页头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/>
                        <a:t>数字</a:t>
                      </a:r>
                      <a:r>
                        <a:rPr lang="en-US" altLang="zh-CN" sz="1800" kern="1200" dirty="0" err="1"/>
                        <a:t>N+shift+g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移动到目标行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/>
                        <a:t>shift+6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/>
                        <a:t>移动到行头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shift+4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移动到行尾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3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8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63367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一般模式（默认模式）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编辑模式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命令模式</a:t>
            </a:r>
            <a:endParaRPr lang="zh-CN" alt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284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24744"/>
            <a:ext cx="799288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可以编写文字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要按下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, a </a:t>
            </a:r>
            <a:r>
              <a:rPr lang="en-US" altLang="zh-CN" sz="2400" dirty="0">
                <a:solidFill>
                  <a:srgbClr val="007C6A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o</a:t>
            </a:r>
            <a:r>
              <a:rPr lang="en-US" altLang="zh-CN" sz="2400" dirty="0">
                <a:solidFill>
                  <a:srgbClr val="007C6A"/>
                </a:solidFill>
              </a:rPr>
              <a:t>,</a:t>
            </a:r>
            <a:r>
              <a:rPr lang="zh-CN" altLang="en-US" sz="2400" dirty="0">
                <a:solidFill>
                  <a:srgbClr val="007C6A"/>
                </a:solidFill>
              </a:rPr>
              <a:t>等字母后才能进入编辑模式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进入后左下角会有</a:t>
            </a:r>
            <a:r>
              <a:rPr lang="en-US" altLang="zh-CN" sz="2400" dirty="0">
                <a:solidFill>
                  <a:srgbClr val="007C6A"/>
                </a:solidFill>
              </a:rPr>
              <a:t>[insert]</a:t>
            </a:r>
            <a:r>
              <a:rPr lang="zh-CN" altLang="en-US" sz="2400" dirty="0">
                <a:solidFill>
                  <a:srgbClr val="007C6A"/>
                </a:solidFill>
              </a:rPr>
              <a:t>或</a:t>
            </a:r>
            <a:r>
              <a:rPr lang="en-US" altLang="zh-CN" sz="2400" dirty="0">
                <a:solidFill>
                  <a:srgbClr val="007C6A"/>
                </a:solidFill>
              </a:rPr>
              <a:t>[replace]</a:t>
            </a:r>
            <a:r>
              <a:rPr lang="zh-CN" altLang="en-US" sz="2400" dirty="0">
                <a:solidFill>
                  <a:srgbClr val="007C6A"/>
                </a:solidFill>
              </a:rPr>
              <a:t>的字样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按下</a:t>
            </a:r>
            <a:r>
              <a:rPr lang="en-US" altLang="zh-CN" sz="2400" dirty="0">
                <a:solidFill>
                  <a:srgbClr val="007C6A"/>
                </a:solidFill>
              </a:rPr>
              <a:t>[ESC]</a:t>
            </a:r>
            <a:r>
              <a:rPr lang="zh-CN" altLang="en-US" sz="2400" dirty="0">
                <a:solidFill>
                  <a:srgbClr val="007C6A"/>
                </a:solidFill>
              </a:rPr>
              <a:t>这个按键即可退出编辑模式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38095"/>
              </p:ext>
            </p:extLst>
          </p:nvPr>
        </p:nvGraphicFramePr>
        <p:xfrm>
          <a:off x="827584" y="3513992"/>
          <a:ext cx="6096000" cy="249428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当前光标行的下一行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s,S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s:</a:t>
                      </a:r>
                      <a:r>
                        <a:rPr lang="zh-CN" altLang="en-US" dirty="0"/>
                        <a:t>删除当前字符并进入编辑</a:t>
                      </a:r>
                      <a:r>
                        <a:rPr lang="zh-CN" altLang="en-US" baseline="0" dirty="0"/>
                        <a:t> </a:t>
                      </a:r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S:</a:t>
                      </a:r>
                      <a:r>
                        <a:rPr lang="zh-CN" altLang="en-US" baseline="0" dirty="0"/>
                        <a:t>删除整行并进入编辑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进入替换模式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63367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一般模式（默认模式）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命令模式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0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24744"/>
            <a:ext cx="799288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可以进行存盘、退出、显示行号、搜索、批量替换等操作。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要在一般模式下输入</a:t>
            </a:r>
            <a:r>
              <a:rPr lang="en-US" altLang="zh-CN" sz="2400" dirty="0">
                <a:solidFill>
                  <a:srgbClr val="007C6A"/>
                </a:solidFill>
              </a:rPr>
              <a:t>"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en-US" altLang="zh-CN" sz="2400" dirty="0">
                <a:solidFill>
                  <a:srgbClr val="007C6A"/>
                </a:solidFill>
              </a:rPr>
              <a:t>"</a:t>
            </a:r>
            <a:r>
              <a:rPr lang="zh-CN" altLang="en-US" sz="2400" dirty="0">
                <a:solidFill>
                  <a:srgbClr val="007C6A"/>
                </a:solidFill>
              </a:rPr>
              <a:t>或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" 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400" b="1" dirty="0">
                <a:solidFill>
                  <a:srgbClr val="007C6A"/>
                </a:solidFill>
              </a:rPr>
              <a:t> "  </a:t>
            </a:r>
            <a:r>
              <a:rPr lang="zh-CN" altLang="en-US" sz="2400" dirty="0">
                <a:solidFill>
                  <a:srgbClr val="007C6A"/>
                </a:solidFill>
              </a:rPr>
              <a:t>可进入命令模式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进入后光标移至最下端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15653"/>
              </p:ext>
            </p:extLst>
          </p:nvPr>
        </p:nvGraphicFramePr>
        <p:xfrm>
          <a:off x="971600" y="3284984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 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q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!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 %s/old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/new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要查找的词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 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0070C0"/>
                          </a:solidFill>
                        </a:rPr>
                        <a:t>set nu </a:t>
                      </a:r>
                      <a:r>
                        <a:rPr lang="en-US" altLang="zh-CN" baseline="0" dirty="0"/>
                        <a:t>/ :set </a:t>
                      </a:r>
                      <a:r>
                        <a:rPr lang="en-US" altLang="zh-CN" baseline="0" dirty="0" err="1"/>
                        <a:t>nonu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显示行号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关闭行号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530191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命令模式</a:t>
            </a:r>
          </a:p>
        </p:txBody>
      </p:sp>
    </p:spTree>
    <p:extLst>
      <p:ext uri="{BB962C8B-B14F-4D97-AF65-F5344CB8AC3E}">
        <p14:creationId xmlns:p14="http://schemas.microsoft.com/office/powerpoint/2010/main" val="414869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828600" y="24957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14400" y="2564904"/>
            <a:ext cx="7474024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C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开源、稳定、漏洞少，靠谱公司都用它。</a:t>
            </a:r>
            <a:endParaRPr lang="en-US" altLang="zh-CN" sz="2800" dirty="0">
              <a:solidFill>
                <a:srgbClr val="007C6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4558631"/>
            <a:ext cx="8229600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C6A"/>
                </a:solidFill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</a:rPr>
              <a:t>是一套免费使用和自由传播的类</a:t>
            </a:r>
            <a:r>
              <a:rPr lang="en-US" altLang="zh-CN" sz="2800" dirty="0">
                <a:solidFill>
                  <a:srgbClr val="007C6A"/>
                </a:solidFill>
              </a:rPr>
              <a:t>Unix</a:t>
            </a:r>
            <a:r>
              <a:rPr lang="zh-CN" altLang="en-US" sz="2800" dirty="0">
                <a:solidFill>
                  <a:srgbClr val="007C6A"/>
                </a:solidFill>
              </a:rPr>
              <a:t>操作系统。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40338" y="1147152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为什么要学</a:t>
            </a: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40338" y="3364637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21368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49188" y="95280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三个模式之间的切换关系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3563888" y="2204864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1796057" y="4363085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5885706" y="4377210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命令模式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96158" y="2996952"/>
            <a:ext cx="832878" cy="1196126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382934" y="2996952"/>
            <a:ext cx="1133282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35202" y="2967981"/>
            <a:ext cx="1077126" cy="1281050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097297" y="2996952"/>
            <a:ext cx="863479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67744" y="1752069"/>
            <a:ext cx="1123468" cy="562317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52664" y="1236553"/>
            <a:ext cx="20162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#vi xxx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#vim xxx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0809" y="3142243"/>
            <a:ext cx="143090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 dirty="0" err="1">
                <a:solidFill>
                  <a:srgbClr val="007C6A"/>
                </a:solidFill>
              </a:rPr>
              <a:t>i</a:t>
            </a:r>
            <a:r>
              <a:rPr lang="en-US" altLang="zh-CN" sz="2400" i="1" dirty="0">
                <a:solidFill>
                  <a:srgbClr val="007C6A"/>
                </a:solidFill>
              </a:rPr>
              <a:t> </a:t>
            </a:r>
            <a:r>
              <a:rPr lang="zh-CN" altLang="en-US" sz="2400" i="1" dirty="0">
                <a:solidFill>
                  <a:srgbClr val="007C6A"/>
                </a:solidFill>
              </a:rPr>
              <a:t>或者</a:t>
            </a:r>
            <a:r>
              <a:rPr lang="en-US" altLang="zh-CN" sz="2400" i="1" dirty="0">
                <a:solidFill>
                  <a:srgbClr val="007C6A"/>
                </a:solidFill>
              </a:rPr>
              <a:t>a</a:t>
            </a:r>
          </a:p>
        </p:txBody>
      </p:sp>
      <p:sp>
        <p:nvSpPr>
          <p:cNvPr id="24" name="矩形 23"/>
          <p:cNvSpPr/>
          <p:nvPr/>
        </p:nvSpPr>
        <p:spPr>
          <a:xfrm>
            <a:off x="4913616" y="3428475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5" name="矩形 24"/>
          <p:cNvSpPr/>
          <p:nvPr/>
        </p:nvSpPr>
        <p:spPr>
          <a:xfrm>
            <a:off x="3571149" y="3414474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8" name="矩形 27"/>
          <p:cNvSpPr/>
          <p:nvPr/>
        </p:nvSpPr>
        <p:spPr>
          <a:xfrm>
            <a:off x="6166942" y="2967981"/>
            <a:ext cx="3205200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或者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562438" y="5109396"/>
            <a:ext cx="889882" cy="911892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89908" y="5109396"/>
            <a:ext cx="223462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wq</a:t>
            </a:r>
            <a:r>
              <a:rPr lang="en-US" altLang="zh-CN" sz="2400" dirty="0">
                <a:solidFill>
                  <a:srgbClr val="007C6A"/>
                </a:solidFill>
              </a:rPr>
              <a:t>  :q   :q!</a:t>
            </a:r>
          </a:p>
        </p:txBody>
      </p:sp>
      <p:sp>
        <p:nvSpPr>
          <p:cNvPr id="34" name="矩形 33"/>
          <p:cNvSpPr/>
          <p:nvPr/>
        </p:nvSpPr>
        <p:spPr>
          <a:xfrm>
            <a:off x="366876" y="1330977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-452144" y="27620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2638" y="5869884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85423" cy="5660348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52144" y="27620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82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16016" y="1655990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16016" y="2615284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35435" y="3652954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19454" y="3655122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35435" y="4575525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22892" y="457552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0276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0852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常用基本命令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992888" cy="662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帮助手册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man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--help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日期类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date ,</a:t>
            </a:r>
            <a:r>
              <a:rPr lang="en-US" altLang="zh-CN" sz="2400" dirty="0" err="1">
                <a:solidFill>
                  <a:srgbClr val="007C6A"/>
                </a:solidFill>
              </a:rPr>
              <a:t>cal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显示当前目录 </a:t>
            </a:r>
            <a:r>
              <a:rPr lang="en-US" altLang="zh-CN" sz="2400" dirty="0" err="1">
                <a:solidFill>
                  <a:srgbClr val="007C6A"/>
                </a:solidFill>
              </a:rPr>
              <a:t>pwd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</a:t>
            </a:r>
            <a:r>
              <a:rPr lang="zh-CN" altLang="en-US" sz="2400" dirty="0">
                <a:solidFill>
                  <a:srgbClr val="007C6A"/>
                </a:solidFill>
              </a:rPr>
              <a:t>切换目录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  .. </a:t>
            </a:r>
            <a:r>
              <a:rPr lang="zh-CN" altLang="en-US" sz="2400" dirty="0">
                <a:solidFill>
                  <a:srgbClr val="007C6A"/>
                </a:solidFill>
              </a:rPr>
              <a:t>返回上级目录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  /  </a:t>
            </a:r>
            <a:r>
              <a:rPr lang="zh-CN" altLang="en-US" sz="2400" dirty="0">
                <a:solidFill>
                  <a:srgbClr val="007C6A"/>
                </a:solidFill>
              </a:rPr>
              <a:t>返回至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  , cd  ~   </a:t>
            </a:r>
            <a:r>
              <a:rPr lang="zh-CN" altLang="en-US" sz="2400" dirty="0">
                <a:solidFill>
                  <a:srgbClr val="007C6A"/>
                </a:solidFill>
              </a:rPr>
              <a:t>返回家目录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 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sysconfig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通过绝对路径访问</a:t>
            </a:r>
            <a:r>
              <a:rPr lang="en-US" altLang="zh-CN" sz="2400" dirty="0">
                <a:solidFill>
                  <a:srgbClr val="007C6A"/>
                </a:solidFill>
              </a:rPr>
              <a:t>(</a:t>
            </a:r>
            <a:r>
              <a:rPr lang="zh-CN" altLang="en-US" sz="2400" dirty="0">
                <a:solidFill>
                  <a:srgbClr val="007C6A"/>
                </a:solidFill>
              </a:rPr>
              <a:t>利用</a:t>
            </a:r>
            <a:r>
              <a:rPr lang="en-US" altLang="zh-CN" sz="2400" dirty="0">
                <a:solidFill>
                  <a:srgbClr val="007C6A"/>
                </a:solidFill>
              </a:rPr>
              <a:t>tab</a:t>
            </a:r>
            <a:r>
              <a:rPr lang="zh-CN" altLang="en-US" sz="2400" dirty="0">
                <a:solidFill>
                  <a:srgbClr val="007C6A"/>
                </a:solidFill>
              </a:rPr>
              <a:t>键</a:t>
            </a:r>
            <a:r>
              <a:rPr lang="en-US" altLang="zh-CN" sz="24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  ./</a:t>
            </a:r>
            <a:r>
              <a:rPr lang="en-US" altLang="zh-CN" sz="2400" dirty="0" err="1">
                <a:solidFill>
                  <a:srgbClr val="007C6A"/>
                </a:solidFill>
              </a:rPr>
              <a:t>sysconfig</a:t>
            </a:r>
            <a:r>
              <a:rPr lang="en-US" altLang="zh-CN" sz="2400" dirty="0">
                <a:solidFill>
                  <a:srgbClr val="007C6A"/>
                </a:solidFill>
              </a:rPr>
              <a:t>    </a:t>
            </a:r>
            <a:r>
              <a:rPr lang="zh-CN" altLang="en-US" sz="2400" dirty="0">
                <a:solidFill>
                  <a:srgbClr val="007C6A"/>
                </a:solidFill>
              </a:rPr>
              <a:t>通过相对路径访问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7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611" y="764205"/>
            <a:ext cx="868680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7C6A"/>
                </a:solidFill>
              </a:rPr>
              <a:t>ls</a:t>
            </a:r>
            <a:r>
              <a:rPr lang="en-US" altLang="zh-CN" sz="28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 </a:t>
            </a:r>
            <a:r>
              <a:rPr lang="zh-CN" altLang="en-US" sz="2000" dirty="0">
                <a:solidFill>
                  <a:srgbClr val="007C6A"/>
                </a:solidFill>
              </a:rPr>
              <a:t>全部文件，连同隐藏的文件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-l </a:t>
            </a:r>
            <a:r>
              <a:rPr lang="zh-CN" altLang="en-US" sz="2000" dirty="0">
                <a:solidFill>
                  <a:srgbClr val="007C6A"/>
                </a:solidFill>
              </a:rPr>
              <a:t>列出详细列表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别名</a:t>
            </a:r>
            <a:r>
              <a:rPr lang="en-US" altLang="zh-CN" sz="2000" b="1" dirty="0" err="1">
                <a:solidFill>
                  <a:srgbClr val="FF0000"/>
                </a:solidFill>
              </a:rPr>
              <a:t>ll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列表信息： 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84011" y="2924478"/>
            <a:ext cx="10791125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类型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权限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文件：硬连接数或目录：子目录数</a:t>
            </a:r>
            <a:r>
              <a:rPr lang="en-US" altLang="zh-CN" sz="1600" b="1" dirty="0">
                <a:solidFill>
                  <a:srgbClr val="007C6A"/>
                </a:solidFill>
              </a:rPr>
              <a:t>&gt;&lt; </a:t>
            </a:r>
            <a:r>
              <a:rPr lang="zh-CN" altLang="en-US" sz="1600" b="1" dirty="0">
                <a:solidFill>
                  <a:srgbClr val="007C6A"/>
                </a:solidFill>
              </a:rPr>
              <a:t>所属人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所属组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大小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建立时间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文件名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79987" y="3241326"/>
            <a:ext cx="231953" cy="571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52124" y="3233309"/>
            <a:ext cx="1437150" cy="512661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168343" y="3241945"/>
            <a:ext cx="3118699" cy="570415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641997" y="3233309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25556" y="3241290"/>
            <a:ext cx="250382" cy="54743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49348" y="3209506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54302" y="3244326"/>
            <a:ext cx="3244500" cy="568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777289" y="3241290"/>
            <a:ext cx="2785558" cy="513316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2523" y="4939109"/>
            <a:ext cx="819705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grep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配合显示内容的命令，根据跟随的内容显示，该行内容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</a:t>
            </a: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en-US" altLang="zh-CN" sz="2000" dirty="0">
                <a:solidFill>
                  <a:srgbClr val="007C6A"/>
                </a:solidFill>
              </a:rPr>
              <a:t> –l |</a:t>
            </a:r>
            <a:r>
              <a:rPr lang="en-US" altLang="zh-CN" sz="2000" dirty="0" err="1">
                <a:solidFill>
                  <a:srgbClr val="007C6A"/>
                </a:solidFill>
              </a:rPr>
              <a:t>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112192" y="226116"/>
            <a:ext cx="76091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 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9B109-85A0-415B-914E-8543FF5F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7" y="3876546"/>
            <a:ext cx="8638548" cy="9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9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7144" y="2415432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touch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zh-CN" altLang="en-US" sz="2000" dirty="0">
                <a:solidFill>
                  <a:srgbClr val="007C6A"/>
                </a:solidFill>
              </a:rPr>
              <a:t>新建一个文件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例：</a:t>
            </a:r>
            <a:r>
              <a:rPr lang="en-US" altLang="zh-CN" sz="2000" dirty="0">
                <a:solidFill>
                  <a:srgbClr val="007C6A"/>
                </a:solidFill>
              </a:rPr>
              <a:t>touch  </a:t>
            </a:r>
            <a:r>
              <a:rPr lang="zh-CN" altLang="en-US" sz="2000" dirty="0">
                <a:solidFill>
                  <a:srgbClr val="007C6A"/>
                </a:solidFill>
              </a:rPr>
              <a:t>文件名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4365104"/>
            <a:ext cx="4572000" cy="533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</a:rPr>
              <a:t> rmdir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144" y="1052736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mkdir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-p  </a:t>
            </a:r>
            <a:r>
              <a:rPr lang="zh-CN" altLang="en-US" sz="2000" dirty="0">
                <a:solidFill>
                  <a:srgbClr val="007C6A"/>
                </a:solidFill>
              </a:rPr>
              <a:t>可以一下建好多级目录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例： </a:t>
            </a:r>
            <a:r>
              <a:rPr lang="en-US" altLang="zh-CN" sz="2000" dirty="0" err="1">
                <a:solidFill>
                  <a:srgbClr val="007C6A"/>
                </a:solidFill>
              </a:rPr>
              <a:t>mkdir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目录名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12192" y="226116"/>
            <a:ext cx="76091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 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486391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 </a:t>
            </a:r>
            <a:r>
              <a:rPr lang="zh-CN" altLang="en-US" sz="2000">
                <a:solidFill>
                  <a:srgbClr val="007C6A"/>
                </a:solidFill>
              </a:rPr>
              <a:t>删除一个空目录</a:t>
            </a:r>
            <a:endParaRPr lang="en-US" altLang="zh-CN" sz="20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例： </a:t>
            </a:r>
            <a:r>
              <a:rPr lang="en-US" altLang="zh-CN" sz="2000">
                <a:solidFill>
                  <a:srgbClr val="007C6A"/>
                </a:solidFill>
              </a:rPr>
              <a:t>rmdir  dirname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4928" y="2706729"/>
            <a:ext cx="7416824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cp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cp</a:t>
            </a:r>
            <a:r>
              <a:rPr lang="en-US" altLang="zh-CN" sz="2000" dirty="0">
                <a:solidFill>
                  <a:srgbClr val="007C6A"/>
                </a:solidFill>
              </a:rPr>
              <a:t>  【</a:t>
            </a:r>
            <a:r>
              <a:rPr lang="zh-CN" altLang="en-US" sz="2000" dirty="0">
                <a:solidFill>
                  <a:srgbClr val="007C6A"/>
                </a:solidFill>
              </a:rPr>
              <a:t>要复制的文件</a:t>
            </a:r>
            <a:r>
              <a:rPr lang="en-US" altLang="zh-CN" sz="2000" dirty="0">
                <a:solidFill>
                  <a:srgbClr val="007C6A"/>
                </a:solidFill>
              </a:rPr>
              <a:t>】 【</a:t>
            </a:r>
            <a:r>
              <a:rPr lang="zh-CN" altLang="en-US" sz="2000" dirty="0">
                <a:solidFill>
                  <a:srgbClr val="007C6A"/>
                </a:solidFill>
              </a:rPr>
              <a:t>到哪里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-r </a:t>
            </a:r>
            <a:r>
              <a:rPr lang="zh-CN" altLang="en-US" sz="2000" dirty="0">
                <a:solidFill>
                  <a:srgbClr val="007C6A"/>
                </a:solidFill>
              </a:rPr>
              <a:t>递归复制整个文件夹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显示复制过程中文件的列表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强制覆盖不提示的方法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临时方法：用</a:t>
            </a:r>
            <a:r>
              <a:rPr lang="en-US" altLang="zh-CN" sz="2000" dirty="0">
                <a:solidFill>
                  <a:srgbClr val="007C6A"/>
                </a:solidFill>
              </a:rPr>
              <a:t>\</a:t>
            </a:r>
            <a:r>
              <a:rPr lang="en-US" altLang="zh-CN" sz="2000" dirty="0" err="1">
                <a:solidFill>
                  <a:srgbClr val="007C6A"/>
                </a:solidFill>
              </a:rPr>
              <a:t>cp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928" y="1124744"/>
            <a:ext cx="5256584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rm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移除文件或目录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rvf</a:t>
            </a:r>
            <a:r>
              <a:rPr lang="zh-CN" altLang="en-US" sz="2000" dirty="0">
                <a:solidFill>
                  <a:srgbClr val="007C6A"/>
                </a:solidFill>
              </a:rPr>
              <a:t>递归删除所有目录内容，提示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rf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递归删除所有目录内容，不提示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常用基本命令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06412" y="18538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1978231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4928" y="1126935"/>
            <a:ext cx="7365504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mv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mv   </a:t>
            </a:r>
            <a:r>
              <a:rPr lang="en-US" altLang="zh-CN" sz="2000" dirty="0" err="1">
                <a:solidFill>
                  <a:srgbClr val="007C6A"/>
                </a:solidFill>
              </a:rPr>
              <a:t>oldFileName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en-US" altLang="zh-CN" sz="2000" dirty="0" err="1">
                <a:solidFill>
                  <a:srgbClr val="007C6A"/>
                </a:solidFill>
              </a:rPr>
              <a:t>newFileName</a:t>
            </a:r>
            <a:r>
              <a:rPr lang="en-US" altLang="zh-CN" sz="2000" dirty="0">
                <a:solidFill>
                  <a:srgbClr val="007C6A"/>
                </a:solidFill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</a:rPr>
              <a:t>重命名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mv    /temp/</a:t>
            </a:r>
            <a:r>
              <a:rPr lang="en-US" altLang="zh-CN" sz="2000" dirty="0" err="1">
                <a:solidFill>
                  <a:srgbClr val="007C6A"/>
                </a:solidFill>
              </a:rPr>
              <a:t>movefile</a:t>
            </a:r>
            <a:r>
              <a:rPr lang="en-US" altLang="zh-CN" sz="2000" dirty="0">
                <a:solidFill>
                  <a:srgbClr val="007C6A"/>
                </a:solidFill>
              </a:rPr>
              <a:t>      /</a:t>
            </a:r>
            <a:r>
              <a:rPr lang="en-US" altLang="zh-CN" sz="2000" dirty="0" err="1">
                <a:solidFill>
                  <a:srgbClr val="007C6A"/>
                </a:solidFill>
              </a:rPr>
              <a:t>targetFolder</a:t>
            </a:r>
            <a:r>
              <a:rPr lang="en-US" altLang="zh-CN" sz="2000" dirty="0">
                <a:solidFill>
                  <a:srgbClr val="007C6A"/>
                </a:solidFill>
              </a:rPr>
              <a:t>     </a:t>
            </a:r>
            <a:r>
              <a:rPr lang="zh-CN" altLang="en-US" sz="2000">
                <a:solidFill>
                  <a:srgbClr val="007C6A"/>
                </a:solidFill>
              </a:rPr>
              <a:t>移动文件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928" y="3261959"/>
            <a:ext cx="7365504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cat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cat  </a:t>
            </a:r>
            <a:r>
              <a:rPr lang="zh-CN" altLang="en-US" sz="2000" dirty="0">
                <a:solidFill>
                  <a:srgbClr val="007C6A"/>
                </a:solidFill>
              </a:rPr>
              <a:t>文件名   查看轻量级的文本文件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cat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1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2   </a:t>
            </a:r>
            <a:r>
              <a:rPr lang="zh-CN" altLang="en-US" sz="2000" dirty="0">
                <a:solidFill>
                  <a:srgbClr val="007C6A"/>
                </a:solidFill>
              </a:rPr>
              <a:t>连接显示多个文件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cat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1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2 &gt;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3 </a:t>
            </a:r>
            <a:r>
              <a:rPr lang="zh-CN" altLang="en-US" sz="2000" dirty="0">
                <a:solidFill>
                  <a:srgbClr val="007C6A"/>
                </a:solidFill>
              </a:rPr>
              <a:t>合并为新文件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290391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764704"/>
            <a:ext cx="736550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more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查看较长的文件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空白键 </a:t>
            </a:r>
            <a:r>
              <a:rPr lang="en-US" altLang="zh-CN" sz="2000" dirty="0">
                <a:solidFill>
                  <a:srgbClr val="007C6A"/>
                </a:solidFill>
              </a:rPr>
              <a:t>(space)</a:t>
            </a:r>
            <a:r>
              <a:rPr lang="zh-CN" altLang="en-US" sz="2000" dirty="0">
                <a:solidFill>
                  <a:srgbClr val="007C6A"/>
                </a:solidFill>
              </a:rPr>
              <a:t>：代表向下翻一页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Enter:</a:t>
            </a:r>
            <a:r>
              <a:rPr lang="zh-CN" altLang="en-US" sz="2000" dirty="0">
                <a:solidFill>
                  <a:srgbClr val="007C6A"/>
                </a:solidFill>
              </a:rPr>
              <a:t>代表向下翻一行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q:</a:t>
            </a:r>
            <a:r>
              <a:rPr lang="zh-CN" altLang="en-US" sz="2000" dirty="0">
                <a:solidFill>
                  <a:srgbClr val="007C6A"/>
                </a:solidFill>
              </a:rPr>
              <a:t>代表立刻离开 </a:t>
            </a:r>
            <a:r>
              <a:rPr lang="en-US" altLang="zh-CN" sz="2000" dirty="0">
                <a:solidFill>
                  <a:srgbClr val="007C6A"/>
                </a:solidFill>
              </a:rPr>
              <a:t>more </a:t>
            </a:r>
            <a:r>
              <a:rPr lang="zh-CN" altLang="en-US" sz="2000" dirty="0">
                <a:solidFill>
                  <a:srgbClr val="007C6A"/>
                </a:solidFill>
              </a:rPr>
              <a:t>，不再显示该文件内容。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Ctrl+F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向下滚动一屏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Ctrl+B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返回上</a:t>
            </a:r>
            <a:r>
              <a:rPr lang="zh-CN" altLang="en-US" sz="2000">
                <a:solidFill>
                  <a:srgbClr val="007C6A"/>
                </a:solidFill>
              </a:rPr>
              <a:t>一屏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069" y="3380625"/>
            <a:ext cx="7365504" cy="294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less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</a:rPr>
              <a:t>more</a:t>
            </a:r>
            <a:r>
              <a:rPr lang="zh-CN" altLang="en-US" sz="2000" b="1" dirty="0">
                <a:solidFill>
                  <a:srgbClr val="007C6A"/>
                </a:solidFill>
              </a:rPr>
              <a:t>类似，比</a:t>
            </a:r>
            <a:r>
              <a:rPr lang="en-US" altLang="zh-CN" sz="2000" b="1" dirty="0">
                <a:solidFill>
                  <a:srgbClr val="007C6A"/>
                </a:solidFill>
              </a:rPr>
              <a:t>more</a:t>
            </a:r>
            <a:r>
              <a:rPr lang="zh-CN" altLang="en-US" sz="2000" b="1" dirty="0">
                <a:solidFill>
                  <a:srgbClr val="007C6A"/>
                </a:solidFill>
              </a:rPr>
              <a:t>功能更多。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</a:t>
            </a:r>
            <a:r>
              <a:rPr lang="en-US" altLang="zh-CN" sz="2000" dirty="0" err="1">
                <a:solidFill>
                  <a:srgbClr val="007C6A"/>
                </a:solidFill>
              </a:rPr>
              <a:t>pagedown</a:t>
            </a:r>
            <a:r>
              <a:rPr lang="en-US" altLang="zh-CN" sz="2000" dirty="0">
                <a:solidFill>
                  <a:srgbClr val="007C6A"/>
                </a:solidFill>
              </a:rPr>
              <a:t>]</a:t>
            </a:r>
            <a:r>
              <a:rPr lang="zh-CN" altLang="en-US" sz="2000" dirty="0">
                <a:solidFill>
                  <a:srgbClr val="007C6A"/>
                </a:solidFill>
              </a:rPr>
              <a:t>：向下翻动一页；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</a:t>
            </a:r>
            <a:r>
              <a:rPr lang="en-US" altLang="zh-CN" sz="2000" dirty="0" err="1">
                <a:solidFill>
                  <a:srgbClr val="007C6A"/>
                </a:solidFill>
              </a:rPr>
              <a:t>pageup</a:t>
            </a:r>
            <a:r>
              <a:rPr lang="en-US" altLang="zh-CN" sz="2000" dirty="0">
                <a:solidFill>
                  <a:srgbClr val="007C6A"/>
                </a:solidFill>
              </a:rPr>
              <a:t>] </a:t>
            </a:r>
            <a:r>
              <a:rPr lang="zh-CN" altLang="en-US" sz="2000" dirty="0">
                <a:solidFill>
                  <a:srgbClr val="007C6A"/>
                </a:solidFill>
              </a:rPr>
              <a:t>：向上翻动一页；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字串    ：向下搜寻</a:t>
            </a:r>
            <a:r>
              <a:rPr lang="en-US" altLang="zh-CN" sz="2000" dirty="0">
                <a:solidFill>
                  <a:srgbClr val="007C6A"/>
                </a:solidFill>
              </a:rPr>
              <a:t>『</a:t>
            </a:r>
            <a:r>
              <a:rPr lang="zh-CN" altLang="en-US" sz="2000" dirty="0">
                <a:solidFill>
                  <a:srgbClr val="007C6A"/>
                </a:solidFill>
              </a:rPr>
              <a:t>字串</a:t>
            </a:r>
            <a:r>
              <a:rPr lang="en-US" altLang="zh-CN" sz="2000" dirty="0">
                <a:solidFill>
                  <a:srgbClr val="007C6A"/>
                </a:solidFill>
              </a:rPr>
              <a:t>』</a:t>
            </a:r>
            <a:r>
              <a:rPr lang="zh-CN" altLang="en-US" sz="2000" dirty="0">
                <a:solidFill>
                  <a:srgbClr val="007C6A"/>
                </a:solidFill>
              </a:rPr>
              <a:t>的功能；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?</a:t>
            </a:r>
            <a:r>
              <a:rPr lang="zh-CN" altLang="en-US" sz="2000" dirty="0">
                <a:solidFill>
                  <a:srgbClr val="007C6A"/>
                </a:solidFill>
              </a:rPr>
              <a:t>字串    ：向上搜寻</a:t>
            </a:r>
            <a:r>
              <a:rPr lang="en-US" altLang="zh-CN" sz="2000" dirty="0">
                <a:solidFill>
                  <a:srgbClr val="007C6A"/>
                </a:solidFill>
              </a:rPr>
              <a:t>『</a:t>
            </a:r>
            <a:r>
              <a:rPr lang="zh-CN" altLang="en-US" sz="2000" dirty="0">
                <a:solidFill>
                  <a:srgbClr val="007C6A"/>
                </a:solidFill>
              </a:rPr>
              <a:t>字串</a:t>
            </a:r>
            <a:r>
              <a:rPr lang="en-US" altLang="zh-CN" sz="2000" dirty="0">
                <a:solidFill>
                  <a:srgbClr val="007C6A"/>
                </a:solidFill>
              </a:rPr>
              <a:t>』</a:t>
            </a:r>
            <a:r>
              <a:rPr lang="zh-CN" altLang="en-US" sz="2000" dirty="0">
                <a:solidFill>
                  <a:srgbClr val="007C6A"/>
                </a:solidFill>
              </a:rPr>
              <a:t>的功能；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n        </a:t>
            </a:r>
            <a:r>
              <a:rPr lang="zh-CN" altLang="en-US" sz="2000" dirty="0">
                <a:solidFill>
                  <a:srgbClr val="007C6A"/>
                </a:solidFill>
              </a:rPr>
              <a:t>：重复前一个搜寻 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zh-CN" altLang="en-US" sz="2000" dirty="0">
                <a:solidFill>
                  <a:srgbClr val="007C6A"/>
                </a:solidFill>
              </a:rPr>
              <a:t>与 </a:t>
            </a:r>
            <a:r>
              <a:rPr lang="en-US" altLang="zh-CN" sz="2000" dirty="0">
                <a:solidFill>
                  <a:srgbClr val="007C6A"/>
                </a:solidFill>
              </a:rPr>
              <a:t>/ </a:t>
            </a:r>
            <a:r>
              <a:rPr lang="zh-CN" altLang="en-US" sz="2000" dirty="0">
                <a:solidFill>
                  <a:srgbClr val="007C6A"/>
                </a:solidFill>
              </a:rPr>
              <a:t>或 </a:t>
            </a:r>
            <a:r>
              <a:rPr lang="en-US" altLang="zh-CN" sz="2000" dirty="0">
                <a:solidFill>
                  <a:srgbClr val="007C6A"/>
                </a:solidFill>
              </a:rPr>
              <a:t>? </a:t>
            </a:r>
            <a:r>
              <a:rPr lang="zh-CN" altLang="en-US" sz="2000" dirty="0">
                <a:solidFill>
                  <a:srgbClr val="007C6A"/>
                </a:solidFill>
              </a:rPr>
              <a:t>有关！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N        </a:t>
            </a:r>
            <a:r>
              <a:rPr lang="zh-CN" altLang="en-US" sz="2000" dirty="0">
                <a:solidFill>
                  <a:srgbClr val="007C6A"/>
                </a:solidFill>
              </a:rPr>
              <a:t>：反向的重复前一个搜寻 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zh-CN" altLang="en-US" sz="2000" dirty="0">
                <a:solidFill>
                  <a:srgbClr val="007C6A"/>
                </a:solidFill>
              </a:rPr>
              <a:t>与 </a:t>
            </a:r>
            <a:r>
              <a:rPr lang="en-US" altLang="zh-CN" sz="2000" dirty="0">
                <a:solidFill>
                  <a:srgbClr val="007C6A"/>
                </a:solidFill>
              </a:rPr>
              <a:t>/ </a:t>
            </a:r>
            <a:r>
              <a:rPr lang="zh-CN" altLang="en-US" sz="2000" dirty="0">
                <a:solidFill>
                  <a:srgbClr val="007C6A"/>
                </a:solidFill>
              </a:rPr>
              <a:t>或 </a:t>
            </a:r>
            <a:r>
              <a:rPr lang="en-US" altLang="zh-CN" sz="2000" dirty="0">
                <a:solidFill>
                  <a:srgbClr val="007C6A"/>
                </a:solidFill>
              </a:rPr>
              <a:t>? </a:t>
            </a:r>
            <a:r>
              <a:rPr lang="zh-CN" altLang="en-US" sz="2000" dirty="0">
                <a:solidFill>
                  <a:srgbClr val="007C6A"/>
                </a:solidFill>
              </a:rPr>
              <a:t>有关！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2885051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965377"/>
            <a:ext cx="736550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tail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从尾部开始查看，比较适合查看日志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-f </a:t>
            </a:r>
            <a:r>
              <a:rPr lang="zh-CN" altLang="en-US" sz="2000" dirty="0">
                <a:solidFill>
                  <a:srgbClr val="007C6A"/>
                </a:solidFill>
              </a:rPr>
              <a:t>跟随查看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-n200  </a:t>
            </a:r>
            <a:r>
              <a:rPr lang="zh-CN" altLang="en-US" sz="2000">
                <a:solidFill>
                  <a:srgbClr val="007C6A"/>
                </a:solidFill>
              </a:rPr>
              <a:t>显示的行数，</a:t>
            </a:r>
            <a:r>
              <a:rPr lang="en-US" altLang="zh-CN" sz="2000" dirty="0">
                <a:solidFill>
                  <a:srgbClr val="007C6A"/>
                </a:solidFill>
              </a:rPr>
              <a:t>n</a:t>
            </a:r>
            <a:r>
              <a:rPr lang="zh-CN" altLang="en-US" sz="2000" dirty="0">
                <a:solidFill>
                  <a:srgbClr val="007C6A"/>
                </a:solidFill>
              </a:rPr>
              <a:t>可以省略。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0986" y="4293096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echo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输出环境变量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</a:rPr>
              <a:t>shell</a:t>
            </a:r>
            <a:r>
              <a:rPr lang="zh-CN" altLang="en-US" sz="2000" dirty="0">
                <a:solidFill>
                  <a:srgbClr val="007C6A"/>
                </a:solidFill>
              </a:rPr>
              <a:t>脚本中当</a:t>
            </a:r>
            <a:r>
              <a:rPr lang="en-US" altLang="zh-CN" sz="2000" dirty="0" err="1">
                <a:solidFill>
                  <a:srgbClr val="007C6A"/>
                </a:solidFill>
              </a:rPr>
              <a:t>system.out.print</a:t>
            </a:r>
            <a:r>
              <a:rPr lang="zh-CN" altLang="en-US" sz="2000" dirty="0">
                <a:solidFill>
                  <a:srgbClr val="007C6A"/>
                </a:solidFill>
              </a:rPr>
              <a:t>用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0986" y="2929770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history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查看历史命令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19080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45602" y="246173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Unix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的那些事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45671" y="1573270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56389" y="2795822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315346" y="3221724"/>
            <a:ext cx="216024" cy="230014"/>
          </a:xfrm>
          <a:prstGeom prst="flowChartConnector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6888" y="2289905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80’s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51390" y="1709919"/>
            <a:ext cx="1503798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42586" y="1983526"/>
            <a:ext cx="14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贝尔实验室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19" y="893412"/>
            <a:ext cx="2332377" cy="108439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7" y="1255549"/>
            <a:ext cx="1364185" cy="69744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78421" y="1193237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70’s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6" y="4070219"/>
            <a:ext cx="726579" cy="282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24" y="3950934"/>
            <a:ext cx="1008202" cy="443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3850028"/>
            <a:ext cx="628079" cy="6537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92" y="4920584"/>
            <a:ext cx="684395" cy="67751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324" y="4920584"/>
            <a:ext cx="1063178" cy="51781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773" y="4920584"/>
            <a:ext cx="1200150" cy="600075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V="1">
            <a:off x="567173" y="4503743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826674" y="4503743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157847" y="4573061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13167" y="3265506"/>
            <a:ext cx="108012" cy="56504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98587" y="3265506"/>
            <a:ext cx="685597" cy="6166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119612" y="3179692"/>
            <a:ext cx="1913781" cy="54409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049821" y="2924496"/>
            <a:ext cx="4195734" cy="4049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7014761" y="2366746"/>
            <a:ext cx="1800200" cy="3942573"/>
          </a:xfrm>
          <a:prstGeom prst="wedgeRoundRectCallout">
            <a:avLst>
              <a:gd name="adj1" fmla="val -81483"/>
              <a:gd name="adj2" fmla="val -11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在自由的时代用户应该免费享有对软件源代码阅读、修改的权利。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 软件公司可以靠提供服务和训练获得盈利。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499992" y="3578651"/>
            <a:ext cx="1863459" cy="2010589"/>
            <a:chOff x="4499992" y="3578651"/>
            <a:chExt cx="1863459" cy="2010589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1670" y="3578651"/>
              <a:ext cx="1779698" cy="1620619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4499992" y="5219908"/>
              <a:ext cx="1863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655504" y="1846798"/>
            <a:ext cx="0" cy="8862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标题 1"/>
          <p:cNvSpPr txBox="1">
            <a:spLocks/>
          </p:cNvSpPr>
          <p:nvPr/>
        </p:nvSpPr>
        <p:spPr>
          <a:xfrm>
            <a:off x="301952" y="5514334"/>
            <a:ext cx="5327703" cy="13898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chemeClr val="tx2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600" b="1" i="1" dirty="0">
                <a:solidFill>
                  <a:srgbClr val="007C6A"/>
                </a:solidFill>
              </a:rPr>
              <a:t>Unix</a:t>
            </a:r>
            <a:r>
              <a:rPr lang="zh-CN" altLang="en-US" sz="1600" b="1" i="1" dirty="0">
                <a:solidFill>
                  <a:srgbClr val="007C6A"/>
                </a:solidFill>
              </a:rPr>
              <a:t>不是你说用就能用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5</a:t>
            </a:r>
            <a:r>
              <a:rPr lang="zh-CN" altLang="en-US" sz="1600" b="1" i="1" dirty="0">
                <a:solidFill>
                  <a:srgbClr val="007C6A"/>
                </a:solidFill>
              </a:rPr>
              <a:t>万美元起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</a:t>
            </a:r>
            <a:r>
              <a:rPr lang="zh-CN" altLang="en-US" sz="1600" b="1" i="1" dirty="0">
                <a:solidFill>
                  <a:srgbClr val="007C6A"/>
                </a:solidFill>
              </a:rPr>
              <a:t>性能要求苛刻的高端服务器或小型机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5041627" y="1639762"/>
            <a:ext cx="1345687" cy="2568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8" grpId="0"/>
      <p:bldP spid="55" grpId="0" animBg="1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1127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搜索查找类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find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查找文件，提供了丰富的模糊搜索及条件搜索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find+</a:t>
            </a:r>
            <a:r>
              <a:rPr lang="zh-CN" altLang="en-US" sz="2000" dirty="0">
                <a:solidFill>
                  <a:srgbClr val="007C6A"/>
                </a:solidFill>
              </a:rPr>
              <a:t>搜索路径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参数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搜索关键字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按文件名：</a:t>
            </a:r>
            <a:r>
              <a:rPr lang="en-US" altLang="zh-CN" sz="2000" b="1" dirty="0">
                <a:solidFill>
                  <a:srgbClr val="007C6A"/>
                </a:solidFill>
              </a:rPr>
              <a:t>find   /home/</a:t>
            </a:r>
            <a:r>
              <a:rPr lang="en-US" altLang="zh-CN" sz="2000" b="1" dirty="0" err="1">
                <a:solidFill>
                  <a:srgbClr val="007C6A"/>
                </a:solidFill>
              </a:rPr>
              <a:t>esop</a:t>
            </a:r>
            <a:r>
              <a:rPr lang="en-US" altLang="zh-CN" sz="2000" b="1" dirty="0">
                <a:solidFill>
                  <a:srgbClr val="007C6A"/>
                </a:solidFill>
              </a:rPr>
              <a:t>   -</a:t>
            </a:r>
            <a:r>
              <a:rPr lang="en-US" altLang="zh-CN" sz="2000" b="1">
                <a:solidFill>
                  <a:srgbClr val="007C6A"/>
                </a:solidFill>
              </a:rPr>
              <a:t>name   “*.txt”   </a:t>
            </a:r>
            <a:r>
              <a:rPr lang="zh-CN" altLang="en-US" sz="2000" dirty="0">
                <a:solidFill>
                  <a:srgbClr val="007C6A"/>
                </a:solidFill>
              </a:rPr>
              <a:t>根据名称查找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目录下的</a:t>
            </a:r>
            <a:r>
              <a:rPr lang="en-US" altLang="zh-CN" sz="2000" dirty="0">
                <a:solidFill>
                  <a:srgbClr val="007C6A"/>
                </a:solidFill>
              </a:rPr>
              <a:t>filename.txt</a:t>
            </a:r>
            <a:r>
              <a:rPr lang="zh-CN" altLang="en-US" sz="2000" dirty="0">
                <a:solidFill>
                  <a:srgbClr val="007C6A"/>
                </a:solidFill>
              </a:rPr>
              <a:t>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789040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locate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查找文件，查询速度更快，使用更方便。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运行前需要 执行</a:t>
            </a:r>
            <a:r>
              <a:rPr lang="en-US" altLang="zh-CN" sz="2000" dirty="0" err="1">
                <a:solidFill>
                  <a:srgbClr val="007C6A"/>
                </a:solidFill>
              </a:rPr>
              <a:t>updatedb</a:t>
            </a:r>
            <a:r>
              <a:rPr lang="zh-CN" altLang="en-US" sz="2000" dirty="0">
                <a:solidFill>
                  <a:srgbClr val="007C6A"/>
                </a:solidFill>
              </a:rPr>
              <a:t>来更新文件索引。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485294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2540" y="1317068"/>
            <a:ext cx="8245923" cy="294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</a:rPr>
              <a:t> </a:t>
            </a:r>
            <a:r>
              <a:rPr lang="zh-CN" altLang="en-US" sz="2800" dirty="0">
                <a:solidFill>
                  <a:srgbClr val="007C6A"/>
                </a:solidFill>
              </a:rPr>
              <a:t>软链接 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也成为符号链接，类似于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里的快捷方式，有自己的数据块，主要存放了链接其他文件的路径。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</a:rPr>
              <a:t>命令  </a:t>
            </a:r>
            <a:r>
              <a:rPr lang="en-US" altLang="zh-CN" sz="2000" b="1" dirty="0">
                <a:solidFill>
                  <a:srgbClr val="007C6A"/>
                </a:solidFill>
              </a:rPr>
              <a:t>ln –s </a:t>
            </a:r>
            <a:r>
              <a:rPr lang="zh-CN" altLang="en-US" sz="2000" b="1" dirty="0">
                <a:solidFill>
                  <a:srgbClr val="007C6A"/>
                </a:solidFill>
              </a:rPr>
              <a:t>原文件或</a:t>
            </a:r>
            <a:r>
              <a:rPr lang="zh-CN" altLang="en-US" sz="2000" b="1">
                <a:solidFill>
                  <a:srgbClr val="007C6A"/>
                </a:solidFill>
              </a:rPr>
              <a:t>目录名</a:t>
            </a:r>
            <a:r>
              <a:rPr lang="en-US" altLang="zh-CN" sz="2000" b="1">
                <a:solidFill>
                  <a:srgbClr val="007C6A"/>
                </a:solidFill>
              </a:rPr>
              <a:t>  </a:t>
            </a:r>
            <a:r>
              <a:rPr lang="zh-CN" altLang="en-US" sz="2000" b="1">
                <a:solidFill>
                  <a:srgbClr val="007C6A"/>
                </a:solidFill>
              </a:rPr>
              <a:t> 软链接名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查询：通过 </a:t>
            </a:r>
            <a:r>
              <a:rPr lang="en-US" altLang="zh-CN" sz="2000" b="1" dirty="0" err="1">
                <a:solidFill>
                  <a:srgbClr val="007C6A"/>
                </a:solidFill>
              </a:rPr>
              <a:t>ls</a:t>
            </a:r>
            <a:r>
              <a:rPr lang="en-US" altLang="zh-CN" sz="2000" b="1" dirty="0">
                <a:solidFill>
                  <a:srgbClr val="007C6A"/>
                </a:solidFill>
              </a:rPr>
              <a:t> -</a:t>
            </a:r>
            <a:r>
              <a:rPr lang="en-US" altLang="zh-CN" sz="2000" b="1">
                <a:solidFill>
                  <a:srgbClr val="007C6A"/>
                </a:solidFill>
              </a:rPr>
              <a:t>l  </a:t>
            </a:r>
            <a:r>
              <a:rPr lang="zh-CN" altLang="en-US" sz="2000" b="1">
                <a:solidFill>
                  <a:srgbClr val="007C6A"/>
                </a:solidFill>
              </a:rPr>
              <a:t>就</a:t>
            </a:r>
            <a:r>
              <a:rPr lang="zh-CN" altLang="en-US" sz="2000" b="1" dirty="0">
                <a:solidFill>
                  <a:srgbClr val="007C6A"/>
                </a:solidFill>
              </a:rPr>
              <a:t>可以查看</a:t>
            </a:r>
            <a:r>
              <a:rPr lang="en-US" altLang="zh-CN" sz="2000" b="1" dirty="0">
                <a:solidFill>
                  <a:srgbClr val="007C6A"/>
                </a:solidFill>
              </a:rPr>
              <a:t>,</a:t>
            </a:r>
            <a:r>
              <a:rPr lang="zh-CN" altLang="en-US" sz="2000" b="1" dirty="0">
                <a:solidFill>
                  <a:srgbClr val="007C6A"/>
                </a:solidFill>
              </a:rPr>
              <a:t>列表属性第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位是</a:t>
            </a:r>
            <a:r>
              <a:rPr lang="en-US" altLang="zh-CN" sz="2000" b="1" dirty="0">
                <a:solidFill>
                  <a:srgbClr val="007C6A"/>
                </a:solidFill>
              </a:rPr>
              <a:t>l,</a:t>
            </a:r>
            <a:r>
              <a:rPr lang="zh-CN" altLang="en-US" sz="2000" b="1" dirty="0">
                <a:solidFill>
                  <a:srgbClr val="007C6A"/>
                </a:solidFill>
              </a:rPr>
              <a:t>尾部会有位置指向。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3130005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00764" y="25440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4092362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压缩文件</a:t>
            </a:r>
            <a:r>
              <a:rPr lang="en-US" altLang="zh-CN" sz="2400" dirty="0">
                <a:solidFill>
                  <a:srgbClr val="007C6A"/>
                </a:solidFill>
              </a:rPr>
              <a:t>(tar)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tar  -zcvf</a:t>
            </a:r>
            <a:r>
              <a:rPr lang="zh-CN" altLang="en-US" sz="2000">
                <a:solidFill>
                  <a:srgbClr val="007C6A"/>
                </a:solidFill>
              </a:rPr>
              <a:t> </a:t>
            </a:r>
            <a:r>
              <a:rPr lang="en-US" altLang="zh-CN" sz="2000">
                <a:solidFill>
                  <a:srgbClr val="007C6A"/>
                </a:solidFill>
              </a:rPr>
              <a:t>  </a:t>
            </a:r>
            <a:r>
              <a:rPr lang="en-US" altLang="zh-CN" sz="2000" dirty="0">
                <a:solidFill>
                  <a:srgbClr val="007C6A"/>
                </a:solidFill>
              </a:rPr>
              <a:t>XXX.tar.gz   n1.txt 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-c </a:t>
            </a:r>
            <a:r>
              <a:rPr lang="zh-CN" altLang="en-US" sz="2000" dirty="0">
                <a:solidFill>
                  <a:srgbClr val="007C6A"/>
                </a:solidFill>
              </a:rPr>
              <a:t>创建一个新归档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显示详细信息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-f </a:t>
            </a:r>
            <a:r>
              <a:rPr lang="zh-CN" altLang="en-US" sz="2000" dirty="0">
                <a:solidFill>
                  <a:srgbClr val="007C6A"/>
                </a:solidFill>
              </a:rPr>
              <a:t>指定压缩后的文件名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-z </a:t>
            </a:r>
            <a:r>
              <a:rPr lang="zh-CN" altLang="en-US" sz="2000" dirty="0">
                <a:solidFill>
                  <a:srgbClr val="007C6A"/>
                </a:solidFill>
              </a:rPr>
              <a:t>通过 </a:t>
            </a:r>
            <a:r>
              <a:rPr lang="en-US" altLang="zh-CN" sz="2000" dirty="0" err="1">
                <a:solidFill>
                  <a:srgbClr val="007C6A"/>
                </a:solidFill>
              </a:rPr>
              <a:t>gzip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过滤归档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1552" y="908720"/>
            <a:ext cx="4032448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解压缩文件</a:t>
            </a:r>
            <a:r>
              <a:rPr lang="en-US" altLang="zh-CN" sz="2400" dirty="0">
                <a:solidFill>
                  <a:srgbClr val="007C6A"/>
                </a:solidFill>
              </a:rPr>
              <a:t>(tar)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tar  -zxvf</a:t>
            </a:r>
            <a:r>
              <a:rPr lang="zh-CN" altLang="en-US" sz="2000">
                <a:solidFill>
                  <a:srgbClr val="007C6A"/>
                </a:solidFill>
              </a:rPr>
              <a:t> </a:t>
            </a:r>
            <a:r>
              <a:rPr lang="en-US" altLang="zh-CN" sz="200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XXX.tar.gz    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-x</a:t>
            </a:r>
            <a:r>
              <a:rPr lang="zh-CN" altLang="en-US" sz="2000" dirty="0">
                <a:solidFill>
                  <a:srgbClr val="007C6A"/>
                </a:solidFill>
              </a:rPr>
              <a:t>从归档中解出文件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显示详细信息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>
                <a:solidFill>
                  <a:srgbClr val="007C6A"/>
                </a:solidFill>
              </a:rPr>
              <a:t>f </a:t>
            </a:r>
            <a:r>
              <a:rPr lang="zh-CN" altLang="en-US" sz="2000">
                <a:solidFill>
                  <a:srgbClr val="007C6A"/>
                </a:solidFill>
              </a:rPr>
              <a:t>指定解压前的</a:t>
            </a:r>
            <a:r>
              <a:rPr lang="zh-CN" altLang="en-US" sz="2000" dirty="0">
                <a:solidFill>
                  <a:srgbClr val="007C6A"/>
                </a:solidFill>
              </a:rPr>
              <a:t>文件名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-z </a:t>
            </a:r>
            <a:r>
              <a:rPr lang="zh-CN" altLang="en-US" sz="2000" dirty="0">
                <a:solidFill>
                  <a:srgbClr val="007C6A"/>
                </a:solidFill>
              </a:rPr>
              <a:t>通过 </a:t>
            </a:r>
            <a:r>
              <a:rPr lang="en-US" altLang="zh-CN" sz="2000" dirty="0" err="1">
                <a:solidFill>
                  <a:srgbClr val="007C6A"/>
                </a:solidFill>
              </a:rPr>
              <a:t>gzip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过滤归档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8345" y="4169600"/>
            <a:ext cx="411160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压缩文件</a:t>
            </a:r>
            <a:r>
              <a:rPr lang="en-US" altLang="zh-CN" sz="2400" dirty="0">
                <a:solidFill>
                  <a:srgbClr val="007C6A"/>
                </a:solidFill>
              </a:rPr>
              <a:t>(zip)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zip mypackage.zip 1.txt 2.</a:t>
            </a:r>
            <a:r>
              <a:rPr lang="en-US" altLang="zh-CN" sz="2000">
                <a:solidFill>
                  <a:srgbClr val="007C6A"/>
                </a:solidFill>
              </a:rPr>
              <a:t>txt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zip  -r pack.zip   pack/*  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9946" y="4169600"/>
            <a:ext cx="411160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解压缩文件</a:t>
            </a:r>
            <a:r>
              <a:rPr lang="en-US" altLang="zh-CN" sz="2400" dirty="0">
                <a:solidFill>
                  <a:srgbClr val="007C6A"/>
                </a:solidFill>
              </a:rPr>
              <a:t>(zip)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unzip mypackage.zip 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08520" y="2544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2940295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3" name="矩形 2"/>
          <p:cNvSpPr/>
          <p:nvPr/>
        </p:nvSpPr>
        <p:spPr>
          <a:xfrm>
            <a:off x="675387" y="1038092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分区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下的磁盘分区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4046" y="4205913"/>
            <a:ext cx="6813776" cy="1239311"/>
            <a:chOff x="1364872" y="2100677"/>
            <a:chExt cx="7772400" cy="141476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872" y="2100677"/>
              <a:ext cx="7772400" cy="11525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1479" y="3286840"/>
              <a:ext cx="3228975" cy="2286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683568" y="2154933"/>
            <a:ext cx="8143532" cy="172819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78227" y="2313359"/>
            <a:ext cx="1466563" cy="1139939"/>
          </a:xfrm>
          <a:prstGeom prst="roundRect">
            <a:avLst/>
          </a:prstGeom>
          <a:solidFill>
            <a:srgbClr val="FA9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主分区</a:t>
            </a:r>
            <a:endParaRPr lang="en-US" altLang="zh-CN" dirty="0"/>
          </a:p>
          <a:p>
            <a:pPr algn="ctr"/>
            <a:r>
              <a:rPr lang="en-US" altLang="zh-CN" dirty="0"/>
              <a:t>Primary partition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567176" y="2313359"/>
            <a:ext cx="5969370" cy="11399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2433222"/>
            <a:ext cx="1546615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616490" y="2442116"/>
            <a:ext cx="1577951" cy="57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9343" y="3098700"/>
            <a:ext cx="300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扩展分区</a:t>
            </a:r>
            <a:r>
              <a:rPr lang="en-US" altLang="zh-CN" dirty="0">
                <a:solidFill>
                  <a:schemeClr val="bg1"/>
                </a:solidFill>
              </a:rPr>
              <a:t>(extended partition)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7581" y="35366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8649" y="2433222"/>
            <a:ext cx="1563508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45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0" grpId="0" animBg="1"/>
      <p:bldP spid="15" grpId="0" animBg="1"/>
      <p:bldP spid="16" grpId="0"/>
      <p:bldP spid="1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1556792"/>
            <a:ext cx="5328592" cy="1132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400">
                <a:solidFill>
                  <a:srgbClr val="007C6A"/>
                </a:solidFill>
              </a:defRPr>
            </a:lvl1pPr>
          </a:lstStyle>
          <a:p>
            <a:r>
              <a:rPr lang="zh-CN" altLang="en-US" sz="2800" dirty="0"/>
              <a:t>查看所有设备挂载情况</a:t>
            </a:r>
            <a:endParaRPr lang="en-US" altLang="zh-CN" sz="28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 ：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 </a:t>
            </a:r>
            <a:r>
              <a:rPr lang="zh-CN" altLang="en-US" sz="2400" b="1" dirty="0">
                <a:solidFill>
                  <a:srgbClr val="007C6A"/>
                </a:solidFill>
              </a:rPr>
              <a:t>或者 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-f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4" y="2924944"/>
            <a:ext cx="802699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9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766912" y="1700808"/>
            <a:ext cx="746979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如何增加一块硬盘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虚拟机插硬盘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分区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格式化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挂载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14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2679736"/>
            <a:ext cx="4968552" cy="37936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908720"/>
            <a:ext cx="736550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虚拟机增加硬盘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虚拟机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菜单中，选择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设置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，然后设备列表里添加硬盘，然后一路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下一步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，中间只有选择磁盘大小的地方需要修改，至到完成。然后重启系统！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0" y="780250"/>
            <a:ext cx="7365504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分区命令  </a:t>
            </a:r>
            <a:r>
              <a:rPr lang="en-US" altLang="zh-CN" sz="2400" dirty="0" err="1">
                <a:solidFill>
                  <a:srgbClr val="007C6A"/>
                </a:solidFill>
              </a:rPr>
              <a:t>fdisk</a:t>
            </a:r>
            <a:r>
              <a:rPr lang="en-US" altLang="zh-CN" sz="2400" dirty="0">
                <a:solidFill>
                  <a:srgbClr val="007C6A"/>
                </a:solidFill>
              </a:rPr>
              <a:t>   /</a:t>
            </a:r>
            <a:r>
              <a:rPr lang="en-US" altLang="zh-CN" sz="2400" dirty="0" err="1">
                <a:solidFill>
                  <a:srgbClr val="007C6A"/>
                </a:solidFill>
              </a:rPr>
              <a:t>dev</a:t>
            </a:r>
            <a:r>
              <a:rPr lang="en-US" altLang="zh-CN" sz="2400">
                <a:solidFill>
                  <a:srgbClr val="007C6A"/>
                </a:solidFill>
              </a:rPr>
              <a:t>/sdb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开始对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sda</a:t>
            </a:r>
            <a:r>
              <a:rPr lang="zh-CN" altLang="en-US" dirty="0">
                <a:solidFill>
                  <a:srgbClr val="007C6A"/>
                </a:solidFill>
              </a:rPr>
              <a:t>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   </a:t>
            </a:r>
            <a:r>
              <a:rPr lang="zh-CN" altLang="en-US" dirty="0">
                <a:solidFill>
                  <a:srgbClr val="007C6A"/>
                </a:solidFill>
              </a:rPr>
              <a:t>显示命令列表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p    </a:t>
            </a:r>
            <a:r>
              <a:rPr lang="zh-CN" altLang="en-US" dirty="0">
                <a:solidFill>
                  <a:srgbClr val="007C6A"/>
                </a:solidFill>
              </a:rPr>
              <a:t>显示磁盘分区 同 </a:t>
            </a:r>
            <a:r>
              <a:rPr lang="en-US" altLang="zh-CN" dirty="0" err="1">
                <a:solidFill>
                  <a:srgbClr val="007C6A"/>
                </a:solidFill>
              </a:rPr>
              <a:t>fdisk</a:t>
            </a:r>
            <a:r>
              <a:rPr lang="en-US" altLang="zh-CN" dirty="0">
                <a:solidFill>
                  <a:srgbClr val="007C6A"/>
                </a:solidFill>
              </a:rPr>
              <a:t>  –l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n    </a:t>
            </a:r>
            <a:r>
              <a:rPr lang="zh-CN" altLang="en-US" dirty="0">
                <a:solidFill>
                  <a:srgbClr val="007C6A"/>
                </a:solidFill>
              </a:rPr>
              <a:t>新增分区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7C6A"/>
                </a:solidFill>
              </a:rPr>
              <a:t>d     </a:t>
            </a:r>
            <a:r>
              <a:rPr lang="zh-CN" altLang="en-US" dirty="0">
                <a:solidFill>
                  <a:srgbClr val="007C6A"/>
                </a:solidFill>
              </a:rPr>
              <a:t>删除分区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w   </a:t>
            </a:r>
            <a:r>
              <a:rPr lang="zh-CN" altLang="en-US" dirty="0">
                <a:solidFill>
                  <a:srgbClr val="007C6A"/>
                </a:solidFill>
              </a:rPr>
              <a:t>写入并退出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3" y="3801856"/>
            <a:ext cx="8028892" cy="194421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64095" y="3022925"/>
            <a:ext cx="801654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开始分区后输入</a:t>
            </a:r>
            <a:r>
              <a:rPr lang="en-US" altLang="zh-CN" dirty="0">
                <a:solidFill>
                  <a:srgbClr val="007C6A"/>
                </a:solidFill>
              </a:rPr>
              <a:t>n</a:t>
            </a:r>
            <a:r>
              <a:rPr lang="zh-CN" altLang="en-US" dirty="0">
                <a:solidFill>
                  <a:srgbClr val="007C6A"/>
                </a:solidFill>
              </a:rPr>
              <a:t>，新增分区，然后选择</a:t>
            </a:r>
            <a:r>
              <a:rPr lang="en-US" altLang="zh-CN" dirty="0">
                <a:solidFill>
                  <a:srgbClr val="007C6A"/>
                </a:solidFill>
              </a:rPr>
              <a:t>p</a:t>
            </a:r>
            <a:r>
              <a:rPr lang="zh-CN" altLang="en-US" dirty="0">
                <a:solidFill>
                  <a:srgbClr val="007C6A"/>
                </a:solidFill>
              </a:rPr>
              <a:t> ，分区类型为主分区。两次回车默认剩余全部空间。最后输入</a:t>
            </a:r>
            <a:r>
              <a:rPr lang="en-US" altLang="zh-CN" dirty="0">
                <a:solidFill>
                  <a:srgbClr val="007C6A"/>
                </a:solidFill>
              </a:rPr>
              <a:t>w</a:t>
            </a:r>
            <a:r>
              <a:rPr lang="zh-CN" altLang="en-US" dirty="0">
                <a:solidFill>
                  <a:srgbClr val="007C6A"/>
                </a:solidFill>
              </a:rPr>
              <a:t>写入分区并退出，若不保存退出输入</a:t>
            </a:r>
            <a:r>
              <a:rPr lang="en-US" altLang="zh-CN" dirty="0">
                <a:solidFill>
                  <a:srgbClr val="007C6A"/>
                </a:solidFill>
              </a:rPr>
              <a:t>q</a:t>
            </a:r>
            <a:r>
              <a:rPr lang="zh-CN" altLang="en-US" dirty="0">
                <a:solidFill>
                  <a:srgbClr val="007C6A"/>
                </a:solidFill>
              </a:rPr>
              <a:t>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3" y="5679310"/>
            <a:ext cx="4217200" cy="5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8208912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格式化磁盘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分区命令</a:t>
            </a:r>
            <a:r>
              <a:rPr lang="en-US" altLang="zh-CN" sz="2400">
                <a:solidFill>
                  <a:srgbClr val="007C6A"/>
                </a:solidFill>
              </a:rPr>
              <a:t>:</a:t>
            </a:r>
            <a:r>
              <a:rPr lang="en-US" altLang="zh-CN" sz="2400" b="1">
                <a:solidFill>
                  <a:srgbClr val="007C6A"/>
                </a:solidFill>
              </a:rPr>
              <a:t>mkfs -t  ext4   </a:t>
            </a:r>
            <a:r>
              <a:rPr lang="en-US" altLang="zh-CN" sz="2400" b="1" dirty="0">
                <a:solidFill>
                  <a:srgbClr val="007C6A"/>
                </a:solidFill>
              </a:rPr>
              <a:t>/</a:t>
            </a:r>
            <a:r>
              <a:rPr lang="en-US" altLang="zh-CN" sz="2400" b="1" err="1">
                <a:solidFill>
                  <a:srgbClr val="007C6A"/>
                </a:solidFill>
              </a:rPr>
              <a:t>dev</a:t>
            </a:r>
            <a:r>
              <a:rPr lang="en-US" altLang="zh-CN" sz="2400" b="1">
                <a:solidFill>
                  <a:srgbClr val="007C6A"/>
                </a:solidFill>
              </a:rPr>
              <a:t>/sdb1</a:t>
            </a:r>
            <a:r>
              <a:rPr lang="en-US" altLang="zh-CN" sz="2400">
                <a:solidFill>
                  <a:srgbClr val="007C6A"/>
                </a:solidFill>
              </a:rPr>
              <a:t>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其中</a:t>
            </a:r>
            <a:r>
              <a:rPr lang="en-US" altLang="zh-CN" sz="2000" dirty="0">
                <a:solidFill>
                  <a:srgbClr val="007C6A"/>
                </a:solidFill>
              </a:rPr>
              <a:t>ext4</a:t>
            </a:r>
            <a:r>
              <a:rPr lang="zh-CN" altLang="en-US" sz="2000" dirty="0">
                <a:solidFill>
                  <a:srgbClr val="007C6A"/>
                </a:solidFill>
              </a:rPr>
              <a:t>是分区类型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3187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4" name="矩形 3"/>
          <p:cNvSpPr/>
          <p:nvPr/>
        </p:nvSpPr>
        <p:spPr>
          <a:xfrm>
            <a:off x="432048" y="1124744"/>
            <a:ext cx="7365504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</a:rPr>
              <a:t>挂载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将一个分区与一个目录联系起来，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mount    </a:t>
            </a:r>
            <a:r>
              <a:rPr lang="zh-CN" altLang="en-US" sz="2000" dirty="0">
                <a:solidFill>
                  <a:srgbClr val="007C6A"/>
                </a:solidFill>
              </a:rPr>
              <a:t>设备名称  挂载目录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 </a:t>
            </a:r>
            <a:r>
              <a:rPr lang="en-US" altLang="zh-CN" sz="2000" dirty="0">
                <a:solidFill>
                  <a:srgbClr val="007C6A"/>
                </a:solidFill>
              </a:rPr>
              <a:t>mount    /</a:t>
            </a:r>
            <a:r>
              <a:rPr lang="en-US" altLang="zh-CN" sz="2000" dirty="0" err="1">
                <a:solidFill>
                  <a:srgbClr val="007C6A"/>
                </a:solidFill>
              </a:rPr>
              <a:t>dev</a:t>
            </a:r>
            <a:r>
              <a:rPr lang="en-US" altLang="zh-CN" sz="2000" dirty="0">
                <a:solidFill>
                  <a:srgbClr val="007C6A"/>
                </a:solidFill>
              </a:rPr>
              <a:t>/sdb1    /</a:t>
            </a:r>
            <a:r>
              <a:rPr lang="en-US" altLang="zh-CN" sz="2000" dirty="0" err="1">
                <a:solidFill>
                  <a:srgbClr val="007C6A"/>
                </a:solidFill>
              </a:rPr>
              <a:t>newdisk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zh-CN" altLang="en-US" sz="2000" dirty="0">
                <a:solidFill>
                  <a:srgbClr val="007C6A"/>
                </a:solidFill>
              </a:rPr>
              <a:t>设备名称 或者   挂载目录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  </a:t>
            </a: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/</a:t>
            </a:r>
            <a:r>
              <a:rPr lang="en-US" altLang="zh-CN" sz="2000" dirty="0" err="1">
                <a:solidFill>
                  <a:srgbClr val="007C6A"/>
                </a:solidFill>
              </a:rPr>
              <a:t>dev</a:t>
            </a:r>
            <a:r>
              <a:rPr lang="en-US" altLang="zh-CN" sz="2000" dirty="0">
                <a:solidFill>
                  <a:srgbClr val="007C6A"/>
                </a:solidFill>
              </a:rPr>
              <a:t>/sdb1 </a:t>
            </a:r>
            <a:r>
              <a:rPr lang="zh-CN" altLang="en-US" sz="2000" dirty="0">
                <a:solidFill>
                  <a:srgbClr val="007C6A"/>
                </a:solidFill>
              </a:rPr>
              <a:t>或者 </a:t>
            </a: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/</a:t>
            </a:r>
            <a:r>
              <a:rPr lang="en-US" altLang="zh-CN" sz="2000" dirty="0" err="1">
                <a:solidFill>
                  <a:srgbClr val="007C6A"/>
                </a:solidFill>
              </a:rPr>
              <a:t>newdisk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4" name="矩形 13"/>
          <p:cNvSpPr/>
          <p:nvPr/>
        </p:nvSpPr>
        <p:spPr>
          <a:xfrm>
            <a:off x="432048" y="4630643"/>
            <a:ext cx="7560840" cy="160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永久挂载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通过修改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fstab</a:t>
            </a:r>
            <a:r>
              <a:rPr lang="zh-CN" altLang="en-US" sz="2000" dirty="0">
                <a:solidFill>
                  <a:srgbClr val="007C6A"/>
                </a:solidFill>
              </a:rPr>
              <a:t>实现挂载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添加完成后 执行</a:t>
            </a:r>
            <a:r>
              <a:rPr lang="en-US" altLang="zh-CN" b="1" dirty="0">
                <a:solidFill>
                  <a:srgbClr val="007C6A"/>
                </a:solidFill>
              </a:rPr>
              <a:t>mount   –a </a:t>
            </a:r>
            <a:r>
              <a:rPr lang="zh-CN" altLang="en-US" b="1" dirty="0">
                <a:solidFill>
                  <a:srgbClr val="007C6A"/>
                </a:solidFill>
              </a:rPr>
              <a:t>即刻生效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432048" y="3777778"/>
            <a:ext cx="538234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用命令行挂载重启后会失效</a:t>
            </a:r>
          </a:p>
        </p:txBody>
      </p:sp>
    </p:spTree>
    <p:extLst>
      <p:ext uri="{BB962C8B-B14F-4D97-AF65-F5344CB8AC3E}">
        <p14:creationId xmlns:p14="http://schemas.microsoft.com/office/powerpoint/2010/main" val="31094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-307177" y="23362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GNU is Not Unix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77021" y="908292"/>
            <a:ext cx="1980440" cy="1884030"/>
            <a:chOff x="177021" y="908292"/>
            <a:chExt cx="1980440" cy="1884030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92" y="908292"/>
              <a:ext cx="1554644" cy="1415681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77021" y="2422990"/>
              <a:ext cx="19804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128743" y="1348478"/>
            <a:ext cx="4603497" cy="4312769"/>
            <a:chOff x="2128743" y="1348478"/>
            <a:chExt cx="4603497" cy="4312769"/>
          </a:xfrm>
        </p:grpSpPr>
        <p:sp>
          <p:nvSpPr>
            <p:cNvPr id="50" name="同心圆 49"/>
            <p:cNvSpPr/>
            <p:nvPr/>
          </p:nvSpPr>
          <p:spPr>
            <a:xfrm>
              <a:off x="2161158" y="1348478"/>
              <a:ext cx="4571082" cy="4312769"/>
            </a:xfrm>
            <a:prstGeom prst="donut">
              <a:avLst>
                <a:gd name="adj" fmla="val 1616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49034" y="1453970"/>
              <a:ext cx="1076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Editor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846755" y="4759154"/>
              <a:ext cx="1419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explorer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2473736" y="4245457"/>
              <a:ext cx="549646" cy="3773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572453" y="1375103"/>
              <a:ext cx="235170" cy="7662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247145" y="2651480"/>
              <a:ext cx="686383" cy="2396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4073296" y="4916326"/>
              <a:ext cx="234793" cy="7190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786173" y="1992361"/>
              <a:ext cx="727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FTP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128743" y="3508053"/>
              <a:ext cx="87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DBMS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直接连接符 61"/>
            <p:cNvCxnSpPr>
              <a:endCxn id="50" idx="5"/>
            </p:cNvCxnSpPr>
            <p:nvPr/>
          </p:nvCxnSpPr>
          <p:spPr>
            <a:xfrm>
              <a:off x="5543662" y="4506072"/>
              <a:ext cx="519159" cy="5235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4442468" y="4943164"/>
              <a:ext cx="123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Desktop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5362437" y="1741149"/>
              <a:ext cx="442941" cy="5828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6215694" y="3034444"/>
              <a:ext cx="458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…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0504" y="2699485"/>
            <a:ext cx="2058538" cy="1593973"/>
            <a:chOff x="3539953" y="2699123"/>
            <a:chExt cx="2058538" cy="1593973"/>
          </a:xfrm>
        </p:grpSpPr>
        <p:sp>
          <p:nvSpPr>
            <p:cNvPr id="69" name="同心圆 68"/>
            <p:cNvSpPr/>
            <p:nvPr/>
          </p:nvSpPr>
          <p:spPr>
            <a:xfrm>
              <a:off x="3539953" y="2699123"/>
              <a:ext cx="1810487" cy="1593973"/>
            </a:xfrm>
            <a:prstGeom prst="donut">
              <a:avLst>
                <a:gd name="adj" fmla="val 28239"/>
              </a:avLst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33641" y="3777401"/>
              <a:ext cx="166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Kernal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949034" y="2685373"/>
            <a:ext cx="97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Linux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99908" y="970433"/>
            <a:ext cx="348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C6A"/>
                </a:solidFill>
              </a:rPr>
              <a:t>伟大的</a:t>
            </a:r>
            <a:r>
              <a:rPr lang="en-US" altLang="zh-CN" sz="2400" b="1" dirty="0">
                <a:solidFill>
                  <a:srgbClr val="007C6A"/>
                </a:solidFill>
              </a:rPr>
              <a:t>GNU</a:t>
            </a:r>
            <a:r>
              <a:rPr lang="zh-CN" altLang="en-US" sz="2400" b="1" dirty="0">
                <a:solidFill>
                  <a:srgbClr val="007C6A"/>
                </a:solidFill>
              </a:rPr>
              <a:t>计划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45367" y="3314865"/>
            <a:ext cx="1719445" cy="2145636"/>
            <a:chOff x="345367" y="3314865"/>
            <a:chExt cx="1719445" cy="2145636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51" y="3314865"/>
              <a:ext cx="1311530" cy="1745344"/>
            </a:xfrm>
            <a:prstGeom prst="rect">
              <a:avLst/>
            </a:prstGeom>
          </p:spPr>
        </p:pic>
        <p:sp>
          <p:nvSpPr>
            <p:cNvPr id="94" name="矩形 93"/>
            <p:cNvSpPr/>
            <p:nvPr/>
          </p:nvSpPr>
          <p:spPr>
            <a:xfrm>
              <a:off x="345367" y="5091169"/>
              <a:ext cx="1719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Linus</a:t>
              </a:r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Torvalds</a:t>
              </a:r>
              <a:endParaRPr lang="zh-CN" altLang="en-US" dirty="0"/>
            </a:p>
          </p:txBody>
        </p:sp>
      </p:grpSp>
      <p:sp>
        <p:nvSpPr>
          <p:cNvPr id="98" name="标题 1"/>
          <p:cNvSpPr txBox="1">
            <a:spLocks/>
          </p:cNvSpPr>
          <p:nvPr/>
        </p:nvSpPr>
        <p:spPr>
          <a:xfrm>
            <a:off x="-307177" y="581643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思考：安卓系统是封装了</a:t>
            </a:r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的哪一部分？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39859" y="1537806"/>
            <a:ext cx="648312" cy="3971925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7398391" y="3222286"/>
            <a:ext cx="348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C6A"/>
                </a:solidFill>
              </a:rPr>
              <a:t>GNU/Linux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4015720" y="3118376"/>
            <a:ext cx="857837" cy="79640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Hardware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940819" y="2119194"/>
            <a:ext cx="3003298" cy="2772059"/>
          </a:xfrm>
          <a:prstGeom prst="donut">
            <a:avLst>
              <a:gd name="adj" fmla="val 19411"/>
            </a:avLst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650555" y="2231977"/>
            <a:ext cx="166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GNU Shell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023990" y="3784096"/>
            <a:ext cx="1873026" cy="8690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8" grpId="0"/>
      <p:bldP spid="104" grpId="0"/>
      <p:bldP spid="16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60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0" name="矩形 9"/>
          <p:cNvSpPr/>
          <p:nvPr/>
        </p:nvSpPr>
        <p:spPr>
          <a:xfrm>
            <a:off x="334380" y="1628800"/>
            <a:ext cx="756084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7C6A"/>
                </a:solidFill>
              </a:rPr>
              <a:t>df</a:t>
            </a:r>
            <a:r>
              <a:rPr lang="en-US" altLang="zh-CN" sz="2400" dirty="0">
                <a:solidFill>
                  <a:srgbClr val="007C6A"/>
                </a:solidFill>
              </a:rPr>
              <a:t> -h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查询系统整体磁盘使用情况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354075" y="2708920"/>
            <a:ext cx="7560840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du -h  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zh-CN" altLang="en-US" sz="2400" dirty="0">
                <a:solidFill>
                  <a:srgbClr val="007C6A"/>
                </a:solidFill>
              </a:rPr>
              <a:t>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查询指定目录的磁盘占用情况，默认为当前目录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-s</a:t>
            </a:r>
            <a:r>
              <a:rPr lang="zh-CN" altLang="en-US" sz="2000" dirty="0">
                <a:solidFill>
                  <a:srgbClr val="007C6A"/>
                </a:solidFill>
              </a:rPr>
              <a:t> 指定目录占用大小汇总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-h </a:t>
            </a:r>
            <a:r>
              <a:rPr lang="zh-CN" altLang="en-US" sz="2000" dirty="0">
                <a:solidFill>
                  <a:srgbClr val="007C6A"/>
                </a:solidFill>
              </a:rPr>
              <a:t>带计量单位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 </a:t>
            </a:r>
            <a:r>
              <a:rPr lang="zh-CN" altLang="en-US" sz="2000" dirty="0">
                <a:solidFill>
                  <a:srgbClr val="007C6A"/>
                </a:solidFill>
              </a:rPr>
              <a:t>含文件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--max-depth=1  </a:t>
            </a:r>
            <a:r>
              <a:rPr lang="zh-CN" altLang="en-US" sz="2000" dirty="0">
                <a:solidFill>
                  <a:srgbClr val="007C6A"/>
                </a:solidFill>
              </a:rPr>
              <a:t>子目录深度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-c </a:t>
            </a:r>
            <a:r>
              <a:rPr lang="zh-CN" altLang="en-US" sz="2000" dirty="0">
                <a:solidFill>
                  <a:srgbClr val="007C6A"/>
                </a:solidFill>
              </a:rPr>
              <a:t>列出明细的同时，增加汇总值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rgbClr val="007C6A"/>
                </a:solidFill>
              </a:rPr>
              <a:t>例：  </a:t>
            </a:r>
            <a:r>
              <a:rPr lang="en-US" altLang="zh-CN" sz="2000" b="1">
                <a:solidFill>
                  <a:srgbClr val="007C6A"/>
                </a:solidFill>
              </a:rPr>
              <a:t>du  -ach  --max-depth=1   </a:t>
            </a:r>
            <a:r>
              <a:rPr lang="en-US" altLang="zh-CN" sz="2000" b="1" dirty="0">
                <a:solidFill>
                  <a:srgbClr val="007C6A"/>
                </a:solidFill>
              </a:rPr>
              <a:t>/opt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116632" y="1146063"/>
            <a:ext cx="556530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磁盘情况查询</a:t>
            </a:r>
          </a:p>
        </p:txBody>
      </p:sp>
    </p:spTree>
    <p:extLst>
      <p:ext uri="{BB962C8B-B14F-4D97-AF65-F5344CB8AC3E}">
        <p14:creationId xmlns:p14="http://schemas.microsoft.com/office/powerpoint/2010/main" val="1397471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63312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网络配置类</a:t>
            </a:r>
          </a:p>
        </p:txBody>
      </p:sp>
      <p:sp>
        <p:nvSpPr>
          <p:cNvPr id="3" name="矩形 2"/>
          <p:cNvSpPr/>
          <p:nvPr/>
        </p:nvSpPr>
        <p:spPr>
          <a:xfrm>
            <a:off x="864096" y="908720"/>
            <a:ext cx="7365504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ifconfig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查看网络配置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如何修改</a:t>
            </a:r>
            <a:r>
              <a:rPr lang="en-US" altLang="zh-CN" sz="2000" dirty="0">
                <a:solidFill>
                  <a:srgbClr val="007C6A"/>
                </a:solidFill>
              </a:rPr>
              <a:t>IP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图形化操作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命令行方式   </a:t>
            </a:r>
            <a:r>
              <a:rPr lang="en-US" altLang="zh-CN" sz="2000" dirty="0">
                <a:solidFill>
                  <a:srgbClr val="007C6A"/>
                </a:solidFill>
              </a:rPr>
              <a:t>vi  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sysconfig</a:t>
            </a:r>
            <a:r>
              <a:rPr lang="en-US" altLang="zh-CN" sz="2000" dirty="0">
                <a:solidFill>
                  <a:srgbClr val="007C6A"/>
                </a:solidFill>
              </a:rPr>
              <a:t>/network-scripts/ifcfg-ens33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刷新网络设置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service  network restart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F9950E-B2CB-45A4-9897-4AE1CA00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96952"/>
            <a:ext cx="4104456" cy="23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7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75963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DEVICE=eth0    </a:t>
            </a:r>
            <a:r>
              <a:rPr lang="zh-CN" altLang="en-US" sz="2000" dirty="0">
                <a:solidFill>
                  <a:srgbClr val="007C6A"/>
                </a:solidFill>
              </a:rPr>
              <a:t>#接口名（设备,网卡）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BOOTPROTO=</a:t>
            </a:r>
            <a:r>
              <a:rPr lang="en-US" altLang="zh-CN" sz="2000" b="1" dirty="0">
                <a:solidFill>
                  <a:srgbClr val="007C6A"/>
                </a:solidFill>
              </a:rPr>
              <a:t>none</a:t>
            </a:r>
            <a:r>
              <a:rPr lang="zh-CN" altLang="en-US" sz="2000" dirty="0">
                <a:solidFill>
                  <a:srgbClr val="007C6A"/>
                </a:solidFill>
              </a:rPr>
              <a:t>      </a:t>
            </a:r>
            <a:endParaRPr lang="zh-CN" altLang="en-US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 IP的配置方法[none|static|bootp|dhcp]（引导时不使用协议|静态分配IP|BOOTP协议|DHCP协议）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BROADCAST=192.168.1.255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广播地址   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HWADDR=00:0C:2x:6x:0x:xx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MAC地址 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IPADDR=192.168.1.23 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IP地址</a:t>
            </a:r>
            <a:endParaRPr lang="zh-CN" altLang="en-US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NETMASK=255.255.255.0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 网络掩码 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NETWORK=192.168.1.0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网络地址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ONBOOT=yes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系统启动的时候网络接口是否有效（yes/no）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TYPE=Ethernet       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网络类型（通常是Ethemet）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63312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网络配置类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512935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052736"/>
            <a:ext cx="7365504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ps</a:t>
            </a:r>
            <a:r>
              <a:rPr lang="en-US" altLang="zh-CN" sz="2800" b="1" dirty="0">
                <a:solidFill>
                  <a:srgbClr val="007C6A"/>
                </a:solidFill>
              </a:rPr>
              <a:t>   </a:t>
            </a:r>
            <a:r>
              <a:rPr lang="en-US" altLang="zh-CN" sz="2800" b="1">
                <a:solidFill>
                  <a:srgbClr val="007C6A"/>
                </a:solidFill>
              </a:rPr>
              <a:t>(process)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err="1">
                <a:solidFill>
                  <a:srgbClr val="007C6A"/>
                </a:solidFill>
              </a:rPr>
              <a:t>ps</a:t>
            </a:r>
            <a:r>
              <a:rPr lang="en-US" altLang="zh-CN" sz="2800" dirty="0">
                <a:solidFill>
                  <a:srgbClr val="007C6A"/>
                </a:solidFill>
              </a:rPr>
              <a:t> –aux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五角星 6"/>
          <p:cNvSpPr/>
          <p:nvPr/>
        </p:nvSpPr>
        <p:spPr>
          <a:xfrm>
            <a:off x="7092280" y="90872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2328D-3823-44B0-8D3C-C9F58B38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070"/>
            <a:ext cx="8267700" cy="2305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FCA788-E4BE-4335-ADDD-33F7EC8C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" y="4469465"/>
            <a:ext cx="4248472" cy="13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0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052736"/>
            <a:ext cx="7365504" cy="52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ps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ps</a:t>
            </a:r>
            <a:r>
              <a:rPr lang="en-US" altLang="zh-CN" sz="2000" dirty="0">
                <a:solidFill>
                  <a:srgbClr val="007C6A"/>
                </a:solidFill>
              </a:rPr>
              <a:t> –</a:t>
            </a:r>
            <a:r>
              <a:rPr lang="en-US" altLang="zh-CN" sz="2000" dirty="0" err="1">
                <a:solidFill>
                  <a:srgbClr val="007C6A"/>
                </a:solidFill>
              </a:rPr>
              <a:t>aux|grep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C6A"/>
                </a:solidFill>
              </a:rPr>
              <a:t>System V</a:t>
            </a:r>
            <a:r>
              <a:rPr lang="zh-CN" altLang="en-US" b="1" dirty="0">
                <a:solidFill>
                  <a:srgbClr val="007C6A"/>
                </a:solidFill>
              </a:rPr>
              <a:t>展示风格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USER</a:t>
            </a:r>
            <a:r>
              <a:rPr lang="zh-CN" altLang="en-US" dirty="0">
                <a:solidFill>
                  <a:srgbClr val="007C6A"/>
                </a:solidFill>
              </a:rPr>
              <a:t>：用户名称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PID</a:t>
            </a:r>
            <a:r>
              <a:rPr lang="zh-CN" altLang="en-US" dirty="0">
                <a:solidFill>
                  <a:srgbClr val="007C6A"/>
                </a:solidFill>
              </a:rPr>
              <a:t>：进程号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%CPU</a:t>
            </a:r>
            <a:r>
              <a:rPr lang="zh-CN" altLang="en-US" b="1" dirty="0">
                <a:solidFill>
                  <a:srgbClr val="FF0000"/>
                </a:solidFill>
              </a:rPr>
              <a:t>：进程占用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的百分比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%MEM</a:t>
            </a:r>
            <a:r>
              <a:rPr lang="zh-CN" altLang="en-US" b="1" dirty="0">
                <a:solidFill>
                  <a:srgbClr val="FF0000"/>
                </a:solidFill>
              </a:rPr>
              <a:t>：进程占用物理内存的百分比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VSZ</a:t>
            </a:r>
            <a:r>
              <a:rPr lang="zh-CN" altLang="en-US" b="1" dirty="0">
                <a:solidFill>
                  <a:srgbClr val="FF0000"/>
                </a:solidFill>
              </a:rPr>
              <a:t>：进程占用的虚拟内存大小（单位：</a:t>
            </a:r>
            <a:r>
              <a:rPr lang="en-US" altLang="zh-CN" b="1" dirty="0">
                <a:solidFill>
                  <a:srgbClr val="FF0000"/>
                </a:solidFill>
              </a:rPr>
              <a:t>KB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RSS</a:t>
            </a:r>
            <a:r>
              <a:rPr lang="zh-CN" altLang="en-US" b="1" dirty="0">
                <a:solidFill>
                  <a:srgbClr val="FF0000"/>
                </a:solidFill>
              </a:rPr>
              <a:t>：进程占用的物理内存大小（单位：</a:t>
            </a:r>
            <a:r>
              <a:rPr lang="en-US" altLang="zh-CN" b="1" dirty="0">
                <a:solidFill>
                  <a:srgbClr val="FF0000"/>
                </a:solidFill>
              </a:rPr>
              <a:t>KB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TT</a:t>
            </a:r>
            <a:r>
              <a:rPr lang="zh-CN" altLang="en-US" dirty="0">
                <a:solidFill>
                  <a:srgbClr val="007C6A"/>
                </a:solidFill>
              </a:rPr>
              <a:t>：终端名称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缩写 </a:t>
            </a:r>
            <a:r>
              <a:rPr lang="en-US" altLang="zh-CN" dirty="0">
                <a:solidFill>
                  <a:srgbClr val="007C6A"/>
                </a:solidFill>
              </a:rPr>
              <a:t>.</a:t>
            </a:r>
            <a:endParaRPr lang="zh-CN" altLang="en-US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STAT</a:t>
            </a:r>
            <a:r>
              <a:rPr lang="zh-CN" altLang="en-US" dirty="0">
                <a:solidFill>
                  <a:srgbClr val="007C6A"/>
                </a:solidFill>
              </a:rPr>
              <a:t>：进程状态，其中</a:t>
            </a:r>
            <a:r>
              <a:rPr lang="en-US" altLang="zh-CN" dirty="0">
                <a:solidFill>
                  <a:srgbClr val="007C6A"/>
                </a:solidFill>
              </a:rPr>
              <a:t>S-</a:t>
            </a:r>
            <a:r>
              <a:rPr lang="zh-CN" altLang="en-US" dirty="0">
                <a:solidFill>
                  <a:srgbClr val="007C6A"/>
                </a:solidFill>
              </a:rPr>
              <a:t>睡眠，</a:t>
            </a:r>
            <a:r>
              <a:rPr lang="en-US" altLang="zh-CN" dirty="0">
                <a:solidFill>
                  <a:srgbClr val="007C6A"/>
                </a:solidFill>
              </a:rPr>
              <a:t>s-</a:t>
            </a:r>
            <a:r>
              <a:rPr lang="zh-CN" altLang="en-US" dirty="0">
                <a:solidFill>
                  <a:srgbClr val="007C6A"/>
                </a:solidFill>
              </a:rPr>
              <a:t>表示该进程是会话的先导进程，</a:t>
            </a:r>
            <a:r>
              <a:rPr lang="en-US" altLang="zh-CN" dirty="0">
                <a:solidFill>
                  <a:srgbClr val="007C6A"/>
                </a:solidFill>
              </a:rPr>
              <a:t>N-</a:t>
            </a:r>
            <a:r>
              <a:rPr lang="zh-CN" altLang="en-US" dirty="0">
                <a:solidFill>
                  <a:srgbClr val="007C6A"/>
                </a:solidFill>
              </a:rPr>
              <a:t>表示进程拥有比普通优先级更低的优先级，</a:t>
            </a:r>
            <a:r>
              <a:rPr lang="en-US" altLang="zh-CN" dirty="0">
                <a:solidFill>
                  <a:srgbClr val="007C6A"/>
                </a:solidFill>
              </a:rPr>
              <a:t>R-</a:t>
            </a:r>
            <a:r>
              <a:rPr lang="zh-CN" altLang="en-US" dirty="0">
                <a:solidFill>
                  <a:srgbClr val="007C6A"/>
                </a:solidFill>
              </a:rPr>
              <a:t>正在运行，</a:t>
            </a:r>
            <a:r>
              <a:rPr lang="en-US" altLang="zh-CN" dirty="0">
                <a:solidFill>
                  <a:srgbClr val="007C6A"/>
                </a:solidFill>
              </a:rPr>
              <a:t>D-</a:t>
            </a:r>
            <a:r>
              <a:rPr lang="zh-CN" altLang="en-US" dirty="0">
                <a:solidFill>
                  <a:srgbClr val="007C6A"/>
                </a:solidFill>
              </a:rPr>
              <a:t>短期等待，</a:t>
            </a:r>
            <a:r>
              <a:rPr lang="en-US" altLang="zh-CN" dirty="0">
                <a:solidFill>
                  <a:srgbClr val="007C6A"/>
                </a:solidFill>
              </a:rPr>
              <a:t>Z-</a:t>
            </a:r>
            <a:r>
              <a:rPr lang="zh-CN" altLang="en-US" dirty="0">
                <a:solidFill>
                  <a:srgbClr val="007C6A"/>
                </a:solidFill>
              </a:rPr>
              <a:t>僵死进程，</a:t>
            </a:r>
            <a:r>
              <a:rPr lang="en-US" altLang="zh-CN" dirty="0">
                <a:solidFill>
                  <a:srgbClr val="007C6A"/>
                </a:solidFill>
              </a:rPr>
              <a:t>T-</a:t>
            </a:r>
            <a:r>
              <a:rPr lang="zh-CN" altLang="en-US" dirty="0">
                <a:solidFill>
                  <a:srgbClr val="007C6A"/>
                </a:solidFill>
              </a:rPr>
              <a:t>被跟踪或者被停止等等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STARTED</a:t>
            </a:r>
            <a:r>
              <a:rPr lang="zh-CN" altLang="en-US" dirty="0">
                <a:solidFill>
                  <a:srgbClr val="007C6A"/>
                </a:solidFill>
              </a:rPr>
              <a:t>：进程的启动时间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TIME</a:t>
            </a:r>
            <a:r>
              <a:rPr lang="zh-CN" altLang="en-US" dirty="0">
                <a:solidFill>
                  <a:srgbClr val="007C6A"/>
                </a:solidFill>
              </a:rPr>
              <a:t>：</a:t>
            </a:r>
            <a:r>
              <a:rPr lang="en-US" altLang="zh-CN" dirty="0">
                <a:solidFill>
                  <a:srgbClr val="007C6A"/>
                </a:solidFill>
              </a:rPr>
              <a:t>CPU</a:t>
            </a:r>
            <a:r>
              <a:rPr lang="zh-CN" altLang="en-US" dirty="0">
                <a:solidFill>
                  <a:srgbClr val="007C6A"/>
                </a:solidFill>
              </a:rPr>
              <a:t>时间，即进程使用</a:t>
            </a:r>
            <a:r>
              <a:rPr lang="en-US" altLang="zh-CN" dirty="0">
                <a:solidFill>
                  <a:srgbClr val="007C6A"/>
                </a:solidFill>
              </a:rPr>
              <a:t>CPU</a:t>
            </a:r>
            <a:r>
              <a:rPr lang="zh-CN" altLang="en-US" dirty="0">
                <a:solidFill>
                  <a:srgbClr val="007C6A"/>
                </a:solidFill>
              </a:rPr>
              <a:t>的总时间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COMMAND</a:t>
            </a:r>
            <a:r>
              <a:rPr lang="zh-CN" altLang="en-US" dirty="0">
                <a:solidFill>
                  <a:srgbClr val="007C6A"/>
                </a:solidFill>
              </a:rPr>
              <a:t>：启动进程所用的命令和参数</a:t>
            </a:r>
            <a:r>
              <a:rPr lang="zh-CN" altLang="en-US" b="1" dirty="0">
                <a:solidFill>
                  <a:srgbClr val="007C6A"/>
                </a:solidFill>
              </a:rPr>
              <a:t>，如果过长会被截断显示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五角星 6"/>
          <p:cNvSpPr/>
          <p:nvPr/>
        </p:nvSpPr>
        <p:spPr>
          <a:xfrm>
            <a:off x="7092280" y="90872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48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1592" y="836712"/>
            <a:ext cx="7365504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ps</a:t>
            </a:r>
            <a:r>
              <a:rPr lang="en-US" altLang="zh-CN" sz="2000" dirty="0">
                <a:solidFill>
                  <a:srgbClr val="007C6A"/>
                </a:solidFill>
              </a:rPr>
              <a:t> -</a:t>
            </a:r>
            <a:r>
              <a:rPr lang="en-US" altLang="zh-CN" sz="2000" dirty="0" err="1">
                <a:solidFill>
                  <a:srgbClr val="007C6A"/>
                </a:solidFill>
              </a:rPr>
              <a:t>ef</a:t>
            </a:r>
            <a:r>
              <a:rPr lang="zh-CN" altLang="en-US" sz="2000" dirty="0">
                <a:solidFill>
                  <a:srgbClr val="007C6A"/>
                </a:solidFill>
              </a:rPr>
              <a:t>是以全格式显示当前所有的进程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-e </a:t>
            </a:r>
            <a:r>
              <a:rPr lang="zh-CN" altLang="en-US" sz="2000" dirty="0">
                <a:solidFill>
                  <a:srgbClr val="007C6A"/>
                </a:solidFill>
              </a:rPr>
              <a:t>显示所有进程。</a:t>
            </a:r>
            <a:r>
              <a:rPr lang="en-US" altLang="zh-CN" sz="2000" dirty="0">
                <a:solidFill>
                  <a:srgbClr val="007C6A"/>
                </a:solidFill>
              </a:rPr>
              <a:t>-f </a:t>
            </a:r>
            <a:r>
              <a:rPr lang="zh-CN" altLang="en-US" sz="2000" dirty="0">
                <a:solidFill>
                  <a:srgbClr val="007C6A"/>
                </a:solidFill>
              </a:rPr>
              <a:t>全格式。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ps</a:t>
            </a:r>
            <a:r>
              <a:rPr lang="en-US" altLang="zh-CN" sz="2000" dirty="0">
                <a:solidFill>
                  <a:srgbClr val="007C6A"/>
                </a:solidFill>
              </a:rPr>
              <a:t> -</a:t>
            </a:r>
            <a:r>
              <a:rPr lang="en-US" altLang="zh-CN" sz="2000" dirty="0" err="1">
                <a:solidFill>
                  <a:srgbClr val="007C6A"/>
                </a:solidFill>
              </a:rPr>
              <a:t>ef|grep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是</a:t>
            </a:r>
            <a:r>
              <a:rPr lang="en-US" altLang="zh-CN" sz="2000" b="1" dirty="0">
                <a:solidFill>
                  <a:srgbClr val="007C6A"/>
                </a:solidFill>
              </a:rPr>
              <a:t>BSD</a:t>
            </a:r>
            <a:r>
              <a:rPr lang="zh-CN" altLang="en-US" sz="2000" b="1" dirty="0">
                <a:solidFill>
                  <a:srgbClr val="007C6A"/>
                </a:solidFill>
              </a:rPr>
              <a:t>风格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UID</a:t>
            </a:r>
            <a:r>
              <a:rPr lang="zh-CN" altLang="en-US" sz="2000" dirty="0">
                <a:solidFill>
                  <a:srgbClr val="007C6A"/>
                </a:solidFill>
              </a:rPr>
              <a:t>：用户</a:t>
            </a:r>
            <a:r>
              <a:rPr lang="en-US" altLang="zh-CN" sz="2000" dirty="0">
                <a:solidFill>
                  <a:srgbClr val="007C6A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PID</a:t>
            </a:r>
            <a:r>
              <a:rPr lang="zh-CN" altLang="en-US" sz="2000" dirty="0">
                <a:solidFill>
                  <a:srgbClr val="FF0000"/>
                </a:solidFill>
              </a:rPr>
              <a:t>：进程</a:t>
            </a:r>
            <a:r>
              <a:rPr lang="en-US" altLang="zh-CN" sz="2000" dirty="0">
                <a:solidFill>
                  <a:srgbClr val="FF0000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PPID</a:t>
            </a:r>
            <a:r>
              <a:rPr lang="zh-CN" altLang="en-US" sz="2000" b="1" dirty="0">
                <a:solidFill>
                  <a:srgbClr val="FF0000"/>
                </a:solidFill>
              </a:rPr>
              <a:t>：父进程</a:t>
            </a:r>
            <a:r>
              <a:rPr lang="en-US" altLang="zh-CN" sz="2000" b="1" dirty="0">
                <a:solidFill>
                  <a:srgbClr val="FF0000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</a:t>
            </a:r>
            <a:r>
              <a:rPr lang="zh-CN" altLang="en-US" sz="2000" dirty="0">
                <a:solidFill>
                  <a:srgbClr val="007C6A"/>
                </a:solidFill>
              </a:rPr>
              <a:t>：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用于计算执行优先级的因子。数值越大，表明进程是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密集型运算，执行优先级会降低；数值越小，表明进程是</a:t>
            </a:r>
            <a:r>
              <a:rPr lang="en-US" altLang="zh-CN" sz="2000" dirty="0">
                <a:solidFill>
                  <a:srgbClr val="007C6A"/>
                </a:solidFill>
              </a:rPr>
              <a:t>I/O</a:t>
            </a:r>
            <a:r>
              <a:rPr lang="zh-CN" altLang="en-US" sz="2000" dirty="0">
                <a:solidFill>
                  <a:srgbClr val="007C6A"/>
                </a:solidFill>
              </a:rPr>
              <a:t>密集型运算，执行优先级会提高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STIME</a:t>
            </a:r>
            <a:r>
              <a:rPr lang="zh-CN" altLang="en-US" sz="2000" dirty="0">
                <a:solidFill>
                  <a:srgbClr val="007C6A"/>
                </a:solidFill>
              </a:rPr>
              <a:t>：进程启动的时间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TTY</a:t>
            </a:r>
            <a:r>
              <a:rPr lang="zh-CN" altLang="en-US" sz="2000" dirty="0">
                <a:solidFill>
                  <a:srgbClr val="007C6A"/>
                </a:solidFill>
              </a:rPr>
              <a:t>：完整的终端名称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TIME</a:t>
            </a:r>
            <a:r>
              <a:rPr lang="zh-CN" altLang="en-US" sz="2000" dirty="0">
                <a:solidFill>
                  <a:srgbClr val="007C6A"/>
                </a:solidFill>
              </a:rPr>
              <a:t>：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CMD</a:t>
            </a:r>
            <a:r>
              <a:rPr lang="zh-CN" altLang="en-US" sz="2000" dirty="0">
                <a:solidFill>
                  <a:srgbClr val="007C6A"/>
                </a:solidFill>
              </a:rPr>
              <a:t>：启动进程所用的命令和参数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9" name="五角星 8"/>
          <p:cNvSpPr/>
          <p:nvPr/>
        </p:nvSpPr>
        <p:spPr>
          <a:xfrm>
            <a:off x="7164288" y="83077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1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1592" y="836712"/>
            <a:ext cx="7365504" cy="1013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153" y="1261209"/>
            <a:ext cx="7365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</a:rPr>
              <a:t>综上：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如果想查看进程的</a:t>
            </a:r>
            <a:r>
              <a:rPr lang="en-US" altLang="zh-CN" sz="2000" b="1" dirty="0">
                <a:solidFill>
                  <a:srgbClr val="007C6A"/>
                </a:solidFill>
              </a:rPr>
              <a:t>CPU</a:t>
            </a:r>
            <a:r>
              <a:rPr lang="zh-CN" altLang="en-US" sz="2000" b="1" dirty="0">
                <a:solidFill>
                  <a:srgbClr val="007C6A"/>
                </a:solidFill>
              </a:rPr>
              <a:t>占用率和内存占用率，可以使用</a:t>
            </a:r>
            <a:r>
              <a:rPr lang="en-US" altLang="zh-CN" sz="2000" b="1" dirty="0">
                <a:solidFill>
                  <a:srgbClr val="007C6A"/>
                </a:solidFill>
              </a:rPr>
              <a:t>aux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如果想查看进程的父进程</a:t>
            </a:r>
            <a:r>
              <a:rPr lang="en-US" altLang="zh-CN" sz="2000" b="1" dirty="0">
                <a:solidFill>
                  <a:srgbClr val="007C6A"/>
                </a:solidFill>
              </a:rPr>
              <a:t>ID</a:t>
            </a:r>
            <a:r>
              <a:rPr lang="zh-CN" altLang="en-US" sz="2000" b="1" dirty="0">
                <a:solidFill>
                  <a:srgbClr val="007C6A"/>
                </a:solidFill>
              </a:rPr>
              <a:t>可以使用</a:t>
            </a:r>
            <a:r>
              <a:rPr lang="en-US" altLang="zh-CN" sz="2000" b="1" dirty="0" err="1">
                <a:solidFill>
                  <a:srgbClr val="007C6A"/>
                </a:solidFill>
              </a:rPr>
              <a:t>ef</a:t>
            </a:r>
            <a:endParaRPr lang="en-US" altLang="zh-CN" sz="2000" b="1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9" name="五角星 8"/>
          <p:cNvSpPr/>
          <p:nvPr/>
        </p:nvSpPr>
        <p:spPr>
          <a:xfrm>
            <a:off x="7164288" y="83077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F987F5-404C-4558-BE19-8B5C2A98B29C}"/>
              </a:ext>
            </a:extLst>
          </p:cNvPr>
          <p:cNvSpPr/>
          <p:nvPr/>
        </p:nvSpPr>
        <p:spPr>
          <a:xfrm>
            <a:off x="611560" y="2348880"/>
            <a:ext cx="73655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每个进程都有一个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zh-CN" altLang="en-US" sz="2400" dirty="0">
                <a:solidFill>
                  <a:srgbClr val="007C6A"/>
                </a:solidFill>
              </a:rPr>
              <a:t>作为唯一标识。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9A214F-8D98-4BA2-A4E6-06B67E38EF65}"/>
              </a:ext>
            </a:extLst>
          </p:cNvPr>
          <p:cNvSpPr/>
          <p:nvPr/>
        </p:nvSpPr>
        <p:spPr>
          <a:xfrm>
            <a:off x="662880" y="3429000"/>
            <a:ext cx="736550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kill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kill 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en-US" altLang="zh-CN" sz="2400" dirty="0">
                <a:solidFill>
                  <a:srgbClr val="007C6A"/>
                </a:solidFill>
              </a:rPr>
              <a:t>   </a:t>
            </a:r>
            <a:r>
              <a:rPr lang="zh-CN" altLang="en-US" sz="2400" dirty="0">
                <a:solidFill>
                  <a:srgbClr val="007C6A"/>
                </a:solidFill>
              </a:rPr>
              <a:t>通过唯一标识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zh-CN" altLang="en-US" sz="2400" dirty="0">
                <a:solidFill>
                  <a:srgbClr val="007C6A"/>
                </a:solidFill>
              </a:rPr>
              <a:t>杀死进程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-9 </a:t>
            </a:r>
            <a:r>
              <a:rPr lang="zh-CN" altLang="en-US" sz="2400" dirty="0">
                <a:solidFill>
                  <a:srgbClr val="007C6A"/>
                </a:solidFill>
              </a:rPr>
              <a:t>强行杀死进程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FCCBD-CAE3-4889-BFAD-DA725A8D1741}"/>
              </a:ext>
            </a:extLst>
          </p:cNvPr>
          <p:cNvSpPr/>
          <p:nvPr/>
        </p:nvSpPr>
        <p:spPr>
          <a:xfrm>
            <a:off x="662880" y="4941168"/>
            <a:ext cx="73655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killall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7C6A"/>
                </a:solidFill>
              </a:rPr>
              <a:t>killall</a:t>
            </a:r>
            <a:r>
              <a:rPr lang="en-US" altLang="zh-CN" sz="2400" dirty="0">
                <a:solidFill>
                  <a:srgbClr val="007C6A"/>
                </a:solidFill>
              </a:rPr>
              <a:t>  name   </a:t>
            </a:r>
            <a:r>
              <a:rPr lang="zh-CN" altLang="en-US" sz="2400" dirty="0">
                <a:solidFill>
                  <a:srgbClr val="007C6A"/>
                </a:solidFill>
              </a:rPr>
              <a:t>通过进程名称杀死进程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62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service</a:t>
            </a:r>
            <a:r>
              <a:rPr lang="zh-CN" altLang="en-US" sz="2800" b="1" dirty="0">
                <a:solidFill>
                  <a:srgbClr val="007C6A"/>
                </a:solidFill>
              </a:rPr>
              <a:t>（</a:t>
            </a:r>
            <a:r>
              <a:rPr lang="en-US" altLang="zh-CN" sz="2800" b="1" dirty="0">
                <a:solidFill>
                  <a:srgbClr val="007C6A"/>
                </a:solidFill>
              </a:rPr>
              <a:t>centos6</a:t>
            </a:r>
            <a:r>
              <a:rPr lang="zh-CN" altLang="en-US" sz="2800" b="1" dirty="0">
                <a:solidFill>
                  <a:srgbClr val="007C6A"/>
                </a:solidFill>
              </a:rPr>
              <a:t>）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注册在系统中的标准化程序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有方便统一的管理方式（常用的方法）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start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stop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restart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reload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status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查看服务的方法  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en-US" altLang="zh-CN" sz="2000" b="1" dirty="0" err="1">
                <a:solidFill>
                  <a:srgbClr val="007C6A"/>
                </a:solidFill>
              </a:rPr>
              <a:t>etc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en-US" altLang="zh-CN" sz="2000" b="1" dirty="0" err="1">
                <a:solidFill>
                  <a:srgbClr val="007C6A"/>
                </a:solidFill>
              </a:rPr>
              <a:t>init.d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zh-CN" altLang="en-US" sz="2000" b="1" dirty="0">
                <a:solidFill>
                  <a:srgbClr val="007C6A"/>
                </a:solidFill>
              </a:rPr>
              <a:t>服务名</a:t>
            </a:r>
            <a:r>
              <a:rPr lang="en-US" altLang="zh-CN" sz="2000" b="1" dirty="0">
                <a:solidFill>
                  <a:srgbClr val="007C6A"/>
                </a:solidFill>
              </a:rPr>
              <a:t>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通过</a:t>
            </a:r>
            <a:r>
              <a:rPr lang="en-US" altLang="zh-CN" sz="2000" b="1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</a:rPr>
              <a:t>命令设置自启动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 </a:t>
            </a:r>
            <a:r>
              <a:rPr lang="en-US" altLang="zh-CN" sz="2000" b="1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b="1" dirty="0">
                <a:solidFill>
                  <a:srgbClr val="007C6A"/>
                </a:solidFill>
              </a:rPr>
              <a:t>    --</a:t>
            </a:r>
            <a:r>
              <a:rPr lang="en-US" altLang="zh-CN" sz="2000" b="1" dirty="0" err="1">
                <a:solidFill>
                  <a:srgbClr val="007C6A"/>
                </a:solidFill>
              </a:rPr>
              <a:t>list|grep</a:t>
            </a:r>
            <a:r>
              <a:rPr lang="en-US" altLang="zh-CN" sz="2000" b="1" dirty="0">
                <a:solidFill>
                  <a:srgbClr val="007C6A"/>
                </a:solidFill>
              </a:rPr>
              <a:t>  xxx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dirty="0">
                <a:solidFill>
                  <a:srgbClr val="007C6A"/>
                </a:solidFill>
              </a:rPr>
              <a:t>   --level  5   </a:t>
            </a:r>
            <a:r>
              <a:rPr lang="zh-CN" altLang="en-US" sz="2000" dirty="0">
                <a:solidFill>
                  <a:srgbClr val="007C6A"/>
                </a:solidFill>
              </a:rPr>
              <a:t>服务名   </a:t>
            </a:r>
            <a:r>
              <a:rPr lang="en-US" altLang="zh-CN" sz="2000" dirty="0">
                <a:solidFill>
                  <a:srgbClr val="007C6A"/>
                </a:solidFill>
              </a:rPr>
              <a:t>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09066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运行级别</a:t>
            </a:r>
            <a:r>
              <a:rPr lang="en-US" altLang="zh-CN" sz="2800" dirty="0" err="1">
                <a:solidFill>
                  <a:srgbClr val="007C6A"/>
                </a:solidFill>
              </a:rPr>
              <a:t>runlevel</a:t>
            </a:r>
            <a:r>
              <a:rPr lang="en-US" altLang="zh-CN" sz="2800" b="1" dirty="0">
                <a:solidFill>
                  <a:srgbClr val="007C6A"/>
                </a:solidFill>
              </a:rPr>
              <a:t>(centos6)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1041660" y="2724225"/>
            <a:ext cx="691471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 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zh-CN" altLang="en-US" sz="2400" b="1" i="1" dirty="0">
              <a:solidFill>
                <a:srgbClr val="007C6A"/>
              </a:solidFill>
            </a:endParaRPr>
          </a:p>
          <a:p>
            <a:r>
              <a:rPr lang="zh-CN" altLang="en-US" sz="11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runlevel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常用的是级别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系统停机状态，系统默认运行级别不能设为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单用户工作状态，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权限，用于系统维护，禁止远程登陆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，不支持网络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完全的多用户状态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，登陆后进入控制台命令行模式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系统未使用，保留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X11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控制台，登陆后进入图形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系统正常关闭并重启，默认运行级别不能设为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9" name="矩形 8"/>
          <p:cNvSpPr/>
          <p:nvPr/>
        </p:nvSpPr>
        <p:spPr>
          <a:xfrm>
            <a:off x="183569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85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/boot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1996" y="1916832"/>
            <a:ext cx="100891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r>
              <a:rPr lang="zh-CN" altLang="en-US" dirty="0"/>
              <a:t>进程</a:t>
            </a:r>
          </a:p>
        </p:txBody>
      </p:sp>
      <p:sp>
        <p:nvSpPr>
          <p:cNvPr id="12" name="矩形 11"/>
          <p:cNvSpPr/>
          <p:nvPr/>
        </p:nvSpPr>
        <p:spPr>
          <a:xfrm>
            <a:off x="6340946" y="1916832"/>
            <a:ext cx="113280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</a:t>
            </a:r>
          </a:p>
        </p:txBody>
      </p:sp>
      <p:sp>
        <p:nvSpPr>
          <p:cNvPr id="13" name="矩形 12"/>
          <p:cNvSpPr/>
          <p:nvPr/>
        </p:nvSpPr>
        <p:spPr>
          <a:xfrm>
            <a:off x="6228308" y="2729163"/>
            <a:ext cx="255115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运行级对应的服务</a:t>
            </a:r>
          </a:p>
        </p:txBody>
      </p:sp>
      <p:sp>
        <p:nvSpPr>
          <p:cNvPr id="14" name="右箭头 13"/>
          <p:cNvSpPr/>
          <p:nvPr/>
        </p:nvSpPr>
        <p:spPr>
          <a:xfrm>
            <a:off x="1397113" y="1979933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929257" y="1994786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390501" y="2009740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83186" y="1987747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636775">
            <a:off x="7742420" y="2382244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62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dirty="0" err="1">
                <a:solidFill>
                  <a:srgbClr val="007C6A"/>
                </a:solidFill>
              </a:rPr>
              <a:t>systemctl</a:t>
            </a:r>
            <a:r>
              <a:rPr lang="en-US" altLang="zh-CN" sz="2800" b="1" dirty="0">
                <a:solidFill>
                  <a:srgbClr val="007C6A"/>
                </a:solidFill>
              </a:rPr>
              <a:t> (centos7)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注册在系统中的标准化程序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有方便统一的管理方式（常用的方法）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start </a:t>
            </a:r>
            <a:r>
              <a:rPr lang="zh-CN" altLang="en-US" sz="2000" dirty="0">
                <a:solidFill>
                  <a:srgbClr val="007C6A"/>
                </a:solidFill>
              </a:rPr>
              <a:t>服务名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restart </a:t>
            </a:r>
            <a:r>
              <a:rPr lang="zh-CN" altLang="en-US" sz="2000" dirty="0">
                <a:solidFill>
                  <a:srgbClr val="007C6A"/>
                </a:solidFill>
              </a:rPr>
              <a:t>服务名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stop </a:t>
            </a:r>
            <a:r>
              <a:rPr lang="zh-CN" altLang="en-US" sz="2000" dirty="0">
                <a:solidFill>
                  <a:srgbClr val="007C6A"/>
                </a:solidFill>
              </a:rPr>
              <a:t>服务名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reload </a:t>
            </a:r>
            <a:r>
              <a:rPr lang="zh-CN" altLang="en-US" sz="2000" dirty="0">
                <a:solidFill>
                  <a:srgbClr val="007C6A"/>
                </a:solidFill>
              </a:rPr>
              <a:t>服务名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status </a:t>
            </a:r>
            <a:r>
              <a:rPr lang="zh-CN" altLang="en-US" sz="2000" dirty="0">
                <a:solidFill>
                  <a:srgbClr val="007C6A"/>
                </a:solidFill>
              </a:rPr>
              <a:t>服务名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en-US" altLang="zh-CN" sz="20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查看服务的方法 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en-US" altLang="zh-CN" sz="2000" b="1" dirty="0" err="1">
                <a:solidFill>
                  <a:srgbClr val="007C6A"/>
                </a:solidFill>
              </a:rPr>
              <a:t>usr</a:t>
            </a:r>
            <a:r>
              <a:rPr lang="en-US" altLang="zh-CN" sz="2000" b="1" dirty="0">
                <a:solidFill>
                  <a:srgbClr val="007C6A"/>
                </a:solidFill>
              </a:rPr>
              <a:t>/lib/</a:t>
            </a:r>
            <a:r>
              <a:rPr lang="en-US" altLang="zh-CN" sz="2000" b="1" dirty="0" err="1">
                <a:solidFill>
                  <a:srgbClr val="007C6A"/>
                </a:solidFill>
              </a:rPr>
              <a:t>systemd</a:t>
            </a:r>
            <a:r>
              <a:rPr lang="en-US" altLang="zh-CN" sz="2000" b="1" dirty="0">
                <a:solidFill>
                  <a:srgbClr val="007C6A"/>
                </a:solidFill>
              </a:rPr>
              <a:t>/system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查看服务的命令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list-unit-files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--type service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通过</a:t>
            </a:r>
            <a:r>
              <a:rPr lang="en-US" altLang="zh-CN" sz="2000" b="1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</a:rPr>
              <a:t>命令设置自启动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自启动</a:t>
            </a:r>
            <a:r>
              <a:rPr lang="en-US" altLang="zh-CN" sz="2000" b="1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b="1" dirty="0">
                <a:solidFill>
                  <a:srgbClr val="007C6A"/>
                </a:solidFill>
              </a:rPr>
              <a:t> enable </a:t>
            </a:r>
            <a:r>
              <a:rPr lang="en-US" altLang="zh-CN" sz="2000" b="1" dirty="0" err="1">
                <a:solidFill>
                  <a:srgbClr val="007C6A"/>
                </a:solidFill>
              </a:rPr>
              <a:t>service_name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不自启动</a:t>
            </a:r>
            <a:r>
              <a:rPr lang="en-US" altLang="zh-CN" sz="2000" dirty="0" err="1">
                <a:solidFill>
                  <a:srgbClr val="007C6A"/>
                </a:solidFill>
              </a:rPr>
              <a:t>systemctl</a:t>
            </a:r>
            <a:r>
              <a:rPr lang="en-US" altLang="zh-CN" sz="2000" dirty="0">
                <a:solidFill>
                  <a:srgbClr val="007C6A"/>
                </a:solidFill>
              </a:rPr>
              <a:t> disable </a:t>
            </a:r>
            <a:r>
              <a:rPr lang="en-US" altLang="zh-CN" sz="2000" dirty="0" err="1">
                <a:solidFill>
                  <a:srgbClr val="007C6A"/>
                </a:solidFill>
              </a:rPr>
              <a:t>service_name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1362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-195612" y="24820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不同时代不同的选择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73470" y="1813668"/>
            <a:ext cx="369309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一夫当关的时代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20206"/>
            <a:ext cx="1763396" cy="208823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269847" y="908720"/>
            <a:ext cx="33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高性能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极强的稳定性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量身定制的</a:t>
            </a:r>
            <a:r>
              <a:rPr lang="en-US" altLang="zh-CN" sz="2000" dirty="0">
                <a:solidFill>
                  <a:srgbClr val="007C6A"/>
                </a:solidFill>
              </a:rPr>
              <a:t>UNIX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应用程序结构简单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厂商提供售后服务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</a:t>
            </a:r>
            <a:r>
              <a:rPr lang="en-US" altLang="zh-CN" sz="2000" dirty="0">
                <a:solidFill>
                  <a:srgbClr val="007C6A"/>
                </a:solidFill>
              </a:rPr>
              <a:t>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-268493" y="4583444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烂机子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组团的时代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79" y="3986720"/>
            <a:ext cx="1243598" cy="3294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42" y="4362638"/>
            <a:ext cx="1243598" cy="3294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78" y="4790419"/>
            <a:ext cx="1243598" cy="32946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975" y="5887621"/>
            <a:ext cx="1243598" cy="32946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034" y="4578792"/>
            <a:ext cx="1254106" cy="33224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82" y="4155015"/>
            <a:ext cx="1243598" cy="32946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82" y="5536891"/>
            <a:ext cx="1243598" cy="32946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320459" y="4138828"/>
            <a:ext cx="596654" cy="1913524"/>
            <a:chOff x="7102672" y="3919122"/>
            <a:chExt cx="596654" cy="1913524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7401000" y="3919122"/>
              <a:ext cx="2085" cy="19135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102673" y="5832646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102673" y="469133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02673" y="4316181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102672" y="391912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02672" y="5199754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400999" y="4525208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392576" y="412058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392575" y="551723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标题 1"/>
          <p:cNvSpPr txBox="1">
            <a:spLocks/>
          </p:cNvSpPr>
          <p:nvPr/>
        </p:nvSpPr>
        <p:spPr>
          <a:xfrm>
            <a:off x="2924402" y="5267342"/>
            <a:ext cx="1619549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66688" y="3831764"/>
            <a:ext cx="33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可扩展的性能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风险分摊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去</a:t>
            </a:r>
            <a:r>
              <a:rPr lang="en-US" altLang="zh-CN" sz="2000" dirty="0">
                <a:solidFill>
                  <a:srgbClr val="007C6A"/>
                </a:solidFill>
              </a:rPr>
              <a:t>IOE,</a:t>
            </a:r>
            <a:r>
              <a:rPr lang="zh-CN" altLang="en-US" sz="2000" dirty="0">
                <a:solidFill>
                  <a:srgbClr val="007C6A"/>
                </a:solidFill>
              </a:rPr>
              <a:t>免费的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应用程序架构复杂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运维不依赖厂商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价格好商量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5505481" y="3641289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分布式架构</a:t>
            </a:r>
          </a:p>
        </p:txBody>
      </p:sp>
      <p:sp>
        <p:nvSpPr>
          <p:cNvPr id="58" name="标题 1"/>
          <p:cNvSpPr txBox="1">
            <a:spLocks/>
          </p:cNvSpPr>
          <p:nvPr/>
        </p:nvSpPr>
        <p:spPr>
          <a:xfrm>
            <a:off x="4758357" y="779307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小型机单节点架构</a:t>
            </a:r>
          </a:p>
        </p:txBody>
      </p:sp>
    </p:spTree>
    <p:extLst>
      <p:ext uri="{BB962C8B-B14F-4D97-AF65-F5344CB8AC3E}">
        <p14:creationId xmlns:p14="http://schemas.microsoft.com/office/powerpoint/2010/main" val="16472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54" grpId="0"/>
      <p:bldP spid="56" grpId="0"/>
      <p:bldP spid="57" grpId="0"/>
      <p:bldP spid="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运行级别</a:t>
            </a:r>
            <a:r>
              <a:rPr lang="en-US" altLang="zh-CN" sz="2800" dirty="0" err="1">
                <a:solidFill>
                  <a:srgbClr val="007C6A"/>
                </a:solidFill>
              </a:rPr>
              <a:t>runlevel</a:t>
            </a:r>
            <a:r>
              <a:rPr lang="en-US" altLang="zh-CN" sz="2800" b="1" dirty="0">
                <a:solidFill>
                  <a:srgbClr val="007C6A"/>
                </a:solidFill>
              </a:rPr>
              <a:t>(centos7)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933143" y="3136988"/>
            <a:ext cx="69147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vim 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en-US" altLang="zh-CN" sz="2400" b="1" i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C6A"/>
                </a:solidFill>
              </a:rPr>
              <a:t>Centos7</a:t>
            </a:r>
            <a:r>
              <a:rPr lang="zh-CN" altLang="en-US" sz="2400" b="1" dirty="0">
                <a:solidFill>
                  <a:srgbClr val="007C6A"/>
                </a:solidFill>
              </a:rPr>
              <a:t>运行级别简化为：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user.target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等价于原运行级别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（多用户有网，无图形界面）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user.target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等价于原运行级别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（多用户有网，有图形界面）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9" name="矩形 8"/>
          <p:cNvSpPr/>
          <p:nvPr/>
        </p:nvSpPr>
        <p:spPr>
          <a:xfrm>
            <a:off x="183569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85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/boot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1996" y="1916832"/>
            <a:ext cx="100891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systemd</a:t>
            </a:r>
            <a:r>
              <a:rPr lang="zh-CN" altLang="en-US" dirty="0"/>
              <a:t>进程</a:t>
            </a:r>
          </a:p>
        </p:txBody>
      </p:sp>
      <p:sp>
        <p:nvSpPr>
          <p:cNvPr id="12" name="矩形 11"/>
          <p:cNvSpPr/>
          <p:nvPr/>
        </p:nvSpPr>
        <p:spPr>
          <a:xfrm>
            <a:off x="6340946" y="1916832"/>
            <a:ext cx="113280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</a:t>
            </a:r>
          </a:p>
        </p:txBody>
      </p:sp>
      <p:sp>
        <p:nvSpPr>
          <p:cNvPr id="13" name="矩形 12"/>
          <p:cNvSpPr/>
          <p:nvPr/>
        </p:nvSpPr>
        <p:spPr>
          <a:xfrm>
            <a:off x="6228308" y="2729163"/>
            <a:ext cx="255115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运行级对应的服务</a:t>
            </a:r>
          </a:p>
        </p:txBody>
      </p:sp>
      <p:sp>
        <p:nvSpPr>
          <p:cNvPr id="14" name="右箭头 13"/>
          <p:cNvSpPr/>
          <p:nvPr/>
        </p:nvSpPr>
        <p:spPr>
          <a:xfrm>
            <a:off x="1397113" y="1979933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929257" y="1994786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390501" y="2009740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83186" y="1987747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636775">
            <a:off x="7742420" y="2382244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13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340768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netstat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查看系统的网络情况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-an  </a:t>
            </a:r>
            <a:r>
              <a:rPr lang="zh-CN" altLang="en-US" sz="2000" dirty="0">
                <a:solidFill>
                  <a:srgbClr val="007C6A"/>
                </a:solidFill>
              </a:rPr>
              <a:t>按一定顺序排列输出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-p  </a:t>
            </a:r>
            <a:r>
              <a:rPr lang="zh-CN" altLang="en-US" sz="2000" dirty="0">
                <a:solidFill>
                  <a:srgbClr val="007C6A"/>
                </a:solidFill>
              </a:rPr>
              <a:t>显示哪个进程在调用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solidFill>
                  <a:srgbClr val="007C6A"/>
                </a:solidFill>
              </a:rPr>
              <a:t>netstat</a:t>
            </a:r>
            <a:r>
              <a:rPr lang="en-US" altLang="zh-CN" sz="2000">
                <a:solidFill>
                  <a:srgbClr val="007C6A"/>
                </a:solidFill>
              </a:rPr>
              <a:t>  –</a:t>
            </a:r>
            <a:r>
              <a:rPr lang="en-US" altLang="zh-CN" sz="2000" err="1">
                <a:solidFill>
                  <a:srgbClr val="007C6A"/>
                </a:solidFill>
              </a:rPr>
              <a:t>anp|grep</a:t>
            </a:r>
            <a:r>
              <a:rPr lang="en-US" altLang="zh-CN" sz="2000">
                <a:solidFill>
                  <a:srgbClr val="007C6A"/>
                </a:solidFill>
              </a:rPr>
              <a:t>  8080 </a:t>
            </a:r>
            <a:r>
              <a:rPr lang="zh-CN" altLang="en-US" sz="2000" dirty="0">
                <a:solidFill>
                  <a:srgbClr val="007C6A"/>
                </a:solidFill>
              </a:rPr>
              <a:t>查看占用</a:t>
            </a:r>
            <a:r>
              <a:rPr lang="en-US" altLang="zh-CN" sz="2000" dirty="0">
                <a:solidFill>
                  <a:srgbClr val="007C6A"/>
                </a:solidFill>
              </a:rPr>
              <a:t>8080</a:t>
            </a:r>
            <a:r>
              <a:rPr lang="zh-CN" altLang="en-US" sz="2000" dirty="0">
                <a:solidFill>
                  <a:srgbClr val="007C6A"/>
                </a:solidFill>
              </a:rPr>
              <a:t>端口的进程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595233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7506" y="1707509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604335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642005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644173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704959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707127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4543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7021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756084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用户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Linux</a:t>
            </a:r>
            <a:r>
              <a:rPr lang="zh-CN" altLang="en-US" sz="2400" dirty="0">
                <a:solidFill>
                  <a:srgbClr val="007C6A"/>
                </a:solidFill>
              </a:rPr>
              <a:t>系统是一个多用户多任务的操作系统，任何一个要使用系统资源的用户，都必须首先向系统管理员申请一个账号，然后以这个账号的身份进入系统。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新增用户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useradd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新用户名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设置密码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en-US" altLang="zh-CN" sz="2400" dirty="0" err="1">
                <a:solidFill>
                  <a:srgbClr val="007C6A"/>
                </a:solidFill>
              </a:rPr>
              <a:t>passwd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用户是否存在：</a:t>
            </a:r>
            <a:r>
              <a:rPr lang="en-US" altLang="zh-CN" sz="2400" dirty="0">
                <a:solidFill>
                  <a:srgbClr val="007C6A"/>
                </a:solidFill>
              </a:rPr>
              <a:t>id  </a:t>
            </a:r>
            <a:r>
              <a:rPr lang="zh-CN" altLang="en-US" sz="2400" dirty="0">
                <a:solidFill>
                  <a:srgbClr val="007C6A"/>
                </a:solidFill>
              </a:rPr>
              <a:t>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切换用户：</a:t>
            </a:r>
            <a:r>
              <a:rPr lang="en-US" altLang="zh-CN" sz="2400" dirty="0" err="1">
                <a:solidFill>
                  <a:srgbClr val="007C6A"/>
                </a:solidFill>
              </a:rPr>
              <a:t>su</a:t>
            </a:r>
            <a:r>
              <a:rPr lang="en-US" altLang="zh-CN" sz="2400" dirty="0">
                <a:solidFill>
                  <a:srgbClr val="007C6A"/>
                </a:solidFill>
              </a:rPr>
              <a:t>  – </a:t>
            </a:r>
            <a:r>
              <a:rPr lang="zh-CN" altLang="en-US" sz="2400" dirty="0">
                <a:solidFill>
                  <a:srgbClr val="007C6A"/>
                </a:solidFill>
              </a:rPr>
              <a:t> 切换用户名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查看当前用户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zh-CN" altLang="en-US" sz="2400" dirty="0">
                <a:solidFill>
                  <a:srgbClr val="007C6A"/>
                </a:solidFill>
              </a:rPr>
              <a:t>登录用户：</a:t>
            </a:r>
            <a:r>
              <a:rPr lang="en-US" altLang="zh-CN" sz="2400" dirty="0" err="1">
                <a:solidFill>
                  <a:srgbClr val="007C6A"/>
                </a:solidFill>
              </a:rPr>
              <a:t>whoami</a:t>
            </a:r>
            <a:r>
              <a:rPr lang="en-US" altLang="zh-CN" sz="2400" dirty="0">
                <a:solidFill>
                  <a:srgbClr val="007C6A"/>
                </a:solidFill>
              </a:rPr>
              <a:t>/ who am I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删除用户：</a:t>
            </a:r>
            <a:r>
              <a:rPr lang="en-US" altLang="zh-CN" sz="2400" dirty="0" err="1">
                <a:solidFill>
                  <a:srgbClr val="007C6A"/>
                </a:solidFill>
              </a:rPr>
              <a:t>userdel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052736"/>
            <a:ext cx="79928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用户组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类似于角色，系统可以对有共性的多个用户进行统一的管理。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新增组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groupadd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组名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删除组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groupdel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组名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修改用户的组：</a:t>
            </a:r>
            <a:r>
              <a:rPr lang="en-US" altLang="zh-CN" sz="2400" err="1">
                <a:solidFill>
                  <a:srgbClr val="007C6A"/>
                </a:solidFill>
              </a:rPr>
              <a:t>usermod</a:t>
            </a:r>
            <a:r>
              <a:rPr lang="en-US" altLang="zh-CN" sz="2400">
                <a:solidFill>
                  <a:srgbClr val="007C6A"/>
                </a:solidFill>
              </a:rPr>
              <a:t>  –</a:t>
            </a:r>
            <a:r>
              <a:rPr lang="en-US" altLang="zh-CN" sz="2400" dirty="0">
                <a:solidFill>
                  <a:srgbClr val="007C6A"/>
                </a:solidFill>
              </a:rPr>
              <a:t>g </a:t>
            </a:r>
            <a:r>
              <a:rPr lang="zh-CN" altLang="en-US" sz="2400" dirty="0">
                <a:solidFill>
                  <a:srgbClr val="007C6A"/>
                </a:solidFill>
              </a:rPr>
              <a:t>用户组 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增加用户时直接加上组：</a:t>
            </a:r>
            <a:r>
              <a:rPr lang="en-US" altLang="zh-CN" sz="2400" err="1">
                <a:solidFill>
                  <a:srgbClr val="007C6A"/>
                </a:solidFill>
              </a:rPr>
              <a:t>useradd</a:t>
            </a:r>
            <a:r>
              <a:rPr lang="en-US" altLang="zh-CN" sz="2400">
                <a:solidFill>
                  <a:srgbClr val="007C6A"/>
                </a:solidFill>
              </a:rPr>
              <a:t>  –</a:t>
            </a:r>
            <a:r>
              <a:rPr lang="en-US" altLang="zh-CN" sz="2400" dirty="0">
                <a:solidFill>
                  <a:srgbClr val="007C6A"/>
                </a:solidFill>
              </a:rPr>
              <a:t>g </a:t>
            </a:r>
            <a:r>
              <a:rPr lang="zh-CN" altLang="en-US" sz="2400" dirty="0">
                <a:solidFill>
                  <a:srgbClr val="007C6A"/>
                </a:solidFill>
              </a:rPr>
              <a:t>用户组 用户名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87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671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08720"/>
            <a:ext cx="79928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系统中用户和组的相关文件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用户（</a:t>
            </a:r>
            <a:r>
              <a:rPr lang="en-US" altLang="zh-CN" sz="2400" dirty="0">
                <a:solidFill>
                  <a:srgbClr val="007C6A"/>
                </a:solidFill>
              </a:rPr>
              <a:t>user</a:t>
            </a:r>
            <a:r>
              <a:rPr lang="zh-CN" altLang="en-US" sz="2400" dirty="0">
                <a:solidFill>
                  <a:srgbClr val="007C6A"/>
                </a:solidFill>
              </a:rPr>
              <a:t>）的配置文件：</a:t>
            </a: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passwd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每行的含义：</a:t>
            </a:r>
            <a:r>
              <a:rPr lang="zh-CN" altLang="en-US" sz="2400" b="1" dirty="0">
                <a:solidFill>
                  <a:srgbClr val="007C6A"/>
                </a:solidFill>
              </a:rPr>
              <a:t>用户名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用户标识号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注释性描述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主目录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登录</a:t>
            </a:r>
            <a:r>
              <a:rPr lang="en-US" altLang="zh-CN" sz="2400" b="1" dirty="0">
                <a:solidFill>
                  <a:srgbClr val="007C6A"/>
                </a:solidFill>
              </a:rPr>
              <a:t>Shell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口令的配置文件</a:t>
            </a:r>
            <a:r>
              <a:rPr lang="en-US" altLang="zh-CN" sz="2400" dirty="0">
                <a:solidFill>
                  <a:srgbClr val="007C6A"/>
                </a:solidFill>
              </a:rPr>
              <a:t>: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/shadow</a:t>
            </a:r>
            <a:endParaRPr lang="zh-CN" altLang="en-US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每行的含义：</a:t>
            </a:r>
            <a:r>
              <a:rPr lang="zh-CN" altLang="en-US" sz="2400" b="1" dirty="0">
                <a:solidFill>
                  <a:srgbClr val="007C6A"/>
                </a:solidFill>
              </a:rPr>
              <a:t>登录名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加密口令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最后一次修改时间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最小时间间隔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最大时间间隔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警告时间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不活动时间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失效时间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标志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组</a:t>
            </a:r>
            <a:r>
              <a:rPr lang="en-US" altLang="zh-CN" sz="2400" dirty="0">
                <a:solidFill>
                  <a:srgbClr val="007C6A"/>
                </a:solidFill>
              </a:rPr>
              <a:t>(group)</a:t>
            </a:r>
            <a:r>
              <a:rPr lang="zh-CN" altLang="en-US" sz="2400" dirty="0">
                <a:solidFill>
                  <a:srgbClr val="007C6A"/>
                </a:solidFill>
              </a:rPr>
              <a:t>的配置文件：</a:t>
            </a: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/group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每行含义：</a:t>
            </a:r>
            <a:r>
              <a:rPr lang="zh-CN" altLang="en-US" sz="2400" b="1" dirty="0">
                <a:solidFill>
                  <a:srgbClr val="007C6A"/>
                </a:solidFill>
              </a:rPr>
              <a:t>组名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组内用户列表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907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434955"/>
            <a:ext cx="8784975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0-9</a:t>
            </a:r>
            <a:r>
              <a:rPr lang="zh-CN" altLang="en-US" sz="2400" dirty="0">
                <a:solidFill>
                  <a:srgbClr val="007C6A"/>
                </a:solidFill>
              </a:rPr>
              <a:t>位说明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0</a:t>
            </a:r>
            <a:r>
              <a:rPr lang="zh-CN" altLang="en-US" sz="2000" dirty="0">
                <a:solidFill>
                  <a:srgbClr val="007C6A"/>
                </a:solidFill>
              </a:rPr>
              <a:t>位确定文件类型</a:t>
            </a:r>
            <a:r>
              <a:rPr lang="en-US" altLang="zh-CN" sz="2000" dirty="0">
                <a:solidFill>
                  <a:srgbClr val="007C6A"/>
                </a:solidFill>
              </a:rPr>
              <a:t>(d, - , l , c , b)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1-3</a:t>
            </a:r>
            <a:r>
              <a:rPr lang="zh-CN" altLang="en-US" sz="2000" dirty="0">
                <a:solidFill>
                  <a:srgbClr val="007C6A"/>
                </a:solidFill>
              </a:rPr>
              <a:t>位确定所有者（该文件的所有者）拥有该文件的权限。</a:t>
            </a:r>
            <a:r>
              <a:rPr lang="en-US" altLang="zh-CN" sz="2000" dirty="0">
                <a:solidFill>
                  <a:srgbClr val="007C6A"/>
                </a:solidFill>
              </a:rPr>
              <a:t>---User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4-6</a:t>
            </a:r>
            <a:r>
              <a:rPr lang="zh-CN" altLang="en-US" sz="2000" dirty="0">
                <a:solidFill>
                  <a:srgbClr val="007C6A"/>
                </a:solidFill>
              </a:rPr>
              <a:t>位确定所属组（同用户组的）拥有该文件的权限，</a:t>
            </a:r>
            <a:r>
              <a:rPr lang="en-US" altLang="zh-CN" sz="2000" dirty="0">
                <a:solidFill>
                  <a:srgbClr val="007C6A"/>
                </a:solidFill>
              </a:rPr>
              <a:t>---Group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7-9</a:t>
            </a:r>
            <a:r>
              <a:rPr lang="zh-CN" altLang="en-US" sz="2000" dirty="0">
                <a:solidFill>
                  <a:srgbClr val="007C6A"/>
                </a:solidFill>
              </a:rPr>
              <a:t>位确定其他用户拥有该文件的权限 </a:t>
            </a:r>
            <a:r>
              <a:rPr lang="en-US" altLang="zh-CN" sz="2000" dirty="0">
                <a:solidFill>
                  <a:srgbClr val="007C6A"/>
                </a:solidFill>
              </a:rPr>
              <a:t>---Other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-108520" y="97931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</a:rPr>
              <a:t>文件的权限管理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406400"/>
            <a:ext cx="3744416" cy="16604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5533" y="1708939"/>
            <a:ext cx="157126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再说</a:t>
            </a:r>
            <a:r>
              <a:rPr lang="en-US" altLang="zh-CN" sz="2400" dirty="0" err="1">
                <a:solidFill>
                  <a:srgbClr val="007C6A"/>
                </a:solidFill>
              </a:rPr>
              <a:t>ls</a:t>
            </a:r>
            <a:r>
              <a:rPr lang="en-US" altLang="zh-CN" sz="2400" dirty="0">
                <a:solidFill>
                  <a:srgbClr val="007C6A"/>
                </a:solidFill>
              </a:rPr>
              <a:t> -l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25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7365504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作用到文件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r ]</a:t>
            </a:r>
            <a:r>
              <a:rPr lang="zh-CN" altLang="en-US" sz="2000" dirty="0">
                <a:solidFill>
                  <a:srgbClr val="007C6A"/>
                </a:solidFill>
              </a:rPr>
              <a:t>代表可读</a:t>
            </a:r>
            <a:r>
              <a:rPr lang="en-US" altLang="zh-CN" sz="2000" dirty="0">
                <a:solidFill>
                  <a:srgbClr val="007C6A"/>
                </a:solidFill>
              </a:rPr>
              <a:t>(read): </a:t>
            </a:r>
            <a:r>
              <a:rPr lang="zh-CN" altLang="en-US" sz="2000" dirty="0">
                <a:solidFill>
                  <a:srgbClr val="007C6A"/>
                </a:solidFill>
              </a:rPr>
              <a:t>可以读取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查看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w ]</a:t>
            </a:r>
            <a:r>
              <a:rPr lang="zh-CN" altLang="en-US" sz="2000" dirty="0">
                <a:solidFill>
                  <a:srgbClr val="007C6A"/>
                </a:solidFill>
              </a:rPr>
              <a:t>代表可写</a:t>
            </a:r>
            <a:r>
              <a:rPr lang="en-US" altLang="zh-CN" sz="2000" dirty="0">
                <a:solidFill>
                  <a:srgbClr val="007C6A"/>
                </a:solidFill>
              </a:rPr>
              <a:t>(write): </a:t>
            </a:r>
            <a:r>
              <a:rPr lang="zh-CN" altLang="en-US" sz="2000" dirty="0">
                <a:solidFill>
                  <a:srgbClr val="007C6A"/>
                </a:solidFill>
              </a:rPr>
              <a:t>可以修改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但是不代表可以删除该文件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删除一个文件的前提条件是对该文件所在的目录有写权限，才能删除该文件</a:t>
            </a:r>
            <a:r>
              <a:rPr lang="en-US" altLang="zh-CN" sz="2000" dirty="0">
                <a:solidFill>
                  <a:srgbClr val="007C6A"/>
                </a:solidFill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x ]</a:t>
            </a:r>
            <a:r>
              <a:rPr lang="zh-CN" altLang="en-US" sz="2000" dirty="0">
                <a:solidFill>
                  <a:srgbClr val="007C6A"/>
                </a:solidFill>
              </a:rPr>
              <a:t>代表可执行</a:t>
            </a:r>
            <a:r>
              <a:rPr lang="en-US" altLang="zh-CN" sz="2000" dirty="0">
                <a:solidFill>
                  <a:srgbClr val="007C6A"/>
                </a:solidFill>
              </a:rPr>
              <a:t>(execute):</a:t>
            </a:r>
            <a:r>
              <a:rPr lang="zh-CN" altLang="en-US" sz="2000" dirty="0">
                <a:solidFill>
                  <a:srgbClr val="007C6A"/>
                </a:solidFill>
              </a:rPr>
              <a:t>可以被系统执行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645024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r ]</a:t>
            </a:r>
            <a:r>
              <a:rPr lang="zh-CN" altLang="en-US" sz="2000" dirty="0">
                <a:solidFill>
                  <a:srgbClr val="007C6A"/>
                </a:solidFill>
              </a:rPr>
              <a:t>代表可读</a:t>
            </a:r>
            <a:r>
              <a:rPr lang="en-US" altLang="zh-CN" sz="2000" dirty="0">
                <a:solidFill>
                  <a:srgbClr val="007C6A"/>
                </a:solidFill>
              </a:rPr>
              <a:t>(read): </a:t>
            </a:r>
            <a:r>
              <a:rPr lang="zh-CN" altLang="en-US" sz="2000" dirty="0">
                <a:solidFill>
                  <a:srgbClr val="007C6A"/>
                </a:solidFill>
              </a:rPr>
              <a:t>可以读取，</a:t>
            </a: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zh-CN" altLang="en-US" sz="2000" dirty="0">
                <a:solidFill>
                  <a:srgbClr val="007C6A"/>
                </a:solidFill>
              </a:rPr>
              <a:t>查看目录内容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w ]</a:t>
            </a:r>
            <a:r>
              <a:rPr lang="zh-CN" altLang="en-US" sz="2000" dirty="0">
                <a:solidFill>
                  <a:srgbClr val="007C6A"/>
                </a:solidFill>
              </a:rPr>
              <a:t>代表可写</a:t>
            </a:r>
            <a:r>
              <a:rPr lang="en-US" altLang="zh-CN" sz="2000" dirty="0">
                <a:solidFill>
                  <a:srgbClr val="007C6A"/>
                </a:solidFill>
              </a:rPr>
              <a:t>(write): </a:t>
            </a:r>
            <a:r>
              <a:rPr lang="zh-CN" altLang="en-US" sz="2000" dirty="0">
                <a:solidFill>
                  <a:srgbClr val="007C6A"/>
                </a:solidFill>
              </a:rPr>
              <a:t>可以修改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目录内创建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删除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重命名目录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x ]</a:t>
            </a:r>
            <a:r>
              <a:rPr lang="zh-CN" altLang="en-US" sz="2000" dirty="0">
                <a:solidFill>
                  <a:srgbClr val="007C6A"/>
                </a:solidFill>
              </a:rPr>
              <a:t>代表可执行</a:t>
            </a:r>
            <a:r>
              <a:rPr lang="en-US" altLang="zh-CN" sz="2000" dirty="0">
                <a:solidFill>
                  <a:srgbClr val="007C6A"/>
                </a:solidFill>
              </a:rPr>
              <a:t>(execute):</a:t>
            </a:r>
            <a:r>
              <a:rPr lang="zh-CN" altLang="en-US" sz="2000" dirty="0">
                <a:solidFill>
                  <a:srgbClr val="007C6A"/>
                </a:solidFill>
              </a:rPr>
              <a:t>可以进入该目录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826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1340768"/>
            <a:ext cx="792088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chmod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第一种方式：</a:t>
            </a:r>
            <a:r>
              <a:rPr lang="en-US" altLang="zh-CN" sz="2000" dirty="0">
                <a:solidFill>
                  <a:srgbClr val="007C6A"/>
                </a:solidFill>
              </a:rPr>
              <a:t>+ 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= </a:t>
            </a:r>
            <a:r>
              <a:rPr lang="zh-CN" altLang="en-US" sz="2000" dirty="0">
                <a:solidFill>
                  <a:srgbClr val="007C6A"/>
                </a:solidFill>
              </a:rPr>
              <a:t>变更权限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u:</a:t>
            </a:r>
            <a:r>
              <a:rPr lang="zh-CN" altLang="en-US" sz="2000" dirty="0">
                <a:solidFill>
                  <a:srgbClr val="007C6A"/>
                </a:solidFill>
              </a:rPr>
              <a:t>所有者  </a:t>
            </a:r>
            <a:r>
              <a:rPr lang="en-US" altLang="zh-CN" sz="2000" dirty="0">
                <a:solidFill>
                  <a:srgbClr val="007C6A"/>
                </a:solidFill>
              </a:rPr>
              <a:t>g:</a:t>
            </a:r>
            <a:r>
              <a:rPr lang="zh-CN" altLang="en-US" sz="2000" dirty="0">
                <a:solidFill>
                  <a:srgbClr val="007C6A"/>
                </a:solidFill>
              </a:rPr>
              <a:t>所有组  </a:t>
            </a:r>
            <a:r>
              <a:rPr lang="en-US" altLang="zh-CN" sz="2000" dirty="0">
                <a:solidFill>
                  <a:srgbClr val="007C6A"/>
                </a:solidFill>
              </a:rPr>
              <a:t>o:</a:t>
            </a:r>
            <a:r>
              <a:rPr lang="zh-CN" altLang="en-US" sz="2000" dirty="0">
                <a:solidFill>
                  <a:srgbClr val="007C6A"/>
                </a:solidFill>
              </a:rPr>
              <a:t>其他人  </a:t>
            </a:r>
            <a:r>
              <a:rPr lang="en-US" altLang="zh-CN" sz="2000" dirty="0">
                <a:solidFill>
                  <a:srgbClr val="007C6A"/>
                </a:solidFill>
              </a:rPr>
              <a:t>a:</a:t>
            </a:r>
            <a:r>
              <a:rPr lang="zh-CN" altLang="en-US" sz="2000" dirty="0">
                <a:solidFill>
                  <a:srgbClr val="007C6A"/>
                </a:solidFill>
              </a:rPr>
              <a:t>所有人</a:t>
            </a:r>
            <a:r>
              <a:rPr lang="en-US" altLang="zh-CN" sz="2000" dirty="0">
                <a:solidFill>
                  <a:srgbClr val="007C6A"/>
                </a:solidFill>
              </a:rPr>
              <a:t>(u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g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o</a:t>
            </a:r>
            <a:r>
              <a:rPr lang="zh-CN" altLang="en-US" sz="2000" dirty="0">
                <a:solidFill>
                  <a:srgbClr val="007C6A"/>
                </a:solidFill>
              </a:rPr>
              <a:t>的总和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u=</a:t>
            </a:r>
            <a:r>
              <a:rPr lang="en-US" altLang="zh-CN" sz="2000" dirty="0" err="1">
                <a:solidFill>
                  <a:srgbClr val="007C6A"/>
                </a:solidFill>
              </a:rPr>
              <a:t>rwx,g</a:t>
            </a:r>
            <a:r>
              <a:rPr lang="en-US" altLang="zh-CN" sz="2000" dirty="0">
                <a:solidFill>
                  <a:srgbClr val="007C6A"/>
                </a:solidFill>
              </a:rPr>
              <a:t>=</a:t>
            </a:r>
            <a:r>
              <a:rPr lang="en-US" altLang="zh-CN" sz="2000" dirty="0" err="1">
                <a:solidFill>
                  <a:srgbClr val="007C6A"/>
                </a:solidFill>
              </a:rPr>
              <a:t>rx,o</a:t>
            </a:r>
            <a:r>
              <a:rPr lang="en-US" altLang="zh-CN" sz="2000" dirty="0">
                <a:solidFill>
                  <a:srgbClr val="007C6A"/>
                </a:solidFill>
              </a:rPr>
              <a:t>=x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en-US" altLang="zh-CN" sz="2000" dirty="0" err="1">
                <a:solidFill>
                  <a:srgbClr val="007C6A"/>
                </a:solidFill>
              </a:rPr>
              <a:t>o+w</a:t>
            </a:r>
            <a:r>
              <a:rPr lang="en-US" altLang="zh-CN" sz="2000" dirty="0">
                <a:solidFill>
                  <a:srgbClr val="007C6A"/>
                </a:solidFill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a-x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第二种方式：通过数字变更权限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r=4 w=2 x=1        </a:t>
            </a:r>
            <a:r>
              <a:rPr lang="en-US" altLang="zh-CN" sz="2000" dirty="0" err="1">
                <a:solidFill>
                  <a:srgbClr val="007C6A"/>
                </a:solidFill>
              </a:rPr>
              <a:t>rwx</a:t>
            </a:r>
            <a:r>
              <a:rPr lang="en-US" altLang="zh-CN" sz="2000" dirty="0">
                <a:solidFill>
                  <a:srgbClr val="007C6A"/>
                </a:solidFill>
              </a:rPr>
              <a:t>=4+2+1=7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u=</a:t>
            </a:r>
            <a:r>
              <a:rPr lang="en-US" altLang="zh-CN" sz="2000" dirty="0" err="1">
                <a:solidFill>
                  <a:srgbClr val="007C6A"/>
                </a:solidFill>
              </a:rPr>
              <a:t>rwx,g</a:t>
            </a:r>
            <a:r>
              <a:rPr lang="en-US" altLang="zh-CN" sz="2000" dirty="0">
                <a:solidFill>
                  <a:srgbClr val="007C6A"/>
                </a:solidFill>
              </a:rPr>
              <a:t>=</a:t>
            </a:r>
            <a:r>
              <a:rPr lang="en-US" altLang="zh-CN" sz="2000" dirty="0" err="1">
                <a:solidFill>
                  <a:srgbClr val="007C6A"/>
                </a:solidFill>
              </a:rPr>
              <a:t>rx,o</a:t>
            </a:r>
            <a:r>
              <a:rPr lang="en-US" altLang="zh-CN" sz="2000" dirty="0">
                <a:solidFill>
                  <a:srgbClr val="007C6A"/>
                </a:solidFill>
              </a:rPr>
              <a:t>=x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相当于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751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88" y="782194"/>
            <a:ext cx="3189040" cy="14142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80112" y="599816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4559" y="604088"/>
            <a:ext cx="513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4583" y="600530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239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340768"/>
            <a:ext cx="7365504" cy="213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chown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chown</a:t>
            </a: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en-US" altLang="zh-CN" sz="2000" dirty="0" err="1">
                <a:solidFill>
                  <a:srgbClr val="007C6A"/>
                </a:solidFill>
              </a:rPr>
              <a:t>newowner</a:t>
            </a:r>
            <a:r>
              <a:rPr lang="en-US" altLang="zh-CN" sz="2000" dirty="0">
                <a:solidFill>
                  <a:srgbClr val="007C6A"/>
                </a:solidFill>
              </a:rPr>
              <a:t>  file  </a:t>
            </a:r>
            <a:r>
              <a:rPr lang="zh-CN" altLang="en-US" sz="2000" dirty="0">
                <a:solidFill>
                  <a:srgbClr val="007C6A"/>
                </a:solidFill>
              </a:rPr>
              <a:t>改变文件的所有者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chown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newowner:newgroup</a:t>
            </a:r>
            <a:r>
              <a:rPr lang="en-US" altLang="zh-CN" sz="2000" dirty="0">
                <a:solidFill>
                  <a:srgbClr val="007C6A"/>
                </a:solidFill>
              </a:rPr>
              <a:t>  file  </a:t>
            </a:r>
            <a:r>
              <a:rPr lang="zh-CN" altLang="en-US" sz="2000" dirty="0">
                <a:solidFill>
                  <a:srgbClr val="007C6A"/>
                </a:solidFill>
              </a:rPr>
              <a:t>改变用户的所有者和所有组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-R   </a:t>
            </a:r>
            <a:r>
              <a:rPr lang="zh-CN" altLang="en-US" sz="2000" dirty="0">
                <a:solidFill>
                  <a:srgbClr val="007C6A"/>
                </a:solidFill>
              </a:rPr>
              <a:t>如果是目录 则使其下所有子文件或目录递归生效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322" y="3433649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chgrp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chgrp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newgroup</a:t>
            </a:r>
            <a:r>
              <a:rPr lang="en-US" altLang="zh-CN" sz="2000" dirty="0">
                <a:solidFill>
                  <a:srgbClr val="007C6A"/>
                </a:solidFill>
              </a:rPr>
              <a:t> file  </a:t>
            </a:r>
            <a:r>
              <a:rPr lang="zh-CN" altLang="en-US" sz="2000" dirty="0">
                <a:solidFill>
                  <a:srgbClr val="007C6A"/>
                </a:solidFill>
              </a:rPr>
              <a:t>改变文件的所有组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6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家族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26" y="883676"/>
            <a:ext cx="1800225" cy="1095375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3226574" y="2098468"/>
            <a:ext cx="395059" cy="8795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82317" y="1979051"/>
            <a:ext cx="2264632" cy="89634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728052" y="2035384"/>
            <a:ext cx="1284108" cy="8713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39957" y="2076076"/>
            <a:ext cx="224036" cy="79932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873501" y="2001177"/>
            <a:ext cx="1330879" cy="9055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9" y="2977974"/>
            <a:ext cx="856680" cy="955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17" y="2977974"/>
            <a:ext cx="1229071" cy="7745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283" y="3240585"/>
            <a:ext cx="1795661" cy="497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2977974"/>
            <a:ext cx="581628" cy="5482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758070" y="3489113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aliyun</a:t>
            </a:r>
            <a:r>
              <a:rPr lang="en-US" altLang="zh-CN" sz="2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endParaRPr lang="zh-CN" altLang="en-US" sz="2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98697" y="4005064"/>
            <a:ext cx="188927" cy="64807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66" y="4653136"/>
            <a:ext cx="1256125" cy="48751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691695" y="5173161"/>
            <a:ext cx="716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RHEL</a:t>
            </a: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745519" y="3889223"/>
            <a:ext cx="1026281" cy="76391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3605" y="4648890"/>
            <a:ext cx="1981165" cy="625993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634184" y="2510597"/>
            <a:ext cx="7152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6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60167" y="4365689"/>
            <a:ext cx="4682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各个</a:t>
            </a:r>
            <a:r>
              <a:rPr lang="en-US" altLang="zh-CN" sz="2400" b="1" dirty="0">
                <a:solidFill>
                  <a:srgbClr val="007C6A"/>
                </a:solidFill>
                <a:latin typeface="+mn-ea"/>
              </a:rPr>
              <a:t>Linux</a:t>
            </a: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系统的主要区别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选择不同的内核版本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集成不同的应用程序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定制不同的图形界面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90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27437" y="168541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616468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30813" y="2601416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50232" y="3639086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34251" y="3641254"/>
            <a:ext cx="219419" cy="273896"/>
          </a:xfrm>
          <a:prstGeom prst="rect">
            <a:avLst/>
          </a:prstGeom>
          <a:solidFill>
            <a:srgbClr val="FA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53670" y="4616469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37689" y="4618637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4946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836712"/>
            <a:ext cx="6984776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 dirty="0">
                <a:solidFill>
                  <a:srgbClr val="007C6A"/>
                </a:solidFill>
              </a:rPr>
              <a:t>（</a:t>
            </a:r>
            <a:r>
              <a:rPr lang="en-US" altLang="zh-CN" sz="2000" dirty="0" err="1">
                <a:solidFill>
                  <a:srgbClr val="007C6A"/>
                </a:solidFill>
              </a:rPr>
              <a:t>RedHat</a:t>
            </a:r>
            <a:r>
              <a:rPr lang="en-US" altLang="zh-CN" sz="2000" dirty="0">
                <a:solidFill>
                  <a:srgbClr val="007C6A"/>
                </a:solidFill>
              </a:rPr>
              <a:t> Package Manager</a:t>
            </a:r>
            <a:r>
              <a:rPr lang="zh-CN" altLang="en-US" sz="2000" dirty="0">
                <a:solidFill>
                  <a:srgbClr val="007C6A"/>
                </a:solidFill>
              </a:rPr>
              <a:t>），</a:t>
            </a:r>
            <a:r>
              <a:rPr lang="en-US" altLang="zh-CN" sz="2000" dirty="0" err="1">
                <a:solidFill>
                  <a:srgbClr val="007C6A"/>
                </a:solidFill>
              </a:rPr>
              <a:t>Rethat</a:t>
            </a:r>
            <a:r>
              <a:rPr lang="zh-CN" altLang="en-US" sz="2000" dirty="0">
                <a:solidFill>
                  <a:srgbClr val="007C6A"/>
                </a:solidFill>
              </a:rPr>
              <a:t>软件包管理工具，类似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里面的</a:t>
            </a:r>
            <a:r>
              <a:rPr lang="en-US" altLang="zh-CN" sz="2000" dirty="0">
                <a:solidFill>
                  <a:srgbClr val="007C6A"/>
                </a:solidFill>
              </a:rPr>
              <a:t>setup.exe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是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这系列操作系统里面的打包安装工具，它虽然是</a:t>
            </a:r>
            <a:r>
              <a:rPr lang="en-US" altLang="zh-CN" sz="2000" dirty="0" err="1">
                <a:solidFill>
                  <a:srgbClr val="007C6A"/>
                </a:solidFill>
              </a:rPr>
              <a:t>RedHat</a:t>
            </a:r>
            <a:r>
              <a:rPr lang="zh-CN" altLang="en-US" sz="2000" dirty="0">
                <a:solidFill>
                  <a:srgbClr val="007C6A"/>
                </a:solidFill>
              </a:rPr>
              <a:t>的标志，但理念是通用的。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查询已安装的</a:t>
            </a: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 dirty="0">
                <a:solidFill>
                  <a:srgbClr val="007C6A"/>
                </a:solidFill>
              </a:rPr>
              <a:t>列表 </a:t>
            </a:r>
            <a:r>
              <a:rPr lang="en-US" altLang="zh-CN" sz="2000" b="1" dirty="0">
                <a:solidFill>
                  <a:srgbClr val="007C6A"/>
                </a:solidFill>
              </a:rPr>
              <a:t>rpm  –</a:t>
            </a:r>
            <a:r>
              <a:rPr lang="en-US" altLang="zh-CN" sz="2000" b="1" dirty="0" err="1">
                <a:solidFill>
                  <a:srgbClr val="007C6A"/>
                </a:solidFill>
              </a:rPr>
              <a:t>qa|grep</a:t>
            </a:r>
            <a:r>
              <a:rPr lang="en-US" altLang="zh-CN" sz="2000" b="1" dirty="0">
                <a:solidFill>
                  <a:srgbClr val="007C6A"/>
                </a:solidFill>
              </a:rPr>
              <a:t> xx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 dirty="0">
                <a:solidFill>
                  <a:srgbClr val="007C6A"/>
                </a:solidFill>
              </a:rPr>
              <a:t>包的名称：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firefox-52.5.0-1.el7.centos.x86_64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名称</a:t>
            </a:r>
            <a:r>
              <a:rPr lang="en-US" altLang="zh-CN" sz="2000" dirty="0">
                <a:solidFill>
                  <a:srgbClr val="007C6A"/>
                </a:solidFill>
              </a:rPr>
              <a:t>:</a:t>
            </a:r>
            <a:r>
              <a:rPr lang="en-US" altLang="zh-CN" sz="2000" dirty="0" err="1">
                <a:solidFill>
                  <a:srgbClr val="007C6A"/>
                </a:solidFill>
              </a:rPr>
              <a:t>firefox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版本号：</a:t>
            </a:r>
            <a:r>
              <a:rPr lang="en-US" altLang="zh-CN" sz="2000" dirty="0">
                <a:solidFill>
                  <a:srgbClr val="007C6A"/>
                </a:solidFill>
              </a:rPr>
              <a:t>52.6.0-1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适用操作系统</a:t>
            </a:r>
            <a:r>
              <a:rPr lang="en-US" altLang="zh-CN" sz="2000" dirty="0">
                <a:solidFill>
                  <a:srgbClr val="007C6A"/>
                </a:solidFill>
              </a:rPr>
              <a:t>: el7.centos.x86_64 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表示</a:t>
            </a:r>
            <a:r>
              <a:rPr lang="en-US" altLang="zh-CN" sz="2000" dirty="0">
                <a:solidFill>
                  <a:srgbClr val="007C6A"/>
                </a:solidFill>
              </a:rPr>
              <a:t>centos7.x</a:t>
            </a:r>
            <a:r>
              <a:rPr lang="zh-CN" altLang="en-US" sz="2000" dirty="0">
                <a:solidFill>
                  <a:srgbClr val="007C6A"/>
                </a:solidFill>
              </a:rPr>
              <a:t>的</a:t>
            </a:r>
            <a:r>
              <a:rPr lang="en-US" altLang="zh-CN" sz="2000" dirty="0">
                <a:solidFill>
                  <a:srgbClr val="007C6A"/>
                </a:solidFill>
              </a:rPr>
              <a:t>64</a:t>
            </a:r>
            <a:r>
              <a:rPr lang="zh-CN" altLang="en-US" sz="2000" dirty="0">
                <a:solidFill>
                  <a:srgbClr val="007C6A"/>
                </a:solidFill>
              </a:rPr>
              <a:t>位系统。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9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124744"/>
            <a:ext cx="6984776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 –</a:t>
            </a:r>
            <a:r>
              <a:rPr lang="en-US" altLang="zh-CN" sz="2000" dirty="0" err="1">
                <a:solidFill>
                  <a:srgbClr val="007C6A"/>
                </a:solidFill>
              </a:rPr>
              <a:t>ivh</a:t>
            </a:r>
            <a:r>
              <a:rPr lang="en-US" altLang="zh-CN" sz="2000" dirty="0">
                <a:solidFill>
                  <a:srgbClr val="007C6A"/>
                </a:solidFill>
              </a:rPr>
              <a:t> rpm</a:t>
            </a:r>
            <a:r>
              <a:rPr lang="zh-CN" altLang="en-US" sz="2000" dirty="0">
                <a:solidFill>
                  <a:srgbClr val="007C6A"/>
                </a:solidFill>
              </a:rPr>
              <a:t>包名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i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安装 </a:t>
            </a:r>
            <a:r>
              <a:rPr lang="en-US" altLang="zh-CN" sz="2000" dirty="0">
                <a:solidFill>
                  <a:srgbClr val="007C6A"/>
                </a:solidFill>
              </a:rPr>
              <a:t>install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查看信息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-h </a:t>
            </a:r>
            <a:r>
              <a:rPr lang="zh-CN" altLang="en-US" sz="2000" dirty="0">
                <a:solidFill>
                  <a:srgbClr val="007C6A"/>
                </a:solidFill>
              </a:rPr>
              <a:t>查看进度条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C6A"/>
                </a:solidFill>
              </a:rPr>
              <a:t> </a:t>
            </a:r>
            <a:r>
              <a:rPr lang="zh-CN" altLang="en-US" sz="3200" b="1" dirty="0">
                <a:solidFill>
                  <a:srgbClr val="007C6A"/>
                </a:solidFill>
              </a:rPr>
              <a:t>卸载</a:t>
            </a: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 -e RPM</a:t>
            </a:r>
            <a:r>
              <a:rPr lang="zh-CN" altLang="en-US" sz="2000" dirty="0">
                <a:solidFill>
                  <a:srgbClr val="007C6A"/>
                </a:solidFill>
              </a:rPr>
              <a:t>软件包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29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1124744"/>
            <a:ext cx="698477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C6A"/>
                </a:solidFill>
              </a:rPr>
              <a:t>yum</a:t>
            </a:r>
            <a:endParaRPr lang="zh-CN" altLang="en-US" sz="36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类似于我们</a:t>
            </a:r>
            <a:r>
              <a:rPr lang="en-US" altLang="zh-CN" sz="2400" dirty="0">
                <a:solidFill>
                  <a:srgbClr val="007C6A"/>
                </a:solidFill>
              </a:rPr>
              <a:t>java</a:t>
            </a:r>
            <a:r>
              <a:rPr lang="zh-CN" altLang="en-US" sz="2400" dirty="0">
                <a:solidFill>
                  <a:srgbClr val="007C6A"/>
                </a:solidFill>
              </a:rPr>
              <a:t>开发中的</a:t>
            </a:r>
            <a:r>
              <a:rPr lang="en-US" altLang="zh-CN" sz="2400" dirty="0">
                <a:solidFill>
                  <a:srgbClr val="007C6A"/>
                </a:solidFill>
              </a:rPr>
              <a:t>maven</a:t>
            </a:r>
            <a:r>
              <a:rPr lang="zh-CN" altLang="en-US" sz="2400" dirty="0">
                <a:solidFill>
                  <a:srgbClr val="007C6A"/>
                </a:solidFill>
              </a:rPr>
              <a:t>工具，可以从镜像网站上下载应用程序，并直接安装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yum </a:t>
            </a:r>
            <a:r>
              <a:rPr lang="en-US" altLang="zh-CN" sz="2400" dirty="0" err="1">
                <a:solidFill>
                  <a:srgbClr val="007C6A"/>
                </a:solidFill>
              </a:rPr>
              <a:t>list|grep</a:t>
            </a:r>
            <a:r>
              <a:rPr lang="en-US" altLang="zh-CN" sz="2400" dirty="0">
                <a:solidFill>
                  <a:srgbClr val="007C6A"/>
                </a:solidFill>
              </a:rPr>
              <a:t> xx</a:t>
            </a:r>
            <a:r>
              <a:rPr lang="zh-CN" altLang="en-US" sz="2400" dirty="0">
                <a:solidFill>
                  <a:srgbClr val="007C6A"/>
                </a:solidFill>
              </a:rPr>
              <a:t>软件列表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yum install xxx  </a:t>
            </a:r>
            <a:r>
              <a:rPr lang="zh-CN" altLang="en-US" sz="2400" dirty="0">
                <a:solidFill>
                  <a:srgbClr val="007C6A"/>
                </a:solidFill>
              </a:rPr>
              <a:t>下载安装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70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16016" y="168541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16016" y="2590537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35435" y="3628207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19454" y="363037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38873" y="4691161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22892" y="4679681"/>
            <a:ext cx="219419" cy="273896"/>
          </a:xfrm>
          <a:prstGeom prst="rect">
            <a:avLst/>
          </a:prstGeom>
          <a:solidFill>
            <a:srgbClr val="FA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0041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124744"/>
            <a:ext cx="6984776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 err="1">
                <a:solidFill>
                  <a:srgbClr val="007C6A"/>
                </a:solidFill>
              </a:rPr>
              <a:t>jdk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配置环境变量的配置文件</a:t>
            </a:r>
            <a:r>
              <a:rPr lang="en-US" altLang="zh-CN" sz="2000" dirty="0">
                <a:solidFill>
                  <a:srgbClr val="007C6A"/>
                </a:solidFill>
              </a:rPr>
              <a:t>vim </a:t>
            </a:r>
            <a:r>
              <a:rPr lang="zh-CN" altLang="en-US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/profile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39752" y="294343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下安装开发环境</a:t>
            </a:r>
          </a:p>
        </p:txBody>
      </p:sp>
      <p:sp>
        <p:nvSpPr>
          <p:cNvPr id="7" name="矩形 6"/>
          <p:cNvSpPr/>
          <p:nvPr/>
        </p:nvSpPr>
        <p:spPr>
          <a:xfrm>
            <a:off x="2483768" y="1705426"/>
            <a:ext cx="1368152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/opt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2607981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JAVA_HOME=/opt/jdk1.7.0_79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PATH=/opt/jdk1.7.0_79/bin</a:t>
            </a:r>
            <a:r>
              <a:rPr lang="en-US" altLang="zh-CN" sz="2000" dirty="0">
                <a:solidFill>
                  <a:srgbClr val="FF0000"/>
                </a:solidFill>
              </a:rPr>
              <a:t>:$PATH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export JAVA_HOME PATH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4869160"/>
            <a:ext cx="8712968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安装完成注销重新登录一下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source /</a:t>
            </a:r>
            <a:r>
              <a:rPr lang="en-US" altLang="zh-CN" sz="2000" b="1" dirty="0" err="1">
                <a:solidFill>
                  <a:srgbClr val="FF0000"/>
                </a:solidFill>
              </a:rPr>
              <a:t>etc</a:t>
            </a:r>
            <a:r>
              <a:rPr lang="en-US" altLang="zh-CN" sz="2000" b="1" dirty="0">
                <a:solidFill>
                  <a:srgbClr val="FF0000"/>
                </a:solidFill>
              </a:rPr>
              <a:t>/profile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179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7948" y="1208131"/>
            <a:ext cx="6984776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Tomcat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r>
              <a:rPr lang="en-US" altLang="zh-CN" sz="2000" dirty="0">
                <a:solidFill>
                  <a:srgbClr val="007C6A"/>
                </a:solidFill>
              </a:rPr>
              <a:t>/opt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启动</a:t>
            </a:r>
            <a:r>
              <a:rPr lang="en-US" altLang="zh-CN" sz="2000" dirty="0">
                <a:solidFill>
                  <a:srgbClr val="007C6A"/>
                </a:solidFill>
              </a:rPr>
              <a:t>tomcat   ./startup.sh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438" y="3301176"/>
            <a:ext cx="698477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Eclipse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r>
              <a:rPr lang="en-US" altLang="zh-CN" sz="2000" dirty="0">
                <a:solidFill>
                  <a:srgbClr val="007C6A"/>
                </a:solidFill>
              </a:rPr>
              <a:t>/opt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启动</a:t>
            </a:r>
            <a:r>
              <a:rPr lang="en-US" altLang="zh-CN" sz="2000" dirty="0">
                <a:solidFill>
                  <a:srgbClr val="007C6A"/>
                </a:solidFill>
              </a:rPr>
              <a:t>eclipse</a:t>
            </a:r>
            <a:r>
              <a:rPr lang="zh-CN" altLang="en-US" sz="2000" dirty="0">
                <a:solidFill>
                  <a:srgbClr val="007C6A"/>
                </a:solidFill>
              </a:rPr>
              <a:t>，配置</a:t>
            </a:r>
            <a:r>
              <a:rPr lang="en-US" altLang="zh-CN" sz="2000" dirty="0" err="1">
                <a:solidFill>
                  <a:srgbClr val="007C6A"/>
                </a:solidFill>
              </a:rPr>
              <a:t>jre</a:t>
            </a:r>
            <a:r>
              <a:rPr lang="zh-CN" altLang="en-US" sz="2000" dirty="0">
                <a:solidFill>
                  <a:srgbClr val="007C6A"/>
                </a:solidFill>
              </a:rPr>
              <a:t>和</a:t>
            </a:r>
            <a:r>
              <a:rPr lang="en-US" altLang="zh-CN" sz="2000" dirty="0">
                <a:solidFill>
                  <a:srgbClr val="007C6A"/>
                </a:solidFill>
              </a:rPr>
              <a:t>server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编写</a:t>
            </a:r>
            <a:r>
              <a:rPr lang="en-US" altLang="zh-CN" sz="2000" dirty="0">
                <a:solidFill>
                  <a:srgbClr val="007C6A"/>
                </a:solidFill>
              </a:rPr>
              <a:t>Hello world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编写</a:t>
            </a:r>
            <a:r>
              <a:rPr lang="en-US" altLang="zh-CN" sz="2000" dirty="0" err="1">
                <a:solidFill>
                  <a:srgbClr val="007C6A"/>
                </a:solidFill>
              </a:rPr>
              <a:t>jsp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页面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411760" y="294343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下安装开发环境</a:t>
            </a:r>
          </a:p>
        </p:txBody>
      </p:sp>
    </p:spTree>
    <p:extLst>
      <p:ext uri="{BB962C8B-B14F-4D97-AF65-F5344CB8AC3E}">
        <p14:creationId xmlns:p14="http://schemas.microsoft.com/office/powerpoint/2010/main" val="812662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587806" y="2780928"/>
            <a:ext cx="6552728" cy="84635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66042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BB0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FBB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60032" y="1705876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60032" y="2593953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79451" y="3631623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863470" y="3633791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79451" y="4562905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866908" y="469674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453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9495" y="1433386"/>
            <a:ext cx="8319796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rgbClr val="007C6A"/>
                </a:solidFill>
              </a:rPr>
              <a:t>CentOS</a:t>
            </a:r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网易镜像：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http://mirrors.163.com/centos/7/isos/</a:t>
            </a:r>
            <a:endParaRPr lang="zh-CN" altLang="en-US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搜狐镜像：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http://mirrors.sohu.com/centos/7/isos/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2916832" y="134076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从哪下载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396552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23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24692</TotalTime>
  <Words>4862</Words>
  <Application>Microsoft Office PowerPoint</Application>
  <PresentationFormat>全屏显示(4:3)</PresentationFormat>
  <Paragraphs>845</Paragraphs>
  <Slides>77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Arial Unicode MS</vt:lpstr>
      <vt:lpstr>方正兰亭粗黑简体</vt:lpstr>
      <vt:lpstr>华文彩云</vt:lpstr>
      <vt:lpstr>宋体</vt:lpstr>
      <vt:lpstr>微软雅黑</vt:lpstr>
      <vt:lpstr>Arial</vt:lpstr>
      <vt:lpstr>Arial</vt:lpstr>
      <vt:lpstr>Calibri</vt:lpstr>
      <vt:lpstr>Wingdings</vt:lpstr>
      <vt:lpstr>1_Office 主题</vt:lpstr>
      <vt:lpstr>PowerPoint 演示文稿</vt:lpstr>
      <vt:lpstr>目录</vt:lpstr>
      <vt:lpstr>Linux简介</vt:lpstr>
      <vt:lpstr>Linux与Unix的那些事</vt:lpstr>
      <vt:lpstr>GNU is Not Unix</vt:lpstr>
      <vt:lpstr>不同时代不同的选择</vt:lpstr>
      <vt:lpstr>PowerPoint 演示文稿</vt:lpstr>
      <vt:lpstr>目录</vt:lpstr>
      <vt:lpstr>PowerPoint 演示文稿</vt:lpstr>
      <vt:lpstr>安装步骤</vt:lpstr>
      <vt:lpstr>VM与Linux的安装---辅助软件安装</vt:lpstr>
      <vt:lpstr>压缩和解压类</vt:lpstr>
      <vt:lpstr>目录</vt:lpstr>
      <vt:lpstr>Linux 文件结构</vt:lpstr>
      <vt:lpstr>目录结构</vt:lpstr>
      <vt:lpstr>目录结构</vt:lpstr>
      <vt:lpstr>目录结构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vi和vim编辑器 --编辑模式</vt:lpstr>
      <vt:lpstr>PowerPoint 演示文稿</vt:lpstr>
      <vt:lpstr>PowerPoint 演示文稿</vt:lpstr>
      <vt:lpstr>三个模式之间的切换关系</vt:lpstr>
      <vt:lpstr>PowerPoint 演示文稿</vt:lpstr>
      <vt:lpstr>目录</vt:lpstr>
      <vt:lpstr>Linux 常用基本命令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--搜索查找类</vt:lpstr>
      <vt:lpstr>PowerPoint 演示文稿</vt:lpstr>
      <vt:lpstr>--压缩和解压类</vt:lpstr>
      <vt:lpstr>--磁盘分区类 </vt:lpstr>
      <vt:lpstr>PowerPoint 演示文稿</vt:lpstr>
      <vt:lpstr>--磁盘分区类 </vt:lpstr>
      <vt:lpstr>PowerPoint 演示文稿</vt:lpstr>
      <vt:lpstr>--磁盘分区类 </vt:lpstr>
      <vt:lpstr>--磁盘分区类 </vt:lpstr>
      <vt:lpstr>--磁盘分区类 </vt:lpstr>
      <vt:lpstr>--磁盘分区类 </vt:lpstr>
      <vt:lpstr>--网络配置类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Linux用户与权限管理</vt:lpstr>
      <vt:lpstr>PowerPoint 演示文稿</vt:lpstr>
      <vt:lpstr>PowerPoint 演示文稿</vt:lpstr>
      <vt:lpstr>PowerPoint 演示文稿</vt:lpstr>
      <vt:lpstr>压缩和解压类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xialeicocoon@sina.com</cp:lastModifiedBy>
  <cp:revision>604</cp:revision>
  <dcterms:created xsi:type="dcterms:W3CDTF">2014-06-17T10:01:34Z</dcterms:created>
  <dcterms:modified xsi:type="dcterms:W3CDTF">2018-04-08T09:37:35Z</dcterms:modified>
</cp:coreProperties>
</file>