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5"/>
  </p:notesMasterIdLst>
  <p:handoutMasterIdLst>
    <p:handoutMasterId r:id="rId156"/>
  </p:handoutMasterIdLst>
  <p:sldIdLst>
    <p:sldId id="256" r:id="rId2"/>
    <p:sldId id="449" r:id="rId3"/>
    <p:sldId id="702" r:id="rId4"/>
    <p:sldId id="701" r:id="rId5"/>
    <p:sldId id="559" r:id="rId6"/>
    <p:sldId id="560" r:id="rId7"/>
    <p:sldId id="561" r:id="rId8"/>
    <p:sldId id="563" r:id="rId9"/>
    <p:sldId id="565" r:id="rId10"/>
    <p:sldId id="566" r:id="rId11"/>
    <p:sldId id="568" r:id="rId12"/>
    <p:sldId id="569" r:id="rId13"/>
    <p:sldId id="567" r:id="rId14"/>
    <p:sldId id="570" r:id="rId15"/>
    <p:sldId id="571" r:id="rId16"/>
    <p:sldId id="572" r:id="rId17"/>
    <p:sldId id="573" r:id="rId18"/>
    <p:sldId id="694" r:id="rId19"/>
    <p:sldId id="574" r:id="rId20"/>
    <p:sldId id="575" r:id="rId21"/>
    <p:sldId id="576" r:id="rId22"/>
    <p:sldId id="579" r:id="rId23"/>
    <p:sldId id="580" r:id="rId24"/>
    <p:sldId id="577" r:id="rId25"/>
    <p:sldId id="581" r:id="rId26"/>
    <p:sldId id="578" r:id="rId27"/>
    <p:sldId id="582" r:id="rId28"/>
    <p:sldId id="583" r:id="rId29"/>
    <p:sldId id="584" r:id="rId30"/>
    <p:sldId id="585" r:id="rId31"/>
    <p:sldId id="586" r:id="rId32"/>
    <p:sldId id="588" r:id="rId33"/>
    <p:sldId id="587" r:id="rId34"/>
    <p:sldId id="590" r:id="rId35"/>
    <p:sldId id="591" r:id="rId36"/>
    <p:sldId id="592" r:id="rId37"/>
    <p:sldId id="695" r:id="rId38"/>
    <p:sldId id="593" r:id="rId39"/>
    <p:sldId id="594" r:id="rId40"/>
    <p:sldId id="595" r:id="rId41"/>
    <p:sldId id="696" r:id="rId42"/>
    <p:sldId id="597" r:id="rId43"/>
    <p:sldId id="596" r:id="rId44"/>
    <p:sldId id="598" r:id="rId45"/>
    <p:sldId id="599" r:id="rId46"/>
    <p:sldId id="600" r:id="rId47"/>
    <p:sldId id="601" r:id="rId48"/>
    <p:sldId id="602" r:id="rId49"/>
    <p:sldId id="603" r:id="rId50"/>
    <p:sldId id="604" r:id="rId51"/>
    <p:sldId id="605" r:id="rId52"/>
    <p:sldId id="607" r:id="rId53"/>
    <p:sldId id="608" r:id="rId54"/>
    <p:sldId id="697" r:id="rId55"/>
    <p:sldId id="609" r:id="rId56"/>
    <p:sldId id="610" r:id="rId57"/>
    <p:sldId id="606" r:id="rId58"/>
    <p:sldId id="611" r:id="rId59"/>
    <p:sldId id="612" r:id="rId60"/>
    <p:sldId id="613" r:id="rId61"/>
    <p:sldId id="698" r:id="rId62"/>
    <p:sldId id="616" r:id="rId63"/>
    <p:sldId id="615" r:id="rId64"/>
    <p:sldId id="618" r:id="rId65"/>
    <p:sldId id="617" r:id="rId66"/>
    <p:sldId id="619" r:id="rId67"/>
    <p:sldId id="620" r:id="rId68"/>
    <p:sldId id="621" r:id="rId69"/>
    <p:sldId id="622" r:id="rId70"/>
    <p:sldId id="623" r:id="rId71"/>
    <p:sldId id="625" r:id="rId72"/>
    <p:sldId id="626" r:id="rId73"/>
    <p:sldId id="627" r:id="rId74"/>
    <p:sldId id="842" r:id="rId75"/>
    <p:sldId id="843" r:id="rId76"/>
    <p:sldId id="844" r:id="rId77"/>
    <p:sldId id="845" r:id="rId78"/>
    <p:sldId id="846" r:id="rId79"/>
    <p:sldId id="847" r:id="rId80"/>
    <p:sldId id="848" r:id="rId81"/>
    <p:sldId id="849" r:id="rId82"/>
    <p:sldId id="850" r:id="rId83"/>
    <p:sldId id="860" r:id="rId84"/>
    <p:sldId id="861" r:id="rId85"/>
    <p:sldId id="862" r:id="rId86"/>
    <p:sldId id="863" r:id="rId87"/>
    <p:sldId id="864" r:id="rId88"/>
    <p:sldId id="865" r:id="rId89"/>
    <p:sldId id="881" r:id="rId90"/>
    <p:sldId id="882" r:id="rId91"/>
    <p:sldId id="883" r:id="rId92"/>
    <p:sldId id="868" r:id="rId93"/>
    <p:sldId id="869" r:id="rId94"/>
    <p:sldId id="870" r:id="rId95"/>
    <p:sldId id="871" r:id="rId96"/>
    <p:sldId id="872" r:id="rId97"/>
    <p:sldId id="873" r:id="rId98"/>
    <p:sldId id="884" r:id="rId99"/>
    <p:sldId id="874" r:id="rId100"/>
    <p:sldId id="875" r:id="rId101"/>
    <p:sldId id="876" r:id="rId102"/>
    <p:sldId id="877" r:id="rId103"/>
    <p:sldId id="878" r:id="rId104"/>
    <p:sldId id="879" r:id="rId105"/>
    <p:sldId id="880" r:id="rId106"/>
    <p:sldId id="703" r:id="rId107"/>
    <p:sldId id="704" r:id="rId108"/>
    <p:sldId id="705" r:id="rId109"/>
    <p:sldId id="706" r:id="rId110"/>
    <p:sldId id="707" r:id="rId111"/>
    <p:sldId id="708" r:id="rId112"/>
    <p:sldId id="709" r:id="rId113"/>
    <p:sldId id="710" r:id="rId114"/>
    <p:sldId id="711" r:id="rId115"/>
    <p:sldId id="712" r:id="rId116"/>
    <p:sldId id="713" r:id="rId117"/>
    <p:sldId id="714" r:id="rId118"/>
    <p:sldId id="840" r:id="rId119"/>
    <p:sldId id="715" r:id="rId120"/>
    <p:sldId id="716" r:id="rId121"/>
    <p:sldId id="717" r:id="rId122"/>
    <p:sldId id="718" r:id="rId123"/>
    <p:sldId id="719" r:id="rId124"/>
    <p:sldId id="720" r:id="rId125"/>
    <p:sldId id="721" r:id="rId126"/>
    <p:sldId id="738" r:id="rId127"/>
    <p:sldId id="739" r:id="rId128"/>
    <p:sldId id="740" r:id="rId129"/>
    <p:sldId id="741" r:id="rId130"/>
    <p:sldId id="742" r:id="rId131"/>
    <p:sldId id="841" r:id="rId132"/>
    <p:sldId id="743" r:id="rId133"/>
    <p:sldId id="744" r:id="rId134"/>
    <p:sldId id="746" r:id="rId135"/>
    <p:sldId id="747" r:id="rId136"/>
    <p:sldId id="748" r:id="rId137"/>
    <p:sldId id="749" r:id="rId138"/>
    <p:sldId id="821" r:id="rId139"/>
    <p:sldId id="822" r:id="rId140"/>
    <p:sldId id="823" r:id="rId141"/>
    <p:sldId id="824" r:id="rId142"/>
    <p:sldId id="825" r:id="rId143"/>
    <p:sldId id="826" r:id="rId144"/>
    <p:sldId id="827" r:id="rId145"/>
    <p:sldId id="828" r:id="rId146"/>
    <p:sldId id="829" r:id="rId147"/>
    <p:sldId id="830" r:id="rId148"/>
    <p:sldId id="831" r:id="rId149"/>
    <p:sldId id="832" r:id="rId150"/>
    <p:sldId id="833" r:id="rId151"/>
    <p:sldId id="836" r:id="rId152"/>
    <p:sldId id="837" r:id="rId153"/>
    <p:sldId id="838" r:id="rId1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D8A5FAD-15B3-4A95-B140-71679DA0A396}">
          <p14:sldIdLst>
            <p14:sldId id="256"/>
            <p14:sldId id="449"/>
            <p14:sldId id="702"/>
            <p14:sldId id="701"/>
            <p14:sldId id="559"/>
            <p14:sldId id="560"/>
            <p14:sldId id="561"/>
            <p14:sldId id="563"/>
            <p14:sldId id="565"/>
            <p14:sldId id="566"/>
            <p14:sldId id="568"/>
            <p14:sldId id="569"/>
            <p14:sldId id="567"/>
            <p14:sldId id="570"/>
            <p14:sldId id="571"/>
            <p14:sldId id="572"/>
            <p14:sldId id="573"/>
            <p14:sldId id="694"/>
            <p14:sldId id="574"/>
            <p14:sldId id="575"/>
            <p14:sldId id="576"/>
            <p14:sldId id="579"/>
            <p14:sldId id="580"/>
            <p14:sldId id="577"/>
            <p14:sldId id="581"/>
            <p14:sldId id="578"/>
            <p14:sldId id="582"/>
            <p14:sldId id="583"/>
            <p14:sldId id="584"/>
            <p14:sldId id="585"/>
            <p14:sldId id="586"/>
            <p14:sldId id="588"/>
            <p14:sldId id="587"/>
            <p14:sldId id="590"/>
            <p14:sldId id="591"/>
            <p14:sldId id="592"/>
            <p14:sldId id="695"/>
            <p14:sldId id="593"/>
            <p14:sldId id="594"/>
            <p14:sldId id="595"/>
            <p14:sldId id="696"/>
            <p14:sldId id="597"/>
            <p14:sldId id="596"/>
            <p14:sldId id="598"/>
            <p14:sldId id="599"/>
            <p14:sldId id="600"/>
            <p14:sldId id="601"/>
            <p14:sldId id="602"/>
            <p14:sldId id="603"/>
            <p14:sldId id="604"/>
            <p14:sldId id="605"/>
            <p14:sldId id="607"/>
            <p14:sldId id="608"/>
            <p14:sldId id="697"/>
            <p14:sldId id="609"/>
            <p14:sldId id="610"/>
            <p14:sldId id="606"/>
            <p14:sldId id="611"/>
            <p14:sldId id="612"/>
            <p14:sldId id="613"/>
            <p14:sldId id="698"/>
            <p14:sldId id="616"/>
            <p14:sldId id="615"/>
            <p14:sldId id="618"/>
            <p14:sldId id="617"/>
            <p14:sldId id="619"/>
            <p14:sldId id="620"/>
            <p14:sldId id="621"/>
            <p14:sldId id="622"/>
            <p14:sldId id="623"/>
            <p14:sldId id="625"/>
            <p14:sldId id="626"/>
            <p14:sldId id="627"/>
            <p14:sldId id="842"/>
            <p14:sldId id="843"/>
            <p14:sldId id="844"/>
            <p14:sldId id="845"/>
            <p14:sldId id="846"/>
            <p14:sldId id="847"/>
            <p14:sldId id="848"/>
            <p14:sldId id="849"/>
            <p14:sldId id="850"/>
            <p14:sldId id="860"/>
            <p14:sldId id="861"/>
            <p14:sldId id="862"/>
            <p14:sldId id="863"/>
            <p14:sldId id="864"/>
            <p14:sldId id="865"/>
            <p14:sldId id="881"/>
            <p14:sldId id="882"/>
            <p14:sldId id="883"/>
            <p14:sldId id="868"/>
            <p14:sldId id="869"/>
            <p14:sldId id="870"/>
            <p14:sldId id="871"/>
            <p14:sldId id="872"/>
            <p14:sldId id="873"/>
            <p14:sldId id="884"/>
            <p14:sldId id="874"/>
            <p14:sldId id="875"/>
            <p14:sldId id="876"/>
            <p14:sldId id="877"/>
            <p14:sldId id="878"/>
            <p14:sldId id="879"/>
            <p14:sldId id="880"/>
            <p14:sldId id="703"/>
            <p14:sldId id="704"/>
            <p14:sldId id="705"/>
            <p14:sldId id="706"/>
            <p14:sldId id="707"/>
            <p14:sldId id="708"/>
            <p14:sldId id="709"/>
            <p14:sldId id="710"/>
            <p14:sldId id="711"/>
            <p14:sldId id="712"/>
            <p14:sldId id="713"/>
            <p14:sldId id="714"/>
            <p14:sldId id="840"/>
            <p14:sldId id="715"/>
            <p14:sldId id="716"/>
            <p14:sldId id="717"/>
            <p14:sldId id="718"/>
            <p14:sldId id="719"/>
            <p14:sldId id="720"/>
            <p14:sldId id="721"/>
            <p14:sldId id="738"/>
            <p14:sldId id="739"/>
            <p14:sldId id="740"/>
            <p14:sldId id="741"/>
            <p14:sldId id="742"/>
            <p14:sldId id="841"/>
            <p14:sldId id="743"/>
            <p14:sldId id="744"/>
            <p14:sldId id="746"/>
            <p14:sldId id="747"/>
            <p14:sldId id="748"/>
            <p14:sldId id="749"/>
            <p14:sldId id="821"/>
            <p14:sldId id="822"/>
            <p14:sldId id="823"/>
            <p14:sldId id="824"/>
            <p14:sldId id="825"/>
            <p14:sldId id="826"/>
            <p14:sldId id="827"/>
            <p14:sldId id="828"/>
            <p14:sldId id="829"/>
            <p14:sldId id="830"/>
            <p14:sldId id="831"/>
            <p14:sldId id="832"/>
            <p14:sldId id="833"/>
            <p14:sldId id="836"/>
            <p14:sldId id="837"/>
            <p14:sldId id="8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6A"/>
    <a:srgbClr val="FB9C25"/>
    <a:srgbClr val="CADAA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9814" autoAdjust="0"/>
  </p:normalViewPr>
  <p:slideViewPr>
    <p:cSldViewPr>
      <p:cViewPr varScale="1">
        <p:scale>
          <a:sx n="70" d="100"/>
          <a:sy n="70" d="100"/>
        </p:scale>
        <p:origin x="72" y="324"/>
      </p:cViewPr>
      <p:guideLst>
        <p:guide orient="horz" pos="2160"/>
        <p:guide pos="2880"/>
      </p:guideLst>
    </p:cSldViewPr>
  </p:slideViewPr>
  <p:outlineViewPr>
    <p:cViewPr>
      <p:scale>
        <a:sx n="33" d="100"/>
        <a:sy n="33" d="100"/>
      </p:scale>
      <p:origin x="0" y="404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2018/04/17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2018/04/17</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a:t>
            </a:fld>
            <a:endParaRPr lang="zh-CN" altLang="en-US"/>
          </a:p>
        </p:txBody>
      </p:sp>
    </p:spTree>
    <p:extLst>
      <p:ext uri="{BB962C8B-B14F-4D97-AF65-F5344CB8AC3E}">
        <p14:creationId xmlns:p14="http://schemas.microsoft.com/office/powerpoint/2010/main" val="228121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1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1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2018/04/17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98"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3" Type="http://schemas.openxmlformats.org/officeDocument/2006/relationships/hyperlink" Target="http://baike.baidu.com/item/%E8%84%9A%E6%9C%AC%E8%AF%AD%E8%A8%80" TargetMode="External"/><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56.emf"/></Relationships>
</file>

<file path=ppt/slides/_rels/slide13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56.emf"/></Relationships>
</file>

<file path=ppt/slides/_rels/slide132.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56.e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56.e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db-engines.com/en/ranking" TargetMode="External"/><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0.emf"/><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redis.io/" TargetMode="External"/><Relationship Id="rId1" Type="http://schemas.openxmlformats.org/officeDocument/2006/relationships/slideLayout" Target="../slideLayouts/slideLayout13.xml"/><Relationship Id="rId4" Type="http://schemas.openxmlformats.org/officeDocument/2006/relationships/hyperlink" Target="http://www.redis.net.c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3.xml"/><Relationship Id="rId4" Type="http://schemas.openxmlformats.org/officeDocument/2006/relationships/image" Target="../media/image3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0.emf"/><Relationship Id="rId4" Type="http://schemas.openxmlformats.org/officeDocument/2006/relationships/image" Target="../media/image7.png"/><Relationship Id="rId9" Type="http://schemas.openxmlformats.org/officeDocument/2006/relationships/image" Target="../media/image13.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hyperlink" Target="http://doc.redisfans.com/transaction/exec.html#exec" TargetMode="External"/><Relationship Id="rId2" Type="http://schemas.openxmlformats.org/officeDocument/2006/relationships/hyperlink" Target="http://doc.redisfans.com/transaction/watch.html#watch" TargetMode="External"/><Relationship Id="rId1" Type="http://schemas.openxmlformats.org/officeDocument/2006/relationships/slideLayout" Target="../slideLayouts/slideLayout13.xml"/><Relationship Id="rId5" Type="http://schemas.openxmlformats.org/officeDocument/2006/relationships/hyperlink" Target="http://doc.redisfans.com/transaction/unwatch.html#unwatch" TargetMode="External"/><Relationship Id="rId4" Type="http://schemas.openxmlformats.org/officeDocument/2006/relationships/hyperlink" Target="http://doc.redisfans.com/transaction/discard.html#discard"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TextBox 6"/>
          <p:cNvSpPr txBox="1"/>
          <p:nvPr/>
        </p:nvSpPr>
        <p:spPr>
          <a:xfrm>
            <a:off x="1331640" y="2996952"/>
            <a:ext cx="6552728" cy="783217"/>
          </a:xfrm>
          <a:prstGeom prst="rect">
            <a:avLst/>
          </a:prstGeom>
          <a:noFill/>
          <a:effectLst/>
        </p:spPr>
        <p:txBody>
          <a:bodyPr wrap="square" lIns="0" r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spc="-150" err="1">
                <a:solidFill>
                  <a:schemeClr val="bg1"/>
                </a:solidFill>
                <a:latin typeface="Verdana" panose="020B0604030504040204" pitchFamily="34" charset="0"/>
                <a:ea typeface="Verdana" panose="020B0604030504040204" pitchFamily="34" charset="0"/>
                <a:cs typeface="Verdana" panose="020B0604030504040204" pitchFamily="34" charset="0"/>
              </a:rPr>
              <a:t>Redis</a:t>
            </a:r>
            <a:endParaRPr lang="zh-CN" altLang="en-US" sz="4400" b="1" spc="-150">
              <a:solidFill>
                <a:schemeClr val="bg1"/>
              </a:solidFill>
              <a:latin typeface="Verdana" panose="020B0604030504040204" pitchFamily="34" charset="0"/>
              <a:ea typeface="+mj-ea"/>
              <a:cs typeface="Verdana" panose="020B0604030504040204" pitchFamily="34" charset="0"/>
            </a:endParaRPr>
          </a:p>
        </p:txBody>
      </p:sp>
      <p:sp>
        <p:nvSpPr>
          <p:cNvPr id="8" name="副标题 2"/>
          <p:cNvSpPr txBox="1">
            <a:spLocks/>
          </p:cNvSpPr>
          <p:nvPr/>
        </p:nvSpPr>
        <p:spPr>
          <a:xfrm>
            <a:off x="-5198" y="5373216"/>
            <a:ext cx="6072230" cy="1285884"/>
          </a:xfrm>
          <a:prstGeom prst="rect">
            <a:avLst/>
          </a:prstGeom>
          <a:noFill/>
          <a:effectLst/>
        </p:spPr>
        <p:txBody>
          <a:bodyPr wrap="square" lIns="0" rIns="0" rtlCol="0" anchor="ctr">
            <a:noAutofit/>
          </a:bodyPr>
          <a:lstStyle>
            <a:defPPr>
              <a:defRPr lang="zh-CN"/>
            </a:defPPr>
            <a:lvl1pPr algn="ctr">
              <a:spcBef>
                <a:spcPct val="0"/>
              </a:spcBef>
              <a:defRPr sz="72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defRPr>
            </a:lvl1pPr>
          </a:lstStyle>
          <a:p>
            <a:r>
              <a:rPr lang="zh-CN" altLang="en-US" sz="3200" dirty="0">
                <a:latin typeface="华文彩云" panose="02010800040101010101" pitchFamily="2" charset="-122"/>
                <a:ea typeface="华文彩云" panose="02010800040101010101" pitchFamily="2" charset="-122"/>
              </a:rPr>
              <a:t>讲师：夏磊</a:t>
            </a:r>
            <a:endParaRPr lang="en-US" altLang="zh-CN" sz="3200" dirty="0">
              <a:latin typeface="华文彩云" panose="02010800040101010101" pitchFamily="2" charset="-122"/>
              <a:ea typeface="华文彩云"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p:cNvSpPr txBox="1"/>
          <p:nvPr/>
        </p:nvSpPr>
        <p:spPr>
          <a:xfrm>
            <a:off x="683568" y="1393032"/>
            <a:ext cx="8208912" cy="1785104"/>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适用场景</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a:solidFill>
                  <a:srgbClr val="007C6A"/>
                </a:solidFill>
              </a:rPr>
              <a:t> </a:t>
            </a:r>
          </a:p>
          <a:p>
            <a:pPr marL="342900" indent="-342900">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对数据高并发的读写</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海量数据的读写</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对数据高可扩展性的</a:t>
            </a:r>
          </a:p>
        </p:txBody>
      </p:sp>
      <p:sp>
        <p:nvSpPr>
          <p:cNvPr id="3" name="文本框 14"/>
          <p:cNvSpPr txBox="1"/>
          <p:nvPr/>
        </p:nvSpPr>
        <p:spPr>
          <a:xfrm>
            <a:off x="683568" y="3645024"/>
            <a:ext cx="8208912" cy="1477328"/>
          </a:xfrm>
          <a:prstGeom prst="rect">
            <a:avLst/>
          </a:prstGeom>
          <a:noFill/>
        </p:spPr>
        <p:txBody>
          <a:bodyPr wrap="square" lIns="91439" tIns="45720" rIns="91439" bIns="45720"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不适用场景</a:t>
            </a:r>
            <a:endParaRPr lang="zh-CN" altLang="en-US" sz="2000">
              <a:solidFill>
                <a:srgbClr val="007C6A"/>
              </a:solidFill>
            </a:endParaRPr>
          </a:p>
          <a:p>
            <a:pPr marL="342900" indent="-342900">
              <a:lnSpc>
                <a:spcPct val="150000"/>
              </a:lnSpc>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需要事务支持</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err="1">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的结构化查询存储，处理复杂的关系</a:t>
            </a:r>
            <a:r>
              <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需要即席查询。</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657736" y="5589240"/>
            <a:ext cx="7585731" cy="461665"/>
          </a:xfrm>
          <a:prstGeom prst="rect">
            <a:avLst/>
          </a:prstGeom>
        </p:spPr>
        <p:txBody>
          <a:bodyPr wrap="none">
            <a:spAutoFit/>
          </a:bodyPr>
          <a:lstStyle/>
          <a:p>
            <a:r>
              <a:rPr lang="en-US" altLang="zh-CN" sz="2400" b="1">
                <a:solidFill>
                  <a:srgbClr val="C00000"/>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用不着</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的和用了</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也不行的情况，请考虑用</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NoSql</a:t>
            </a:r>
            <a:endParaRPr lang="en-US" altLang="zh-CN" sz="2400" b="1">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162535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3182" y="1052736"/>
            <a:ext cx="5026246" cy="400110"/>
          </a:xfrm>
          <a:prstGeom prst="rect">
            <a:avLst/>
          </a:prstGeom>
        </p:spPr>
        <p:txBody>
          <a:bodyPr wrap="square">
            <a:spAutoFit/>
          </a:bodyPr>
          <a:lstStyle/>
          <a:p>
            <a:r>
              <a:rPr lang="en-US" altLang="zh-CN" sz="2000">
                <a:solidFill>
                  <a:srgbClr val="007C6A"/>
                </a:solidFill>
              </a:rPr>
              <a:t>2</a:t>
            </a:r>
            <a:r>
              <a:rPr lang="zh-CN" altLang="en-US" sz="2000">
                <a:solidFill>
                  <a:srgbClr val="007C6A"/>
                </a:solidFill>
              </a:rPr>
              <a:t>、利用乐观锁淘汰用户，解决超卖问题。</a:t>
            </a:r>
          </a:p>
        </p:txBody>
      </p:sp>
      <p:sp>
        <p:nvSpPr>
          <p:cNvPr id="5" name="矩形 4"/>
          <p:cNvSpPr/>
          <p:nvPr/>
        </p:nvSpPr>
        <p:spPr>
          <a:xfrm>
            <a:off x="4482138" y="3143256"/>
            <a:ext cx="1213904" cy="592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9</a:t>
            </a:r>
            <a:endParaRPr lang="zh-CN" altLang="en-US"/>
          </a:p>
        </p:txBody>
      </p:sp>
      <p:sp>
        <p:nvSpPr>
          <p:cNvPr id="6" name="矩形 5"/>
          <p:cNvSpPr/>
          <p:nvPr/>
        </p:nvSpPr>
        <p:spPr>
          <a:xfrm>
            <a:off x="1641205" y="2463516"/>
            <a:ext cx="418704" cy="369332"/>
          </a:xfrm>
          <a:prstGeom prst="rect">
            <a:avLst/>
          </a:prstGeom>
        </p:spPr>
        <p:txBody>
          <a:bodyPr wrap="none">
            <a:spAutoFit/>
          </a:bodyPr>
          <a:lstStyle/>
          <a:p>
            <a:r>
              <a:rPr lang="en-US" altLang="zh-CN"/>
              <a:t>10</a:t>
            </a:r>
            <a:endParaRPr lang="zh-CN" altLang="en-US"/>
          </a:p>
        </p:txBody>
      </p:sp>
      <p:sp>
        <p:nvSpPr>
          <p:cNvPr id="7" name="文本框 6"/>
          <p:cNvSpPr txBox="1"/>
          <p:nvPr/>
        </p:nvSpPr>
        <p:spPr>
          <a:xfrm>
            <a:off x="3946414" y="2521411"/>
            <a:ext cx="301686" cy="369332"/>
          </a:xfrm>
          <a:prstGeom prst="rect">
            <a:avLst/>
          </a:prstGeom>
          <a:noFill/>
        </p:spPr>
        <p:txBody>
          <a:bodyPr wrap="none" rtlCol="0">
            <a:spAutoFit/>
          </a:bodyPr>
          <a:lstStyle/>
          <a:p>
            <a:r>
              <a:rPr lang="en-US" altLang="zh-CN"/>
              <a:t>9</a:t>
            </a:r>
            <a:endParaRPr lang="zh-CN" altLang="en-US"/>
          </a:p>
        </p:txBody>
      </p:sp>
      <p:sp>
        <p:nvSpPr>
          <p:cNvPr id="8" name="流程图: 数据 7"/>
          <p:cNvSpPr/>
          <p:nvPr/>
        </p:nvSpPr>
        <p:spPr>
          <a:xfrm>
            <a:off x="6038533" y="3654911"/>
            <a:ext cx="1673104" cy="1834400"/>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a:t>1</a:t>
            </a:r>
            <a:endParaRPr lang="zh-CN" altLang="en-US"/>
          </a:p>
        </p:txBody>
      </p:sp>
      <p:sp>
        <p:nvSpPr>
          <p:cNvPr id="9" name="矩形 8"/>
          <p:cNvSpPr/>
          <p:nvPr/>
        </p:nvSpPr>
        <p:spPr>
          <a:xfrm>
            <a:off x="7672363" y="2664416"/>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8</a:t>
            </a:r>
            <a:endParaRPr lang="zh-CN" altLang="en-US"/>
          </a:p>
        </p:txBody>
      </p:sp>
      <p:cxnSp>
        <p:nvCxnSpPr>
          <p:cNvPr id="10" name="直接连接符 9"/>
          <p:cNvCxnSpPr/>
          <p:nvPr/>
        </p:nvCxnSpPr>
        <p:spPr>
          <a:xfrm>
            <a:off x="5492981" y="3842343"/>
            <a:ext cx="753466" cy="324054"/>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870542" y="3874426"/>
            <a:ext cx="1138886" cy="416631"/>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2" name="乘号 11"/>
          <p:cNvSpPr/>
          <p:nvPr/>
        </p:nvSpPr>
        <p:spPr>
          <a:xfrm>
            <a:off x="4114799" y="3717683"/>
            <a:ext cx="605784" cy="573374"/>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3" name="直接连接符 12"/>
          <p:cNvCxnSpPr/>
          <p:nvPr/>
        </p:nvCxnSpPr>
        <p:spPr>
          <a:xfrm>
            <a:off x="1672744" y="3797723"/>
            <a:ext cx="613438" cy="43766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669546" y="3280055"/>
            <a:ext cx="723886" cy="980676"/>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69705" y="2729967"/>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6" name="矩形 15"/>
          <p:cNvSpPr/>
          <p:nvPr/>
        </p:nvSpPr>
        <p:spPr>
          <a:xfrm>
            <a:off x="658132" y="2753328"/>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7" name="矩形 16"/>
          <p:cNvSpPr/>
          <p:nvPr/>
        </p:nvSpPr>
        <p:spPr>
          <a:xfrm>
            <a:off x="2605712" y="5541916"/>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8" name="矩形 17"/>
          <p:cNvSpPr/>
          <p:nvPr/>
        </p:nvSpPr>
        <p:spPr>
          <a:xfrm>
            <a:off x="2605712" y="1669032"/>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9" name="矩形 18"/>
          <p:cNvSpPr/>
          <p:nvPr/>
        </p:nvSpPr>
        <p:spPr>
          <a:xfrm>
            <a:off x="6719105" y="3239410"/>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0" name="矩形 19"/>
          <p:cNvSpPr/>
          <p:nvPr/>
        </p:nvSpPr>
        <p:spPr>
          <a:xfrm>
            <a:off x="7746086" y="229166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v1.2</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1" name="文本框 20"/>
          <p:cNvSpPr txBox="1"/>
          <p:nvPr/>
        </p:nvSpPr>
        <p:spPr>
          <a:xfrm>
            <a:off x="4286835" y="4159307"/>
            <a:ext cx="1297150" cy="400110"/>
          </a:xfrm>
          <a:prstGeom prst="rect">
            <a:avLst/>
          </a:prstGeom>
          <a:noFill/>
        </p:spPr>
        <p:txBody>
          <a:bodyPr wrap="none" rtlCol="0">
            <a:spAutoFit/>
          </a:bodyPr>
          <a:lstStyle/>
          <a:p>
            <a:r>
              <a:rPr lang="en-US" altLang="zh-CN" sz="2000" b="1">
                <a:solidFill>
                  <a:srgbClr val="C00000"/>
                </a:solidFill>
              </a:rPr>
              <a:t>v1.0!=v1.1</a:t>
            </a:r>
            <a:endParaRPr lang="zh-CN" altLang="en-US" sz="2000" b="1">
              <a:solidFill>
                <a:srgbClr val="C00000"/>
              </a:solidFill>
            </a:endParaRPr>
          </a:p>
        </p:txBody>
      </p:sp>
      <p:cxnSp>
        <p:nvCxnSpPr>
          <p:cNvPr id="23" name="直接连接符 22"/>
          <p:cNvCxnSpPr/>
          <p:nvPr/>
        </p:nvCxnSpPr>
        <p:spPr>
          <a:xfrm flipV="1">
            <a:off x="1542034" y="2722299"/>
            <a:ext cx="923937" cy="36540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774686" y="2778342"/>
            <a:ext cx="780342" cy="37986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5" name="流程图: 数据 24"/>
          <p:cNvSpPr/>
          <p:nvPr/>
        </p:nvSpPr>
        <p:spPr>
          <a:xfrm>
            <a:off x="2351317" y="2036370"/>
            <a:ext cx="1644212" cy="1339413"/>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r>
              <a:rPr lang="zh-CN" altLang="en-US" sz="1400"/>
              <a:t>、检查是否还有库存</a:t>
            </a:r>
            <a:endParaRPr lang="en-US" altLang="zh-CN" sz="1400"/>
          </a:p>
          <a:p>
            <a:pPr algn="ctr"/>
            <a:r>
              <a:rPr lang="en-US" altLang="zh-CN" sz="1400"/>
              <a:t>2</a:t>
            </a:r>
            <a:r>
              <a:rPr lang="zh-CN" altLang="en-US" sz="1400"/>
              <a:t>、如果有则减</a:t>
            </a:r>
            <a:r>
              <a:rPr lang="en-US" altLang="zh-CN" sz="1100"/>
              <a:t>1</a:t>
            </a:r>
            <a:endParaRPr lang="zh-CN" altLang="en-US" sz="1100"/>
          </a:p>
        </p:txBody>
      </p:sp>
      <p:sp>
        <p:nvSpPr>
          <p:cNvPr id="26" name="流程图: 数据 25"/>
          <p:cNvSpPr/>
          <p:nvPr/>
        </p:nvSpPr>
        <p:spPr>
          <a:xfrm>
            <a:off x="2287920" y="3533017"/>
            <a:ext cx="1603628" cy="185166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1</a:t>
            </a:r>
            <a:r>
              <a:rPr lang="zh-CN" altLang="en-US" sz="1600"/>
              <a:t>、检查是否还有库存</a:t>
            </a:r>
            <a:endParaRPr lang="en-US" altLang="zh-CN" sz="1600"/>
          </a:p>
          <a:p>
            <a:pPr algn="ctr"/>
            <a:r>
              <a:rPr lang="en-US" altLang="zh-CN" sz="1600"/>
              <a:t>2</a:t>
            </a:r>
            <a:r>
              <a:rPr lang="zh-CN" altLang="en-US" sz="1600"/>
              <a:t>、如果有则减</a:t>
            </a:r>
            <a:r>
              <a:rPr lang="en-US" altLang="zh-CN" sz="1600"/>
              <a:t>1</a:t>
            </a:r>
            <a:endParaRPr lang="zh-CN" altLang="en-US" sz="1600"/>
          </a:p>
        </p:txBody>
      </p:sp>
      <p:sp>
        <p:nvSpPr>
          <p:cNvPr id="27" name="矩形 26"/>
          <p:cNvSpPr/>
          <p:nvPr/>
        </p:nvSpPr>
        <p:spPr>
          <a:xfrm>
            <a:off x="820183" y="3158209"/>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28" name="矩形 27"/>
          <p:cNvSpPr/>
          <p:nvPr/>
        </p:nvSpPr>
        <p:spPr>
          <a:xfrm>
            <a:off x="1443739" y="4004370"/>
            <a:ext cx="418704" cy="369332"/>
          </a:xfrm>
          <a:prstGeom prst="rect">
            <a:avLst/>
          </a:prstGeom>
        </p:spPr>
        <p:txBody>
          <a:bodyPr wrap="none">
            <a:spAutoFit/>
          </a:bodyPr>
          <a:lstStyle/>
          <a:p>
            <a:r>
              <a:rPr lang="en-US" altLang="zh-CN"/>
              <a:t>10</a:t>
            </a:r>
            <a:endParaRPr lang="zh-CN" altLang="en-US"/>
          </a:p>
        </p:txBody>
      </p:sp>
      <p:sp>
        <p:nvSpPr>
          <p:cNvPr id="29" name="矩形 28"/>
          <p:cNvSpPr/>
          <p:nvPr/>
        </p:nvSpPr>
        <p:spPr>
          <a:xfrm>
            <a:off x="5871867" y="3533017"/>
            <a:ext cx="301686" cy="369332"/>
          </a:xfrm>
          <a:prstGeom prst="rect">
            <a:avLst/>
          </a:prstGeom>
        </p:spPr>
        <p:txBody>
          <a:bodyPr wrap="none">
            <a:spAutoFit/>
          </a:bodyPr>
          <a:lstStyle/>
          <a:p>
            <a:r>
              <a:rPr lang="en-US" altLang="zh-CN"/>
              <a:t>9</a:t>
            </a:r>
            <a:endParaRPr lang="zh-CN" altLang="en-US"/>
          </a:p>
        </p:txBody>
      </p:sp>
      <p:sp>
        <p:nvSpPr>
          <p:cNvPr id="30" name="矩形 29"/>
          <p:cNvSpPr/>
          <p:nvPr/>
        </p:nvSpPr>
        <p:spPr>
          <a:xfrm>
            <a:off x="1186696" y="4411851"/>
            <a:ext cx="771365" cy="369332"/>
          </a:xfrm>
          <a:prstGeom prst="rect">
            <a:avLst/>
          </a:prstGeom>
        </p:spPr>
        <p:txBody>
          <a:bodyPr wrap="none">
            <a:spAutoFit/>
          </a:bodyPr>
          <a:lstStyle/>
          <a:p>
            <a:r>
              <a:rPr lang="zh-CN" altLang="en-US"/>
              <a:t>用户</a:t>
            </a:r>
            <a:r>
              <a:rPr lang="en-US" altLang="zh-CN"/>
              <a:t>B</a:t>
            </a:r>
            <a:endParaRPr lang="zh-CN" altLang="en-US"/>
          </a:p>
        </p:txBody>
      </p:sp>
      <p:sp>
        <p:nvSpPr>
          <p:cNvPr id="31" name="矩形 30"/>
          <p:cNvSpPr/>
          <p:nvPr/>
        </p:nvSpPr>
        <p:spPr>
          <a:xfrm>
            <a:off x="5311160" y="4914158"/>
            <a:ext cx="769763" cy="369332"/>
          </a:xfrm>
          <a:prstGeom prst="rect">
            <a:avLst/>
          </a:prstGeom>
        </p:spPr>
        <p:txBody>
          <a:bodyPr wrap="none">
            <a:spAutoFit/>
          </a:bodyPr>
          <a:lstStyle/>
          <a:p>
            <a:r>
              <a:rPr lang="zh-CN" altLang="en-US"/>
              <a:t>用户</a:t>
            </a:r>
            <a:r>
              <a:rPr lang="en-US" altLang="zh-CN"/>
              <a:t>C</a:t>
            </a:r>
            <a:endParaRPr lang="zh-CN" altLang="en-US"/>
          </a:p>
        </p:txBody>
      </p:sp>
      <p:sp>
        <p:nvSpPr>
          <p:cNvPr id="32" name="矩形 31"/>
          <p:cNvSpPr/>
          <p:nvPr/>
        </p:nvSpPr>
        <p:spPr>
          <a:xfrm>
            <a:off x="1054048" y="2193604"/>
            <a:ext cx="779381" cy="369332"/>
          </a:xfrm>
          <a:prstGeom prst="rect">
            <a:avLst/>
          </a:prstGeom>
        </p:spPr>
        <p:txBody>
          <a:bodyPr wrap="none">
            <a:spAutoFit/>
          </a:bodyPr>
          <a:lstStyle/>
          <a:p>
            <a:r>
              <a:rPr lang="zh-CN" altLang="en-US"/>
              <a:t>用户</a:t>
            </a:r>
            <a:r>
              <a:rPr lang="en-US" altLang="zh-CN"/>
              <a:t>A</a:t>
            </a:r>
            <a:endParaRPr lang="zh-CN" altLang="en-US"/>
          </a:p>
        </p:txBody>
      </p:sp>
      <p:sp>
        <p:nvSpPr>
          <p:cNvPr id="33" name="矩形 32"/>
          <p:cNvSpPr/>
          <p:nvPr/>
        </p:nvSpPr>
        <p:spPr>
          <a:xfrm>
            <a:off x="5866047" y="5490624"/>
            <a:ext cx="2770310" cy="1200329"/>
          </a:xfrm>
          <a:prstGeom prst="rect">
            <a:avLst/>
          </a:prstGeom>
        </p:spPr>
        <p:txBody>
          <a:bodyPr wrap="none">
            <a:spAutoFit/>
          </a:bodyPr>
          <a:lstStyle/>
          <a:p>
            <a:r>
              <a:rPr lang="zh-CN" altLang="en-US" b="1">
                <a:solidFill>
                  <a:srgbClr val="007C6A"/>
                </a:solidFill>
              </a:rPr>
              <a:t>秒杀结果：</a:t>
            </a:r>
            <a:endParaRPr lang="en-US" altLang="zh-CN" b="1">
              <a:solidFill>
                <a:srgbClr val="007C6A"/>
              </a:solidFill>
            </a:endParaRPr>
          </a:p>
          <a:p>
            <a:r>
              <a:rPr lang="zh-CN" altLang="en-US" b="1">
                <a:solidFill>
                  <a:srgbClr val="007C6A"/>
                </a:solidFill>
              </a:rPr>
              <a:t>用户</a:t>
            </a:r>
            <a:r>
              <a:rPr lang="en-US" altLang="zh-CN" b="1">
                <a:solidFill>
                  <a:srgbClr val="007C6A"/>
                </a:solidFill>
              </a:rPr>
              <a:t>A</a:t>
            </a:r>
            <a:r>
              <a:rPr lang="zh-CN" altLang="en-US" b="1">
                <a:solidFill>
                  <a:srgbClr val="007C6A"/>
                </a:solidFill>
              </a:rPr>
              <a:t>、用户</a:t>
            </a:r>
            <a:r>
              <a:rPr lang="en-US" altLang="zh-CN" b="1">
                <a:solidFill>
                  <a:srgbClr val="007C6A"/>
                </a:solidFill>
              </a:rPr>
              <a:t>C</a:t>
            </a:r>
            <a:r>
              <a:rPr lang="zh-CN" altLang="en-US" b="1">
                <a:solidFill>
                  <a:srgbClr val="007C6A"/>
                </a:solidFill>
              </a:rPr>
              <a:t>成功购买。</a:t>
            </a:r>
          </a:p>
          <a:p>
            <a:r>
              <a:rPr lang="zh-CN" altLang="en-US" b="1">
                <a:solidFill>
                  <a:srgbClr val="007C6A"/>
                </a:solidFill>
              </a:rPr>
              <a:t>用户</a:t>
            </a:r>
            <a:r>
              <a:rPr lang="en-US" altLang="zh-CN" b="1">
                <a:solidFill>
                  <a:srgbClr val="007C6A"/>
                </a:solidFill>
              </a:rPr>
              <a:t>B</a:t>
            </a:r>
            <a:r>
              <a:rPr lang="zh-CN" altLang="en-US" b="1">
                <a:solidFill>
                  <a:srgbClr val="007C6A"/>
                </a:solidFill>
              </a:rPr>
              <a:t>失败。</a:t>
            </a:r>
            <a:endParaRPr lang="en-US" altLang="zh-CN" b="1">
              <a:solidFill>
                <a:srgbClr val="007C6A"/>
              </a:solidFill>
            </a:endParaRPr>
          </a:p>
          <a:p>
            <a:r>
              <a:rPr lang="zh-CN" altLang="en-US" b="1">
                <a:solidFill>
                  <a:srgbClr val="007C6A"/>
                </a:solidFill>
              </a:rPr>
              <a:t>库存 </a:t>
            </a:r>
            <a:r>
              <a:rPr lang="en-US" altLang="zh-CN" b="1">
                <a:solidFill>
                  <a:srgbClr val="007C6A"/>
                </a:solidFill>
              </a:rPr>
              <a:t>-2 </a:t>
            </a:r>
            <a:r>
              <a:rPr lang="zh-CN" altLang="en-US" b="1">
                <a:solidFill>
                  <a:srgbClr val="007C6A"/>
                </a:solidFill>
              </a:rPr>
              <a:t>。</a:t>
            </a:r>
          </a:p>
        </p:txBody>
      </p:sp>
    </p:spTree>
    <p:extLst>
      <p:ext uri="{BB962C8B-B14F-4D97-AF65-F5344CB8AC3E}">
        <p14:creationId xmlns:p14="http://schemas.microsoft.com/office/powerpoint/2010/main" val="78837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par>
                                <p:cTn id="90" presetID="10" presetClass="entr" presetSubtype="0" fill="hold" nodeType="with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fade">
                                      <p:cBhvr>
                                        <p:cTn id="97" dur="500"/>
                                        <p:tgtEl>
                                          <p:spTgt spid="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500"/>
                                        <p:tgtEl>
                                          <p:spTgt spid="1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fade">
                                      <p:cBhvr>
                                        <p:cTn id="105" dur="500"/>
                                        <p:tgtEl>
                                          <p:spTgt spid="1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fade">
                                      <p:cBhvr>
                                        <p:cTn id="113" dur="500"/>
                                        <p:tgtEl>
                                          <p:spTgt spid="2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fade">
                                      <p:cBhvr>
                                        <p:cTn id="1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animBg="1"/>
      <p:bldP spid="12" grpId="0" animBg="1"/>
      <p:bldP spid="15" grpId="0"/>
      <p:bldP spid="16" grpId="0"/>
      <p:bldP spid="17" grpId="0"/>
      <p:bldP spid="18" grpId="0"/>
      <p:bldP spid="19" grpId="0"/>
      <p:bldP spid="20" grpId="0"/>
      <p:bldP spid="21" grpId="0"/>
      <p:bldP spid="25" grpId="0" animBg="1"/>
      <p:bldP spid="26" grpId="0" animBg="1"/>
      <p:bldP spid="27" grpId="0" animBg="1"/>
      <p:bldP spid="28" grpId="0"/>
      <p:bldP spid="29" grpId="0"/>
      <p:bldP spid="30" grpId="0"/>
      <p:bldP spid="31" grpId="0"/>
      <p:bldP spid="32" grpId="0"/>
      <p:bldP spid="3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435" y="984436"/>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链接池</a:t>
            </a:r>
          </a:p>
        </p:txBody>
      </p:sp>
      <p:sp>
        <p:nvSpPr>
          <p:cNvPr id="4" name="矩形 3"/>
          <p:cNvSpPr/>
          <p:nvPr/>
        </p:nvSpPr>
        <p:spPr>
          <a:xfrm>
            <a:off x="2483768" y="116632"/>
            <a:ext cx="3252301"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a:t>
            </a:r>
            <a:r>
              <a:rPr lang="en-US" altLang="zh-CN" sz="2400" b="1">
                <a:solidFill>
                  <a:schemeClr val="bg1"/>
                </a:solidFill>
              </a:rPr>
              <a:t>Java</a:t>
            </a:r>
            <a:r>
              <a:rPr lang="zh-CN" altLang="en-US" sz="2400" b="1">
                <a:solidFill>
                  <a:schemeClr val="bg1"/>
                </a:solidFill>
              </a:rPr>
              <a:t>客户端</a:t>
            </a:r>
            <a:r>
              <a:rPr lang="en-US" altLang="zh-CN" sz="2400" b="1">
                <a:solidFill>
                  <a:schemeClr val="bg1"/>
                </a:solidFill>
              </a:rPr>
              <a:t>Jedis</a:t>
            </a:r>
          </a:p>
        </p:txBody>
      </p:sp>
      <p:sp>
        <p:nvSpPr>
          <p:cNvPr id="6" name="文本框 5"/>
          <p:cNvSpPr txBox="1"/>
          <p:nvPr/>
        </p:nvSpPr>
        <p:spPr>
          <a:xfrm>
            <a:off x="290826" y="2063390"/>
            <a:ext cx="9143016"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a:solidFill>
                  <a:srgbClr val="007C6A"/>
                </a:solidFill>
              </a:rPr>
              <a:t>节省每次连接</a:t>
            </a:r>
            <a:r>
              <a:rPr lang="en-US" altLang="zh-CN" sz="2400">
                <a:solidFill>
                  <a:srgbClr val="007C6A"/>
                </a:solidFill>
              </a:rPr>
              <a:t>redis</a:t>
            </a:r>
            <a:r>
              <a:rPr lang="zh-CN" altLang="en-US" sz="2400">
                <a:solidFill>
                  <a:srgbClr val="007C6A"/>
                </a:solidFill>
              </a:rPr>
              <a:t>服务带来的消耗，把连接好的实例反复利用。</a:t>
            </a:r>
          </a:p>
        </p:txBody>
      </p:sp>
      <p:sp>
        <p:nvSpPr>
          <p:cNvPr id="7" name="文本框 6"/>
          <p:cNvSpPr txBox="1"/>
          <p:nvPr/>
        </p:nvSpPr>
        <p:spPr>
          <a:xfrm>
            <a:off x="290826" y="3364565"/>
            <a:ext cx="3916457"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a:solidFill>
                  <a:srgbClr val="007C6A"/>
                </a:solidFill>
              </a:rPr>
              <a:t>通过参数管理连接的行为</a:t>
            </a:r>
          </a:p>
        </p:txBody>
      </p:sp>
      <p:sp>
        <p:nvSpPr>
          <p:cNvPr id="8" name="文本框 7"/>
          <p:cNvSpPr txBox="1"/>
          <p:nvPr/>
        </p:nvSpPr>
        <p:spPr>
          <a:xfrm>
            <a:off x="290826" y="4797152"/>
            <a:ext cx="2031325" cy="461665"/>
          </a:xfrm>
          <a:prstGeom prst="rect">
            <a:avLst/>
          </a:prstGeom>
          <a:noFill/>
        </p:spPr>
        <p:txBody>
          <a:bodyPr wrap="none" rtlCol="0">
            <a:spAutoFit/>
          </a:bodyPr>
          <a:lstStyle/>
          <a:p>
            <a:r>
              <a:rPr lang="zh-CN" altLang="en-US" sz="2400">
                <a:solidFill>
                  <a:srgbClr val="007C6A"/>
                </a:solidFill>
              </a:rPr>
              <a:t>代码见项目中</a:t>
            </a:r>
          </a:p>
        </p:txBody>
      </p:sp>
    </p:spTree>
    <p:extLst>
      <p:ext uri="{BB962C8B-B14F-4D97-AF65-F5344CB8AC3E}">
        <p14:creationId xmlns:p14="http://schemas.microsoft.com/office/powerpoint/2010/main" val="6592671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628800"/>
            <a:ext cx="8208912" cy="3395160"/>
          </a:xfrm>
          <a:prstGeom prst="rect">
            <a:avLst/>
          </a:prstGeom>
        </p:spPr>
        <p:txBody>
          <a:bodyPr wrap="square">
            <a:spAutoFit/>
          </a:bodyPr>
          <a:lstStyle/>
          <a:p>
            <a:pPr>
              <a:lnSpc>
                <a:spcPct val="150000"/>
              </a:lnSpc>
            </a:pPr>
            <a:r>
              <a:rPr lang="en-US" altLang="zh-CN" b="1"/>
              <a:t>MaxTotal</a:t>
            </a:r>
            <a:r>
              <a:rPr lang="zh-CN" altLang="en-US" sz="1600">
                <a:solidFill>
                  <a:srgbClr val="000000"/>
                </a:solidFill>
                <a:latin typeface="Verdana" panose="020B0604030504040204" pitchFamily="34" charset="0"/>
              </a:rPr>
              <a:t>：控制一个</a:t>
            </a:r>
            <a:r>
              <a:rPr lang="en-US" altLang="zh-CN" sz="1600">
                <a:solidFill>
                  <a:srgbClr val="000000"/>
                </a:solidFill>
                <a:latin typeface="Verdana" panose="020B0604030504040204" pitchFamily="34" charset="0"/>
                <a:ea typeface="Verdana" panose="020B0604030504040204" pitchFamily="34" charset="0"/>
              </a:rPr>
              <a:t>pool</a:t>
            </a:r>
            <a:r>
              <a:rPr lang="zh-CN" altLang="en-US" sz="1600">
                <a:solidFill>
                  <a:srgbClr val="000000"/>
                </a:solidFill>
                <a:latin typeface="Verdana" panose="020B0604030504040204" pitchFamily="34" charset="0"/>
                <a:ea typeface="Verdana" panose="020B0604030504040204" pitchFamily="34" charset="0"/>
              </a:rPr>
              <a:t>可分配多少个</a:t>
            </a:r>
            <a:r>
              <a:rPr lang="en-US" altLang="zh-CN" sz="1600">
                <a:solidFill>
                  <a:srgbClr val="000000"/>
                </a:solidFill>
                <a:latin typeface="Verdana" panose="020B0604030504040204" pitchFamily="34" charset="0"/>
                <a:ea typeface="Verdana" panose="020B0604030504040204" pitchFamily="34" charset="0"/>
              </a:rPr>
              <a:t>jedis</a:t>
            </a:r>
            <a:r>
              <a:rPr lang="zh-CN" altLang="en-US" sz="1600">
                <a:solidFill>
                  <a:srgbClr val="000000"/>
                </a:solidFill>
                <a:latin typeface="Verdana" panose="020B0604030504040204" pitchFamily="34" charset="0"/>
                <a:ea typeface="Verdana" panose="020B0604030504040204" pitchFamily="34" charset="0"/>
              </a:rPr>
              <a:t>实例，通过</a:t>
            </a:r>
            <a:r>
              <a:rPr lang="en-US" altLang="zh-CN" sz="1600">
                <a:solidFill>
                  <a:srgbClr val="000000"/>
                </a:solidFill>
                <a:latin typeface="Verdana" panose="020B0604030504040204" pitchFamily="34" charset="0"/>
                <a:ea typeface="Verdana" panose="020B0604030504040204" pitchFamily="34" charset="0"/>
              </a:rPr>
              <a:t>pool.getResource()</a:t>
            </a:r>
            <a:r>
              <a:rPr lang="zh-CN" altLang="en-US" sz="1600">
                <a:solidFill>
                  <a:srgbClr val="000000"/>
                </a:solidFill>
                <a:latin typeface="Verdana" panose="020B0604030504040204" pitchFamily="34" charset="0"/>
                <a:ea typeface="Verdana" panose="020B0604030504040204" pitchFamily="34" charset="0"/>
              </a:rPr>
              <a:t>来获取；如果赋值为</a:t>
            </a:r>
            <a:r>
              <a:rPr lang="en-US" altLang="zh-CN" sz="1600">
                <a:solidFill>
                  <a:srgbClr val="000000"/>
                </a:solidFill>
                <a:latin typeface="Verdana" panose="020B0604030504040204" pitchFamily="34" charset="0"/>
                <a:ea typeface="Verdana" panose="020B0604030504040204" pitchFamily="34" charset="0"/>
              </a:rPr>
              <a:t>-1</a:t>
            </a:r>
            <a:r>
              <a:rPr lang="zh-CN" altLang="en-US" sz="1600">
                <a:solidFill>
                  <a:srgbClr val="000000"/>
                </a:solidFill>
                <a:latin typeface="Verdana" panose="020B0604030504040204" pitchFamily="34" charset="0"/>
                <a:ea typeface="Verdana" panose="020B0604030504040204" pitchFamily="34" charset="0"/>
              </a:rPr>
              <a:t>，则表示不限制；如果</a:t>
            </a:r>
            <a:r>
              <a:rPr lang="en-US" altLang="zh-CN" sz="1600">
                <a:solidFill>
                  <a:srgbClr val="000000"/>
                </a:solidFill>
                <a:latin typeface="Verdana" panose="020B0604030504040204" pitchFamily="34" charset="0"/>
                <a:ea typeface="Verdana" panose="020B0604030504040204" pitchFamily="34" charset="0"/>
              </a:rPr>
              <a:t>pool</a:t>
            </a:r>
            <a:r>
              <a:rPr lang="zh-CN" altLang="en-US" sz="1600">
                <a:solidFill>
                  <a:srgbClr val="000000"/>
                </a:solidFill>
                <a:latin typeface="Verdana" panose="020B0604030504040204" pitchFamily="34" charset="0"/>
                <a:ea typeface="Verdana" panose="020B0604030504040204" pitchFamily="34" charset="0"/>
              </a:rPr>
              <a:t>已经分配了</a:t>
            </a:r>
            <a:r>
              <a:rPr lang="en-US" altLang="zh-CN"/>
              <a:t>MaxTotal</a:t>
            </a:r>
            <a:r>
              <a:rPr lang="zh-CN" altLang="en-US" sz="1600">
                <a:solidFill>
                  <a:srgbClr val="000000"/>
                </a:solidFill>
                <a:latin typeface="Verdana" panose="020B0604030504040204" pitchFamily="34" charset="0"/>
                <a:ea typeface="Verdana" panose="020B0604030504040204" pitchFamily="34" charset="0"/>
              </a:rPr>
              <a:t>个</a:t>
            </a:r>
            <a:r>
              <a:rPr lang="en-US" altLang="zh-CN" sz="1600">
                <a:solidFill>
                  <a:srgbClr val="000000"/>
                </a:solidFill>
                <a:latin typeface="Verdana" panose="020B0604030504040204" pitchFamily="34" charset="0"/>
                <a:ea typeface="Verdana" panose="020B0604030504040204" pitchFamily="34" charset="0"/>
              </a:rPr>
              <a:t>jedis</a:t>
            </a:r>
            <a:r>
              <a:rPr lang="zh-CN" altLang="en-US" sz="1600">
                <a:solidFill>
                  <a:srgbClr val="000000"/>
                </a:solidFill>
                <a:latin typeface="Verdana" panose="020B0604030504040204" pitchFamily="34" charset="0"/>
                <a:ea typeface="Verdana" panose="020B0604030504040204" pitchFamily="34" charset="0"/>
              </a:rPr>
              <a:t>实例，则此时</a:t>
            </a:r>
            <a:r>
              <a:rPr lang="en-US" altLang="zh-CN" sz="1600">
                <a:solidFill>
                  <a:srgbClr val="000000"/>
                </a:solidFill>
                <a:latin typeface="Verdana" panose="020B0604030504040204" pitchFamily="34" charset="0"/>
                <a:ea typeface="Verdana" panose="020B0604030504040204" pitchFamily="34" charset="0"/>
              </a:rPr>
              <a:t>pool</a:t>
            </a:r>
            <a:r>
              <a:rPr lang="zh-CN" altLang="en-US" sz="1600">
                <a:solidFill>
                  <a:srgbClr val="000000"/>
                </a:solidFill>
                <a:latin typeface="Verdana" panose="020B0604030504040204" pitchFamily="34" charset="0"/>
                <a:ea typeface="Verdana" panose="020B0604030504040204" pitchFamily="34" charset="0"/>
              </a:rPr>
              <a:t>的状态为</a:t>
            </a:r>
            <a:r>
              <a:rPr lang="en-US" altLang="zh-CN" sz="1600">
                <a:solidFill>
                  <a:srgbClr val="000000"/>
                </a:solidFill>
                <a:latin typeface="Verdana" panose="020B0604030504040204" pitchFamily="34" charset="0"/>
                <a:ea typeface="Verdana" panose="020B0604030504040204" pitchFamily="34" charset="0"/>
              </a:rPr>
              <a:t>exhausted</a:t>
            </a:r>
            <a:r>
              <a:rPr lang="zh-CN" altLang="en-US" sz="1600">
                <a:solidFill>
                  <a:srgbClr val="000000"/>
                </a:solidFill>
                <a:latin typeface="Verdana" panose="020B0604030504040204" pitchFamily="34" charset="0"/>
                <a:ea typeface="Verdana" panose="020B0604030504040204" pitchFamily="34" charset="0"/>
              </a:rPr>
              <a:t>。</a:t>
            </a:r>
            <a:endParaRPr lang="zh-CN" altLang="en-US" sz="105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a:latin typeface="Verdana" panose="020B0604030504040204" pitchFamily="34" charset="0"/>
                <a:ea typeface="Verdana" panose="020B0604030504040204" pitchFamily="34" charset="0"/>
              </a:rPr>
              <a:t>maxIdle</a:t>
            </a:r>
            <a:r>
              <a:rPr lang="zh-CN" altLang="en-US" sz="1600">
                <a:solidFill>
                  <a:srgbClr val="000000"/>
                </a:solidFill>
                <a:latin typeface="Verdana" panose="020B0604030504040204" pitchFamily="34" charset="0"/>
                <a:ea typeface="Verdana" panose="020B0604030504040204" pitchFamily="34" charset="0"/>
              </a:rPr>
              <a:t>：控制一个</a:t>
            </a:r>
            <a:r>
              <a:rPr lang="en-US" altLang="zh-CN" sz="1600">
                <a:solidFill>
                  <a:srgbClr val="000000"/>
                </a:solidFill>
                <a:latin typeface="Verdana" panose="020B0604030504040204" pitchFamily="34" charset="0"/>
                <a:ea typeface="Verdana" panose="020B0604030504040204" pitchFamily="34" charset="0"/>
              </a:rPr>
              <a:t>pool</a:t>
            </a:r>
            <a:r>
              <a:rPr lang="zh-CN" altLang="en-US" sz="1600">
                <a:solidFill>
                  <a:srgbClr val="000000"/>
                </a:solidFill>
                <a:latin typeface="Verdana" panose="020B0604030504040204" pitchFamily="34" charset="0"/>
                <a:ea typeface="Verdana" panose="020B0604030504040204" pitchFamily="34" charset="0"/>
              </a:rPr>
              <a:t>最多有多少个状态为</a:t>
            </a:r>
            <a:r>
              <a:rPr lang="en-US" altLang="zh-CN" sz="1600">
                <a:solidFill>
                  <a:srgbClr val="000000"/>
                </a:solidFill>
                <a:latin typeface="Verdana" panose="020B0604030504040204" pitchFamily="34" charset="0"/>
                <a:ea typeface="Verdana" panose="020B0604030504040204" pitchFamily="34" charset="0"/>
              </a:rPr>
              <a:t>idle(</a:t>
            </a:r>
            <a:r>
              <a:rPr lang="zh-CN" altLang="en-US" sz="1600">
                <a:solidFill>
                  <a:srgbClr val="000000"/>
                </a:solidFill>
                <a:latin typeface="Verdana" panose="020B0604030504040204" pitchFamily="34" charset="0"/>
                <a:ea typeface="Verdana" panose="020B0604030504040204" pitchFamily="34" charset="0"/>
              </a:rPr>
              <a:t>空闲</a:t>
            </a:r>
            <a:r>
              <a:rPr lang="en-US" altLang="zh-CN" sz="1600">
                <a:solidFill>
                  <a:srgbClr val="000000"/>
                </a:solidFill>
                <a:latin typeface="Verdana" panose="020B0604030504040204" pitchFamily="34" charset="0"/>
                <a:ea typeface="Verdana" panose="020B0604030504040204" pitchFamily="34" charset="0"/>
              </a:rPr>
              <a:t>)</a:t>
            </a:r>
            <a:r>
              <a:rPr lang="zh-CN" altLang="en-US" sz="1600">
                <a:solidFill>
                  <a:srgbClr val="000000"/>
                </a:solidFill>
                <a:latin typeface="Verdana" panose="020B0604030504040204" pitchFamily="34" charset="0"/>
                <a:ea typeface="Verdana" panose="020B0604030504040204" pitchFamily="34" charset="0"/>
              </a:rPr>
              <a:t>的</a:t>
            </a:r>
            <a:r>
              <a:rPr lang="en-US" altLang="zh-CN" sz="1600">
                <a:solidFill>
                  <a:srgbClr val="000000"/>
                </a:solidFill>
                <a:latin typeface="Verdana" panose="020B0604030504040204" pitchFamily="34" charset="0"/>
                <a:ea typeface="Verdana" panose="020B0604030504040204" pitchFamily="34" charset="0"/>
              </a:rPr>
              <a:t>jedis</a:t>
            </a:r>
            <a:r>
              <a:rPr lang="zh-CN" altLang="en-US" sz="1600">
                <a:solidFill>
                  <a:srgbClr val="000000"/>
                </a:solidFill>
                <a:latin typeface="Verdana" panose="020B0604030504040204" pitchFamily="34" charset="0"/>
                <a:ea typeface="Verdana" panose="020B0604030504040204" pitchFamily="34" charset="0"/>
              </a:rPr>
              <a:t>实例；</a:t>
            </a:r>
            <a:endParaRPr lang="zh-CN" altLang="en-US" sz="1050">
              <a:solidFill>
                <a:srgbClr val="000000"/>
              </a:solidFill>
              <a:latin typeface="Verdana" panose="020B0604030504040204" pitchFamily="34" charset="0"/>
              <a:ea typeface="Verdana" panose="020B0604030504040204" pitchFamily="34" charset="0"/>
            </a:endParaRPr>
          </a:p>
          <a:p>
            <a:pPr>
              <a:lnSpc>
                <a:spcPct val="150000"/>
              </a:lnSpc>
            </a:pPr>
            <a:r>
              <a:rPr lang="en-US" altLang="zh-CN" b="1"/>
              <a:t>MaxWaitMillis</a:t>
            </a:r>
            <a:r>
              <a:rPr lang="zh-CN" altLang="en-US" sz="1600">
                <a:solidFill>
                  <a:srgbClr val="000000"/>
                </a:solidFill>
                <a:latin typeface="Verdana" panose="020B0604030504040204" pitchFamily="34" charset="0"/>
                <a:ea typeface="Verdana" panose="020B0604030504040204" pitchFamily="34" charset="0"/>
              </a:rPr>
              <a:t>：表示当</a:t>
            </a:r>
            <a:r>
              <a:rPr lang="en-US" altLang="zh-CN" sz="1600">
                <a:solidFill>
                  <a:srgbClr val="000000"/>
                </a:solidFill>
                <a:latin typeface="Verdana" panose="020B0604030504040204" pitchFamily="34" charset="0"/>
                <a:ea typeface="Verdana" panose="020B0604030504040204" pitchFamily="34" charset="0"/>
              </a:rPr>
              <a:t>borrow</a:t>
            </a:r>
            <a:r>
              <a:rPr lang="zh-CN" altLang="en-US" sz="1600">
                <a:solidFill>
                  <a:srgbClr val="000000"/>
                </a:solidFill>
                <a:latin typeface="Verdana" panose="020B0604030504040204" pitchFamily="34" charset="0"/>
                <a:ea typeface="Verdana" panose="020B0604030504040204" pitchFamily="34" charset="0"/>
              </a:rPr>
              <a:t>一个</a:t>
            </a:r>
            <a:r>
              <a:rPr lang="en-US" altLang="zh-CN" sz="1600">
                <a:solidFill>
                  <a:srgbClr val="000000"/>
                </a:solidFill>
                <a:latin typeface="Verdana" panose="020B0604030504040204" pitchFamily="34" charset="0"/>
                <a:ea typeface="Verdana" panose="020B0604030504040204" pitchFamily="34" charset="0"/>
              </a:rPr>
              <a:t>jedis</a:t>
            </a:r>
            <a:r>
              <a:rPr lang="zh-CN" altLang="en-US" sz="1600">
                <a:solidFill>
                  <a:srgbClr val="000000"/>
                </a:solidFill>
                <a:latin typeface="Verdana" panose="020B0604030504040204" pitchFamily="34" charset="0"/>
                <a:ea typeface="Verdana" panose="020B0604030504040204" pitchFamily="34" charset="0"/>
              </a:rPr>
              <a:t>实例时，最大的等待毫秒数，如果超过等待时间，则直接抛</a:t>
            </a:r>
            <a:r>
              <a:rPr lang="en-US" altLang="zh-CN" sz="1600">
                <a:solidFill>
                  <a:srgbClr val="000000"/>
                </a:solidFill>
                <a:latin typeface="Verdana" panose="020B0604030504040204" pitchFamily="34" charset="0"/>
                <a:ea typeface="Verdana" panose="020B0604030504040204" pitchFamily="34" charset="0"/>
              </a:rPr>
              <a:t>JedisConnectionException</a:t>
            </a:r>
            <a:r>
              <a:rPr lang="zh-CN" altLang="en-US" sz="1600">
                <a:solidFill>
                  <a:srgbClr val="000000"/>
                </a:solidFill>
                <a:latin typeface="Verdana" panose="020B0604030504040204" pitchFamily="34" charset="0"/>
                <a:ea typeface="Verdana" panose="020B0604030504040204" pitchFamily="34" charset="0"/>
              </a:rPr>
              <a:t>；</a:t>
            </a:r>
            <a:endParaRPr lang="zh-CN" altLang="en-US" sz="105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a:latin typeface="Verdana" panose="020B0604030504040204" pitchFamily="34" charset="0"/>
                <a:ea typeface="Verdana" panose="020B0604030504040204" pitchFamily="34" charset="0"/>
              </a:rPr>
              <a:t>testOnBorrow</a:t>
            </a:r>
            <a:r>
              <a:rPr lang="zh-CN" altLang="en-US" sz="1600">
                <a:solidFill>
                  <a:srgbClr val="000000"/>
                </a:solidFill>
                <a:latin typeface="Verdana" panose="020B0604030504040204" pitchFamily="34" charset="0"/>
                <a:ea typeface="Verdana" panose="020B0604030504040204" pitchFamily="34" charset="0"/>
              </a:rPr>
              <a:t>：获得一个</a:t>
            </a:r>
            <a:r>
              <a:rPr lang="en-US" altLang="zh-CN" sz="1600">
                <a:solidFill>
                  <a:srgbClr val="000000"/>
                </a:solidFill>
                <a:latin typeface="Verdana" panose="020B0604030504040204" pitchFamily="34" charset="0"/>
                <a:ea typeface="Verdana" panose="020B0604030504040204" pitchFamily="34" charset="0"/>
              </a:rPr>
              <a:t>jedis</a:t>
            </a:r>
            <a:r>
              <a:rPr lang="zh-CN" altLang="en-US" sz="1600">
                <a:solidFill>
                  <a:srgbClr val="000000"/>
                </a:solidFill>
                <a:latin typeface="Verdana" panose="020B0604030504040204" pitchFamily="34" charset="0"/>
                <a:ea typeface="Verdana" panose="020B0604030504040204" pitchFamily="34" charset="0"/>
              </a:rPr>
              <a:t>实例的时候是否检查连接可用性（</a:t>
            </a:r>
            <a:r>
              <a:rPr lang="en-US" altLang="zh-CN" sz="1600">
                <a:solidFill>
                  <a:srgbClr val="000000"/>
                </a:solidFill>
                <a:latin typeface="Verdana" panose="020B0604030504040204" pitchFamily="34" charset="0"/>
                <a:ea typeface="Verdana" panose="020B0604030504040204" pitchFamily="34" charset="0"/>
              </a:rPr>
              <a:t>ping()</a:t>
            </a:r>
            <a:r>
              <a:rPr lang="zh-CN" altLang="en-US" sz="1600">
                <a:solidFill>
                  <a:srgbClr val="000000"/>
                </a:solidFill>
                <a:latin typeface="Verdana" panose="020B0604030504040204" pitchFamily="34" charset="0"/>
                <a:ea typeface="Verdana" panose="020B0604030504040204" pitchFamily="34" charset="0"/>
              </a:rPr>
              <a:t>）；如果为</a:t>
            </a:r>
            <a:r>
              <a:rPr lang="en-US" altLang="zh-CN" sz="1600">
                <a:solidFill>
                  <a:srgbClr val="000000"/>
                </a:solidFill>
                <a:latin typeface="Verdana" panose="020B0604030504040204" pitchFamily="34" charset="0"/>
                <a:ea typeface="Verdana" panose="020B0604030504040204" pitchFamily="34" charset="0"/>
              </a:rPr>
              <a:t>true</a:t>
            </a:r>
            <a:r>
              <a:rPr lang="zh-CN" altLang="en-US" sz="1600">
                <a:solidFill>
                  <a:srgbClr val="000000"/>
                </a:solidFill>
                <a:latin typeface="Verdana" panose="020B0604030504040204" pitchFamily="34" charset="0"/>
                <a:ea typeface="Verdana" panose="020B0604030504040204" pitchFamily="34" charset="0"/>
              </a:rPr>
              <a:t>，则得到的</a:t>
            </a:r>
            <a:r>
              <a:rPr lang="en-US" altLang="zh-CN" sz="1600">
                <a:solidFill>
                  <a:srgbClr val="000000"/>
                </a:solidFill>
                <a:latin typeface="Verdana" panose="020B0604030504040204" pitchFamily="34" charset="0"/>
                <a:ea typeface="Verdana" panose="020B0604030504040204" pitchFamily="34" charset="0"/>
              </a:rPr>
              <a:t>jedis</a:t>
            </a:r>
            <a:r>
              <a:rPr lang="zh-CN" altLang="en-US" sz="1600">
                <a:solidFill>
                  <a:srgbClr val="000000"/>
                </a:solidFill>
                <a:latin typeface="Verdana" panose="020B0604030504040204" pitchFamily="34" charset="0"/>
                <a:ea typeface="Verdana" panose="020B0604030504040204" pitchFamily="34" charset="0"/>
              </a:rPr>
              <a:t>实例均是可用的；</a:t>
            </a:r>
            <a:endParaRPr lang="zh-CN" altLang="en-US" sz="1050">
              <a:solidFill>
                <a:srgbClr val="000000"/>
              </a:solidFill>
              <a:latin typeface="Verdana" panose="020B0604030504040204" pitchFamily="34" charset="0"/>
              <a:ea typeface="Verdana" panose="020B0604030504040204" pitchFamily="34" charset="0"/>
            </a:endParaRPr>
          </a:p>
          <a:p>
            <a:pPr>
              <a:lnSpc>
                <a:spcPct val="150000"/>
              </a:lnSpc>
            </a:pPr>
            <a:r>
              <a:rPr lang="zh-CN" altLang="en-US" sz="1050">
                <a:latin typeface="Verdana" panose="020B0604030504040204" pitchFamily="34" charset="0"/>
              </a:rPr>
              <a:t> </a:t>
            </a:r>
          </a:p>
        </p:txBody>
      </p:sp>
      <p:sp>
        <p:nvSpPr>
          <p:cNvPr id="3" name="矩形 2"/>
          <p:cNvSpPr/>
          <p:nvPr/>
        </p:nvSpPr>
        <p:spPr>
          <a:xfrm>
            <a:off x="179512" y="908720"/>
            <a:ext cx="202010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链接池参数</a:t>
            </a:r>
          </a:p>
        </p:txBody>
      </p:sp>
      <p:sp>
        <p:nvSpPr>
          <p:cNvPr id="4" name="矩形 3"/>
          <p:cNvSpPr/>
          <p:nvPr/>
        </p:nvSpPr>
        <p:spPr>
          <a:xfrm>
            <a:off x="2483768" y="116632"/>
            <a:ext cx="3252301"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a:t>
            </a:r>
            <a:r>
              <a:rPr lang="en-US" altLang="zh-CN" sz="2400" b="1">
                <a:solidFill>
                  <a:schemeClr val="bg1"/>
                </a:solidFill>
              </a:rPr>
              <a:t>Java</a:t>
            </a:r>
            <a:r>
              <a:rPr lang="zh-CN" altLang="en-US" sz="2400" b="1">
                <a:solidFill>
                  <a:schemeClr val="bg1"/>
                </a:solidFill>
              </a:rPr>
              <a:t>客户端</a:t>
            </a:r>
            <a:r>
              <a:rPr lang="en-US" altLang="zh-CN" sz="2400" b="1">
                <a:solidFill>
                  <a:schemeClr val="bg1"/>
                </a:solidFill>
              </a:rPr>
              <a:t>Jedis</a:t>
            </a:r>
          </a:p>
        </p:txBody>
      </p:sp>
    </p:spTree>
    <p:extLst>
      <p:ext uri="{BB962C8B-B14F-4D97-AF65-F5344CB8AC3E}">
        <p14:creationId xmlns:p14="http://schemas.microsoft.com/office/powerpoint/2010/main" val="34294070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435" y="984436"/>
            <a:ext cx="1725152"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LUA</a:t>
            </a:r>
            <a:r>
              <a:rPr lang="zh-CN" altLang="en-US" sz="2400" b="1">
                <a:solidFill>
                  <a:srgbClr val="007C6A"/>
                </a:solidFill>
                <a:latin typeface="Arial" panose="020B0604020202020204" pitchFamily="34" charset="0"/>
              </a:rPr>
              <a:t>脚本</a:t>
            </a:r>
          </a:p>
        </p:txBody>
      </p:sp>
      <p:pic>
        <p:nvPicPr>
          <p:cNvPr id="3" name="图片 2"/>
          <p:cNvPicPr>
            <a:picLocks noChangeAspect="1"/>
          </p:cNvPicPr>
          <p:nvPr/>
        </p:nvPicPr>
        <p:blipFill>
          <a:blip r:embed="rId2"/>
          <a:stretch>
            <a:fillRect/>
          </a:stretch>
        </p:blipFill>
        <p:spPr>
          <a:xfrm>
            <a:off x="6602761" y="956714"/>
            <a:ext cx="1870894" cy="1760074"/>
          </a:xfrm>
          <a:prstGeom prst="rect">
            <a:avLst/>
          </a:prstGeom>
        </p:spPr>
      </p:pic>
      <p:sp>
        <p:nvSpPr>
          <p:cNvPr id="4" name="矩形 3"/>
          <p:cNvSpPr/>
          <p:nvPr/>
        </p:nvSpPr>
        <p:spPr>
          <a:xfrm>
            <a:off x="338065" y="2359631"/>
            <a:ext cx="6264696" cy="1477328"/>
          </a:xfrm>
          <a:prstGeom prst="rect">
            <a:avLst/>
          </a:prstGeom>
        </p:spPr>
        <p:txBody>
          <a:bodyPr wrap="square">
            <a:spAutoFit/>
          </a:bodyPr>
          <a:lstStyle/>
          <a:p>
            <a:r>
              <a:rPr lang="en-US" altLang="zh-CN">
                <a:solidFill>
                  <a:srgbClr val="007C6A"/>
                </a:solidFill>
                <a:latin typeface="arial" panose="020B0604020202020204" pitchFamily="34" charset="0"/>
              </a:rPr>
              <a:t>        Lua</a:t>
            </a:r>
            <a:r>
              <a:rPr lang="zh-CN" altLang="en-US">
                <a:solidFill>
                  <a:srgbClr val="007C6A"/>
                </a:solidFill>
                <a:latin typeface="arial" panose="020B0604020202020204" pitchFamily="34" charset="0"/>
              </a:rPr>
              <a:t> 是一个小巧的</a:t>
            </a:r>
            <a:r>
              <a:rPr lang="zh-CN" altLang="en-US">
                <a:solidFill>
                  <a:srgbClr val="007C6A"/>
                </a:solidFill>
                <a:latin typeface="arial" panose="020B0604020202020204" pitchFamily="34" charset="0"/>
                <a:hlinkClick r:id="rId3"/>
              </a:rPr>
              <a:t>脚本语言</a:t>
            </a:r>
            <a:r>
              <a:rPr lang="zh-CN" altLang="en-US">
                <a:solidFill>
                  <a:srgbClr val="007C6A"/>
                </a:solidFill>
                <a:latin typeface="arial" panose="020B0604020202020204" pitchFamily="34" charset="0"/>
              </a:rPr>
              <a:t>，</a:t>
            </a:r>
            <a:r>
              <a:rPr lang="en-US" altLang="zh-CN">
                <a:solidFill>
                  <a:srgbClr val="007C6A"/>
                </a:solidFill>
                <a:latin typeface="arial" panose="020B0604020202020204" pitchFamily="34" charset="0"/>
              </a:rPr>
              <a:t>Lua</a:t>
            </a:r>
            <a:r>
              <a:rPr lang="zh-CN" altLang="en-US">
                <a:solidFill>
                  <a:srgbClr val="007C6A"/>
                </a:solidFill>
                <a:latin typeface="arial" panose="020B0604020202020204" pitchFamily="34" charset="0"/>
              </a:rPr>
              <a:t>脚本可以很容易的被</a:t>
            </a:r>
            <a:r>
              <a:rPr lang="en-US" altLang="zh-CN">
                <a:solidFill>
                  <a:srgbClr val="007C6A"/>
                </a:solidFill>
                <a:latin typeface="arial" panose="020B0604020202020204" pitchFamily="34" charset="0"/>
              </a:rPr>
              <a:t>C/C++ </a:t>
            </a:r>
            <a:r>
              <a:rPr lang="zh-CN" altLang="en-US">
                <a:solidFill>
                  <a:srgbClr val="007C6A"/>
                </a:solidFill>
                <a:latin typeface="arial" panose="020B0604020202020204" pitchFamily="34" charset="0"/>
              </a:rPr>
              <a:t>代码调用，也可以反过来调用</a:t>
            </a:r>
            <a:r>
              <a:rPr lang="en-US" altLang="zh-CN">
                <a:solidFill>
                  <a:srgbClr val="007C6A"/>
                </a:solidFill>
                <a:latin typeface="arial" panose="020B0604020202020204" pitchFamily="34" charset="0"/>
              </a:rPr>
              <a:t>C/C++</a:t>
            </a:r>
            <a:r>
              <a:rPr lang="zh-CN" altLang="en-US">
                <a:solidFill>
                  <a:srgbClr val="007C6A"/>
                </a:solidFill>
                <a:latin typeface="arial" panose="020B0604020202020204" pitchFamily="34" charset="0"/>
              </a:rPr>
              <a:t>的函数，</a:t>
            </a:r>
            <a:r>
              <a:rPr lang="en-US" altLang="zh-CN">
                <a:solidFill>
                  <a:srgbClr val="007C6A"/>
                </a:solidFill>
                <a:latin typeface="arial" panose="020B0604020202020204" pitchFamily="34" charset="0"/>
              </a:rPr>
              <a:t>Lua</a:t>
            </a:r>
            <a:r>
              <a:rPr lang="zh-CN" altLang="en-US">
                <a:solidFill>
                  <a:srgbClr val="007C6A"/>
                </a:solidFill>
                <a:latin typeface="arial" panose="020B0604020202020204" pitchFamily="34" charset="0"/>
              </a:rPr>
              <a:t>并没有提供强大的库，一个完整的</a:t>
            </a:r>
            <a:r>
              <a:rPr lang="en-US" altLang="zh-CN">
                <a:solidFill>
                  <a:srgbClr val="007C6A"/>
                </a:solidFill>
                <a:latin typeface="arial" panose="020B0604020202020204" pitchFamily="34" charset="0"/>
              </a:rPr>
              <a:t>Lua</a:t>
            </a:r>
            <a:r>
              <a:rPr lang="zh-CN" altLang="en-US">
                <a:solidFill>
                  <a:srgbClr val="007C6A"/>
                </a:solidFill>
                <a:latin typeface="arial" panose="020B0604020202020204" pitchFamily="34" charset="0"/>
              </a:rPr>
              <a:t>解释器不过</a:t>
            </a:r>
            <a:r>
              <a:rPr lang="en-US" altLang="zh-CN">
                <a:solidFill>
                  <a:srgbClr val="007C6A"/>
                </a:solidFill>
                <a:latin typeface="arial" panose="020B0604020202020204" pitchFamily="34" charset="0"/>
              </a:rPr>
              <a:t>200k</a:t>
            </a:r>
            <a:r>
              <a:rPr lang="zh-CN" altLang="en-US">
                <a:solidFill>
                  <a:srgbClr val="007C6A"/>
                </a:solidFill>
                <a:latin typeface="arial" panose="020B0604020202020204" pitchFamily="34" charset="0"/>
              </a:rPr>
              <a:t>，所以</a:t>
            </a:r>
            <a:r>
              <a:rPr lang="en-US" altLang="zh-CN">
                <a:solidFill>
                  <a:srgbClr val="007C6A"/>
                </a:solidFill>
                <a:latin typeface="arial" panose="020B0604020202020204" pitchFamily="34" charset="0"/>
              </a:rPr>
              <a:t>Lua</a:t>
            </a:r>
            <a:r>
              <a:rPr lang="zh-CN" altLang="en-US">
                <a:solidFill>
                  <a:srgbClr val="007C6A"/>
                </a:solidFill>
                <a:latin typeface="arial" panose="020B0604020202020204" pitchFamily="34" charset="0"/>
              </a:rPr>
              <a:t>不适合作为开发独立应用程序的语言，而是作为嵌入式脚本语言。</a:t>
            </a:r>
            <a:endParaRPr lang="zh-CN" altLang="en-US">
              <a:solidFill>
                <a:srgbClr val="007C6A"/>
              </a:solidFill>
            </a:endParaRPr>
          </a:p>
        </p:txBody>
      </p:sp>
      <p:sp>
        <p:nvSpPr>
          <p:cNvPr id="5" name="矩形 4"/>
          <p:cNvSpPr/>
          <p:nvPr/>
        </p:nvSpPr>
        <p:spPr>
          <a:xfrm>
            <a:off x="323528" y="4293096"/>
            <a:ext cx="8150127" cy="923330"/>
          </a:xfrm>
          <a:prstGeom prst="rect">
            <a:avLst/>
          </a:prstGeom>
        </p:spPr>
        <p:txBody>
          <a:bodyPr wrap="square">
            <a:spAutoFit/>
          </a:bodyPr>
          <a:lstStyle/>
          <a:p>
            <a:r>
              <a:rPr lang="zh-CN" altLang="en-US">
                <a:solidFill>
                  <a:srgbClr val="007C6A"/>
                </a:solidFill>
              </a:rPr>
              <a:t>       很多应用程序、游戏使用</a:t>
            </a:r>
            <a:r>
              <a:rPr lang="en-US" altLang="zh-CN">
                <a:solidFill>
                  <a:srgbClr val="007C6A"/>
                </a:solidFill>
              </a:rPr>
              <a:t>LUA</a:t>
            </a:r>
            <a:r>
              <a:rPr lang="zh-CN" altLang="en-US">
                <a:solidFill>
                  <a:srgbClr val="007C6A"/>
                </a:solidFill>
              </a:rPr>
              <a:t>作为自己的嵌入式脚本语言，以此来实现可配置性、可扩展性。这其中包括魔兽争霸地图、魔兽世界、博德之门、愤怒的小鸟等众多游戏插件或外挂。</a:t>
            </a:r>
          </a:p>
        </p:txBody>
      </p:sp>
    </p:spTree>
    <p:extLst>
      <p:ext uri="{BB962C8B-B14F-4D97-AF65-F5344CB8AC3E}">
        <p14:creationId xmlns:p14="http://schemas.microsoft.com/office/powerpoint/2010/main" val="13579902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435" y="984436"/>
            <a:ext cx="411042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LUA</a:t>
            </a:r>
            <a:r>
              <a:rPr lang="zh-CN" altLang="en-US" sz="2400" b="1">
                <a:solidFill>
                  <a:srgbClr val="007C6A"/>
                </a:solidFill>
                <a:latin typeface="Arial" panose="020B0604020202020204" pitchFamily="34" charset="0"/>
              </a:rPr>
              <a:t>脚本在</a:t>
            </a: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中的优势</a:t>
            </a:r>
          </a:p>
        </p:txBody>
      </p:sp>
      <p:sp>
        <p:nvSpPr>
          <p:cNvPr id="4" name="文本框 3"/>
          <p:cNvSpPr txBox="1"/>
          <p:nvPr/>
        </p:nvSpPr>
        <p:spPr>
          <a:xfrm>
            <a:off x="290826" y="2063390"/>
            <a:ext cx="7737558"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solidFill>
                  <a:srgbClr val="007C6A"/>
                </a:solidFill>
              </a:rPr>
              <a:t>将复杂的或者多步的</a:t>
            </a:r>
            <a:r>
              <a:rPr lang="en-US" altLang="zh-CN" sz="2400">
                <a:solidFill>
                  <a:srgbClr val="007C6A"/>
                </a:solidFill>
              </a:rPr>
              <a:t>redis</a:t>
            </a:r>
            <a:r>
              <a:rPr lang="zh-CN" altLang="en-US" sz="2400">
                <a:solidFill>
                  <a:srgbClr val="007C6A"/>
                </a:solidFill>
              </a:rPr>
              <a:t>操作，写为一个脚本，一次提交给</a:t>
            </a:r>
            <a:r>
              <a:rPr lang="en-US" altLang="zh-CN" sz="2400">
                <a:solidFill>
                  <a:srgbClr val="007C6A"/>
                </a:solidFill>
              </a:rPr>
              <a:t>redis</a:t>
            </a:r>
            <a:r>
              <a:rPr lang="zh-CN" altLang="en-US" sz="2400">
                <a:solidFill>
                  <a:srgbClr val="007C6A"/>
                </a:solidFill>
              </a:rPr>
              <a:t>执行，减少反复连接</a:t>
            </a:r>
            <a:r>
              <a:rPr lang="en-US" altLang="zh-CN" sz="2400">
                <a:solidFill>
                  <a:srgbClr val="007C6A"/>
                </a:solidFill>
              </a:rPr>
              <a:t>redis</a:t>
            </a:r>
            <a:r>
              <a:rPr lang="zh-CN" altLang="en-US" sz="2400">
                <a:solidFill>
                  <a:srgbClr val="007C6A"/>
                </a:solidFill>
              </a:rPr>
              <a:t>的次数。提升性能。</a:t>
            </a:r>
          </a:p>
        </p:txBody>
      </p:sp>
      <p:sp>
        <p:nvSpPr>
          <p:cNvPr id="5" name="文本框 4"/>
          <p:cNvSpPr txBox="1"/>
          <p:nvPr/>
        </p:nvSpPr>
        <p:spPr>
          <a:xfrm>
            <a:off x="320711" y="3438610"/>
            <a:ext cx="7737558"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a:solidFill>
                  <a:srgbClr val="007C6A"/>
                </a:solidFill>
              </a:rPr>
              <a:t>LUA</a:t>
            </a:r>
            <a:r>
              <a:rPr lang="zh-CN" altLang="en-US" sz="2400">
                <a:solidFill>
                  <a:srgbClr val="007C6A"/>
                </a:solidFill>
              </a:rPr>
              <a:t>脚本是类似</a:t>
            </a:r>
            <a:r>
              <a:rPr lang="en-US" altLang="zh-CN" sz="2400">
                <a:solidFill>
                  <a:srgbClr val="007C6A"/>
                </a:solidFill>
              </a:rPr>
              <a:t>redis</a:t>
            </a:r>
            <a:r>
              <a:rPr lang="zh-CN" altLang="en-US" sz="2400">
                <a:solidFill>
                  <a:srgbClr val="007C6A"/>
                </a:solidFill>
              </a:rPr>
              <a:t>事务，有一定的原子性，不会被其他命令插队，可以完成一些</a:t>
            </a:r>
            <a:r>
              <a:rPr lang="en-US" altLang="zh-CN" sz="2400">
                <a:solidFill>
                  <a:srgbClr val="007C6A"/>
                </a:solidFill>
              </a:rPr>
              <a:t>redis</a:t>
            </a:r>
            <a:r>
              <a:rPr lang="zh-CN" altLang="en-US" sz="2400">
                <a:solidFill>
                  <a:srgbClr val="007C6A"/>
                </a:solidFill>
              </a:rPr>
              <a:t>事务性的操作。</a:t>
            </a:r>
          </a:p>
        </p:txBody>
      </p:sp>
      <p:sp>
        <p:nvSpPr>
          <p:cNvPr id="6" name="文本框 5"/>
          <p:cNvSpPr txBox="1"/>
          <p:nvPr/>
        </p:nvSpPr>
        <p:spPr>
          <a:xfrm>
            <a:off x="320711" y="4941168"/>
            <a:ext cx="7737558"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solidFill>
                  <a:srgbClr val="007C6A"/>
                </a:solidFill>
              </a:rPr>
              <a:t>但是注意</a:t>
            </a:r>
            <a:r>
              <a:rPr lang="en-US" altLang="zh-CN" sz="2400">
                <a:solidFill>
                  <a:srgbClr val="007C6A"/>
                </a:solidFill>
              </a:rPr>
              <a:t>redis</a:t>
            </a:r>
            <a:r>
              <a:rPr lang="zh-CN" altLang="en-US" sz="2400">
                <a:solidFill>
                  <a:srgbClr val="007C6A"/>
                </a:solidFill>
              </a:rPr>
              <a:t>的</a:t>
            </a:r>
            <a:r>
              <a:rPr lang="en-US" altLang="zh-CN" sz="2400">
                <a:solidFill>
                  <a:srgbClr val="007C6A"/>
                </a:solidFill>
              </a:rPr>
              <a:t>lua</a:t>
            </a:r>
            <a:r>
              <a:rPr lang="zh-CN" altLang="en-US" sz="2400">
                <a:solidFill>
                  <a:srgbClr val="007C6A"/>
                </a:solidFill>
              </a:rPr>
              <a:t>脚本功能，只有在</a:t>
            </a:r>
            <a:r>
              <a:rPr lang="en-US" altLang="zh-CN" sz="2400">
                <a:solidFill>
                  <a:srgbClr val="007C6A"/>
                </a:solidFill>
              </a:rPr>
              <a:t>2.6</a:t>
            </a:r>
            <a:r>
              <a:rPr lang="zh-CN" altLang="en-US" sz="2400">
                <a:solidFill>
                  <a:srgbClr val="007C6A"/>
                </a:solidFill>
              </a:rPr>
              <a:t>以上的版本才可以使用。</a:t>
            </a:r>
          </a:p>
        </p:txBody>
      </p:sp>
    </p:spTree>
    <p:extLst>
      <p:ext uri="{BB962C8B-B14F-4D97-AF65-F5344CB8AC3E}">
        <p14:creationId xmlns:p14="http://schemas.microsoft.com/office/powerpoint/2010/main" val="26421008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3182" y="1052736"/>
            <a:ext cx="5026246" cy="400110"/>
          </a:xfrm>
          <a:prstGeom prst="rect">
            <a:avLst/>
          </a:prstGeom>
        </p:spPr>
        <p:txBody>
          <a:bodyPr wrap="square">
            <a:spAutoFit/>
          </a:bodyPr>
          <a:lstStyle/>
          <a:p>
            <a:r>
              <a:rPr lang="zh-CN" altLang="en-US" sz="2000">
                <a:solidFill>
                  <a:srgbClr val="007C6A"/>
                </a:solidFill>
              </a:rPr>
              <a:t>利用</a:t>
            </a:r>
            <a:r>
              <a:rPr lang="en-US" altLang="zh-CN" sz="2000">
                <a:solidFill>
                  <a:srgbClr val="007C6A"/>
                </a:solidFill>
              </a:rPr>
              <a:t>lua</a:t>
            </a:r>
            <a:r>
              <a:rPr lang="zh-CN" altLang="en-US" sz="2000">
                <a:solidFill>
                  <a:srgbClr val="007C6A"/>
                </a:solidFill>
              </a:rPr>
              <a:t>脚本淘汰用户，解决超卖问题。</a:t>
            </a:r>
          </a:p>
        </p:txBody>
      </p:sp>
      <p:sp>
        <p:nvSpPr>
          <p:cNvPr id="34" name="矩形 33"/>
          <p:cNvSpPr/>
          <p:nvPr/>
        </p:nvSpPr>
        <p:spPr>
          <a:xfrm>
            <a:off x="7587148" y="452791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库存数</a:t>
            </a:r>
            <a:r>
              <a:rPr lang="en-US" altLang="zh-CN"/>
              <a:t>100</a:t>
            </a:r>
            <a:endParaRPr lang="zh-CN" altLang="en-US"/>
          </a:p>
        </p:txBody>
      </p:sp>
      <p:cxnSp>
        <p:nvCxnSpPr>
          <p:cNvPr id="44" name="直接连接符 43"/>
          <p:cNvCxnSpPr/>
          <p:nvPr/>
        </p:nvCxnSpPr>
        <p:spPr>
          <a:xfrm flipV="1">
            <a:off x="7169399" y="4858216"/>
            <a:ext cx="485734" cy="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1" name="流程图: 数据 50"/>
          <p:cNvSpPr/>
          <p:nvPr/>
        </p:nvSpPr>
        <p:spPr>
          <a:xfrm>
            <a:off x="3878776" y="375062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cxnSp>
        <p:nvCxnSpPr>
          <p:cNvPr id="54" name="直接连接符 53"/>
          <p:cNvCxnSpPr/>
          <p:nvPr/>
        </p:nvCxnSpPr>
        <p:spPr>
          <a:xfrm>
            <a:off x="5327075" y="4813305"/>
            <a:ext cx="496684" cy="21986"/>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5" name="流程图: 数据 54"/>
          <p:cNvSpPr/>
          <p:nvPr/>
        </p:nvSpPr>
        <p:spPr>
          <a:xfrm>
            <a:off x="5716581" y="3757043"/>
            <a:ext cx="1555477" cy="221765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sp>
        <p:nvSpPr>
          <p:cNvPr id="56" name="矩形 55"/>
          <p:cNvSpPr/>
          <p:nvPr/>
        </p:nvSpPr>
        <p:spPr>
          <a:xfrm>
            <a:off x="6213246" y="3347700"/>
            <a:ext cx="779381" cy="369332"/>
          </a:xfrm>
          <a:prstGeom prst="rect">
            <a:avLst/>
          </a:prstGeom>
        </p:spPr>
        <p:txBody>
          <a:bodyPr wrap="none">
            <a:spAutoFit/>
          </a:bodyPr>
          <a:lstStyle/>
          <a:p>
            <a:r>
              <a:rPr lang="zh-CN" altLang="en-US"/>
              <a:t>用户</a:t>
            </a:r>
            <a:r>
              <a:rPr lang="en-US" altLang="zh-CN"/>
              <a:t>A</a:t>
            </a:r>
            <a:endParaRPr lang="zh-CN" altLang="en-US"/>
          </a:p>
        </p:txBody>
      </p:sp>
      <p:sp>
        <p:nvSpPr>
          <p:cNvPr id="57" name="矩形 56"/>
          <p:cNvSpPr/>
          <p:nvPr/>
        </p:nvSpPr>
        <p:spPr>
          <a:xfrm>
            <a:off x="118007" y="379175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58" name="矩形 57"/>
          <p:cNvSpPr/>
          <p:nvPr/>
        </p:nvSpPr>
        <p:spPr>
          <a:xfrm>
            <a:off x="4228479" y="3319851"/>
            <a:ext cx="771365" cy="369332"/>
          </a:xfrm>
          <a:prstGeom prst="rect">
            <a:avLst/>
          </a:prstGeom>
        </p:spPr>
        <p:txBody>
          <a:bodyPr wrap="none">
            <a:spAutoFit/>
          </a:bodyPr>
          <a:lstStyle/>
          <a:p>
            <a:r>
              <a:rPr lang="zh-CN" altLang="en-US"/>
              <a:t>用户</a:t>
            </a:r>
            <a:r>
              <a:rPr lang="en-US" altLang="zh-CN"/>
              <a:t>B</a:t>
            </a:r>
            <a:endParaRPr lang="zh-CN" altLang="en-US"/>
          </a:p>
        </p:txBody>
      </p:sp>
      <p:sp>
        <p:nvSpPr>
          <p:cNvPr id="60" name="矩形 59"/>
          <p:cNvSpPr/>
          <p:nvPr/>
        </p:nvSpPr>
        <p:spPr>
          <a:xfrm>
            <a:off x="3926126" y="2075260"/>
            <a:ext cx="5026246" cy="1015663"/>
          </a:xfrm>
          <a:prstGeom prst="rect">
            <a:avLst/>
          </a:prstGeom>
        </p:spPr>
        <p:txBody>
          <a:bodyPr wrap="square">
            <a:spAutoFit/>
          </a:bodyPr>
          <a:lstStyle/>
          <a:p>
            <a:r>
              <a:rPr lang="en-US" altLang="zh-CN" sz="2000">
                <a:solidFill>
                  <a:srgbClr val="007C6A"/>
                </a:solidFill>
              </a:rPr>
              <a:t>redis 2.6</a:t>
            </a:r>
            <a:r>
              <a:rPr lang="zh-CN" altLang="en-US" sz="2000">
                <a:solidFill>
                  <a:srgbClr val="007C6A"/>
                </a:solidFill>
              </a:rPr>
              <a:t>版本以后，通过</a:t>
            </a:r>
            <a:r>
              <a:rPr lang="en-US" altLang="zh-CN" sz="2000">
                <a:solidFill>
                  <a:srgbClr val="007C6A"/>
                </a:solidFill>
              </a:rPr>
              <a:t>lua</a:t>
            </a:r>
            <a:r>
              <a:rPr lang="zh-CN" altLang="en-US" sz="2000">
                <a:solidFill>
                  <a:srgbClr val="007C6A"/>
                </a:solidFill>
              </a:rPr>
              <a:t>脚本解决争抢问题，实际上是</a:t>
            </a:r>
            <a:r>
              <a:rPr lang="en-US" altLang="zh-CN" sz="2000">
                <a:solidFill>
                  <a:srgbClr val="007C6A"/>
                </a:solidFill>
              </a:rPr>
              <a:t>redis </a:t>
            </a:r>
            <a:r>
              <a:rPr lang="zh-CN" altLang="en-US" sz="2000">
                <a:solidFill>
                  <a:srgbClr val="007C6A"/>
                </a:solidFill>
              </a:rPr>
              <a:t>利用其单线程的特性，用任务队列的方式解决多任务并发问题。</a:t>
            </a:r>
          </a:p>
        </p:txBody>
      </p:sp>
      <p:sp>
        <p:nvSpPr>
          <p:cNvPr id="61" name="流程图: 数据 60"/>
          <p:cNvSpPr/>
          <p:nvPr/>
        </p:nvSpPr>
        <p:spPr>
          <a:xfrm>
            <a:off x="1987549" y="375062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cxnSp>
        <p:nvCxnSpPr>
          <p:cNvPr id="62" name="直接连接符 61"/>
          <p:cNvCxnSpPr/>
          <p:nvPr/>
        </p:nvCxnSpPr>
        <p:spPr>
          <a:xfrm>
            <a:off x="3456135" y="4844584"/>
            <a:ext cx="469991" cy="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511423" y="337108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0" name="矩形 19"/>
          <p:cNvSpPr/>
          <p:nvPr/>
        </p:nvSpPr>
        <p:spPr>
          <a:xfrm>
            <a:off x="517249" y="280189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2" name="矩形 21"/>
          <p:cNvSpPr/>
          <p:nvPr/>
        </p:nvSpPr>
        <p:spPr>
          <a:xfrm>
            <a:off x="122749" y="4906790"/>
            <a:ext cx="779381" cy="369332"/>
          </a:xfrm>
          <a:prstGeom prst="rect">
            <a:avLst/>
          </a:prstGeom>
        </p:spPr>
        <p:txBody>
          <a:bodyPr wrap="none">
            <a:spAutoFit/>
          </a:bodyPr>
          <a:lstStyle/>
          <a:p>
            <a:r>
              <a:rPr lang="zh-CN" altLang="en-US"/>
              <a:t>用户</a:t>
            </a:r>
            <a:r>
              <a:rPr lang="en-US" altLang="zh-CN"/>
              <a:t>A</a:t>
            </a:r>
            <a:endParaRPr lang="zh-CN" altLang="en-US"/>
          </a:p>
        </p:txBody>
      </p:sp>
      <p:cxnSp>
        <p:nvCxnSpPr>
          <p:cNvPr id="23" name="直接连接符 22"/>
          <p:cNvCxnSpPr/>
          <p:nvPr/>
        </p:nvCxnSpPr>
        <p:spPr>
          <a:xfrm>
            <a:off x="1128765" y="3171227"/>
            <a:ext cx="490907" cy="98985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17021" y="4149342"/>
            <a:ext cx="802651" cy="2877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962309" y="4835291"/>
            <a:ext cx="458778" cy="19432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52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10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left)">
                                      <p:cBhvr>
                                        <p:cTn id="13" dur="1000"/>
                                        <p:tgtEl>
                                          <p:spTgt spid="57"/>
                                        </p:tgtEl>
                                      </p:cBhvr>
                                    </p:animEffect>
                                  </p:childTnLst>
                                </p:cTn>
                              </p:par>
                              <p:par>
                                <p:cTn id="14" presetID="22" presetClass="entr" presetSubtype="8"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1000"/>
                                        <p:tgtEl>
                                          <p:spTgt spid="25"/>
                                        </p:tgtEl>
                                      </p:cBhvr>
                                    </p:animEffect>
                                  </p:childTnLst>
                                </p:cTn>
                              </p:par>
                              <p:par>
                                <p:cTn id="17" presetID="22" presetClass="entr" presetSubtype="8"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1000"/>
                                        <p:tgtEl>
                                          <p:spTgt spid="2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1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1000"/>
                                        <p:tgtEl>
                                          <p:spTgt spid="34"/>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10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1000"/>
                                        <p:tgtEl>
                                          <p:spTgt spid="6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1000"/>
                                        <p:tgtEl>
                                          <p:spTgt spid="6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1000"/>
                                        <p:tgtEl>
                                          <p:spTgt spid="58"/>
                                        </p:tgtEl>
                                      </p:cBhvr>
                                    </p:animEffect>
                                  </p:childTnLst>
                                </p:cTn>
                              </p:par>
                              <p:par>
                                <p:cTn id="42" presetID="22" presetClass="entr" presetSubtype="8"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left)">
                                      <p:cBhvr>
                                        <p:cTn id="44" dur="1000"/>
                                        <p:tgtEl>
                                          <p:spTgt spid="6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1000"/>
                                        <p:tgtEl>
                                          <p:spTgt spid="5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wipe(left)">
                                      <p:cBhvr>
                                        <p:cTn id="50" dur="1000"/>
                                        <p:tgtEl>
                                          <p:spTgt spid="5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wipe(left)">
                                      <p:cBhvr>
                                        <p:cTn id="53" dur="1000"/>
                                        <p:tgtEl>
                                          <p:spTgt spid="55"/>
                                        </p:tgtEl>
                                      </p:cBhvr>
                                    </p:animEffect>
                                  </p:childTnLst>
                                </p:cTn>
                              </p:par>
                              <p:par>
                                <p:cTn id="54" presetID="22" presetClass="entr" presetSubtype="8" fill="hold"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left)">
                                      <p:cBhvr>
                                        <p:cTn id="56"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51" grpId="0" animBg="1"/>
      <p:bldP spid="55" grpId="0" animBg="1"/>
      <p:bldP spid="56" grpId="0"/>
      <p:bldP spid="57" grpId="0"/>
      <p:bldP spid="58" grpId="0"/>
      <p:bldP spid="61" grpId="0" animBg="1"/>
      <p:bldP spid="64" grpId="0"/>
      <p:bldP spid="20" grpId="0"/>
      <p:bldP spid="2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1700808"/>
            <a:ext cx="2858475" cy="523220"/>
          </a:xfrm>
          <a:prstGeom prst="rect">
            <a:avLst/>
          </a:prstGeom>
        </p:spPr>
        <p:txBody>
          <a:bodyPr wrap="none">
            <a:spAutoFit/>
          </a:bodyPr>
          <a:lstStyle/>
          <a:p>
            <a:r>
              <a:rPr lang="en-US" altLang="zh-CN" sz="2800" b="1">
                <a:solidFill>
                  <a:srgbClr val="007C6A"/>
                </a:solidFill>
                <a:latin typeface="Verdana" panose="020B0604030504040204" pitchFamily="34" charset="0"/>
              </a:rPr>
              <a:t> Redis</a:t>
            </a:r>
            <a:r>
              <a:rPr lang="zh-CN" altLang="en-US" sz="2800" b="1">
                <a:solidFill>
                  <a:srgbClr val="007C6A"/>
                </a:solidFill>
                <a:latin typeface="Verdana" panose="020B0604030504040204" pitchFamily="34" charset="0"/>
              </a:rPr>
              <a:t>的持久化</a:t>
            </a:r>
            <a:endParaRPr lang="en-US" altLang="zh-CN" sz="2800" b="1">
              <a:solidFill>
                <a:srgbClr val="007C6A"/>
              </a:solidFill>
              <a:latin typeface="Verdana" panose="020B0604030504040204" pitchFamily="34" charset="0"/>
            </a:endParaRPr>
          </a:p>
        </p:txBody>
      </p:sp>
    </p:spTree>
    <p:extLst>
      <p:ext uri="{BB962C8B-B14F-4D97-AF65-F5344CB8AC3E}">
        <p14:creationId xmlns:p14="http://schemas.microsoft.com/office/powerpoint/2010/main" val="7156834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211019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endParaRPr lang="en-US" altLang="zh-CN" sz="2400" b="1">
              <a:solidFill>
                <a:schemeClr val="bg1"/>
              </a:solidFill>
            </a:endParaRPr>
          </a:p>
        </p:txBody>
      </p:sp>
      <p:pic>
        <p:nvPicPr>
          <p:cNvPr id="3" name="图片 2"/>
          <p:cNvPicPr>
            <a:picLocks noChangeAspect="1"/>
          </p:cNvPicPr>
          <p:nvPr/>
        </p:nvPicPr>
        <p:blipFill>
          <a:blip r:embed="rId2"/>
          <a:stretch>
            <a:fillRect/>
          </a:stretch>
        </p:blipFill>
        <p:spPr>
          <a:xfrm>
            <a:off x="462415" y="908720"/>
            <a:ext cx="8136904" cy="2903477"/>
          </a:xfrm>
          <a:prstGeom prst="rect">
            <a:avLst/>
          </a:prstGeom>
          <a:ln>
            <a:solidFill>
              <a:schemeClr val="accent1"/>
            </a:solidFill>
          </a:ln>
        </p:spPr>
      </p:pic>
      <p:sp>
        <p:nvSpPr>
          <p:cNvPr id="4" name="矩形 3"/>
          <p:cNvSpPr/>
          <p:nvPr/>
        </p:nvSpPr>
        <p:spPr>
          <a:xfrm>
            <a:off x="827584" y="3976895"/>
            <a:ext cx="7056784"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rPr>
              <a:t>Redis </a:t>
            </a:r>
            <a:r>
              <a:rPr lang="zh-CN" altLang="en-US" sz="2000">
                <a:solidFill>
                  <a:srgbClr val="007C6A"/>
                </a:solidFill>
              </a:rPr>
              <a:t>提供了</a:t>
            </a:r>
            <a:r>
              <a:rPr lang="en-US" altLang="zh-CN" sz="2000">
                <a:solidFill>
                  <a:srgbClr val="007C6A"/>
                </a:solidFill>
              </a:rPr>
              <a:t>2</a:t>
            </a:r>
            <a:r>
              <a:rPr lang="zh-CN" altLang="en-US" sz="2000">
                <a:solidFill>
                  <a:srgbClr val="007C6A"/>
                </a:solidFill>
              </a:rPr>
              <a:t>个不同形式的持久化方式。</a:t>
            </a:r>
            <a:endParaRPr lang="en-US" altLang="zh-CN" sz="2000">
              <a:solidFill>
                <a:srgbClr val="007C6A"/>
              </a:solidFill>
            </a:endParaRPr>
          </a:p>
          <a:p>
            <a:pPr marL="342900" indent="-342900">
              <a:lnSpc>
                <a:spcPct val="150000"/>
              </a:lnSpc>
              <a:buFont typeface="Arial" panose="020B0604020202020204" pitchFamily="34" charset="0"/>
              <a:buChar char="•"/>
            </a:pPr>
            <a:r>
              <a:rPr lang="en-US" altLang="zh-CN" sz="2000">
                <a:solidFill>
                  <a:srgbClr val="007C6A"/>
                </a:solidFill>
              </a:rPr>
              <a:t>RDB </a:t>
            </a:r>
            <a:r>
              <a:rPr lang="zh-CN" altLang="en-US" sz="2000">
                <a:solidFill>
                  <a:srgbClr val="007C6A"/>
                </a:solidFill>
              </a:rPr>
              <a:t>（</a:t>
            </a:r>
            <a:r>
              <a:rPr lang="en-US" altLang="zh-CN" sz="2000">
                <a:solidFill>
                  <a:srgbClr val="007C6A"/>
                </a:solidFill>
              </a:rPr>
              <a:t>Redis </a:t>
            </a:r>
            <a:r>
              <a:rPr lang="en-US" altLang="zh-CN" sz="2000" err="1">
                <a:solidFill>
                  <a:srgbClr val="007C6A"/>
                </a:solidFill>
              </a:rPr>
              <a:t>DataBase</a:t>
            </a:r>
            <a:r>
              <a:rPr lang="zh-CN" altLang="en-US" sz="2000">
                <a:solidFill>
                  <a:srgbClr val="007C6A"/>
                </a:solidFill>
              </a:rPr>
              <a:t>）</a:t>
            </a:r>
            <a:endParaRPr lang="en-US" altLang="zh-CN" sz="2000">
              <a:solidFill>
                <a:srgbClr val="007C6A"/>
              </a:solidFill>
            </a:endParaRPr>
          </a:p>
          <a:p>
            <a:pPr marL="342900" indent="-342900">
              <a:lnSpc>
                <a:spcPct val="150000"/>
              </a:lnSpc>
              <a:buFont typeface="Arial" panose="020B0604020202020204" pitchFamily="34" charset="0"/>
              <a:buChar char="•"/>
            </a:pPr>
            <a:r>
              <a:rPr lang="en-US" altLang="zh-CN" sz="2000">
                <a:solidFill>
                  <a:srgbClr val="007C6A"/>
                </a:solidFill>
              </a:rPr>
              <a:t>AOF </a:t>
            </a:r>
            <a:r>
              <a:rPr lang="zh-CN" altLang="en-US" sz="2000">
                <a:solidFill>
                  <a:srgbClr val="007C6A"/>
                </a:solidFill>
              </a:rPr>
              <a:t>（</a:t>
            </a:r>
            <a:r>
              <a:rPr lang="en-US" altLang="zh-CN" sz="2000">
                <a:solidFill>
                  <a:srgbClr val="007C6A"/>
                </a:solidFill>
              </a:rPr>
              <a:t>Append Of File</a:t>
            </a:r>
            <a:r>
              <a:rPr lang="zh-CN" altLang="en-US" sz="2000">
                <a:solidFill>
                  <a:srgbClr val="007C6A"/>
                </a:solidFill>
              </a:rPr>
              <a:t>）</a:t>
            </a:r>
            <a:endParaRPr lang="en-US" altLang="zh-CN" sz="2000">
              <a:solidFill>
                <a:srgbClr val="007C6A"/>
              </a:solidFill>
            </a:endParaRPr>
          </a:p>
        </p:txBody>
      </p:sp>
    </p:spTree>
    <p:extLst>
      <p:ext uri="{BB962C8B-B14F-4D97-AF65-F5344CB8AC3E}">
        <p14:creationId xmlns:p14="http://schemas.microsoft.com/office/powerpoint/2010/main" val="18604247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2839560"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--RDB</a:t>
            </a:r>
          </a:p>
        </p:txBody>
      </p:sp>
      <p:sp>
        <p:nvSpPr>
          <p:cNvPr id="3" name="矩形 2"/>
          <p:cNvSpPr/>
          <p:nvPr/>
        </p:nvSpPr>
        <p:spPr>
          <a:xfrm>
            <a:off x="539552" y="980728"/>
            <a:ext cx="119455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RDB</a:t>
            </a:r>
          </a:p>
        </p:txBody>
      </p:sp>
      <p:sp>
        <p:nvSpPr>
          <p:cNvPr id="4" name="矩形 3"/>
          <p:cNvSpPr/>
          <p:nvPr/>
        </p:nvSpPr>
        <p:spPr>
          <a:xfrm>
            <a:off x="827584" y="1628800"/>
            <a:ext cx="7056784" cy="14246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rPr>
              <a:t>在指定的时间间隔内将内存中的数据集快照写入磁盘，也就是行话讲的</a:t>
            </a:r>
            <a:r>
              <a:rPr lang="en-US" altLang="zh-CN" sz="2000">
                <a:solidFill>
                  <a:srgbClr val="007C6A"/>
                </a:solidFill>
              </a:rPr>
              <a:t>Snapshot</a:t>
            </a:r>
            <a:r>
              <a:rPr lang="zh-CN" altLang="en-US" sz="2000">
                <a:solidFill>
                  <a:srgbClr val="007C6A"/>
                </a:solidFill>
              </a:rPr>
              <a:t>快照，它恢复时是将快照文件直接读到内存里。</a:t>
            </a:r>
          </a:p>
        </p:txBody>
      </p:sp>
    </p:spTree>
    <p:extLst>
      <p:ext uri="{BB962C8B-B14F-4D97-AF65-F5344CB8AC3E}">
        <p14:creationId xmlns:p14="http://schemas.microsoft.com/office/powerpoint/2010/main" val="28936056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700808"/>
            <a:ext cx="8208912" cy="28096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rPr>
              <a:t>Redis</a:t>
            </a:r>
            <a:r>
              <a:rPr lang="zh-CN" altLang="en-US" sz="2000">
                <a:solidFill>
                  <a:srgbClr val="007C6A"/>
                </a:solidFill>
              </a:rPr>
              <a:t>会单独创建（</a:t>
            </a:r>
            <a:r>
              <a:rPr lang="en-US" altLang="zh-CN" sz="2000">
                <a:solidFill>
                  <a:srgbClr val="007C6A"/>
                </a:solidFill>
              </a:rPr>
              <a:t>fork</a:t>
            </a:r>
            <a:r>
              <a:rPr lang="zh-CN" altLang="en-US" sz="2000">
                <a:solidFill>
                  <a:srgbClr val="007C6A"/>
                </a:solidFill>
              </a:rPr>
              <a:t>）一个子进程来进行持久化，会先将数据写入到一个临时文件中，待持久化过程都结束了，再用这个临时文件替换上次持久化好的文件。整个过程中，主进程是不进行任何</a:t>
            </a:r>
            <a:r>
              <a:rPr lang="en-US" altLang="zh-CN" sz="2000">
                <a:solidFill>
                  <a:srgbClr val="007C6A"/>
                </a:solidFill>
              </a:rPr>
              <a:t>IO</a:t>
            </a:r>
            <a:r>
              <a:rPr lang="zh-CN" altLang="en-US" sz="2000">
                <a:solidFill>
                  <a:srgbClr val="007C6A"/>
                </a:solidFill>
              </a:rPr>
              <a:t>操作的，这就确保了极高的性能如果需要进行大规模数据的恢复，且对于数据恢复的完整性不是非常敏感，那</a:t>
            </a:r>
            <a:r>
              <a:rPr lang="en-US" altLang="zh-CN" sz="2000">
                <a:solidFill>
                  <a:srgbClr val="007C6A"/>
                </a:solidFill>
              </a:rPr>
              <a:t>RDB</a:t>
            </a:r>
            <a:r>
              <a:rPr lang="zh-CN" altLang="en-US" sz="2000">
                <a:solidFill>
                  <a:srgbClr val="007C6A"/>
                </a:solidFill>
              </a:rPr>
              <a:t>方式要比</a:t>
            </a:r>
            <a:r>
              <a:rPr lang="en-US" altLang="zh-CN" sz="2000">
                <a:solidFill>
                  <a:srgbClr val="007C6A"/>
                </a:solidFill>
              </a:rPr>
              <a:t>AOF</a:t>
            </a:r>
            <a:r>
              <a:rPr lang="zh-CN" altLang="en-US" sz="2000">
                <a:solidFill>
                  <a:srgbClr val="007C6A"/>
                </a:solidFill>
              </a:rPr>
              <a:t>方式更加的高效。</a:t>
            </a:r>
            <a:r>
              <a:rPr lang="en-US" altLang="zh-CN" sz="2000">
                <a:solidFill>
                  <a:srgbClr val="007C6A"/>
                </a:solidFill>
              </a:rPr>
              <a:t>RDB</a:t>
            </a:r>
            <a:r>
              <a:rPr lang="zh-CN" altLang="en-US" sz="2000">
                <a:solidFill>
                  <a:srgbClr val="007C6A"/>
                </a:solidFill>
              </a:rPr>
              <a:t>的缺点是最后一次持久化后的数据可能丢失。</a:t>
            </a:r>
          </a:p>
        </p:txBody>
      </p:sp>
      <p:sp>
        <p:nvSpPr>
          <p:cNvPr id="3" name="矩形 2"/>
          <p:cNvSpPr/>
          <p:nvPr/>
        </p:nvSpPr>
        <p:spPr>
          <a:xfrm>
            <a:off x="395536" y="1124744"/>
            <a:ext cx="2993127"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备份是如何执行的</a:t>
            </a:r>
            <a:endParaRPr lang="en-US" altLang="zh-CN" sz="2400">
              <a:solidFill>
                <a:srgbClr val="007C6A"/>
              </a:solidFill>
              <a:latin typeface="Verdana" panose="020B0604030504040204" pitchFamily="34" charset="0"/>
            </a:endParaRPr>
          </a:p>
        </p:txBody>
      </p:sp>
      <p:sp>
        <p:nvSpPr>
          <p:cNvPr id="5" name="矩形 4"/>
          <p:cNvSpPr/>
          <p:nvPr/>
        </p:nvSpPr>
        <p:spPr>
          <a:xfrm>
            <a:off x="2483768" y="116632"/>
            <a:ext cx="2839560"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--RDB</a:t>
            </a:r>
          </a:p>
        </p:txBody>
      </p:sp>
    </p:spTree>
    <p:extLst>
      <p:ext uri="{BB962C8B-B14F-4D97-AF65-F5344CB8AC3E}">
        <p14:creationId xmlns:p14="http://schemas.microsoft.com/office/powerpoint/2010/main" val="104656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4736" y="1151510"/>
            <a:ext cx="1927131" cy="50430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endParaRPr lang="en-US" altLang="zh-CN" sz="2000" b="1">
              <a:solidFill>
                <a:srgbClr val="007C6A"/>
              </a:solidFill>
            </a:endParaRPr>
          </a:p>
        </p:txBody>
      </p:sp>
      <p:sp>
        <p:nvSpPr>
          <p:cNvPr id="3" name="矩形 2"/>
          <p:cNvSpPr/>
          <p:nvPr/>
        </p:nvSpPr>
        <p:spPr>
          <a:xfrm>
            <a:off x="1828018" y="1621078"/>
            <a:ext cx="5701373" cy="1421928"/>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很早出现的</a:t>
            </a:r>
            <a:r>
              <a:rPr lang="en-US" altLang="zh-CN" err="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数据库</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数据都在内存中，一般不持久化</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支持简单的</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模式</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stretch>
            <a:fillRect/>
          </a:stretch>
        </p:blipFill>
        <p:spPr>
          <a:xfrm>
            <a:off x="395536" y="1405670"/>
            <a:ext cx="1127559" cy="1156471"/>
          </a:xfrm>
          <a:prstGeom prst="rect">
            <a:avLst/>
          </a:prstGeom>
        </p:spPr>
      </p:pic>
      <p:pic>
        <p:nvPicPr>
          <p:cNvPr id="5" name="图片 4"/>
          <p:cNvPicPr>
            <a:picLocks noChangeAspect="1"/>
          </p:cNvPicPr>
          <p:nvPr/>
        </p:nvPicPr>
        <p:blipFill>
          <a:blip r:embed="rId3"/>
          <a:stretch>
            <a:fillRect/>
          </a:stretch>
        </p:blipFill>
        <p:spPr>
          <a:xfrm>
            <a:off x="395536" y="4005064"/>
            <a:ext cx="1915413" cy="720080"/>
          </a:xfrm>
          <a:prstGeom prst="rect">
            <a:avLst/>
          </a:prstGeom>
        </p:spPr>
      </p:pic>
      <p:sp>
        <p:nvSpPr>
          <p:cNvPr id="6" name="矩形 5"/>
          <p:cNvSpPr/>
          <p:nvPr/>
        </p:nvSpPr>
        <p:spPr>
          <a:xfrm>
            <a:off x="2483768" y="3439704"/>
            <a:ext cx="1218923"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Redis</a:t>
            </a:r>
          </a:p>
        </p:txBody>
      </p:sp>
      <p:sp>
        <p:nvSpPr>
          <p:cNvPr id="7" name="矩形 6"/>
          <p:cNvSpPr/>
          <p:nvPr/>
        </p:nvSpPr>
        <p:spPr>
          <a:xfrm>
            <a:off x="2771800" y="4005064"/>
            <a:ext cx="5701373" cy="1892826"/>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几乎覆盖了</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的绝大部分功能</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数据都在内存中，支持持久化，主要用作备份恢复</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除了支持简单的</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模式，还支持多种</a:t>
            </a:r>
            <a:r>
              <a:rPr lang="zh-CN" altLang="en-US">
                <a:solidFill>
                  <a:srgbClr val="007C6A"/>
                </a:solidFill>
                <a:latin typeface="Arial" panose="020B0604020202020204" pitchFamily="34" charset="0"/>
                <a:ea typeface="微软雅黑" panose="020B0503020204020204" pitchFamily="34" charset="-122"/>
              </a:rPr>
              <a:t>数据结构的存储</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，比如</a:t>
            </a:r>
            <a:r>
              <a:rPr lang="zh-CN" altLang="en-US">
                <a:solidFill>
                  <a:srgbClr val="007C6A"/>
                </a:solidFill>
                <a:latin typeface="Arial" panose="020B0604020202020204" pitchFamily="34" charset="0"/>
                <a:ea typeface="微软雅黑" panose="020B0503020204020204" pitchFamily="34" charset="-122"/>
              </a:rPr>
              <a:t> </a:t>
            </a:r>
            <a:r>
              <a:rPr lang="en-US" altLang="zh-CN">
                <a:solidFill>
                  <a:srgbClr val="007C6A"/>
                </a:solidFill>
                <a:latin typeface="Arial" panose="020B0604020202020204" pitchFamily="34" charset="0"/>
                <a:ea typeface="微软雅黑" panose="020B0503020204020204" pitchFamily="34" charset="-122"/>
              </a:rPr>
              <a:t>list</a:t>
            </a:r>
            <a:r>
              <a:rPr lang="zh-CN" altLang="en-US">
                <a:solidFill>
                  <a:srgbClr val="007C6A"/>
                </a:solidFill>
                <a:latin typeface="Arial" panose="020B0604020202020204" pitchFamily="34" charset="0"/>
                <a:ea typeface="微软雅黑" panose="020B0503020204020204" pitchFamily="34" charset="-122"/>
              </a:rPr>
              <a:t>、</a:t>
            </a:r>
            <a:r>
              <a:rPr lang="en-US" altLang="zh-CN">
                <a:solidFill>
                  <a:srgbClr val="007C6A"/>
                </a:solidFill>
                <a:latin typeface="Arial" panose="020B0604020202020204" pitchFamily="34" charset="0"/>
                <a:ea typeface="微软雅黑" panose="020B0503020204020204" pitchFamily="34" charset="-122"/>
              </a:rPr>
              <a:t>set</a:t>
            </a:r>
            <a:r>
              <a:rPr lang="zh-CN" altLang="en-US">
                <a:solidFill>
                  <a:srgbClr val="007C6A"/>
                </a:solidFill>
                <a:latin typeface="Arial" panose="020B0604020202020204" pitchFamily="34" charset="0"/>
                <a:ea typeface="微软雅黑" panose="020B0503020204020204" pitchFamily="34" charset="-122"/>
              </a:rPr>
              <a:t>、</a:t>
            </a:r>
            <a:r>
              <a:rPr lang="en-US" altLang="zh-CN">
                <a:solidFill>
                  <a:srgbClr val="007C6A"/>
                </a:solidFill>
                <a:latin typeface="Arial" panose="020B0604020202020204" pitchFamily="34" charset="0"/>
                <a:ea typeface="微软雅黑" panose="020B0503020204020204" pitchFamily="34" charset="-122"/>
              </a:rPr>
              <a:t>hash</a:t>
            </a:r>
            <a:r>
              <a:rPr lang="zh-CN" altLang="en-US">
                <a:solidFill>
                  <a:srgbClr val="007C6A"/>
                </a:solidFill>
                <a:latin typeface="Arial" panose="020B0604020202020204" pitchFamily="34" charset="0"/>
                <a:ea typeface="微软雅黑" panose="020B0503020204020204" pitchFamily="34" charset="-122"/>
              </a:rPr>
              <a:t>、</a:t>
            </a:r>
            <a:r>
              <a:rPr lang="en-US" altLang="zh-CN">
                <a:solidFill>
                  <a:srgbClr val="007C6A"/>
                </a:solidFill>
                <a:latin typeface="Arial" panose="020B0604020202020204" pitchFamily="34" charset="0"/>
                <a:ea typeface="微软雅黑" panose="020B0503020204020204" pitchFamily="34" charset="-122"/>
              </a:rPr>
              <a:t>zset</a:t>
            </a:r>
            <a:r>
              <a:rPr lang="zh-CN" altLang="en-US">
                <a:solidFill>
                  <a:srgbClr val="007C6A"/>
                </a:solidFill>
                <a:latin typeface="Arial" panose="020B0604020202020204" pitchFamily="34" charset="0"/>
                <a:ea typeface="微软雅黑" panose="020B0503020204020204" pitchFamily="34" charset="-122"/>
              </a:rPr>
              <a:t>等。</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939063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24744"/>
            <a:ext cx="1757212"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关于</a:t>
            </a:r>
            <a:r>
              <a:rPr lang="en-US" altLang="zh-CN" sz="2400">
                <a:solidFill>
                  <a:srgbClr val="007C6A"/>
                </a:solidFill>
                <a:latin typeface="Verdana" panose="020B0604030504040204" pitchFamily="34" charset="0"/>
              </a:rPr>
              <a:t>fork</a:t>
            </a:r>
          </a:p>
        </p:txBody>
      </p:sp>
      <p:sp>
        <p:nvSpPr>
          <p:cNvPr id="3" name="矩形 2"/>
          <p:cNvSpPr/>
          <p:nvPr/>
        </p:nvSpPr>
        <p:spPr>
          <a:xfrm>
            <a:off x="827584" y="1700808"/>
            <a:ext cx="741682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a:solidFill>
                  <a:srgbClr val="007C6A"/>
                </a:solidFill>
                <a:latin typeface="Courier New" panose="02070309020205020404" pitchFamily="49" charset="0"/>
              </a:rPr>
              <a:t>   在</a:t>
            </a:r>
            <a:r>
              <a:rPr lang="en-US" altLang="zh-CN" sz="2400">
                <a:solidFill>
                  <a:srgbClr val="007C6A"/>
                </a:solidFill>
                <a:latin typeface="Courier New" panose="02070309020205020404" pitchFamily="49" charset="0"/>
              </a:rPr>
              <a:t>Linux</a:t>
            </a:r>
            <a:r>
              <a:rPr lang="zh-CN" altLang="en-US" sz="2400">
                <a:solidFill>
                  <a:srgbClr val="007C6A"/>
                </a:solidFill>
                <a:latin typeface="Courier New" panose="02070309020205020404" pitchFamily="49" charset="0"/>
              </a:rPr>
              <a:t>程序中，</a:t>
            </a:r>
            <a:r>
              <a:rPr lang="en-US" altLang="zh-CN" sz="2400">
                <a:solidFill>
                  <a:srgbClr val="007C6A"/>
                </a:solidFill>
                <a:latin typeface="Courier New" panose="02070309020205020404" pitchFamily="49" charset="0"/>
              </a:rPr>
              <a:t>fork()</a:t>
            </a:r>
            <a:r>
              <a:rPr lang="zh-CN" altLang="en-US" sz="2400">
                <a:solidFill>
                  <a:srgbClr val="007C6A"/>
                </a:solidFill>
                <a:latin typeface="Courier New" panose="02070309020205020404" pitchFamily="49" charset="0"/>
              </a:rPr>
              <a:t>会产生一个和父进程完全相同的子进程，但子进程在此后多会</a:t>
            </a:r>
            <a:r>
              <a:rPr lang="en-US" altLang="zh-CN" sz="2400">
                <a:solidFill>
                  <a:srgbClr val="007C6A"/>
                </a:solidFill>
                <a:latin typeface="Courier New" panose="02070309020205020404" pitchFamily="49" charset="0"/>
              </a:rPr>
              <a:t>exec</a:t>
            </a:r>
            <a:r>
              <a:rPr lang="zh-CN" altLang="en-US" sz="2400">
                <a:solidFill>
                  <a:srgbClr val="007C6A"/>
                </a:solidFill>
                <a:latin typeface="Courier New" panose="02070309020205020404" pitchFamily="49" charset="0"/>
              </a:rPr>
              <a:t>系统调用，出于效率考虑，</a:t>
            </a:r>
            <a:r>
              <a:rPr lang="en-US" altLang="zh-CN" sz="2400">
                <a:solidFill>
                  <a:srgbClr val="007C6A"/>
                </a:solidFill>
                <a:latin typeface="Courier New" panose="02070309020205020404" pitchFamily="49" charset="0"/>
              </a:rPr>
              <a:t>Linux</a:t>
            </a:r>
            <a:r>
              <a:rPr lang="zh-CN" altLang="en-US" sz="2400">
                <a:solidFill>
                  <a:srgbClr val="007C6A"/>
                </a:solidFill>
                <a:latin typeface="Courier New" panose="02070309020205020404" pitchFamily="49" charset="0"/>
              </a:rPr>
              <a:t>中引入了“写时复制技术”，</a:t>
            </a:r>
            <a:r>
              <a:rPr lang="zh-CN" altLang="en-US" sz="2400" b="1">
                <a:solidFill>
                  <a:srgbClr val="007C6A"/>
                </a:solidFill>
                <a:latin typeface="Courier New" panose="02070309020205020404" pitchFamily="49" charset="0"/>
              </a:rPr>
              <a:t>一般情况父进程和子进程会共用同一段物理内存</a:t>
            </a:r>
            <a:r>
              <a:rPr lang="zh-CN" altLang="en-US" sz="2400">
                <a:solidFill>
                  <a:srgbClr val="007C6A"/>
                </a:solidFill>
                <a:latin typeface="Courier New" panose="02070309020205020404" pitchFamily="49" charset="0"/>
              </a:rPr>
              <a:t>，只有进程空间的各段的内容要发生变化时，才会将父进程的内容复制一份给子进程，。</a:t>
            </a:r>
            <a:endParaRPr lang="zh-CN" altLang="en-US" sz="2400">
              <a:solidFill>
                <a:srgbClr val="007C6A"/>
              </a:solidFill>
            </a:endParaRPr>
          </a:p>
        </p:txBody>
      </p:sp>
      <p:sp>
        <p:nvSpPr>
          <p:cNvPr id="5" name="矩形 4"/>
          <p:cNvSpPr/>
          <p:nvPr/>
        </p:nvSpPr>
        <p:spPr>
          <a:xfrm>
            <a:off x="2483768" y="116632"/>
            <a:ext cx="2839560"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--RDB</a:t>
            </a:r>
          </a:p>
        </p:txBody>
      </p:sp>
    </p:spTree>
    <p:extLst>
      <p:ext uri="{BB962C8B-B14F-4D97-AF65-F5344CB8AC3E}">
        <p14:creationId xmlns:p14="http://schemas.microsoft.com/office/powerpoint/2010/main" val="40631017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916832"/>
            <a:ext cx="6124625" cy="400110"/>
          </a:xfrm>
          <a:prstGeom prst="rect">
            <a:avLst/>
          </a:prstGeom>
        </p:spPr>
        <p:txBody>
          <a:bodyPr wrap="none">
            <a:spAutoFit/>
          </a:bodyPr>
          <a:lstStyle/>
          <a:p>
            <a:pPr marL="285750" indent="-285750" algn="r">
              <a:buFont typeface="Arial" panose="020B0604020202020204" pitchFamily="34" charset="0"/>
              <a:buChar char="•"/>
            </a:pPr>
            <a:r>
              <a:rPr lang="zh-CN" altLang="en-US" sz="2000">
                <a:solidFill>
                  <a:srgbClr val="007C6A"/>
                </a:solidFill>
                <a:latin typeface="Verdana" panose="020B0604030504040204" pitchFamily="34" charset="0"/>
              </a:rPr>
              <a:t>在</a:t>
            </a:r>
            <a:r>
              <a:rPr lang="en-US" altLang="zh-CN" sz="2000">
                <a:solidFill>
                  <a:srgbClr val="007C6A"/>
                </a:solidFill>
                <a:latin typeface="Verdana" panose="020B0604030504040204" pitchFamily="34" charset="0"/>
              </a:rPr>
              <a:t>redis.conf</a:t>
            </a:r>
            <a:r>
              <a:rPr lang="zh-CN" altLang="en-US" sz="2000">
                <a:solidFill>
                  <a:srgbClr val="007C6A"/>
                </a:solidFill>
                <a:latin typeface="Verdana" panose="020B0604030504040204" pitchFamily="34" charset="0"/>
              </a:rPr>
              <a:t>中配置文件名称，默认为</a:t>
            </a:r>
            <a:r>
              <a:rPr lang="en-US" altLang="zh-CN" sz="2000" err="1">
                <a:solidFill>
                  <a:srgbClr val="007C6A"/>
                </a:solidFill>
                <a:latin typeface="Verdana" panose="020B0604030504040204" pitchFamily="34" charset="0"/>
              </a:rPr>
              <a:t>dump.rdb</a:t>
            </a:r>
            <a:endParaRPr lang="zh-CN" altLang="en-US" sz="2000">
              <a:solidFill>
                <a:srgbClr val="007C6A"/>
              </a:solidFill>
              <a:latin typeface="Verdana" panose="020B0604030504040204" pitchFamily="34" charset="0"/>
            </a:endParaRPr>
          </a:p>
        </p:txBody>
      </p:sp>
      <p:sp>
        <p:nvSpPr>
          <p:cNvPr id="3" name="矩形 2"/>
          <p:cNvSpPr/>
          <p:nvPr/>
        </p:nvSpPr>
        <p:spPr>
          <a:xfrm>
            <a:off x="395536" y="1124744"/>
            <a:ext cx="289374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的保存的文件</a:t>
            </a:r>
            <a:endParaRPr lang="en-US" altLang="zh-CN" sz="2400">
              <a:solidFill>
                <a:srgbClr val="007C6A"/>
              </a:solidFill>
              <a:latin typeface="Verdana" panose="020B0604030504040204" pitchFamily="34" charset="0"/>
            </a:endParaRPr>
          </a:p>
        </p:txBody>
      </p:sp>
      <p:sp>
        <p:nvSpPr>
          <p:cNvPr id="4" name="矩形 3"/>
          <p:cNvSpPr/>
          <p:nvPr/>
        </p:nvSpPr>
        <p:spPr>
          <a:xfrm>
            <a:off x="827584" y="3356992"/>
            <a:ext cx="7488832" cy="707886"/>
          </a:xfrm>
          <a:prstGeom prst="rect">
            <a:avLst/>
          </a:prstGeom>
        </p:spPr>
        <p:txBody>
          <a:bodyPr wrap="square">
            <a:spAutoFit/>
          </a:bodyPr>
          <a:lstStyle/>
          <a:p>
            <a:pPr marL="285750" indent="-285750">
              <a:buFont typeface="Arial" panose="020B0604020202020204" pitchFamily="34" charset="0"/>
              <a:buChar char="•"/>
            </a:pP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文件的保存路径，也可以修改。默认为</a:t>
            </a:r>
            <a:r>
              <a:rPr lang="en-US" altLang="zh-CN" sz="2000">
                <a:solidFill>
                  <a:srgbClr val="007C6A"/>
                </a:solidFill>
                <a:latin typeface="Verdana" panose="020B0604030504040204" pitchFamily="34" charset="0"/>
              </a:rPr>
              <a:t>Redis</a:t>
            </a:r>
            <a:r>
              <a:rPr lang="zh-CN" altLang="en-US" sz="2000">
                <a:solidFill>
                  <a:srgbClr val="007C6A"/>
                </a:solidFill>
                <a:latin typeface="Verdana" panose="020B0604030504040204" pitchFamily="34" charset="0"/>
              </a:rPr>
              <a:t>启动时命令行所在的目录下</a:t>
            </a:r>
          </a:p>
        </p:txBody>
      </p:sp>
      <p:pic>
        <p:nvPicPr>
          <p:cNvPr id="5" name="图片 4"/>
          <p:cNvPicPr>
            <a:picLocks noChangeAspect="1"/>
          </p:cNvPicPr>
          <p:nvPr/>
        </p:nvPicPr>
        <p:blipFill>
          <a:blip r:embed="rId2"/>
          <a:stretch>
            <a:fillRect/>
          </a:stretch>
        </p:blipFill>
        <p:spPr>
          <a:xfrm>
            <a:off x="1085625" y="4064878"/>
            <a:ext cx="5545897" cy="1649931"/>
          </a:xfrm>
          <a:prstGeom prst="rect">
            <a:avLst/>
          </a:prstGeom>
        </p:spPr>
      </p:pic>
      <p:pic>
        <p:nvPicPr>
          <p:cNvPr id="6" name="图片 5"/>
          <p:cNvPicPr>
            <a:picLocks noChangeAspect="1"/>
          </p:cNvPicPr>
          <p:nvPr/>
        </p:nvPicPr>
        <p:blipFill>
          <a:blip r:embed="rId3"/>
          <a:stretch>
            <a:fillRect/>
          </a:stretch>
        </p:blipFill>
        <p:spPr>
          <a:xfrm>
            <a:off x="1085625" y="2427532"/>
            <a:ext cx="3977991" cy="597296"/>
          </a:xfrm>
          <a:prstGeom prst="rect">
            <a:avLst/>
          </a:prstGeom>
        </p:spPr>
      </p:pic>
      <p:sp>
        <p:nvSpPr>
          <p:cNvPr id="8" name="矩形 7"/>
          <p:cNvSpPr/>
          <p:nvPr/>
        </p:nvSpPr>
        <p:spPr>
          <a:xfrm>
            <a:off x="2483768" y="116632"/>
            <a:ext cx="2839560"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--RDB</a:t>
            </a:r>
          </a:p>
        </p:txBody>
      </p:sp>
    </p:spTree>
    <p:extLst>
      <p:ext uri="{BB962C8B-B14F-4D97-AF65-F5344CB8AC3E}">
        <p14:creationId xmlns:p14="http://schemas.microsoft.com/office/powerpoint/2010/main" val="25608093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2585964"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的保存策略</a:t>
            </a:r>
            <a:endParaRPr lang="en-US" altLang="zh-CN" sz="2400">
              <a:solidFill>
                <a:srgbClr val="007C6A"/>
              </a:solidFill>
              <a:latin typeface="Verdana" panose="020B0604030504040204" pitchFamily="34" charset="0"/>
            </a:endParaRPr>
          </a:p>
        </p:txBody>
      </p:sp>
      <p:pic>
        <p:nvPicPr>
          <p:cNvPr id="3" name="图片 2"/>
          <p:cNvPicPr>
            <a:picLocks noChangeAspect="1"/>
          </p:cNvPicPr>
          <p:nvPr/>
        </p:nvPicPr>
        <p:blipFill>
          <a:blip r:embed="rId2"/>
          <a:stretch>
            <a:fillRect/>
          </a:stretch>
        </p:blipFill>
        <p:spPr>
          <a:xfrm>
            <a:off x="827584" y="1772816"/>
            <a:ext cx="6216672" cy="926406"/>
          </a:xfrm>
          <a:prstGeom prst="rect">
            <a:avLst/>
          </a:prstGeom>
          <a:ln>
            <a:solidFill>
              <a:schemeClr val="accent1"/>
            </a:solidFill>
          </a:ln>
        </p:spPr>
      </p:pic>
      <p:pic>
        <p:nvPicPr>
          <p:cNvPr id="4" name="图片 3"/>
          <p:cNvPicPr>
            <a:picLocks noChangeAspect="1"/>
          </p:cNvPicPr>
          <p:nvPr/>
        </p:nvPicPr>
        <p:blipFill>
          <a:blip r:embed="rId3"/>
          <a:stretch>
            <a:fillRect/>
          </a:stretch>
        </p:blipFill>
        <p:spPr>
          <a:xfrm>
            <a:off x="814062" y="2850781"/>
            <a:ext cx="3352192" cy="873794"/>
          </a:xfrm>
          <a:prstGeom prst="rect">
            <a:avLst/>
          </a:prstGeom>
          <a:ln>
            <a:solidFill>
              <a:schemeClr val="accent1"/>
            </a:solidFill>
          </a:ln>
        </p:spPr>
      </p:pic>
      <p:sp>
        <p:nvSpPr>
          <p:cNvPr id="6" name="矩形 5"/>
          <p:cNvSpPr/>
          <p:nvPr/>
        </p:nvSpPr>
        <p:spPr>
          <a:xfrm>
            <a:off x="675934" y="4149080"/>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手动保存快照</a:t>
            </a:r>
            <a:endParaRPr lang="en-US" altLang="zh-CN" sz="2400">
              <a:solidFill>
                <a:srgbClr val="007C6A"/>
              </a:solidFill>
              <a:latin typeface="Verdana" panose="020B0604030504040204" pitchFamily="34" charset="0"/>
            </a:endParaRPr>
          </a:p>
        </p:txBody>
      </p:sp>
      <p:sp>
        <p:nvSpPr>
          <p:cNvPr id="7" name="矩形 6"/>
          <p:cNvSpPr/>
          <p:nvPr/>
        </p:nvSpPr>
        <p:spPr>
          <a:xfrm>
            <a:off x="1035974" y="4797152"/>
            <a:ext cx="5768274" cy="707886"/>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命令</a:t>
            </a:r>
            <a:r>
              <a:rPr lang="en-US" altLang="zh-CN" sz="2000">
                <a:solidFill>
                  <a:srgbClr val="007C6A"/>
                </a:solidFill>
                <a:latin typeface="Verdana" panose="020B0604030504040204" pitchFamily="34" charset="0"/>
              </a:rPr>
              <a:t>save: </a:t>
            </a:r>
            <a:r>
              <a:rPr lang="zh-CN" altLang="en-US" sz="2000">
                <a:solidFill>
                  <a:srgbClr val="007C6A"/>
                </a:solidFill>
              </a:rPr>
              <a:t>只管保存，其它不管，全部阻塞</a:t>
            </a:r>
          </a:p>
          <a:p>
            <a:pPr marL="285750" indent="-285750">
              <a:buFont typeface="Arial" panose="020B0604020202020204" pitchFamily="34" charset="0"/>
              <a:buChar char="•"/>
            </a:pPr>
            <a:r>
              <a:rPr lang="en-US" altLang="zh-CN" sz="2000">
                <a:solidFill>
                  <a:srgbClr val="007C6A"/>
                </a:solidFill>
                <a:latin typeface="Verdana" panose="020B0604030504040204" pitchFamily="34" charset="0"/>
              </a:rPr>
              <a:t>save vs bgsave</a:t>
            </a:r>
            <a:endParaRPr lang="zh-CN" altLang="en-US" sz="2000">
              <a:solidFill>
                <a:srgbClr val="007C6A"/>
              </a:solidFill>
              <a:latin typeface="Verdana" panose="020B0604030504040204" pitchFamily="34" charset="0"/>
            </a:endParaRPr>
          </a:p>
        </p:txBody>
      </p:sp>
      <p:sp>
        <p:nvSpPr>
          <p:cNvPr id="9" name="矩形 8"/>
          <p:cNvSpPr/>
          <p:nvPr/>
        </p:nvSpPr>
        <p:spPr>
          <a:xfrm>
            <a:off x="2483768" y="116632"/>
            <a:ext cx="2839560"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--RDB</a:t>
            </a:r>
          </a:p>
        </p:txBody>
      </p:sp>
    </p:spTree>
    <p:extLst>
      <p:ext uri="{BB962C8B-B14F-4D97-AF65-F5344CB8AC3E}">
        <p14:creationId xmlns:p14="http://schemas.microsoft.com/office/powerpoint/2010/main" val="30549636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980728"/>
            <a:ext cx="4514954"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rPr>
              <a:t>stop-writes-on-bgsave-error yes</a:t>
            </a:r>
            <a:endParaRPr lang="en-US" altLang="zh-CN" sz="2400">
              <a:solidFill>
                <a:srgbClr val="007C6A"/>
              </a:solidFill>
              <a:latin typeface="Verdana" panose="020B0604030504040204" pitchFamily="34" charset="0"/>
            </a:endParaRPr>
          </a:p>
        </p:txBody>
      </p:sp>
      <p:sp>
        <p:nvSpPr>
          <p:cNvPr id="5" name="矩形 4"/>
          <p:cNvSpPr/>
          <p:nvPr/>
        </p:nvSpPr>
        <p:spPr>
          <a:xfrm>
            <a:off x="755576" y="1628800"/>
            <a:ext cx="6465488"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当</a:t>
            </a:r>
            <a:r>
              <a:rPr lang="en-US" altLang="zh-CN" sz="2000">
                <a:solidFill>
                  <a:srgbClr val="007C6A"/>
                </a:solidFill>
                <a:latin typeface="Verdana" panose="020B0604030504040204" pitchFamily="34" charset="0"/>
              </a:rPr>
              <a:t>Redis</a:t>
            </a:r>
            <a:r>
              <a:rPr lang="zh-CN" altLang="en-US" sz="2000">
                <a:solidFill>
                  <a:srgbClr val="007C6A"/>
                </a:solidFill>
                <a:latin typeface="Verdana" panose="020B0604030504040204" pitchFamily="34" charset="0"/>
              </a:rPr>
              <a:t>无法写入磁盘的话，直接关掉</a:t>
            </a:r>
            <a:r>
              <a:rPr lang="en-US" altLang="zh-CN" sz="2000">
                <a:solidFill>
                  <a:srgbClr val="007C6A"/>
                </a:solidFill>
                <a:latin typeface="Verdana" panose="020B0604030504040204" pitchFamily="34" charset="0"/>
              </a:rPr>
              <a:t>Redis</a:t>
            </a:r>
            <a:r>
              <a:rPr lang="zh-CN" altLang="en-US" sz="2000">
                <a:solidFill>
                  <a:srgbClr val="007C6A"/>
                </a:solidFill>
                <a:latin typeface="Verdana" panose="020B0604030504040204" pitchFamily="34" charset="0"/>
              </a:rPr>
              <a:t>的写操作</a:t>
            </a:r>
          </a:p>
        </p:txBody>
      </p:sp>
      <p:sp>
        <p:nvSpPr>
          <p:cNvPr id="6" name="矩形 5"/>
          <p:cNvSpPr/>
          <p:nvPr/>
        </p:nvSpPr>
        <p:spPr>
          <a:xfrm>
            <a:off x="395536" y="2545025"/>
            <a:ext cx="3024995"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rPr>
              <a:t>rdbcompression</a:t>
            </a:r>
            <a:r>
              <a:rPr lang="en-US" altLang="zh-CN" sz="2400">
                <a:solidFill>
                  <a:srgbClr val="007C6A"/>
                </a:solidFill>
              </a:rPr>
              <a:t> yes</a:t>
            </a:r>
            <a:endParaRPr lang="en-US" altLang="zh-CN" sz="2400">
              <a:solidFill>
                <a:srgbClr val="007C6A"/>
              </a:solidFill>
              <a:latin typeface="Verdana" panose="020B0604030504040204" pitchFamily="34" charset="0"/>
            </a:endParaRPr>
          </a:p>
        </p:txBody>
      </p:sp>
      <p:sp>
        <p:nvSpPr>
          <p:cNvPr id="7" name="矩形 6"/>
          <p:cNvSpPr/>
          <p:nvPr/>
        </p:nvSpPr>
        <p:spPr>
          <a:xfrm>
            <a:off x="755576" y="3193097"/>
            <a:ext cx="3724096"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进行</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保存时，将文件压缩</a:t>
            </a:r>
          </a:p>
        </p:txBody>
      </p:sp>
      <p:sp>
        <p:nvSpPr>
          <p:cNvPr id="8" name="矩形 7"/>
          <p:cNvSpPr/>
          <p:nvPr/>
        </p:nvSpPr>
        <p:spPr>
          <a:xfrm>
            <a:off x="419439" y="4295729"/>
            <a:ext cx="2676054"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rPr>
              <a:t>rdbchecksum</a:t>
            </a:r>
            <a:r>
              <a:rPr lang="en-US" altLang="zh-CN" sz="2400">
                <a:solidFill>
                  <a:srgbClr val="007C6A"/>
                </a:solidFill>
              </a:rPr>
              <a:t> yes</a:t>
            </a:r>
            <a:endParaRPr lang="en-US" altLang="zh-CN" sz="2400">
              <a:solidFill>
                <a:srgbClr val="007C6A"/>
              </a:solidFill>
              <a:latin typeface="Verdana" panose="020B0604030504040204" pitchFamily="34" charset="0"/>
            </a:endParaRPr>
          </a:p>
        </p:txBody>
      </p:sp>
      <p:sp>
        <p:nvSpPr>
          <p:cNvPr id="9" name="矩形 8"/>
          <p:cNvSpPr/>
          <p:nvPr/>
        </p:nvSpPr>
        <p:spPr>
          <a:xfrm>
            <a:off x="783533" y="4952084"/>
            <a:ext cx="6912768" cy="1015663"/>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在存储快照后，还可以让</a:t>
            </a:r>
            <a:r>
              <a:rPr lang="en-US" altLang="zh-CN" sz="2000">
                <a:solidFill>
                  <a:srgbClr val="007C6A"/>
                </a:solidFill>
                <a:latin typeface="Verdana" panose="020B0604030504040204" pitchFamily="34" charset="0"/>
              </a:rPr>
              <a:t>Redis</a:t>
            </a:r>
            <a:r>
              <a:rPr lang="zh-CN" altLang="en-US" sz="2000">
                <a:solidFill>
                  <a:srgbClr val="007C6A"/>
                </a:solidFill>
                <a:latin typeface="Verdana" panose="020B0604030504040204" pitchFamily="34" charset="0"/>
              </a:rPr>
              <a:t>使用</a:t>
            </a:r>
            <a:r>
              <a:rPr lang="en-US" altLang="zh-CN" sz="2000">
                <a:solidFill>
                  <a:srgbClr val="007C6A"/>
                </a:solidFill>
                <a:latin typeface="Verdana" panose="020B0604030504040204" pitchFamily="34" charset="0"/>
              </a:rPr>
              <a:t>CRC64</a:t>
            </a:r>
            <a:r>
              <a:rPr lang="zh-CN" altLang="en-US" sz="2000">
                <a:solidFill>
                  <a:srgbClr val="007C6A"/>
                </a:solidFill>
                <a:latin typeface="Verdana" panose="020B0604030504040204" pitchFamily="34" charset="0"/>
              </a:rPr>
              <a:t>算法来进行数据校验，但是这样做会增加大约</a:t>
            </a:r>
            <a:r>
              <a:rPr lang="en-US" altLang="zh-CN" sz="2000">
                <a:solidFill>
                  <a:srgbClr val="007C6A"/>
                </a:solidFill>
                <a:latin typeface="Verdana" panose="020B0604030504040204" pitchFamily="34" charset="0"/>
              </a:rPr>
              <a:t>10%</a:t>
            </a:r>
            <a:r>
              <a:rPr lang="zh-CN" altLang="en-US" sz="2000">
                <a:solidFill>
                  <a:srgbClr val="007C6A"/>
                </a:solidFill>
                <a:latin typeface="Verdana" panose="020B0604030504040204" pitchFamily="34" charset="0"/>
              </a:rPr>
              <a:t>的性能消耗，如果希望获取到最大的性能提升，可以关闭此功能</a:t>
            </a:r>
          </a:p>
        </p:txBody>
      </p:sp>
      <p:sp>
        <p:nvSpPr>
          <p:cNvPr id="11" name="矩形 10"/>
          <p:cNvSpPr/>
          <p:nvPr/>
        </p:nvSpPr>
        <p:spPr>
          <a:xfrm>
            <a:off x="2483768" y="116632"/>
            <a:ext cx="2839560"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--RDB</a:t>
            </a:r>
          </a:p>
        </p:txBody>
      </p:sp>
    </p:spTree>
    <p:extLst>
      <p:ext uri="{BB962C8B-B14F-4D97-AF65-F5344CB8AC3E}">
        <p14:creationId xmlns:p14="http://schemas.microsoft.com/office/powerpoint/2010/main" val="13508805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的备份</a:t>
            </a:r>
            <a:endParaRPr lang="en-US" altLang="zh-CN" sz="2400">
              <a:solidFill>
                <a:srgbClr val="007C6A"/>
              </a:solidFill>
              <a:latin typeface="Verdana" panose="020B0604030504040204" pitchFamily="34" charset="0"/>
            </a:endParaRPr>
          </a:p>
        </p:txBody>
      </p:sp>
      <p:sp>
        <p:nvSpPr>
          <p:cNvPr id="3" name="矩形 2"/>
          <p:cNvSpPr/>
          <p:nvPr/>
        </p:nvSpPr>
        <p:spPr>
          <a:xfrm>
            <a:off x="776562" y="1767589"/>
            <a:ext cx="544091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先通过</a:t>
            </a:r>
            <a:r>
              <a:rPr lang="en-US" altLang="zh-CN" sz="2000" err="1">
                <a:solidFill>
                  <a:srgbClr val="007C6A"/>
                </a:solidFill>
                <a:latin typeface="Verdana" panose="020B0604030504040204" pitchFamily="34" charset="0"/>
              </a:rPr>
              <a:t>config</a:t>
            </a:r>
            <a:r>
              <a:rPr lang="en-US" altLang="zh-CN" sz="2000">
                <a:solidFill>
                  <a:srgbClr val="007C6A"/>
                </a:solidFill>
                <a:latin typeface="Verdana" panose="020B0604030504040204" pitchFamily="34" charset="0"/>
              </a:rPr>
              <a:t> get </a:t>
            </a:r>
            <a:r>
              <a:rPr lang="en-US" altLang="zh-CN" sz="2000" err="1">
                <a:solidFill>
                  <a:srgbClr val="007C6A"/>
                </a:solidFill>
                <a:latin typeface="Verdana" panose="020B0604030504040204" pitchFamily="34" charset="0"/>
              </a:rPr>
              <a:t>dir</a:t>
            </a: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查询</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文件的目录</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4" name="矩形 3"/>
          <p:cNvSpPr/>
          <p:nvPr/>
        </p:nvSpPr>
        <p:spPr>
          <a:xfrm>
            <a:off x="776562" y="2348880"/>
            <a:ext cx="3980577"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将</a:t>
            </a:r>
            <a:r>
              <a:rPr lang="en-US" altLang="zh-CN" sz="2000">
                <a:solidFill>
                  <a:srgbClr val="007C6A"/>
                </a:solidFill>
                <a:latin typeface="Verdana" panose="020B0604030504040204" pitchFamily="34" charset="0"/>
              </a:rPr>
              <a:t>*.</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的文件拷贝到别的地方</a:t>
            </a:r>
          </a:p>
        </p:txBody>
      </p:sp>
      <p:sp>
        <p:nvSpPr>
          <p:cNvPr id="5" name="矩形 4"/>
          <p:cNvSpPr/>
          <p:nvPr/>
        </p:nvSpPr>
        <p:spPr>
          <a:xfrm>
            <a:off x="535786" y="3501008"/>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的恢复</a:t>
            </a:r>
            <a:endParaRPr lang="en-US" altLang="zh-CN" sz="2400">
              <a:solidFill>
                <a:srgbClr val="007C6A"/>
              </a:solidFill>
              <a:latin typeface="Verdana" panose="020B0604030504040204" pitchFamily="34" charset="0"/>
            </a:endParaRPr>
          </a:p>
        </p:txBody>
      </p:sp>
      <p:sp>
        <p:nvSpPr>
          <p:cNvPr id="6" name="矩形 5"/>
          <p:cNvSpPr/>
          <p:nvPr/>
        </p:nvSpPr>
        <p:spPr>
          <a:xfrm>
            <a:off x="803457" y="4895872"/>
            <a:ext cx="432041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先把备份的文件拷贝到工作目录下</a:t>
            </a:r>
          </a:p>
        </p:txBody>
      </p:sp>
      <p:sp>
        <p:nvSpPr>
          <p:cNvPr id="7" name="矩形 6"/>
          <p:cNvSpPr/>
          <p:nvPr/>
        </p:nvSpPr>
        <p:spPr>
          <a:xfrm>
            <a:off x="803457" y="4254242"/>
            <a:ext cx="1673984"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关闭</a:t>
            </a:r>
            <a:r>
              <a:rPr lang="en-US" altLang="zh-CN" sz="2000">
                <a:solidFill>
                  <a:srgbClr val="007C6A"/>
                </a:solidFill>
                <a:latin typeface="Verdana" panose="020B0604030504040204" pitchFamily="34" charset="0"/>
              </a:rPr>
              <a:t>Redis</a:t>
            </a:r>
            <a:endParaRPr lang="zh-CN" altLang="en-US" sz="2000">
              <a:solidFill>
                <a:srgbClr val="007C6A"/>
              </a:solidFill>
              <a:latin typeface="Verdana" panose="020B0604030504040204" pitchFamily="34" charset="0"/>
            </a:endParaRPr>
          </a:p>
        </p:txBody>
      </p:sp>
      <p:sp>
        <p:nvSpPr>
          <p:cNvPr id="11" name="矩形 10"/>
          <p:cNvSpPr/>
          <p:nvPr/>
        </p:nvSpPr>
        <p:spPr>
          <a:xfrm>
            <a:off x="829730" y="5537502"/>
            <a:ext cx="4165051"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启动</a:t>
            </a:r>
            <a:r>
              <a:rPr lang="en-US" altLang="zh-CN" sz="2000">
                <a:solidFill>
                  <a:srgbClr val="007C6A"/>
                </a:solidFill>
                <a:latin typeface="Verdana" panose="020B0604030504040204" pitchFamily="34" charset="0"/>
              </a:rPr>
              <a:t>Redis, </a:t>
            </a:r>
            <a:r>
              <a:rPr lang="zh-CN" altLang="en-US" sz="2000">
                <a:solidFill>
                  <a:srgbClr val="007C6A"/>
                </a:solidFill>
                <a:latin typeface="Verdana" panose="020B0604030504040204" pitchFamily="34" charset="0"/>
              </a:rPr>
              <a:t>备份数据会直接加载</a:t>
            </a:r>
          </a:p>
        </p:txBody>
      </p:sp>
      <p:sp>
        <p:nvSpPr>
          <p:cNvPr id="10" name="矩形 9"/>
          <p:cNvSpPr/>
          <p:nvPr/>
        </p:nvSpPr>
        <p:spPr>
          <a:xfrm>
            <a:off x="2483768" y="116632"/>
            <a:ext cx="2839560"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--RDB</a:t>
            </a:r>
          </a:p>
        </p:txBody>
      </p:sp>
    </p:spTree>
    <p:extLst>
      <p:ext uri="{BB962C8B-B14F-4D97-AF65-F5344CB8AC3E}">
        <p14:creationId xmlns:p14="http://schemas.microsoft.com/office/powerpoint/2010/main" val="31452448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的优点</a:t>
            </a:r>
            <a:endParaRPr lang="en-US" altLang="zh-CN" sz="2400">
              <a:solidFill>
                <a:srgbClr val="007C6A"/>
              </a:solidFill>
              <a:latin typeface="Verdana" panose="020B0604030504040204" pitchFamily="34" charset="0"/>
            </a:endParaRPr>
          </a:p>
        </p:txBody>
      </p:sp>
      <p:sp>
        <p:nvSpPr>
          <p:cNvPr id="3" name="矩形 2"/>
          <p:cNvSpPr/>
          <p:nvPr/>
        </p:nvSpPr>
        <p:spPr>
          <a:xfrm>
            <a:off x="899592" y="1772816"/>
            <a:ext cx="2319866"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节省磁盘空间</a:t>
            </a:r>
          </a:p>
        </p:txBody>
      </p:sp>
      <p:sp>
        <p:nvSpPr>
          <p:cNvPr id="4" name="矩形 3"/>
          <p:cNvSpPr/>
          <p:nvPr/>
        </p:nvSpPr>
        <p:spPr>
          <a:xfrm>
            <a:off x="911185" y="2287325"/>
            <a:ext cx="2012089"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恢复速度快</a:t>
            </a:r>
          </a:p>
        </p:txBody>
      </p:sp>
      <p:sp>
        <p:nvSpPr>
          <p:cNvPr id="5" name="矩形 4"/>
          <p:cNvSpPr/>
          <p:nvPr/>
        </p:nvSpPr>
        <p:spPr>
          <a:xfrm>
            <a:off x="467543" y="3068960"/>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的缺点</a:t>
            </a:r>
            <a:endParaRPr lang="en-US" altLang="zh-CN" sz="2400">
              <a:solidFill>
                <a:srgbClr val="007C6A"/>
              </a:solidFill>
              <a:latin typeface="Verdana" panose="020B0604030504040204" pitchFamily="34" charset="0"/>
            </a:endParaRPr>
          </a:p>
        </p:txBody>
      </p:sp>
      <p:sp>
        <p:nvSpPr>
          <p:cNvPr id="6" name="矩形 5"/>
          <p:cNvSpPr/>
          <p:nvPr/>
        </p:nvSpPr>
        <p:spPr>
          <a:xfrm>
            <a:off x="911185" y="4873198"/>
            <a:ext cx="7920880" cy="1200329"/>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在备份周期在一定间隔时间做一次备份，所以如果</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意外</a:t>
            </a:r>
            <a:r>
              <a:rPr lang="en-US" altLang="zh-CN" sz="2400">
                <a:solidFill>
                  <a:srgbClr val="007C6A"/>
                </a:solidFill>
                <a:latin typeface="Verdana" panose="020B0604030504040204" pitchFamily="34" charset="0"/>
              </a:rPr>
              <a:t>down</a:t>
            </a:r>
            <a:r>
              <a:rPr lang="zh-CN" altLang="en-US" sz="2400">
                <a:solidFill>
                  <a:srgbClr val="007C6A"/>
                </a:solidFill>
                <a:latin typeface="Verdana" panose="020B0604030504040204" pitchFamily="34" charset="0"/>
              </a:rPr>
              <a:t>掉的话，就会丢失最后一次快照后的所有修改。</a:t>
            </a:r>
          </a:p>
        </p:txBody>
      </p:sp>
      <p:sp>
        <p:nvSpPr>
          <p:cNvPr id="7" name="矩形 6"/>
          <p:cNvSpPr/>
          <p:nvPr/>
        </p:nvSpPr>
        <p:spPr>
          <a:xfrm>
            <a:off x="911185" y="3780260"/>
            <a:ext cx="7920880" cy="830997"/>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虽然</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在</a:t>
            </a:r>
            <a:r>
              <a:rPr lang="en-US" altLang="zh-CN" sz="2400">
                <a:solidFill>
                  <a:srgbClr val="007C6A"/>
                </a:solidFill>
                <a:latin typeface="Verdana" panose="020B0604030504040204" pitchFamily="34" charset="0"/>
              </a:rPr>
              <a:t>fork</a:t>
            </a:r>
            <a:r>
              <a:rPr lang="zh-CN" altLang="en-US" sz="2400">
                <a:solidFill>
                  <a:srgbClr val="007C6A"/>
                </a:solidFill>
                <a:latin typeface="Verdana" panose="020B0604030504040204" pitchFamily="34" charset="0"/>
              </a:rPr>
              <a:t>时使用了写时拷贝技术</a:t>
            </a:r>
            <a:r>
              <a:rPr lang="en-US" altLang="zh-CN" sz="2400">
                <a:solidFill>
                  <a:srgbClr val="007C6A"/>
                </a:solidFill>
                <a:latin typeface="Verdana" panose="020B0604030504040204" pitchFamily="34" charset="0"/>
              </a:rPr>
              <a:t>,</a:t>
            </a:r>
            <a:r>
              <a:rPr lang="zh-CN" altLang="en-US" sz="2400">
                <a:solidFill>
                  <a:srgbClr val="007C6A"/>
                </a:solidFill>
                <a:latin typeface="Verdana" panose="020B0604030504040204" pitchFamily="34" charset="0"/>
              </a:rPr>
              <a:t>但是如果数据庞大时还是比较消耗性能。</a:t>
            </a:r>
            <a:endParaRPr lang="en-US" altLang="zh-CN" sz="2400">
              <a:solidFill>
                <a:srgbClr val="007C6A"/>
              </a:solidFill>
              <a:latin typeface="Verdana" panose="020B0604030504040204" pitchFamily="34" charset="0"/>
            </a:endParaRPr>
          </a:p>
        </p:txBody>
      </p:sp>
      <p:pic>
        <p:nvPicPr>
          <p:cNvPr id="8" name="图片 7"/>
          <p:cNvPicPr>
            <a:picLocks noChangeAspect="1"/>
          </p:cNvPicPr>
          <p:nvPr/>
        </p:nvPicPr>
        <p:blipFill>
          <a:blip r:embed="rId2"/>
          <a:stretch>
            <a:fillRect/>
          </a:stretch>
        </p:blipFill>
        <p:spPr>
          <a:xfrm>
            <a:off x="3779912" y="1322376"/>
            <a:ext cx="4564726" cy="1929897"/>
          </a:xfrm>
          <a:prstGeom prst="rect">
            <a:avLst/>
          </a:prstGeom>
        </p:spPr>
      </p:pic>
      <p:sp>
        <p:nvSpPr>
          <p:cNvPr id="10" name="矩形 9"/>
          <p:cNvSpPr/>
          <p:nvPr/>
        </p:nvSpPr>
        <p:spPr>
          <a:xfrm>
            <a:off x="2483768" y="116632"/>
            <a:ext cx="2839560"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--RDB</a:t>
            </a:r>
          </a:p>
        </p:txBody>
      </p:sp>
    </p:spTree>
    <p:extLst>
      <p:ext uri="{BB962C8B-B14F-4D97-AF65-F5344CB8AC3E}">
        <p14:creationId xmlns:p14="http://schemas.microsoft.com/office/powerpoint/2010/main" val="12398753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115929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p>
        </p:txBody>
      </p:sp>
      <p:sp>
        <p:nvSpPr>
          <p:cNvPr id="4" name="矩形 3"/>
          <p:cNvSpPr/>
          <p:nvPr/>
        </p:nvSpPr>
        <p:spPr>
          <a:xfrm>
            <a:off x="683568" y="1844824"/>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a:solidFill>
                  <a:srgbClr val="FF0000"/>
                </a:solidFill>
                <a:latin typeface="Verdana" panose="020B0604030504040204" pitchFamily="34" charset="0"/>
              </a:rPr>
              <a:t>以日志的形式来记录每个写操作</a:t>
            </a:r>
            <a:r>
              <a:rPr lang="zh-CN" altLang="en-US" sz="2400">
                <a:solidFill>
                  <a:srgbClr val="007C6A"/>
                </a:solidFill>
                <a:latin typeface="Verdana" panose="020B0604030504040204" pitchFamily="34" charset="0"/>
              </a:rPr>
              <a:t>，将</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执行过的所有写指令记录下来</a:t>
            </a:r>
            <a:r>
              <a:rPr lang="en-US" altLang="zh-CN" sz="2400">
                <a:solidFill>
                  <a:srgbClr val="007C6A"/>
                </a:solidFill>
                <a:latin typeface="Verdana" panose="020B0604030504040204" pitchFamily="34" charset="0"/>
              </a:rPr>
              <a:t>(</a:t>
            </a:r>
            <a:r>
              <a:rPr lang="zh-CN" altLang="en-US" sz="2400">
                <a:solidFill>
                  <a:srgbClr val="007C6A"/>
                </a:solidFill>
                <a:latin typeface="Verdana" panose="020B0604030504040204" pitchFamily="34" charset="0"/>
              </a:rPr>
              <a:t>读操作不记录</a:t>
            </a:r>
            <a:r>
              <a:rPr lang="en-US" altLang="zh-CN" sz="2400">
                <a:solidFill>
                  <a:srgbClr val="007C6A"/>
                </a:solidFill>
                <a:latin typeface="Verdana" panose="020B0604030504040204" pitchFamily="34" charset="0"/>
              </a:rPr>
              <a:t>)</a:t>
            </a:r>
            <a:r>
              <a:rPr lang="zh-CN" altLang="en-US" sz="2400">
                <a:solidFill>
                  <a:srgbClr val="007C6A"/>
                </a:solidFill>
                <a:latin typeface="Verdana" panose="020B0604030504040204" pitchFamily="34" charset="0"/>
              </a:rPr>
              <a:t>，只许追加文件但不可以改写文件，</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启动之初会读取该文件重新构建数据，换言之，</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重启的话就根据日志文件的内容将写指令从前到后执行一次以完成数据的恢复工作。</a:t>
            </a:r>
          </a:p>
        </p:txBody>
      </p:sp>
      <p:sp>
        <p:nvSpPr>
          <p:cNvPr id="5" name="矩形 4"/>
          <p:cNvSpPr/>
          <p:nvPr/>
        </p:nvSpPr>
        <p:spPr>
          <a:xfrm>
            <a:off x="2483768" y="116632"/>
            <a:ext cx="2830518"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--AOF</a:t>
            </a:r>
          </a:p>
        </p:txBody>
      </p:sp>
    </p:spTree>
    <p:extLst>
      <p:ext uri="{BB962C8B-B14F-4D97-AF65-F5344CB8AC3E}">
        <p14:creationId xmlns:p14="http://schemas.microsoft.com/office/powerpoint/2010/main" val="37851394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495" y="3092946"/>
            <a:ext cx="761112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可以在</a:t>
            </a:r>
            <a:r>
              <a:rPr lang="en-US" altLang="zh-CN" sz="2000">
                <a:solidFill>
                  <a:srgbClr val="007C6A"/>
                </a:solidFill>
                <a:latin typeface="Verdana" panose="020B0604030504040204" pitchFamily="34" charset="0"/>
              </a:rPr>
              <a:t>redis.conf</a:t>
            </a:r>
            <a:r>
              <a:rPr lang="zh-CN" altLang="en-US" sz="2000">
                <a:solidFill>
                  <a:srgbClr val="007C6A"/>
                </a:solidFill>
                <a:latin typeface="Verdana" panose="020B0604030504040204" pitchFamily="34" charset="0"/>
              </a:rPr>
              <a:t>中配置文件名称，默认为</a:t>
            </a:r>
            <a:r>
              <a:rPr lang="en-US" altLang="zh-CN" sz="2000">
                <a:solidFill>
                  <a:srgbClr val="007C6A"/>
                </a:solidFill>
                <a:latin typeface="Verdana" panose="020B0604030504040204" pitchFamily="34" charset="0"/>
              </a:rPr>
              <a:t> </a:t>
            </a:r>
            <a:r>
              <a:rPr lang="en-US" altLang="zh-CN" sz="2000" err="1">
                <a:solidFill>
                  <a:srgbClr val="007C6A"/>
                </a:solidFill>
                <a:latin typeface="Verdana" panose="020B0604030504040204" pitchFamily="34" charset="0"/>
              </a:rPr>
              <a:t>appendonly.aof</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5" name="矩形 4"/>
          <p:cNvSpPr/>
          <p:nvPr/>
        </p:nvSpPr>
        <p:spPr>
          <a:xfrm>
            <a:off x="793495" y="5008972"/>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a:solidFill>
                  <a:srgbClr val="007C6A"/>
                </a:solidFill>
                <a:latin typeface="Verdana" panose="020B0604030504040204" pitchFamily="34" charset="0"/>
              </a:rPr>
              <a:t>AOF</a:t>
            </a:r>
            <a:r>
              <a:rPr lang="zh-CN" altLang="en-US" sz="2000">
                <a:solidFill>
                  <a:srgbClr val="007C6A"/>
                </a:solidFill>
                <a:latin typeface="Verdana" panose="020B0604030504040204" pitchFamily="34" charset="0"/>
              </a:rPr>
              <a:t>文件的保存路径，同</a:t>
            </a:r>
            <a:r>
              <a:rPr lang="en-US" altLang="zh-CN" sz="2000">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的路径一致。</a:t>
            </a:r>
          </a:p>
        </p:txBody>
      </p:sp>
      <p:sp>
        <p:nvSpPr>
          <p:cNvPr id="7" name="矩形 6"/>
          <p:cNvSpPr/>
          <p:nvPr/>
        </p:nvSpPr>
        <p:spPr>
          <a:xfrm>
            <a:off x="793495" y="1180783"/>
            <a:ext cx="5614037" cy="400110"/>
          </a:xfrm>
          <a:prstGeom prst="rect">
            <a:avLst/>
          </a:prstGeom>
        </p:spPr>
        <p:txBody>
          <a:bodyPr wrap="none">
            <a:spAutoFit/>
          </a:bodyPr>
          <a:lstStyle/>
          <a:p>
            <a:pPr marL="285750" indent="-285750">
              <a:buFont typeface="Arial" panose="020B0604020202020204" pitchFamily="34" charset="0"/>
              <a:buChar char="•"/>
            </a:pPr>
            <a:r>
              <a:rPr lang="en-US" altLang="zh-CN" sz="2000">
                <a:solidFill>
                  <a:srgbClr val="FF0000"/>
                </a:solidFill>
                <a:latin typeface="Verdana" panose="020B0604030504040204" pitchFamily="34" charset="0"/>
              </a:rPr>
              <a:t>AOF</a:t>
            </a:r>
            <a:r>
              <a:rPr lang="zh-CN" altLang="en-US" sz="2000">
                <a:solidFill>
                  <a:srgbClr val="FF0000"/>
                </a:solidFill>
                <a:latin typeface="Verdana" panose="020B0604030504040204" pitchFamily="34" charset="0"/>
              </a:rPr>
              <a:t>默认不开启，需要手动在配置文件中配置</a:t>
            </a:r>
          </a:p>
        </p:txBody>
      </p:sp>
      <p:pic>
        <p:nvPicPr>
          <p:cNvPr id="8" name="图片 7"/>
          <p:cNvPicPr>
            <a:picLocks noChangeAspect="1"/>
          </p:cNvPicPr>
          <p:nvPr/>
        </p:nvPicPr>
        <p:blipFill>
          <a:blip r:embed="rId2"/>
          <a:stretch>
            <a:fillRect/>
          </a:stretch>
        </p:blipFill>
        <p:spPr>
          <a:xfrm>
            <a:off x="1191034" y="1787565"/>
            <a:ext cx="5991225" cy="1200150"/>
          </a:xfrm>
          <a:prstGeom prst="rect">
            <a:avLst/>
          </a:prstGeom>
          <a:ln>
            <a:solidFill>
              <a:schemeClr val="accent1"/>
            </a:solidFill>
          </a:ln>
        </p:spPr>
      </p:pic>
      <p:pic>
        <p:nvPicPr>
          <p:cNvPr id="9" name="图片 8"/>
          <p:cNvPicPr>
            <a:picLocks noChangeAspect="1"/>
          </p:cNvPicPr>
          <p:nvPr/>
        </p:nvPicPr>
        <p:blipFill>
          <a:blip r:embed="rId3"/>
          <a:stretch>
            <a:fillRect/>
          </a:stretch>
        </p:blipFill>
        <p:spPr>
          <a:xfrm>
            <a:off x="1191034" y="3775932"/>
            <a:ext cx="5753100" cy="752475"/>
          </a:xfrm>
          <a:prstGeom prst="rect">
            <a:avLst/>
          </a:prstGeom>
          <a:ln>
            <a:solidFill>
              <a:schemeClr val="accent1"/>
            </a:solidFill>
          </a:ln>
        </p:spPr>
      </p:pic>
      <p:sp>
        <p:nvSpPr>
          <p:cNvPr id="10" name="矩形 9"/>
          <p:cNvSpPr/>
          <p:nvPr/>
        </p:nvSpPr>
        <p:spPr>
          <a:xfrm>
            <a:off x="2483768" y="116632"/>
            <a:ext cx="2830518"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--AOF</a:t>
            </a:r>
          </a:p>
        </p:txBody>
      </p:sp>
    </p:spTree>
    <p:extLst>
      <p:ext uri="{BB962C8B-B14F-4D97-AF65-F5344CB8AC3E}">
        <p14:creationId xmlns:p14="http://schemas.microsoft.com/office/powerpoint/2010/main" val="40938582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340768"/>
            <a:ext cx="5652509"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和</a:t>
            </a:r>
            <a:r>
              <a:rPr lang="en-US" altLang="zh-CN" sz="2400">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同时开启，</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听谁的？</a:t>
            </a:r>
            <a:endParaRPr lang="en-US" altLang="zh-CN" sz="2400">
              <a:solidFill>
                <a:srgbClr val="007C6A"/>
              </a:solidFill>
              <a:latin typeface="Verdana" panose="020B0604030504040204" pitchFamily="34" charset="0"/>
            </a:endParaRPr>
          </a:p>
        </p:txBody>
      </p:sp>
    </p:spTree>
    <p:extLst>
      <p:ext uri="{BB962C8B-B14F-4D97-AF65-F5344CB8AC3E}">
        <p14:creationId xmlns:p14="http://schemas.microsoft.com/office/powerpoint/2010/main" val="34035266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495" y="3194412"/>
            <a:ext cx="6760184" cy="461665"/>
          </a:xfrm>
          <a:prstGeom prst="rect">
            <a:avLst/>
          </a:prstGeom>
        </p:spPr>
        <p:txBody>
          <a:bodyPr wrap="none">
            <a:spAutoFit/>
          </a:bodyPr>
          <a:lstStyle/>
          <a:p>
            <a:pPr marL="342900" indent="-342900">
              <a:buFont typeface="Arial" panose="020B0604020202020204" pitchFamily="34" charset="0"/>
              <a:buChar char="•"/>
            </a:pPr>
            <a:r>
              <a:rPr lang="en-US" altLang="zh-CN" sz="2400">
                <a:solidFill>
                  <a:srgbClr val="FF0000"/>
                </a:solidFill>
                <a:latin typeface="Verdana" panose="020B0604030504040204" pitchFamily="34" charset="0"/>
              </a:rPr>
              <a:t>AOF</a:t>
            </a:r>
            <a:r>
              <a:rPr lang="zh-CN" altLang="en-US" sz="2400">
                <a:solidFill>
                  <a:srgbClr val="FF0000"/>
                </a:solidFill>
                <a:latin typeface="Verdana" panose="020B0604030504040204" pitchFamily="34" charset="0"/>
              </a:rPr>
              <a:t>和</a:t>
            </a:r>
            <a:r>
              <a:rPr lang="en-US" altLang="zh-CN" sz="2400">
                <a:solidFill>
                  <a:srgbClr val="FF0000"/>
                </a:solidFill>
                <a:latin typeface="Verdana" panose="020B0604030504040204" pitchFamily="34" charset="0"/>
              </a:rPr>
              <a:t>RDB</a:t>
            </a:r>
            <a:r>
              <a:rPr lang="zh-CN" altLang="en-US" sz="2400">
                <a:solidFill>
                  <a:srgbClr val="FF0000"/>
                </a:solidFill>
                <a:latin typeface="Verdana" panose="020B0604030504040204" pitchFamily="34" charset="0"/>
              </a:rPr>
              <a:t>同时开启，系统默认取</a:t>
            </a:r>
            <a:r>
              <a:rPr lang="en-US" altLang="zh-CN" sz="2400">
                <a:solidFill>
                  <a:srgbClr val="FF0000"/>
                </a:solidFill>
                <a:latin typeface="Verdana" panose="020B0604030504040204" pitchFamily="34" charset="0"/>
              </a:rPr>
              <a:t>AOF</a:t>
            </a:r>
            <a:r>
              <a:rPr lang="zh-CN" altLang="en-US" sz="2400">
                <a:solidFill>
                  <a:srgbClr val="FF0000"/>
                </a:solidFill>
                <a:latin typeface="Verdana" panose="020B0604030504040204" pitchFamily="34" charset="0"/>
              </a:rPr>
              <a:t>的数据</a:t>
            </a:r>
          </a:p>
        </p:txBody>
      </p:sp>
      <p:sp>
        <p:nvSpPr>
          <p:cNvPr id="4" name="矩形 3"/>
          <p:cNvSpPr/>
          <p:nvPr/>
        </p:nvSpPr>
        <p:spPr>
          <a:xfrm>
            <a:off x="395536" y="4293096"/>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文件故障恢复</a:t>
            </a:r>
            <a:endParaRPr lang="en-US" altLang="zh-CN" sz="2400">
              <a:solidFill>
                <a:srgbClr val="007C6A"/>
              </a:solidFill>
              <a:latin typeface="Verdana" panose="020B0604030504040204" pitchFamily="34" charset="0"/>
            </a:endParaRPr>
          </a:p>
        </p:txBody>
      </p:sp>
      <p:sp>
        <p:nvSpPr>
          <p:cNvPr id="5" name="矩形 4"/>
          <p:cNvSpPr/>
          <p:nvPr/>
        </p:nvSpPr>
        <p:spPr>
          <a:xfrm>
            <a:off x="793495" y="1543054"/>
            <a:ext cx="7488832" cy="1200329"/>
          </a:xfrm>
          <a:prstGeom prst="rect">
            <a:avLst/>
          </a:prstGeom>
        </p:spPr>
        <p:txBody>
          <a:bodyPr wrap="square">
            <a:spAutoFit/>
          </a:bodyPr>
          <a:lstStyle/>
          <a:p>
            <a:pPr marL="342900" indent="-342900">
              <a:buFont typeface="Arial" panose="020B0604020202020204" pitchFamily="34" charset="0"/>
              <a:buChar char="•"/>
            </a:pPr>
            <a:r>
              <a:rPr lang="en-US" altLang="zh-CN" sz="2400">
                <a:solidFill>
                  <a:srgbClr val="007C6A"/>
                </a:solidFill>
              </a:rPr>
              <a:t>AOF</a:t>
            </a:r>
            <a:r>
              <a:rPr lang="zh-CN" altLang="en-US" sz="2400">
                <a:solidFill>
                  <a:srgbClr val="007C6A"/>
                </a:solidFill>
              </a:rPr>
              <a:t>的备份机制和性能虽然和</a:t>
            </a:r>
            <a:r>
              <a:rPr lang="en-US" altLang="zh-CN" sz="2400">
                <a:solidFill>
                  <a:srgbClr val="007C6A"/>
                </a:solidFill>
              </a:rPr>
              <a:t>RDB</a:t>
            </a:r>
            <a:r>
              <a:rPr lang="zh-CN" altLang="en-US" sz="2400">
                <a:solidFill>
                  <a:srgbClr val="007C6A"/>
                </a:solidFill>
              </a:rPr>
              <a:t>不同</a:t>
            </a:r>
            <a:r>
              <a:rPr lang="en-US" altLang="zh-CN" sz="2400">
                <a:solidFill>
                  <a:srgbClr val="007C6A"/>
                </a:solidFill>
              </a:rPr>
              <a:t>, </a:t>
            </a:r>
            <a:r>
              <a:rPr lang="zh-CN" altLang="en-US" sz="2400">
                <a:solidFill>
                  <a:srgbClr val="007C6A"/>
                </a:solidFill>
              </a:rPr>
              <a:t>但是备份和恢复的操作同</a:t>
            </a:r>
            <a:r>
              <a:rPr lang="en-US" altLang="zh-CN" sz="2400">
                <a:solidFill>
                  <a:srgbClr val="007C6A"/>
                </a:solidFill>
              </a:rPr>
              <a:t>RDB</a:t>
            </a:r>
            <a:r>
              <a:rPr lang="zh-CN" altLang="en-US" sz="2400">
                <a:solidFill>
                  <a:srgbClr val="007C6A"/>
                </a:solidFill>
              </a:rPr>
              <a:t>一样，都是拷贝备份文件，需要恢复时再拷贝到</a:t>
            </a:r>
            <a:r>
              <a:rPr lang="en-US" altLang="zh-CN" sz="2400">
                <a:solidFill>
                  <a:srgbClr val="007C6A"/>
                </a:solidFill>
              </a:rPr>
              <a:t>Redis</a:t>
            </a:r>
            <a:r>
              <a:rPr lang="zh-CN" altLang="en-US" sz="2400">
                <a:solidFill>
                  <a:srgbClr val="007C6A"/>
                </a:solidFill>
              </a:rPr>
              <a:t>工作目录下，启动系统即加载。</a:t>
            </a:r>
            <a:endParaRPr lang="zh-CN" altLang="en-US" sz="2400">
              <a:solidFill>
                <a:srgbClr val="007C6A"/>
              </a:solidFill>
              <a:latin typeface="Verdana" panose="020B0604030504040204" pitchFamily="34" charset="0"/>
            </a:endParaRPr>
          </a:p>
        </p:txBody>
      </p:sp>
      <p:sp>
        <p:nvSpPr>
          <p:cNvPr id="6" name="矩形 5"/>
          <p:cNvSpPr/>
          <p:nvPr/>
        </p:nvSpPr>
        <p:spPr>
          <a:xfrm>
            <a:off x="793495" y="5008972"/>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a:solidFill>
                  <a:srgbClr val="007C6A"/>
                </a:solidFill>
                <a:latin typeface="Verdana" panose="020B0604030504040204" pitchFamily="34" charset="0"/>
              </a:rPr>
              <a:t>AOF</a:t>
            </a:r>
            <a:r>
              <a:rPr lang="zh-CN" altLang="en-US" sz="2000">
                <a:solidFill>
                  <a:srgbClr val="007C6A"/>
                </a:solidFill>
                <a:latin typeface="Verdana" panose="020B0604030504040204" pitchFamily="34" charset="0"/>
              </a:rPr>
              <a:t>文件的保存路径，同</a:t>
            </a:r>
            <a:r>
              <a:rPr lang="en-US" altLang="zh-CN" sz="2000">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的路径一致。</a:t>
            </a:r>
          </a:p>
        </p:txBody>
      </p:sp>
      <p:sp>
        <p:nvSpPr>
          <p:cNvPr id="7" name="矩形 6"/>
          <p:cNvSpPr/>
          <p:nvPr/>
        </p:nvSpPr>
        <p:spPr>
          <a:xfrm>
            <a:off x="392470" y="990378"/>
            <a:ext cx="3009157"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文件故障</a:t>
            </a:r>
            <a:r>
              <a:rPr lang="zh-CN" altLang="en-US" sz="2400" b="1">
                <a:solidFill>
                  <a:srgbClr val="007C6A"/>
                </a:solidFill>
                <a:latin typeface="Verdana" panose="020B0604030504040204" pitchFamily="34" charset="0"/>
              </a:rPr>
              <a:t>备份</a:t>
            </a:r>
            <a:endParaRPr lang="en-US" altLang="zh-CN" sz="2400">
              <a:solidFill>
                <a:srgbClr val="007C6A"/>
              </a:solidFill>
              <a:latin typeface="Verdana" panose="020B0604030504040204" pitchFamily="34" charset="0"/>
            </a:endParaRPr>
          </a:p>
        </p:txBody>
      </p:sp>
      <p:sp>
        <p:nvSpPr>
          <p:cNvPr id="8" name="矩形 7"/>
          <p:cNvSpPr/>
          <p:nvPr/>
        </p:nvSpPr>
        <p:spPr>
          <a:xfrm>
            <a:off x="2483768" y="116632"/>
            <a:ext cx="2830518"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--AOF</a:t>
            </a:r>
          </a:p>
        </p:txBody>
      </p:sp>
      <p:sp>
        <p:nvSpPr>
          <p:cNvPr id="9" name="矩形 8"/>
          <p:cNvSpPr/>
          <p:nvPr/>
        </p:nvSpPr>
        <p:spPr>
          <a:xfrm>
            <a:off x="793495" y="5540078"/>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如遇到</a:t>
            </a:r>
            <a:r>
              <a:rPr lang="en-US" altLang="zh-CN" sz="2000">
                <a:solidFill>
                  <a:srgbClr val="007C6A"/>
                </a:solidFill>
                <a:latin typeface="Verdana" panose="020B0604030504040204" pitchFamily="34" charset="0"/>
              </a:rPr>
              <a:t>AOF</a:t>
            </a:r>
            <a:r>
              <a:rPr lang="zh-CN" altLang="en-US" sz="2000">
                <a:solidFill>
                  <a:srgbClr val="007C6A"/>
                </a:solidFill>
                <a:latin typeface="Verdana" panose="020B0604030504040204" pitchFamily="34" charset="0"/>
              </a:rPr>
              <a:t>文件损坏，可通过</a:t>
            </a:r>
            <a:endParaRPr lang="en-US" altLang="zh-CN" sz="2000">
              <a:solidFill>
                <a:srgbClr val="007C6A"/>
              </a:solidFill>
              <a:latin typeface="Verdana" panose="020B0604030504040204" pitchFamily="34" charset="0"/>
            </a:endParaRPr>
          </a:p>
          <a:p>
            <a:r>
              <a:rPr lang="en-US" altLang="zh-CN" sz="2000">
                <a:solidFill>
                  <a:srgbClr val="007C6A"/>
                </a:solidFill>
                <a:latin typeface="Verdana" panose="020B0604030504040204" pitchFamily="34" charset="0"/>
              </a:rPr>
              <a:t>     redis-check-aof  --fix  appendonly.aof   </a:t>
            </a:r>
            <a:r>
              <a:rPr lang="zh-CN" altLang="en-US" sz="2000">
                <a:solidFill>
                  <a:srgbClr val="007C6A"/>
                </a:solidFill>
                <a:latin typeface="Verdana" panose="020B0604030504040204" pitchFamily="34" charset="0"/>
              </a:rPr>
              <a:t>进行恢复</a:t>
            </a:r>
          </a:p>
        </p:txBody>
      </p:sp>
    </p:spTree>
    <p:extLst>
      <p:ext uri="{BB962C8B-B14F-4D97-AF65-F5344CB8AC3E}">
        <p14:creationId xmlns:p14="http://schemas.microsoft.com/office/powerpoint/2010/main" val="136818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5576" y="980728"/>
            <a:ext cx="1621017" cy="576064"/>
          </a:xfrm>
          <a:prstGeom prst="rect">
            <a:avLst/>
          </a:prstGeom>
        </p:spPr>
      </p:pic>
      <p:sp>
        <p:nvSpPr>
          <p:cNvPr id="3" name="矩形 2"/>
          <p:cNvSpPr/>
          <p:nvPr/>
        </p:nvSpPr>
        <p:spPr>
          <a:xfrm>
            <a:off x="2764645" y="938994"/>
            <a:ext cx="1786258"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mongoDB</a:t>
            </a:r>
            <a:endParaRPr lang="en-US" altLang="zh-CN" sz="2400" b="1">
              <a:solidFill>
                <a:srgbClr val="007C6A"/>
              </a:solidFill>
            </a:endParaRPr>
          </a:p>
        </p:txBody>
      </p:sp>
      <p:sp>
        <p:nvSpPr>
          <p:cNvPr id="4" name="矩形 3"/>
          <p:cNvSpPr/>
          <p:nvPr/>
        </p:nvSpPr>
        <p:spPr>
          <a:xfrm>
            <a:off x="989783" y="1700808"/>
            <a:ext cx="7056784" cy="245605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000">
                <a:solidFill>
                  <a:srgbClr val="007C6A"/>
                </a:solidFill>
              </a:rPr>
              <a:t>高性能、开源、模式自由</a:t>
            </a:r>
            <a:r>
              <a:rPr lang="en-US" altLang="zh-CN" sz="2000">
                <a:solidFill>
                  <a:srgbClr val="007C6A"/>
                </a:solidFill>
              </a:rPr>
              <a:t>(schema  free)</a:t>
            </a:r>
            <a:r>
              <a:rPr lang="zh-CN" altLang="en-US" sz="2000">
                <a:solidFill>
                  <a:srgbClr val="007C6A"/>
                </a:solidFill>
              </a:rPr>
              <a:t>的</a:t>
            </a:r>
            <a:r>
              <a:rPr lang="zh-CN" altLang="en-US" sz="2000">
                <a:solidFill>
                  <a:srgbClr val="FF0000"/>
                </a:solidFill>
              </a:rPr>
              <a:t>文档型数据库</a:t>
            </a:r>
            <a:endParaRPr lang="en-US" altLang="zh-CN" sz="2000">
              <a:solidFill>
                <a:srgbClr val="FF0000"/>
              </a:solidFill>
            </a:endParaRPr>
          </a:p>
          <a:p>
            <a:pPr marL="342900" indent="-342900">
              <a:lnSpc>
                <a:spcPct val="12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如果内存不足，把不常用的数据保存到硬盘</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虽然是</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模式，但是对</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value</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（尤其是</a:t>
            </a:r>
            <a:r>
              <a:rPr lang="en-US" altLang="zh-CN" err="1">
                <a:solidFill>
                  <a:srgbClr val="007C6A"/>
                </a:solidFill>
                <a:latin typeface="Arial" panose="020B0604020202020204" pitchFamily="34" charset="0"/>
                <a:ea typeface="微软雅黑" panose="020B0503020204020204" pitchFamily="34" charset="-122"/>
                <a:sym typeface="Arial" panose="020B0604020202020204" pitchFamily="34" charset="0"/>
              </a:rPr>
              <a:t>json</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）提供了丰富的查询功能</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a:solidFill>
                  <a:srgbClr val="007C6A"/>
                </a:solidFill>
              </a:rPr>
              <a:t>支持二进制数据及大型对象</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可以根据数据的特点替代</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RDBMS </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，成为独立的数据库。或者配合</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RDBMS</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，存储特定的数据。</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p:cNvPicPr>
            <a:picLocks noChangeAspect="1"/>
          </p:cNvPicPr>
          <p:nvPr/>
        </p:nvPicPr>
        <p:blipFill>
          <a:blip r:embed="rId3"/>
          <a:stretch>
            <a:fillRect/>
          </a:stretch>
        </p:blipFill>
        <p:spPr>
          <a:xfrm>
            <a:off x="1409754" y="4156865"/>
            <a:ext cx="6636813" cy="2418406"/>
          </a:xfrm>
          <a:prstGeom prst="rect">
            <a:avLst/>
          </a:prstGeom>
        </p:spPr>
      </p:pic>
      <p:sp>
        <p:nvSpPr>
          <p:cNvPr id="7" name="TextBox 1"/>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文档数据库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0859631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同步频率设置</a:t>
            </a:r>
            <a:endParaRPr lang="en-US" altLang="zh-CN" sz="2400">
              <a:solidFill>
                <a:srgbClr val="007C6A"/>
              </a:solidFill>
              <a:latin typeface="Verdana" panose="020B0604030504040204" pitchFamily="34" charset="0"/>
            </a:endParaRPr>
          </a:p>
        </p:txBody>
      </p:sp>
      <p:pic>
        <p:nvPicPr>
          <p:cNvPr id="3" name="图片 2"/>
          <p:cNvPicPr>
            <a:picLocks noChangeAspect="1"/>
          </p:cNvPicPr>
          <p:nvPr/>
        </p:nvPicPr>
        <p:blipFill>
          <a:blip r:embed="rId2"/>
          <a:stretch>
            <a:fillRect/>
          </a:stretch>
        </p:blipFill>
        <p:spPr>
          <a:xfrm>
            <a:off x="1259632" y="4005064"/>
            <a:ext cx="5930071" cy="1728192"/>
          </a:xfrm>
          <a:prstGeom prst="rect">
            <a:avLst/>
          </a:prstGeom>
          <a:ln>
            <a:solidFill>
              <a:schemeClr val="accent1"/>
            </a:solidFill>
          </a:ln>
        </p:spPr>
      </p:pic>
      <p:sp>
        <p:nvSpPr>
          <p:cNvPr id="4" name="矩形 3"/>
          <p:cNvSpPr/>
          <p:nvPr/>
        </p:nvSpPr>
        <p:spPr>
          <a:xfrm>
            <a:off x="755576" y="1711550"/>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始终同步，每次</a:t>
            </a:r>
            <a:r>
              <a:rPr lang="en-US" altLang="zh-CN" sz="2000">
                <a:solidFill>
                  <a:srgbClr val="007C6A"/>
                </a:solidFill>
                <a:latin typeface="Verdana" panose="020B0604030504040204" pitchFamily="34" charset="0"/>
              </a:rPr>
              <a:t>Redis</a:t>
            </a:r>
            <a:r>
              <a:rPr lang="zh-CN" altLang="en-US" sz="2000">
                <a:solidFill>
                  <a:srgbClr val="007C6A"/>
                </a:solidFill>
                <a:latin typeface="Verdana" panose="020B0604030504040204" pitchFamily="34" charset="0"/>
              </a:rPr>
              <a:t>的写入都会立刻记入日志</a:t>
            </a:r>
          </a:p>
        </p:txBody>
      </p:sp>
      <p:sp>
        <p:nvSpPr>
          <p:cNvPr id="5" name="矩形 4"/>
          <p:cNvSpPr/>
          <p:nvPr/>
        </p:nvSpPr>
        <p:spPr>
          <a:xfrm>
            <a:off x="755576" y="2242173"/>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每秒同步，每秒记入日志一次，如果宕机，本秒的数据可能丢失。</a:t>
            </a:r>
          </a:p>
        </p:txBody>
      </p:sp>
      <p:sp>
        <p:nvSpPr>
          <p:cNvPr id="6" name="矩形 5"/>
          <p:cNvSpPr/>
          <p:nvPr/>
        </p:nvSpPr>
        <p:spPr>
          <a:xfrm>
            <a:off x="755576" y="3070214"/>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把不主动进行同步，把同步时机交给操作系统。</a:t>
            </a:r>
          </a:p>
        </p:txBody>
      </p:sp>
      <p:sp>
        <p:nvSpPr>
          <p:cNvPr id="7" name="矩形 6"/>
          <p:cNvSpPr/>
          <p:nvPr/>
        </p:nvSpPr>
        <p:spPr>
          <a:xfrm>
            <a:off x="2483768" y="116632"/>
            <a:ext cx="2830518"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--AOF</a:t>
            </a:r>
          </a:p>
        </p:txBody>
      </p:sp>
    </p:spTree>
    <p:extLst>
      <p:ext uri="{BB962C8B-B14F-4D97-AF65-F5344CB8AC3E}">
        <p14:creationId xmlns:p14="http://schemas.microsoft.com/office/powerpoint/2010/main" val="108288350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412776"/>
            <a:ext cx="1693605"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Rewrite</a:t>
            </a:r>
          </a:p>
        </p:txBody>
      </p:sp>
      <p:sp>
        <p:nvSpPr>
          <p:cNvPr id="4" name="矩形 3"/>
          <p:cNvSpPr/>
          <p:nvPr/>
        </p:nvSpPr>
        <p:spPr>
          <a:xfrm>
            <a:off x="827584" y="1978026"/>
            <a:ext cx="7488832"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rPr>
              <a:t>AOF</a:t>
            </a:r>
            <a:r>
              <a:rPr lang="zh-CN" altLang="en-US" sz="2000">
                <a:solidFill>
                  <a:srgbClr val="007C6A"/>
                </a:solidFill>
              </a:rPr>
              <a:t>采用文件追加方式，文件会越来越大为避免出现此种情况，新增了重写机制</a:t>
            </a:r>
            <a:r>
              <a:rPr lang="en-US" altLang="zh-CN" sz="2000">
                <a:solidFill>
                  <a:srgbClr val="007C6A"/>
                </a:solidFill>
              </a:rPr>
              <a:t>,</a:t>
            </a:r>
            <a:r>
              <a:rPr lang="zh-CN" altLang="en-US" sz="2000">
                <a:solidFill>
                  <a:srgbClr val="007C6A"/>
                </a:solidFill>
              </a:rPr>
              <a:t>当</a:t>
            </a:r>
            <a:r>
              <a:rPr lang="en-US" altLang="zh-CN" sz="2000">
                <a:solidFill>
                  <a:srgbClr val="007C6A"/>
                </a:solidFill>
              </a:rPr>
              <a:t>AOF</a:t>
            </a:r>
            <a:r>
              <a:rPr lang="zh-CN" altLang="en-US" sz="2000">
                <a:solidFill>
                  <a:srgbClr val="007C6A"/>
                </a:solidFill>
              </a:rPr>
              <a:t>文件的大小超过所设定的阈值时，</a:t>
            </a:r>
            <a:r>
              <a:rPr lang="en-US" altLang="zh-CN" sz="2000">
                <a:solidFill>
                  <a:srgbClr val="007C6A"/>
                </a:solidFill>
              </a:rPr>
              <a:t>Redis</a:t>
            </a:r>
            <a:r>
              <a:rPr lang="zh-CN" altLang="en-US" sz="2000">
                <a:solidFill>
                  <a:srgbClr val="007C6A"/>
                </a:solidFill>
              </a:rPr>
              <a:t>就会启动</a:t>
            </a:r>
            <a:r>
              <a:rPr lang="en-US" altLang="zh-CN" sz="2000">
                <a:solidFill>
                  <a:srgbClr val="007C6A"/>
                </a:solidFill>
              </a:rPr>
              <a:t>AOF</a:t>
            </a:r>
            <a:r>
              <a:rPr lang="zh-CN" altLang="en-US" sz="2000">
                <a:solidFill>
                  <a:srgbClr val="007C6A"/>
                </a:solidFill>
              </a:rPr>
              <a:t>文件的内容压缩，只保留可以恢复数据的最小指令集</a:t>
            </a:r>
            <a:r>
              <a:rPr lang="en-US" altLang="zh-CN" sz="2000">
                <a:solidFill>
                  <a:srgbClr val="007C6A"/>
                </a:solidFill>
              </a:rPr>
              <a:t>.</a:t>
            </a:r>
            <a:r>
              <a:rPr lang="zh-CN" altLang="en-US" sz="2000">
                <a:solidFill>
                  <a:srgbClr val="007C6A"/>
                </a:solidFill>
              </a:rPr>
              <a:t>可以使用命令</a:t>
            </a:r>
            <a:r>
              <a:rPr lang="en-US" altLang="zh-CN" sz="2000" err="1">
                <a:solidFill>
                  <a:srgbClr val="007C6A"/>
                </a:solidFill>
              </a:rPr>
              <a:t>bgrewriteaof</a:t>
            </a:r>
            <a:r>
              <a:rPr lang="zh-CN" altLang="en-US" sz="2000">
                <a:solidFill>
                  <a:srgbClr val="007C6A"/>
                </a:solidFill>
              </a:rPr>
              <a:t>。</a:t>
            </a:r>
            <a:endParaRPr lang="en-US" altLang="zh-CN" sz="2000">
              <a:solidFill>
                <a:srgbClr val="007C6A"/>
              </a:solidFill>
            </a:endParaRPr>
          </a:p>
        </p:txBody>
      </p:sp>
      <p:sp>
        <p:nvSpPr>
          <p:cNvPr id="5" name="矩形 4"/>
          <p:cNvSpPr/>
          <p:nvPr/>
        </p:nvSpPr>
        <p:spPr>
          <a:xfrm>
            <a:off x="2483768" y="116632"/>
            <a:ext cx="2830518"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--AOF</a:t>
            </a:r>
          </a:p>
        </p:txBody>
      </p:sp>
    </p:spTree>
    <p:extLst>
      <p:ext uri="{BB962C8B-B14F-4D97-AF65-F5344CB8AC3E}">
        <p14:creationId xmlns:p14="http://schemas.microsoft.com/office/powerpoint/2010/main" val="14040545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412776"/>
            <a:ext cx="3513013"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如何实现重写？</a:t>
            </a:r>
            <a:endParaRPr lang="en-US" altLang="zh-CN" sz="2400">
              <a:solidFill>
                <a:srgbClr val="007C6A"/>
              </a:solidFill>
              <a:latin typeface="Verdana" panose="020B0604030504040204" pitchFamily="34" charset="0"/>
            </a:endParaRPr>
          </a:p>
        </p:txBody>
      </p:sp>
      <p:sp>
        <p:nvSpPr>
          <p:cNvPr id="3" name="矩形 2"/>
          <p:cNvSpPr/>
          <p:nvPr/>
        </p:nvSpPr>
        <p:spPr>
          <a:xfrm>
            <a:off x="971600" y="2204864"/>
            <a:ext cx="7272808"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rPr>
              <a:t>AOF</a:t>
            </a:r>
            <a:r>
              <a:rPr lang="zh-CN" altLang="en-US" sz="2000">
                <a:solidFill>
                  <a:srgbClr val="007C6A"/>
                </a:solidFill>
              </a:rPr>
              <a:t>文件持续增长而过大时，会</a:t>
            </a:r>
            <a:r>
              <a:rPr lang="en-US" altLang="zh-CN" sz="2000">
                <a:solidFill>
                  <a:srgbClr val="007C6A"/>
                </a:solidFill>
              </a:rPr>
              <a:t>fork</a:t>
            </a:r>
            <a:r>
              <a:rPr lang="zh-CN" altLang="en-US" sz="2000">
                <a:solidFill>
                  <a:srgbClr val="007C6A"/>
                </a:solidFill>
              </a:rPr>
              <a:t>出一条新进程来将文件重写</a:t>
            </a:r>
            <a:r>
              <a:rPr lang="en-US" altLang="zh-CN" sz="2000">
                <a:solidFill>
                  <a:srgbClr val="007C6A"/>
                </a:solidFill>
              </a:rPr>
              <a:t>(</a:t>
            </a:r>
            <a:r>
              <a:rPr lang="zh-CN" altLang="en-US" sz="2000">
                <a:solidFill>
                  <a:srgbClr val="007C6A"/>
                </a:solidFill>
              </a:rPr>
              <a:t>也是先写临时文件最后再</a:t>
            </a:r>
            <a:r>
              <a:rPr lang="en-US" altLang="zh-CN" sz="2000">
                <a:solidFill>
                  <a:srgbClr val="007C6A"/>
                </a:solidFill>
              </a:rPr>
              <a:t>rename)</a:t>
            </a:r>
            <a:r>
              <a:rPr lang="zh-CN" altLang="en-US" sz="2000">
                <a:solidFill>
                  <a:srgbClr val="007C6A"/>
                </a:solidFill>
              </a:rPr>
              <a:t>，遍历新进程的内存中数据，每条记录有一条的</a:t>
            </a:r>
            <a:r>
              <a:rPr lang="en-US" altLang="zh-CN" sz="2000">
                <a:solidFill>
                  <a:srgbClr val="007C6A"/>
                </a:solidFill>
              </a:rPr>
              <a:t>Set</a:t>
            </a:r>
            <a:r>
              <a:rPr lang="zh-CN" altLang="en-US" sz="2000">
                <a:solidFill>
                  <a:srgbClr val="007C6A"/>
                </a:solidFill>
              </a:rPr>
              <a:t>语句。重写</a:t>
            </a:r>
            <a:r>
              <a:rPr lang="en-US" altLang="zh-CN" sz="2000" err="1">
                <a:solidFill>
                  <a:srgbClr val="007C6A"/>
                </a:solidFill>
              </a:rPr>
              <a:t>aof</a:t>
            </a:r>
            <a:r>
              <a:rPr lang="zh-CN" altLang="en-US" sz="2000">
                <a:solidFill>
                  <a:srgbClr val="007C6A"/>
                </a:solidFill>
              </a:rPr>
              <a:t>文件的操作，并没有读取旧的</a:t>
            </a:r>
            <a:r>
              <a:rPr lang="en-US" altLang="zh-CN" sz="2000" err="1">
                <a:solidFill>
                  <a:srgbClr val="007C6A"/>
                </a:solidFill>
              </a:rPr>
              <a:t>aof</a:t>
            </a:r>
            <a:r>
              <a:rPr lang="zh-CN" altLang="en-US" sz="2000">
                <a:solidFill>
                  <a:srgbClr val="007C6A"/>
                </a:solidFill>
              </a:rPr>
              <a:t>文件，而是将整个内存中的数据库内容用命令的方式重写了一个新的</a:t>
            </a:r>
            <a:r>
              <a:rPr lang="en-US" altLang="zh-CN" sz="2000" err="1">
                <a:solidFill>
                  <a:srgbClr val="007C6A"/>
                </a:solidFill>
              </a:rPr>
              <a:t>aof</a:t>
            </a:r>
            <a:r>
              <a:rPr lang="zh-CN" altLang="en-US" sz="2000">
                <a:solidFill>
                  <a:srgbClr val="007C6A"/>
                </a:solidFill>
              </a:rPr>
              <a:t>文件，这点和快照有点类似。</a:t>
            </a:r>
          </a:p>
        </p:txBody>
      </p:sp>
      <p:sp>
        <p:nvSpPr>
          <p:cNvPr id="4" name="矩形 3"/>
          <p:cNvSpPr/>
          <p:nvPr/>
        </p:nvSpPr>
        <p:spPr>
          <a:xfrm>
            <a:off x="2483768" y="116632"/>
            <a:ext cx="2830518"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--AOF</a:t>
            </a:r>
          </a:p>
        </p:txBody>
      </p:sp>
    </p:spTree>
    <p:extLst>
      <p:ext uri="{BB962C8B-B14F-4D97-AF65-F5344CB8AC3E}">
        <p14:creationId xmlns:p14="http://schemas.microsoft.com/office/powerpoint/2010/main" val="23503411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196752"/>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何时重写</a:t>
            </a:r>
            <a:endParaRPr lang="en-US" altLang="zh-CN" sz="2400">
              <a:solidFill>
                <a:srgbClr val="007C6A"/>
              </a:solidFill>
              <a:latin typeface="Verdana" panose="020B0604030504040204" pitchFamily="34" charset="0"/>
            </a:endParaRPr>
          </a:p>
        </p:txBody>
      </p:sp>
      <p:sp>
        <p:nvSpPr>
          <p:cNvPr id="3" name="矩形 2"/>
          <p:cNvSpPr/>
          <p:nvPr/>
        </p:nvSpPr>
        <p:spPr>
          <a:xfrm>
            <a:off x="971600" y="1772816"/>
            <a:ext cx="7488832"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rPr>
              <a:t>重写虽然可以节约大量磁盘空间，减少恢复时间。但是每次重写还是有一定的负担的，因此设定</a:t>
            </a:r>
            <a:r>
              <a:rPr lang="en-US" altLang="zh-CN" sz="2000">
                <a:solidFill>
                  <a:srgbClr val="007C6A"/>
                </a:solidFill>
              </a:rPr>
              <a:t>Redis</a:t>
            </a:r>
            <a:r>
              <a:rPr lang="zh-CN" altLang="en-US" sz="2000">
                <a:solidFill>
                  <a:srgbClr val="007C6A"/>
                </a:solidFill>
              </a:rPr>
              <a:t>要满足一定条件才会进行重写。</a:t>
            </a:r>
            <a:endParaRPr lang="en-US" altLang="zh-CN" sz="2000">
              <a:solidFill>
                <a:srgbClr val="007C6A"/>
              </a:solidFill>
            </a:endParaRPr>
          </a:p>
        </p:txBody>
      </p:sp>
      <p:pic>
        <p:nvPicPr>
          <p:cNvPr id="5" name="图片 4"/>
          <p:cNvPicPr>
            <a:picLocks noChangeAspect="1"/>
          </p:cNvPicPr>
          <p:nvPr/>
        </p:nvPicPr>
        <p:blipFill>
          <a:blip r:embed="rId2"/>
          <a:stretch>
            <a:fillRect/>
          </a:stretch>
        </p:blipFill>
        <p:spPr>
          <a:xfrm>
            <a:off x="1475656" y="3364543"/>
            <a:ext cx="5879267" cy="1072569"/>
          </a:xfrm>
          <a:prstGeom prst="rect">
            <a:avLst/>
          </a:prstGeom>
          <a:ln>
            <a:solidFill>
              <a:schemeClr val="accent1"/>
            </a:solidFill>
          </a:ln>
        </p:spPr>
      </p:pic>
      <p:sp>
        <p:nvSpPr>
          <p:cNvPr id="6" name="矩形 5"/>
          <p:cNvSpPr/>
          <p:nvPr/>
        </p:nvSpPr>
        <p:spPr>
          <a:xfrm>
            <a:off x="979632" y="4551511"/>
            <a:ext cx="791284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rPr>
              <a:t>系统载入时或者上次重写完毕时，</a:t>
            </a:r>
            <a:r>
              <a:rPr lang="en-US" altLang="zh-CN" sz="2000">
                <a:solidFill>
                  <a:srgbClr val="007C6A"/>
                </a:solidFill>
              </a:rPr>
              <a:t>Redis</a:t>
            </a:r>
            <a:r>
              <a:rPr lang="zh-CN" altLang="en-US" sz="2000">
                <a:solidFill>
                  <a:srgbClr val="007C6A"/>
                </a:solidFill>
              </a:rPr>
              <a:t>会记录此时</a:t>
            </a:r>
            <a:r>
              <a:rPr lang="en-US" altLang="zh-CN" sz="2000">
                <a:solidFill>
                  <a:srgbClr val="007C6A"/>
                </a:solidFill>
              </a:rPr>
              <a:t>AOF</a:t>
            </a:r>
            <a:r>
              <a:rPr lang="zh-CN" altLang="en-US" sz="2000">
                <a:solidFill>
                  <a:srgbClr val="007C6A"/>
                </a:solidFill>
              </a:rPr>
              <a:t>大小，设为</a:t>
            </a:r>
            <a:r>
              <a:rPr lang="en-US" altLang="zh-CN" sz="2000" err="1">
                <a:solidFill>
                  <a:srgbClr val="007C6A"/>
                </a:solidFill>
              </a:rPr>
              <a:t>base_size</a:t>
            </a:r>
            <a:r>
              <a:rPr lang="en-US" altLang="zh-CN" sz="2000">
                <a:solidFill>
                  <a:srgbClr val="007C6A"/>
                </a:solidFill>
              </a:rPr>
              <a:t>,</a:t>
            </a:r>
            <a:r>
              <a:rPr lang="zh-CN" altLang="en-US" sz="2000">
                <a:solidFill>
                  <a:srgbClr val="007C6A"/>
                </a:solidFill>
              </a:rPr>
              <a:t>如果</a:t>
            </a:r>
            <a:r>
              <a:rPr lang="en-US" altLang="zh-CN" sz="2000">
                <a:solidFill>
                  <a:srgbClr val="007C6A"/>
                </a:solidFill>
              </a:rPr>
              <a:t>Redis</a:t>
            </a:r>
            <a:r>
              <a:rPr lang="zh-CN" altLang="en-US" sz="2000">
                <a:solidFill>
                  <a:srgbClr val="007C6A"/>
                </a:solidFill>
              </a:rPr>
              <a:t>的</a:t>
            </a:r>
            <a:r>
              <a:rPr lang="en-US" altLang="zh-CN" sz="2000">
                <a:solidFill>
                  <a:srgbClr val="007C6A"/>
                </a:solidFill>
              </a:rPr>
              <a:t>AOF</a:t>
            </a:r>
            <a:r>
              <a:rPr lang="zh-CN" altLang="en-US" sz="2000">
                <a:solidFill>
                  <a:srgbClr val="007C6A"/>
                </a:solidFill>
              </a:rPr>
              <a:t>当前大小</a:t>
            </a:r>
            <a:r>
              <a:rPr lang="en-US" altLang="zh-CN" sz="2000">
                <a:solidFill>
                  <a:srgbClr val="007C6A"/>
                </a:solidFill>
              </a:rPr>
              <a:t>&gt;= </a:t>
            </a:r>
            <a:r>
              <a:rPr lang="en-US" altLang="zh-CN" sz="2000" err="1">
                <a:solidFill>
                  <a:srgbClr val="007C6A"/>
                </a:solidFill>
              </a:rPr>
              <a:t>base_size</a:t>
            </a:r>
            <a:r>
              <a:rPr lang="en-US" altLang="zh-CN" sz="2000">
                <a:solidFill>
                  <a:srgbClr val="007C6A"/>
                </a:solidFill>
              </a:rPr>
              <a:t> +</a:t>
            </a:r>
            <a:r>
              <a:rPr lang="en-US" altLang="zh-CN" sz="2000" err="1">
                <a:solidFill>
                  <a:srgbClr val="007C6A"/>
                </a:solidFill>
              </a:rPr>
              <a:t>base_size</a:t>
            </a:r>
            <a:r>
              <a:rPr lang="en-US" altLang="zh-CN" sz="2000">
                <a:solidFill>
                  <a:srgbClr val="007C6A"/>
                </a:solidFill>
              </a:rPr>
              <a:t>*100% (</a:t>
            </a:r>
            <a:r>
              <a:rPr lang="zh-CN" altLang="en-US" sz="2000">
                <a:solidFill>
                  <a:srgbClr val="007C6A"/>
                </a:solidFill>
              </a:rPr>
              <a:t>默认</a:t>
            </a:r>
            <a:r>
              <a:rPr lang="en-US" altLang="zh-CN" sz="2000">
                <a:solidFill>
                  <a:srgbClr val="007C6A"/>
                </a:solidFill>
              </a:rPr>
              <a:t>)</a:t>
            </a:r>
            <a:r>
              <a:rPr lang="zh-CN" altLang="en-US" sz="2000">
                <a:solidFill>
                  <a:srgbClr val="007C6A"/>
                </a:solidFill>
              </a:rPr>
              <a:t>且当前大小</a:t>
            </a:r>
            <a:r>
              <a:rPr lang="en-US" altLang="zh-CN" sz="2000">
                <a:solidFill>
                  <a:srgbClr val="007C6A"/>
                </a:solidFill>
              </a:rPr>
              <a:t>&gt;=64mb(</a:t>
            </a:r>
            <a:r>
              <a:rPr lang="zh-CN" altLang="en-US" sz="2000">
                <a:solidFill>
                  <a:srgbClr val="007C6A"/>
                </a:solidFill>
              </a:rPr>
              <a:t>默认</a:t>
            </a:r>
            <a:r>
              <a:rPr lang="en-US" altLang="zh-CN" sz="2000">
                <a:solidFill>
                  <a:srgbClr val="007C6A"/>
                </a:solidFill>
              </a:rPr>
              <a:t>)</a:t>
            </a:r>
            <a:r>
              <a:rPr lang="zh-CN" altLang="en-US" sz="2000">
                <a:solidFill>
                  <a:srgbClr val="007C6A"/>
                </a:solidFill>
              </a:rPr>
              <a:t>的情况下，</a:t>
            </a:r>
            <a:r>
              <a:rPr lang="en-US" altLang="zh-CN" sz="2000">
                <a:solidFill>
                  <a:srgbClr val="007C6A"/>
                </a:solidFill>
              </a:rPr>
              <a:t>Redis</a:t>
            </a:r>
            <a:r>
              <a:rPr lang="zh-CN" altLang="en-US" sz="2000">
                <a:solidFill>
                  <a:srgbClr val="007C6A"/>
                </a:solidFill>
              </a:rPr>
              <a:t>会对</a:t>
            </a:r>
            <a:r>
              <a:rPr lang="en-US" altLang="zh-CN" sz="2000">
                <a:solidFill>
                  <a:srgbClr val="007C6A"/>
                </a:solidFill>
              </a:rPr>
              <a:t>AOF</a:t>
            </a:r>
            <a:r>
              <a:rPr lang="zh-CN" altLang="en-US" sz="2000">
                <a:solidFill>
                  <a:srgbClr val="007C6A"/>
                </a:solidFill>
              </a:rPr>
              <a:t>进行重写。</a:t>
            </a:r>
            <a:endParaRPr lang="en-US" altLang="zh-CN" sz="2000">
              <a:solidFill>
                <a:srgbClr val="007C6A"/>
              </a:solidFill>
            </a:endParaRPr>
          </a:p>
        </p:txBody>
      </p:sp>
      <p:sp>
        <p:nvSpPr>
          <p:cNvPr id="7" name="矩形 6"/>
          <p:cNvSpPr/>
          <p:nvPr/>
        </p:nvSpPr>
        <p:spPr>
          <a:xfrm>
            <a:off x="2483768" y="116632"/>
            <a:ext cx="2830518"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--AOF</a:t>
            </a:r>
          </a:p>
        </p:txBody>
      </p:sp>
    </p:spTree>
    <p:extLst>
      <p:ext uri="{BB962C8B-B14F-4D97-AF65-F5344CB8AC3E}">
        <p14:creationId xmlns:p14="http://schemas.microsoft.com/office/powerpoint/2010/main" val="3262942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的优点</a:t>
            </a:r>
            <a:endParaRPr lang="en-US" altLang="zh-CN" sz="2400">
              <a:solidFill>
                <a:srgbClr val="007C6A"/>
              </a:solidFill>
              <a:latin typeface="Verdana" panose="020B0604030504040204" pitchFamily="34" charset="0"/>
            </a:endParaRPr>
          </a:p>
        </p:txBody>
      </p:sp>
      <p:sp>
        <p:nvSpPr>
          <p:cNvPr id="3" name="矩形 2"/>
          <p:cNvSpPr/>
          <p:nvPr/>
        </p:nvSpPr>
        <p:spPr>
          <a:xfrm>
            <a:off x="899592" y="1772816"/>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备份机制更稳健，丢失数据概率更低。</a:t>
            </a:r>
          </a:p>
        </p:txBody>
      </p:sp>
      <p:sp>
        <p:nvSpPr>
          <p:cNvPr id="4" name="矩形 3"/>
          <p:cNvSpPr/>
          <p:nvPr/>
        </p:nvSpPr>
        <p:spPr>
          <a:xfrm>
            <a:off x="911185" y="2287325"/>
            <a:ext cx="8180445"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可读的日志文本，通过操作</a:t>
            </a: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稳健，可以处理误操作。</a:t>
            </a:r>
          </a:p>
        </p:txBody>
      </p:sp>
      <p:sp>
        <p:nvSpPr>
          <p:cNvPr id="5" name="矩形 4"/>
          <p:cNvSpPr/>
          <p:nvPr/>
        </p:nvSpPr>
        <p:spPr>
          <a:xfrm>
            <a:off x="467543" y="3068960"/>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的缺点</a:t>
            </a:r>
            <a:endParaRPr lang="en-US" altLang="zh-CN" sz="2400">
              <a:solidFill>
                <a:srgbClr val="007C6A"/>
              </a:solidFill>
              <a:latin typeface="Verdana" panose="020B0604030504040204" pitchFamily="34" charset="0"/>
            </a:endParaRPr>
          </a:p>
        </p:txBody>
      </p:sp>
      <p:sp>
        <p:nvSpPr>
          <p:cNvPr id="6" name="矩形 5"/>
          <p:cNvSpPr/>
          <p:nvPr/>
        </p:nvSpPr>
        <p:spPr>
          <a:xfrm>
            <a:off x="899591" y="3717032"/>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比起</a:t>
            </a:r>
            <a:r>
              <a:rPr lang="en-US" altLang="zh-CN" sz="2400">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占用更多的磁盘空间。</a:t>
            </a:r>
          </a:p>
        </p:txBody>
      </p:sp>
      <p:sp>
        <p:nvSpPr>
          <p:cNvPr id="7" name="矩形 6"/>
          <p:cNvSpPr/>
          <p:nvPr/>
        </p:nvSpPr>
        <p:spPr>
          <a:xfrm>
            <a:off x="933233" y="4939422"/>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每次读写都同步的话，有一定的性能压力。</a:t>
            </a:r>
            <a:endParaRPr lang="en-US" altLang="zh-CN" sz="2400">
              <a:solidFill>
                <a:srgbClr val="007C6A"/>
              </a:solidFill>
              <a:latin typeface="Verdana" panose="020B0604030504040204" pitchFamily="34" charset="0"/>
            </a:endParaRPr>
          </a:p>
        </p:txBody>
      </p:sp>
      <p:sp>
        <p:nvSpPr>
          <p:cNvPr id="9" name="矩形 8"/>
          <p:cNvSpPr/>
          <p:nvPr/>
        </p:nvSpPr>
        <p:spPr>
          <a:xfrm>
            <a:off x="915807" y="4328227"/>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恢复备份速度要慢。</a:t>
            </a:r>
            <a:endParaRPr lang="en-US" altLang="zh-CN" sz="2400">
              <a:solidFill>
                <a:srgbClr val="007C6A"/>
              </a:solidFill>
              <a:latin typeface="Verdana" panose="020B0604030504040204" pitchFamily="34" charset="0"/>
            </a:endParaRPr>
          </a:p>
        </p:txBody>
      </p:sp>
      <p:sp>
        <p:nvSpPr>
          <p:cNvPr id="10" name="矩形 9"/>
          <p:cNvSpPr/>
          <p:nvPr/>
        </p:nvSpPr>
        <p:spPr>
          <a:xfrm>
            <a:off x="937781" y="5515275"/>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存在个别</a:t>
            </a:r>
            <a:r>
              <a:rPr lang="en-US" altLang="zh-CN" sz="2400">
                <a:solidFill>
                  <a:srgbClr val="007C6A"/>
                </a:solidFill>
                <a:latin typeface="Verdana" panose="020B0604030504040204" pitchFamily="34" charset="0"/>
              </a:rPr>
              <a:t>Bug</a:t>
            </a:r>
            <a:r>
              <a:rPr lang="zh-CN" altLang="en-US" sz="2400">
                <a:solidFill>
                  <a:srgbClr val="007C6A"/>
                </a:solidFill>
                <a:latin typeface="Verdana" panose="020B0604030504040204" pitchFamily="34" charset="0"/>
              </a:rPr>
              <a:t>，造成恢复不能。</a:t>
            </a:r>
            <a:endParaRPr lang="en-US" altLang="zh-CN" sz="2400">
              <a:solidFill>
                <a:srgbClr val="007C6A"/>
              </a:solidFill>
              <a:latin typeface="Verdana" panose="020B0604030504040204" pitchFamily="34" charset="0"/>
            </a:endParaRPr>
          </a:p>
        </p:txBody>
      </p:sp>
      <p:pic>
        <p:nvPicPr>
          <p:cNvPr id="11" name="图片 10"/>
          <p:cNvPicPr>
            <a:picLocks noChangeAspect="1"/>
          </p:cNvPicPr>
          <p:nvPr/>
        </p:nvPicPr>
        <p:blipFill>
          <a:blip r:embed="rId2"/>
          <a:stretch>
            <a:fillRect/>
          </a:stretch>
        </p:blipFill>
        <p:spPr>
          <a:xfrm>
            <a:off x="3419872" y="715743"/>
            <a:ext cx="5101260" cy="999745"/>
          </a:xfrm>
          <a:prstGeom prst="rect">
            <a:avLst/>
          </a:prstGeom>
        </p:spPr>
      </p:pic>
      <p:sp>
        <p:nvSpPr>
          <p:cNvPr id="12" name="矩形 11"/>
          <p:cNvSpPr/>
          <p:nvPr/>
        </p:nvSpPr>
        <p:spPr>
          <a:xfrm>
            <a:off x="2483768" y="116632"/>
            <a:ext cx="2830518"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--AOF</a:t>
            </a:r>
          </a:p>
        </p:txBody>
      </p:sp>
    </p:spTree>
    <p:extLst>
      <p:ext uri="{BB962C8B-B14F-4D97-AF65-F5344CB8AC3E}">
        <p14:creationId xmlns:p14="http://schemas.microsoft.com/office/powerpoint/2010/main" val="5039671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546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用哪个好</a:t>
            </a:r>
            <a:endParaRPr lang="en-US" altLang="zh-CN" sz="2400" b="1">
              <a:solidFill>
                <a:srgbClr val="007C6A"/>
              </a:solidFill>
              <a:latin typeface="Verdana" panose="020B0604030504040204" pitchFamily="34" charset="0"/>
            </a:endParaRPr>
          </a:p>
        </p:txBody>
      </p:sp>
      <p:sp>
        <p:nvSpPr>
          <p:cNvPr id="3" name="矩形 2"/>
          <p:cNvSpPr/>
          <p:nvPr/>
        </p:nvSpPr>
        <p:spPr>
          <a:xfrm>
            <a:off x="899592" y="1772816"/>
            <a:ext cx="3550972"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官方推荐两个都启用。</a:t>
            </a:r>
          </a:p>
        </p:txBody>
      </p:sp>
      <p:sp>
        <p:nvSpPr>
          <p:cNvPr id="4" name="矩形 3"/>
          <p:cNvSpPr/>
          <p:nvPr/>
        </p:nvSpPr>
        <p:spPr>
          <a:xfrm>
            <a:off x="924707" y="2564904"/>
            <a:ext cx="6061275"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如果对数据不敏感，可以选单独用</a:t>
            </a:r>
            <a:r>
              <a:rPr lang="en-US" altLang="zh-CN" sz="2400">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a:t>
            </a:r>
          </a:p>
        </p:txBody>
      </p:sp>
      <p:sp>
        <p:nvSpPr>
          <p:cNvPr id="5" name="矩形 4"/>
          <p:cNvSpPr/>
          <p:nvPr/>
        </p:nvSpPr>
        <p:spPr>
          <a:xfrm>
            <a:off x="924707" y="3387106"/>
            <a:ext cx="6426759"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不建议单独用 </a:t>
            </a: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，因为可能会出现</a:t>
            </a:r>
            <a:r>
              <a:rPr lang="en-US" altLang="zh-CN" sz="2400">
                <a:solidFill>
                  <a:srgbClr val="007C6A"/>
                </a:solidFill>
                <a:latin typeface="Verdana" panose="020B0604030504040204" pitchFamily="34" charset="0"/>
              </a:rPr>
              <a:t>Bug</a:t>
            </a:r>
            <a:r>
              <a:rPr lang="zh-CN" altLang="en-US" sz="2400">
                <a:solidFill>
                  <a:srgbClr val="007C6A"/>
                </a:solidFill>
                <a:latin typeface="Verdana" panose="020B0604030504040204" pitchFamily="34" charset="0"/>
              </a:rPr>
              <a:t>。</a:t>
            </a:r>
          </a:p>
        </p:txBody>
      </p:sp>
      <p:sp>
        <p:nvSpPr>
          <p:cNvPr id="6" name="矩形 5"/>
          <p:cNvSpPr/>
          <p:nvPr/>
        </p:nvSpPr>
        <p:spPr>
          <a:xfrm>
            <a:off x="924707" y="4220141"/>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如果只是做纯内存缓存，可以都不用。</a:t>
            </a:r>
          </a:p>
        </p:txBody>
      </p:sp>
      <p:sp>
        <p:nvSpPr>
          <p:cNvPr id="7" name="矩形 6"/>
          <p:cNvSpPr/>
          <p:nvPr/>
        </p:nvSpPr>
        <p:spPr>
          <a:xfrm>
            <a:off x="2483768" y="116632"/>
            <a:ext cx="2830518"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的持久化</a:t>
            </a:r>
            <a:r>
              <a:rPr lang="en-US" altLang="zh-CN" sz="2400" b="1">
                <a:solidFill>
                  <a:schemeClr val="bg1"/>
                </a:solidFill>
              </a:rPr>
              <a:t>--AOF</a:t>
            </a:r>
          </a:p>
        </p:txBody>
      </p:sp>
    </p:spTree>
    <p:extLst>
      <p:ext uri="{BB962C8B-B14F-4D97-AF65-F5344CB8AC3E}">
        <p14:creationId xmlns:p14="http://schemas.microsoft.com/office/powerpoint/2010/main" val="13373044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1556792"/>
            <a:ext cx="3509294" cy="584775"/>
          </a:xfrm>
          <a:prstGeom prst="rect">
            <a:avLst/>
          </a:prstGeom>
        </p:spPr>
        <p:txBody>
          <a:bodyPr wrap="none">
            <a:spAutoFit/>
          </a:bodyPr>
          <a:lstStyle/>
          <a:p>
            <a:r>
              <a:rPr lang="en-US" altLang="zh-CN" sz="3200" b="1">
                <a:solidFill>
                  <a:srgbClr val="007C6A"/>
                </a:solidFill>
                <a:latin typeface="Verdana" panose="020B0604030504040204" pitchFamily="34" charset="0"/>
              </a:rPr>
              <a:t>Redis</a:t>
            </a:r>
            <a:r>
              <a:rPr lang="zh-CN" altLang="en-US" sz="3200" b="1">
                <a:solidFill>
                  <a:srgbClr val="007C6A"/>
                </a:solidFill>
                <a:latin typeface="Verdana" panose="020B0604030504040204" pitchFamily="34" charset="0"/>
              </a:rPr>
              <a:t>的主从复制</a:t>
            </a:r>
            <a:endParaRPr lang="en-US" altLang="zh-CN" sz="3200" b="1">
              <a:solidFill>
                <a:srgbClr val="007C6A"/>
              </a:solidFill>
              <a:latin typeface="Verdana" panose="020B0604030504040204" pitchFamily="34" charset="0"/>
            </a:endParaRPr>
          </a:p>
        </p:txBody>
      </p:sp>
    </p:spTree>
    <p:extLst>
      <p:ext uri="{BB962C8B-B14F-4D97-AF65-F5344CB8AC3E}">
        <p14:creationId xmlns:p14="http://schemas.microsoft.com/office/powerpoint/2010/main" val="426052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5616" y="1763115"/>
            <a:ext cx="7350799"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a:solidFill>
                  <a:srgbClr val="007C6A"/>
                </a:solidFill>
              </a:rPr>
              <a:t>主从复制，就是主机数据更新后根据配置和策略，自动同步到备机的</a:t>
            </a:r>
            <a:r>
              <a:rPr lang="en-US" altLang="zh-CN">
                <a:solidFill>
                  <a:srgbClr val="007C6A"/>
                </a:solidFill>
              </a:rPr>
              <a:t>master/slaver</a:t>
            </a:r>
            <a:r>
              <a:rPr lang="zh-CN" altLang="en-US">
                <a:solidFill>
                  <a:srgbClr val="007C6A"/>
                </a:solidFill>
              </a:rPr>
              <a:t>机制，</a:t>
            </a:r>
            <a:r>
              <a:rPr lang="en-US" altLang="zh-CN" b="1">
                <a:solidFill>
                  <a:srgbClr val="007C6A"/>
                </a:solidFill>
              </a:rPr>
              <a:t>Master</a:t>
            </a:r>
            <a:r>
              <a:rPr lang="zh-CN" altLang="en-US" b="1">
                <a:solidFill>
                  <a:srgbClr val="007C6A"/>
                </a:solidFill>
              </a:rPr>
              <a:t>以写为主，</a:t>
            </a:r>
            <a:r>
              <a:rPr lang="en-US" altLang="zh-CN" b="1">
                <a:solidFill>
                  <a:srgbClr val="007C6A"/>
                </a:solidFill>
              </a:rPr>
              <a:t>Slave</a:t>
            </a:r>
            <a:r>
              <a:rPr lang="zh-CN" altLang="en-US" b="1">
                <a:solidFill>
                  <a:srgbClr val="007C6A"/>
                </a:solidFill>
              </a:rPr>
              <a:t>以读为主</a:t>
            </a:r>
          </a:p>
        </p:txBody>
      </p:sp>
      <p:sp>
        <p:nvSpPr>
          <p:cNvPr id="3" name="矩形 2"/>
          <p:cNvSpPr/>
          <p:nvPr/>
        </p:nvSpPr>
        <p:spPr>
          <a:xfrm>
            <a:off x="773571" y="980728"/>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是什么</a:t>
            </a:r>
            <a:endParaRPr lang="en-US" altLang="zh-CN" sz="2400" b="1">
              <a:solidFill>
                <a:srgbClr val="007C6A"/>
              </a:solidFill>
              <a:latin typeface="Arial" panose="020B0604020202020204" pitchFamily="34" charset="0"/>
            </a:endParaRPr>
          </a:p>
        </p:txBody>
      </p:sp>
      <p:sp>
        <p:nvSpPr>
          <p:cNvPr id="4" name="矩形 3"/>
          <p:cNvSpPr/>
          <p:nvPr/>
        </p:nvSpPr>
        <p:spPr>
          <a:xfrm>
            <a:off x="773571" y="3284984"/>
            <a:ext cx="473206" cy="577850"/>
          </a:xfrm>
          <a:prstGeom prst="rect">
            <a:avLst/>
          </a:prstGeom>
        </p:spPr>
        <p:txBody>
          <a:bodyPr wrap="none">
            <a:spAutoFit/>
          </a:bodyPr>
          <a:lstStyle/>
          <a:p>
            <a:pPr marL="285750" indent="-285750">
              <a:lnSpc>
                <a:spcPct val="150000"/>
              </a:lnSpc>
              <a:buFont typeface="Wingdings" panose="05000000000000000000" pitchFamily="2" charset="2"/>
              <a:buChar char="Ø"/>
            </a:pPr>
            <a:endParaRPr lang="en-US" altLang="zh-CN" sz="2400" b="1">
              <a:solidFill>
                <a:srgbClr val="007C6A"/>
              </a:solidFill>
              <a:latin typeface="Arial" panose="020B0604020202020204" pitchFamily="34" charset="0"/>
            </a:endParaRPr>
          </a:p>
        </p:txBody>
      </p:sp>
      <p:sp>
        <p:nvSpPr>
          <p:cNvPr id="5" name="矩形 4"/>
          <p:cNvSpPr/>
          <p:nvPr/>
        </p:nvSpPr>
        <p:spPr>
          <a:xfrm>
            <a:off x="773571" y="2928666"/>
            <a:ext cx="109196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用处</a:t>
            </a:r>
            <a:endParaRPr lang="en-US" altLang="zh-CN" sz="2400" b="1">
              <a:solidFill>
                <a:srgbClr val="007C6A"/>
              </a:solidFill>
              <a:latin typeface="Arial" panose="020B0604020202020204" pitchFamily="34" charset="0"/>
            </a:endParaRPr>
          </a:p>
        </p:txBody>
      </p:sp>
      <p:sp>
        <p:nvSpPr>
          <p:cNvPr id="6" name="矩形 5"/>
          <p:cNvSpPr/>
          <p:nvPr/>
        </p:nvSpPr>
        <p:spPr>
          <a:xfrm>
            <a:off x="1105519" y="3604398"/>
            <a:ext cx="7350799"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读写分离，性能扩展</a:t>
            </a:r>
          </a:p>
        </p:txBody>
      </p:sp>
      <p:sp>
        <p:nvSpPr>
          <p:cNvPr id="7" name="矩形 6"/>
          <p:cNvSpPr/>
          <p:nvPr/>
        </p:nvSpPr>
        <p:spPr>
          <a:xfrm>
            <a:off x="1149576" y="4304528"/>
            <a:ext cx="2044655"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容灾快速恢复</a:t>
            </a:r>
          </a:p>
        </p:txBody>
      </p:sp>
      <p:sp>
        <p:nvSpPr>
          <p:cNvPr id="8" name="圆柱形 7"/>
          <p:cNvSpPr/>
          <p:nvPr/>
        </p:nvSpPr>
        <p:spPr>
          <a:xfrm>
            <a:off x="5940152" y="3619265"/>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柱形 8"/>
          <p:cNvSpPr/>
          <p:nvPr/>
        </p:nvSpPr>
        <p:spPr>
          <a:xfrm>
            <a:off x="4305891" y="5393050"/>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a:off x="6205474" y="535650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柱形 10"/>
          <p:cNvSpPr/>
          <p:nvPr/>
        </p:nvSpPr>
        <p:spPr>
          <a:xfrm>
            <a:off x="7652590" y="4955605"/>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H="1">
            <a:off x="5084995" y="4433336"/>
            <a:ext cx="1071181" cy="94477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a:endCxn id="10" idx="1"/>
          </p:cNvCxnSpPr>
          <p:nvPr/>
        </p:nvCxnSpPr>
        <p:spPr>
          <a:xfrm>
            <a:off x="6444208" y="4402836"/>
            <a:ext cx="265322" cy="9536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970322" y="4307899"/>
            <a:ext cx="925532" cy="65940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621218" y="5631581"/>
            <a:ext cx="415498" cy="369332"/>
          </a:xfrm>
          <a:prstGeom prst="rect">
            <a:avLst/>
          </a:prstGeom>
        </p:spPr>
        <p:txBody>
          <a:bodyPr wrap="none">
            <a:spAutoFit/>
          </a:bodyPr>
          <a:lstStyle/>
          <a:p>
            <a:r>
              <a:rPr lang="zh-CN" altLang="en-US">
                <a:solidFill>
                  <a:schemeClr val="bg1"/>
                </a:solidFill>
              </a:rPr>
              <a:t>从</a:t>
            </a:r>
          </a:p>
        </p:txBody>
      </p:sp>
      <p:sp>
        <p:nvSpPr>
          <p:cNvPr id="19" name="矩形 18"/>
          <p:cNvSpPr/>
          <p:nvPr/>
        </p:nvSpPr>
        <p:spPr>
          <a:xfrm>
            <a:off x="6471356" y="5618320"/>
            <a:ext cx="517848" cy="369332"/>
          </a:xfrm>
          <a:prstGeom prst="rect">
            <a:avLst/>
          </a:prstGeom>
        </p:spPr>
        <p:txBody>
          <a:bodyPr wrap="square">
            <a:spAutoFit/>
          </a:bodyPr>
          <a:lstStyle/>
          <a:p>
            <a:r>
              <a:rPr lang="zh-CN" altLang="en-US">
                <a:solidFill>
                  <a:schemeClr val="bg1"/>
                </a:solidFill>
              </a:rPr>
              <a:t>从</a:t>
            </a:r>
          </a:p>
        </p:txBody>
      </p:sp>
      <p:sp>
        <p:nvSpPr>
          <p:cNvPr id="20" name="矩形 19"/>
          <p:cNvSpPr/>
          <p:nvPr/>
        </p:nvSpPr>
        <p:spPr>
          <a:xfrm>
            <a:off x="7952074" y="5208384"/>
            <a:ext cx="517848" cy="369332"/>
          </a:xfrm>
          <a:prstGeom prst="rect">
            <a:avLst/>
          </a:prstGeom>
        </p:spPr>
        <p:txBody>
          <a:bodyPr wrap="square">
            <a:spAutoFit/>
          </a:bodyPr>
          <a:lstStyle/>
          <a:p>
            <a:r>
              <a:rPr lang="zh-CN" altLang="en-US">
                <a:solidFill>
                  <a:schemeClr val="bg1"/>
                </a:solidFill>
              </a:rPr>
              <a:t>从</a:t>
            </a:r>
          </a:p>
        </p:txBody>
      </p:sp>
      <p:sp>
        <p:nvSpPr>
          <p:cNvPr id="21" name="矩形 20"/>
          <p:cNvSpPr/>
          <p:nvPr/>
        </p:nvSpPr>
        <p:spPr>
          <a:xfrm>
            <a:off x="6234582" y="3919270"/>
            <a:ext cx="517848" cy="369332"/>
          </a:xfrm>
          <a:prstGeom prst="rect">
            <a:avLst/>
          </a:prstGeom>
        </p:spPr>
        <p:txBody>
          <a:bodyPr wrap="square">
            <a:spAutoFit/>
          </a:bodyPr>
          <a:lstStyle/>
          <a:p>
            <a:r>
              <a:rPr lang="zh-CN" altLang="en-US">
                <a:solidFill>
                  <a:schemeClr val="bg1"/>
                </a:solidFill>
              </a:rPr>
              <a:t>主</a:t>
            </a:r>
          </a:p>
        </p:txBody>
      </p:sp>
      <p:sp>
        <p:nvSpPr>
          <p:cNvPr id="22" name="圆角矩形 21"/>
          <p:cNvSpPr/>
          <p:nvPr/>
        </p:nvSpPr>
        <p:spPr>
          <a:xfrm>
            <a:off x="4016445" y="3252730"/>
            <a:ext cx="1068852" cy="6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应用</a:t>
            </a:r>
          </a:p>
        </p:txBody>
      </p:sp>
      <p:cxnSp>
        <p:nvCxnSpPr>
          <p:cNvPr id="23" name="直接箭头连接符 22"/>
          <p:cNvCxnSpPr/>
          <p:nvPr/>
        </p:nvCxnSpPr>
        <p:spPr>
          <a:xfrm>
            <a:off x="5036716" y="3836292"/>
            <a:ext cx="854138" cy="287993"/>
          </a:xfrm>
          <a:prstGeom prst="straightConnector1">
            <a:avLst/>
          </a:prstGeom>
          <a:ln w="76200">
            <a:solidFill>
              <a:srgbClr val="007C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9" idx="1"/>
          </p:cNvCxnSpPr>
          <p:nvPr/>
        </p:nvCxnSpPr>
        <p:spPr>
          <a:xfrm>
            <a:off x="4658228" y="3935388"/>
            <a:ext cx="151719" cy="1457662"/>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863575" y="3933636"/>
            <a:ext cx="1663243" cy="1407929"/>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265799" y="4398144"/>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35" name="矩形 34"/>
          <p:cNvSpPr/>
          <p:nvPr/>
        </p:nvSpPr>
        <p:spPr>
          <a:xfrm>
            <a:off x="5405298" y="4872571"/>
            <a:ext cx="561131" cy="460382"/>
          </a:xfrm>
          <a:prstGeom prst="rect">
            <a:avLst/>
          </a:prstGeom>
        </p:spPr>
        <p:txBody>
          <a:bodyPr wrap="square">
            <a:spAutoFit/>
          </a:bodyPr>
          <a:lstStyle/>
          <a:p>
            <a:pPr>
              <a:lnSpc>
                <a:spcPct val="150000"/>
              </a:lnSpc>
            </a:pPr>
            <a:endParaRPr lang="zh-CN" altLang="en-US" b="1">
              <a:solidFill>
                <a:srgbClr val="FB9C25"/>
              </a:solidFill>
            </a:endParaRPr>
          </a:p>
        </p:txBody>
      </p:sp>
      <p:sp>
        <p:nvSpPr>
          <p:cNvPr id="36" name="矩形 35"/>
          <p:cNvSpPr/>
          <p:nvPr/>
        </p:nvSpPr>
        <p:spPr>
          <a:xfrm>
            <a:off x="5154023" y="3462047"/>
            <a:ext cx="561131" cy="460382"/>
          </a:xfrm>
          <a:prstGeom prst="rect">
            <a:avLst/>
          </a:prstGeom>
        </p:spPr>
        <p:txBody>
          <a:bodyPr wrap="square">
            <a:spAutoFit/>
          </a:bodyPr>
          <a:lstStyle/>
          <a:p>
            <a:pPr>
              <a:lnSpc>
                <a:spcPct val="150000"/>
              </a:lnSpc>
            </a:pPr>
            <a:r>
              <a:rPr lang="zh-CN" altLang="en-US" b="1">
                <a:solidFill>
                  <a:srgbClr val="007C6A"/>
                </a:solidFill>
              </a:rPr>
              <a:t>写</a:t>
            </a:r>
          </a:p>
        </p:txBody>
      </p:sp>
      <p:sp>
        <p:nvSpPr>
          <p:cNvPr id="41" name="矩形 40"/>
          <p:cNvSpPr/>
          <p:nvPr/>
        </p:nvSpPr>
        <p:spPr>
          <a:xfrm>
            <a:off x="5091193" y="4328170"/>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42" name="矩形 41"/>
          <p:cNvSpPr/>
          <p:nvPr/>
        </p:nvSpPr>
        <p:spPr>
          <a:xfrm>
            <a:off x="5346814" y="4978635"/>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43" name="矩形 42"/>
          <p:cNvSpPr/>
          <p:nvPr/>
        </p:nvSpPr>
        <p:spPr>
          <a:xfrm>
            <a:off x="6545320" y="4573600"/>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44" name="矩形 43"/>
          <p:cNvSpPr/>
          <p:nvPr/>
        </p:nvSpPr>
        <p:spPr>
          <a:xfrm>
            <a:off x="7451590" y="4239396"/>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30" name="矩形 29"/>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spTree>
    <p:extLst>
      <p:ext uri="{BB962C8B-B14F-4D97-AF65-F5344CB8AC3E}">
        <p14:creationId xmlns:p14="http://schemas.microsoft.com/office/powerpoint/2010/main" val="28185775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3571" y="980728"/>
            <a:ext cx="42867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配从</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服务器</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不配主</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服务器</a:t>
            </a:r>
            <a:r>
              <a:rPr lang="en-US" altLang="zh-CN" sz="2400" b="1">
                <a:solidFill>
                  <a:srgbClr val="007C6A"/>
                </a:solidFill>
                <a:latin typeface="Arial" panose="020B0604020202020204" pitchFamily="34" charset="0"/>
              </a:rPr>
              <a:t>)</a:t>
            </a:r>
          </a:p>
        </p:txBody>
      </p:sp>
      <p:sp>
        <p:nvSpPr>
          <p:cNvPr id="3" name="矩形 2"/>
          <p:cNvSpPr/>
          <p:nvPr/>
        </p:nvSpPr>
        <p:spPr>
          <a:xfrm>
            <a:off x="971600" y="1700808"/>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007C6A"/>
                </a:solidFill>
              </a:rPr>
              <a:t>拷贝多个</a:t>
            </a:r>
            <a:r>
              <a:rPr lang="en-US" altLang="zh-CN" sz="2400" b="1" dirty="0" err="1">
                <a:solidFill>
                  <a:srgbClr val="007C6A"/>
                </a:solidFill>
              </a:rPr>
              <a:t>redis.conf</a:t>
            </a:r>
            <a:r>
              <a:rPr lang="zh-CN" altLang="en-US" sz="2400" b="1" dirty="0">
                <a:solidFill>
                  <a:srgbClr val="007C6A"/>
                </a:solidFill>
              </a:rPr>
              <a:t>文件</a:t>
            </a:r>
            <a:r>
              <a:rPr lang="en-US" altLang="zh-CN" sz="2400" b="1" dirty="0">
                <a:solidFill>
                  <a:srgbClr val="007C6A"/>
                </a:solidFill>
              </a:rPr>
              <a:t>include</a:t>
            </a: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Pid</a:t>
            </a:r>
            <a:r>
              <a:rPr lang="zh-CN" altLang="en-US" sz="2400" b="1" dirty="0">
                <a:solidFill>
                  <a:srgbClr val="007C6A"/>
                </a:solidFill>
              </a:rPr>
              <a:t>文件名字</a:t>
            </a:r>
            <a:r>
              <a:rPr lang="en-US" altLang="zh-CN" sz="2400" b="1" dirty="0" err="1">
                <a:solidFill>
                  <a:srgbClr val="007C6A"/>
                </a:solidFill>
              </a:rPr>
              <a:t>pidfile</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指定端口</a:t>
            </a:r>
            <a:r>
              <a:rPr lang="en-US" altLang="zh-CN" sz="2400" b="1" dirty="0">
                <a:solidFill>
                  <a:srgbClr val="007C6A"/>
                </a:solidFill>
              </a:rPr>
              <a:t>port</a:t>
            </a: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Dump.rdb</a:t>
            </a:r>
            <a:r>
              <a:rPr lang="zh-CN" altLang="en-US" sz="2400" b="1" dirty="0">
                <a:solidFill>
                  <a:srgbClr val="007C6A"/>
                </a:solidFill>
              </a:rPr>
              <a:t>名字</a:t>
            </a:r>
            <a:r>
              <a:rPr lang="en-US" altLang="zh-CN" sz="2400" b="1" dirty="0" err="1">
                <a:solidFill>
                  <a:srgbClr val="007C6A"/>
                </a:solidFill>
              </a:rPr>
              <a:t>dbfilename</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sp>
        <p:nvSpPr>
          <p:cNvPr id="4" name="矩形 3"/>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spTree>
    <p:extLst>
      <p:ext uri="{BB962C8B-B14F-4D97-AF65-F5344CB8AC3E}">
        <p14:creationId xmlns:p14="http://schemas.microsoft.com/office/powerpoint/2010/main" val="33724286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3571" y="980728"/>
            <a:ext cx="2675732" cy="57785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info replication</a:t>
            </a:r>
          </a:p>
        </p:txBody>
      </p:sp>
      <p:sp>
        <p:nvSpPr>
          <p:cNvPr id="3" name="矩形 2"/>
          <p:cNvSpPr/>
          <p:nvPr/>
        </p:nvSpPr>
        <p:spPr>
          <a:xfrm>
            <a:off x="971600" y="1700808"/>
            <a:ext cx="73507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a:solidFill>
                  <a:srgbClr val="007C6A"/>
                </a:solidFill>
              </a:rPr>
              <a:t>打印主从复制的相关信息</a:t>
            </a:r>
          </a:p>
        </p:txBody>
      </p:sp>
      <p:sp>
        <p:nvSpPr>
          <p:cNvPr id="4" name="矩形 3"/>
          <p:cNvSpPr/>
          <p:nvPr/>
        </p:nvSpPr>
        <p:spPr>
          <a:xfrm>
            <a:off x="797474" y="3212976"/>
            <a:ext cx="3752950"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slaveof  &lt;ip&gt;  &lt;port&gt;  </a:t>
            </a:r>
          </a:p>
        </p:txBody>
      </p:sp>
      <p:sp>
        <p:nvSpPr>
          <p:cNvPr id="5" name="矩形 4"/>
          <p:cNvSpPr/>
          <p:nvPr/>
        </p:nvSpPr>
        <p:spPr>
          <a:xfrm>
            <a:off x="971599" y="4005064"/>
            <a:ext cx="7350799"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成为某个实例的从服务器</a:t>
            </a:r>
          </a:p>
        </p:txBody>
      </p:sp>
      <p:sp>
        <p:nvSpPr>
          <p:cNvPr id="6" name="矩形 5"/>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spTree>
    <p:extLst>
      <p:ext uri="{BB962C8B-B14F-4D97-AF65-F5344CB8AC3E}">
        <p14:creationId xmlns:p14="http://schemas.microsoft.com/office/powerpoint/2010/main" val="55397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42933" y="836712"/>
            <a:ext cx="3627916" cy="55399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先看什么是行式存储数据库</a:t>
            </a:r>
            <a:endParaRPr lang="en-US" altLang="zh-CN" sz="2000" b="1">
              <a:solidFill>
                <a:srgbClr val="007C6A"/>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688624960"/>
              </p:ext>
            </p:extLst>
          </p:nvPr>
        </p:nvGraphicFramePr>
        <p:xfrm>
          <a:off x="357676" y="1500818"/>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5" name="矩形 4"/>
          <p:cNvSpPr/>
          <p:nvPr/>
        </p:nvSpPr>
        <p:spPr>
          <a:xfrm>
            <a:off x="5580112" y="133800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580112" y="248115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1</a:t>
            </a:r>
            <a:r>
              <a:rPr lang="en-US" altLang="zh-CN" sz="1600"/>
              <a:t>,</a:t>
            </a:r>
            <a:r>
              <a:rPr lang="zh-CN" altLang="en-US" sz="1600"/>
              <a:t>张三</a:t>
            </a:r>
            <a:r>
              <a:rPr lang="en-US" altLang="zh-CN" sz="1600"/>
              <a:t>,</a:t>
            </a:r>
            <a:r>
              <a:rPr lang="zh-CN" altLang="en-US" sz="1600"/>
              <a:t>北京</a:t>
            </a:r>
          </a:p>
          <a:p>
            <a:pPr algn="ctr"/>
            <a:r>
              <a:rPr lang="en-US" altLang="zh-CN" sz="1600"/>
              <a:t>,20</a:t>
            </a:r>
            <a:endParaRPr lang="zh-CN" altLang="en-US" sz="1600"/>
          </a:p>
        </p:txBody>
      </p:sp>
      <p:sp>
        <p:nvSpPr>
          <p:cNvPr id="7" name="圆角矩形 6"/>
          <p:cNvSpPr/>
          <p:nvPr/>
        </p:nvSpPr>
        <p:spPr>
          <a:xfrm>
            <a:off x="7236296" y="248115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2</a:t>
            </a:r>
            <a:r>
              <a:rPr lang="en-US" altLang="zh-CN" sz="1600"/>
              <a:t>,</a:t>
            </a:r>
            <a:r>
              <a:rPr lang="zh-CN" altLang="en-US" sz="1600"/>
              <a:t>李四</a:t>
            </a:r>
            <a:r>
              <a:rPr lang="en-US" altLang="zh-CN" sz="1600"/>
              <a:t>,</a:t>
            </a:r>
            <a:r>
              <a:rPr lang="zh-CN" altLang="en-US" sz="1600"/>
              <a:t>上海</a:t>
            </a:r>
          </a:p>
          <a:p>
            <a:pPr algn="ctr"/>
            <a:r>
              <a:rPr lang="en-US" altLang="zh-CN" sz="1600"/>
              <a:t>,45</a:t>
            </a:r>
            <a:endParaRPr lang="zh-CN" altLang="en-US" sz="1600"/>
          </a:p>
        </p:txBody>
      </p:sp>
      <p:sp>
        <p:nvSpPr>
          <p:cNvPr id="8" name="圆角矩形 7"/>
          <p:cNvSpPr/>
          <p:nvPr/>
        </p:nvSpPr>
        <p:spPr>
          <a:xfrm>
            <a:off x="5664708" y="1711679"/>
            <a:ext cx="1499580"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0000"/>
                </a:solidFill>
              </a:rPr>
              <a:t>3</a:t>
            </a:r>
            <a:r>
              <a:rPr lang="en-US" altLang="zh-CN" sz="1400"/>
              <a:t>,</a:t>
            </a:r>
            <a:r>
              <a:rPr lang="zh-CN" altLang="en-US" sz="1400"/>
              <a:t>王五</a:t>
            </a:r>
            <a:r>
              <a:rPr lang="en-US" altLang="zh-CN" sz="1400"/>
              <a:t>,</a:t>
            </a:r>
            <a:r>
              <a:rPr lang="zh-CN" altLang="en-US" sz="1400"/>
              <a:t>哈尔滨</a:t>
            </a:r>
          </a:p>
          <a:p>
            <a:pPr algn="ctr"/>
            <a:r>
              <a:rPr lang="en-US" altLang="zh-CN" sz="1400"/>
              <a:t>,30</a:t>
            </a:r>
            <a:endParaRPr lang="zh-CN" altLang="en-US" sz="1400"/>
          </a:p>
        </p:txBody>
      </p:sp>
      <p:sp>
        <p:nvSpPr>
          <p:cNvPr id="9" name="矩形 8"/>
          <p:cNvSpPr/>
          <p:nvPr/>
        </p:nvSpPr>
        <p:spPr>
          <a:xfrm>
            <a:off x="3092490" y="343534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12" name="左大括号 11"/>
          <p:cNvSpPr/>
          <p:nvPr/>
        </p:nvSpPr>
        <p:spPr>
          <a:xfrm>
            <a:off x="4215737" y="320609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p:cNvCxnSpPr/>
          <p:nvPr/>
        </p:nvCxnSpPr>
        <p:spPr>
          <a:xfrm flipV="1">
            <a:off x="4701654" y="2805190"/>
            <a:ext cx="1224136" cy="9118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4653267" y="2102469"/>
            <a:ext cx="1233016" cy="11586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775784" y="2710402"/>
            <a:ext cx="2781014" cy="1509941"/>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73791" y="4063709"/>
            <a:ext cx="1848077" cy="1584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19"/>
          <p:cNvSpPr/>
          <p:nvPr/>
        </p:nvSpPr>
        <p:spPr>
          <a:xfrm>
            <a:off x="539552" y="4220343"/>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姓名</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王五</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21" name="矩形 20"/>
          <p:cNvSpPr/>
          <p:nvPr/>
        </p:nvSpPr>
        <p:spPr>
          <a:xfrm>
            <a:off x="646349" y="4934114"/>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城市</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哈尔滨</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22" name="矩形 21"/>
          <p:cNvSpPr/>
          <p:nvPr/>
        </p:nvSpPr>
        <p:spPr>
          <a:xfrm>
            <a:off x="412110" y="4564782"/>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年龄</a:t>
            </a:r>
            <a:r>
              <a:rPr lang="en-US" altLang="zh-CN">
                <a:ln w="0"/>
                <a:solidFill>
                  <a:schemeClr val="accent1"/>
                </a:solidFill>
                <a:effectLst>
                  <a:outerShdw blurRad="38100" dist="25400" dir="5400000" algn="ctr" rotWithShape="0">
                    <a:srgbClr val="6E747A">
                      <a:alpha val="43000"/>
                    </a:srgbClr>
                  </a:outerShdw>
                </a:effectLst>
              </a:rPr>
              <a:t>: 30</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23" name="矩形 22"/>
          <p:cNvSpPr/>
          <p:nvPr/>
        </p:nvSpPr>
        <p:spPr>
          <a:xfrm>
            <a:off x="2749310" y="4652634"/>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 from users where id =3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24" name="矩形 23"/>
          <p:cNvSpPr/>
          <p:nvPr/>
        </p:nvSpPr>
        <p:spPr>
          <a:xfrm>
            <a:off x="2411760" y="5303446"/>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avg(age) from users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28" name="矩形 27"/>
          <p:cNvSpPr/>
          <p:nvPr/>
        </p:nvSpPr>
        <p:spPr>
          <a:xfrm>
            <a:off x="7718166" y="4652634"/>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29" name="矩形 28"/>
          <p:cNvSpPr/>
          <p:nvPr/>
        </p:nvSpPr>
        <p:spPr>
          <a:xfrm>
            <a:off x="7747370" y="530344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25" name="TextBox 1"/>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095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1749031"/>
            <a:ext cx="7128792" cy="2562240"/>
          </a:xfrm>
          <a:prstGeom prst="rect">
            <a:avLst/>
          </a:prstGeom>
        </p:spPr>
        <p:txBody>
          <a:bodyPr wrap="square">
            <a:spAutoFit/>
          </a:bodyPr>
          <a:lstStyle/>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rPr>
              <a:t>1 </a:t>
            </a:r>
            <a:r>
              <a:rPr lang="zh-CN" altLang="en-US" dirty="0">
                <a:solidFill>
                  <a:srgbClr val="007C6A"/>
                </a:solidFill>
                <a:latin typeface="Verdana" panose="020B0604030504040204" pitchFamily="34" charset="0"/>
              </a:rPr>
              <a:t>切入点问题？</a:t>
            </a:r>
            <a:r>
              <a:rPr lang="en-US" altLang="zh-CN" dirty="0">
                <a:solidFill>
                  <a:srgbClr val="007C6A"/>
                </a:solidFill>
                <a:latin typeface="Verdana" panose="020B0604030504040204" pitchFamily="34" charset="0"/>
                <a:ea typeface="Verdana" panose="020B0604030504040204" pitchFamily="34" charset="0"/>
              </a:rPr>
              <a:t>slave1</a:t>
            </a:r>
            <a:r>
              <a:rPr lang="zh-CN" altLang="en-US" dirty="0">
                <a:solidFill>
                  <a:srgbClr val="007C6A"/>
                </a:solidFill>
                <a:latin typeface="Verdana" panose="020B0604030504040204" pitchFamily="34" charset="0"/>
                <a:ea typeface="Verdana" panose="020B0604030504040204" pitchFamily="34" charset="0"/>
              </a:rPr>
              <a:t>、</a:t>
            </a:r>
            <a:r>
              <a:rPr lang="en-US" altLang="zh-CN" dirty="0">
                <a:solidFill>
                  <a:srgbClr val="007C6A"/>
                </a:solidFill>
                <a:latin typeface="Verdana" panose="020B0604030504040204" pitchFamily="34" charset="0"/>
                <a:ea typeface="Verdana" panose="020B0604030504040204" pitchFamily="34" charset="0"/>
              </a:rPr>
              <a:t>slave2</a:t>
            </a:r>
            <a:r>
              <a:rPr lang="zh-CN" altLang="en-US" dirty="0">
                <a:solidFill>
                  <a:srgbClr val="007C6A"/>
                </a:solidFill>
                <a:latin typeface="Verdana" panose="020B0604030504040204" pitchFamily="34" charset="0"/>
                <a:ea typeface="Verdana" panose="020B0604030504040204" pitchFamily="34" charset="0"/>
              </a:rPr>
              <a:t>是从头开始复制还是从切入点开始复制</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比如从</a:t>
            </a:r>
            <a:r>
              <a:rPr lang="en-US" altLang="zh-CN" dirty="0">
                <a:solidFill>
                  <a:srgbClr val="007C6A"/>
                </a:solidFill>
                <a:latin typeface="Verdana" panose="020B0604030504040204" pitchFamily="34" charset="0"/>
                <a:ea typeface="Verdana" panose="020B0604030504040204" pitchFamily="34" charset="0"/>
              </a:rPr>
              <a:t>k4</a:t>
            </a:r>
            <a:r>
              <a:rPr lang="zh-CN" altLang="en-US" dirty="0">
                <a:solidFill>
                  <a:srgbClr val="007C6A"/>
                </a:solidFill>
                <a:latin typeface="Verdana" panose="020B0604030504040204" pitchFamily="34" charset="0"/>
                <a:ea typeface="Verdana" panose="020B0604030504040204" pitchFamily="34" charset="0"/>
              </a:rPr>
              <a:t>进来，那之前的</a:t>
            </a:r>
            <a:r>
              <a:rPr lang="en-US" altLang="zh-CN" dirty="0">
                <a:solidFill>
                  <a:srgbClr val="007C6A"/>
                </a:solidFill>
                <a:latin typeface="Verdana" panose="020B0604030504040204" pitchFamily="34" charset="0"/>
                <a:ea typeface="Verdana" panose="020B0604030504040204" pitchFamily="34" charset="0"/>
              </a:rPr>
              <a:t>123</a:t>
            </a:r>
            <a:r>
              <a:rPr lang="zh-CN" altLang="en-US" dirty="0">
                <a:solidFill>
                  <a:srgbClr val="007C6A"/>
                </a:solidFill>
                <a:latin typeface="Verdana" panose="020B0604030504040204" pitchFamily="34" charset="0"/>
                <a:ea typeface="Verdana" panose="020B0604030504040204" pitchFamily="34" charset="0"/>
              </a:rPr>
              <a:t>是否也可以复制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2 </a:t>
            </a:r>
            <a:r>
              <a:rPr lang="zh-CN" altLang="en-US" dirty="0">
                <a:solidFill>
                  <a:srgbClr val="007C6A"/>
                </a:solidFill>
                <a:latin typeface="Verdana" panose="020B0604030504040204" pitchFamily="34" charset="0"/>
                <a:ea typeface="Verdana" panose="020B0604030504040204" pitchFamily="34" charset="0"/>
              </a:rPr>
              <a:t>从机是否可以写？</a:t>
            </a:r>
            <a:r>
              <a:rPr lang="en-US" altLang="zh-CN" dirty="0">
                <a:solidFill>
                  <a:srgbClr val="007C6A"/>
                </a:solidFill>
                <a:latin typeface="Verdana" panose="020B0604030504040204" pitchFamily="34" charset="0"/>
                <a:ea typeface="Verdana" panose="020B0604030504040204" pitchFamily="34" charset="0"/>
              </a:rPr>
              <a:t>set</a:t>
            </a:r>
            <a:r>
              <a:rPr lang="zh-CN" altLang="en-US" dirty="0">
                <a:solidFill>
                  <a:srgbClr val="007C6A"/>
                </a:solidFill>
                <a:latin typeface="Verdana" panose="020B0604030504040204" pitchFamily="34" charset="0"/>
                <a:ea typeface="Verdana" panose="020B0604030504040204" pitchFamily="34" charset="0"/>
              </a:rPr>
              <a:t>可否？</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3 </a:t>
            </a:r>
            <a:r>
              <a:rPr lang="zh-CN" altLang="en-US" dirty="0">
                <a:solidFill>
                  <a:srgbClr val="007C6A"/>
                </a:solidFill>
                <a:latin typeface="Verdana" panose="020B0604030504040204" pitchFamily="34" charset="0"/>
                <a:ea typeface="Verdana" panose="020B0604030504040204" pitchFamily="34" charset="0"/>
              </a:rPr>
              <a:t>主机</a:t>
            </a:r>
            <a:r>
              <a:rPr lang="en-US" altLang="zh-CN" dirty="0">
                <a:solidFill>
                  <a:srgbClr val="007C6A"/>
                </a:solidFill>
                <a:latin typeface="Verdana" panose="020B0604030504040204" pitchFamily="34" charset="0"/>
                <a:ea typeface="Verdana" panose="020B0604030504040204" pitchFamily="34" charset="0"/>
              </a:rPr>
              <a:t>shutdown</a:t>
            </a:r>
            <a:r>
              <a:rPr lang="zh-CN" altLang="en-US" dirty="0">
                <a:solidFill>
                  <a:srgbClr val="007C6A"/>
                </a:solidFill>
                <a:latin typeface="Verdana" panose="020B0604030504040204" pitchFamily="34" charset="0"/>
                <a:ea typeface="Verdana" panose="020B0604030504040204" pitchFamily="34" charset="0"/>
              </a:rPr>
              <a:t>后情况如何？从机是上位还是原地待命</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4 </a:t>
            </a:r>
            <a:r>
              <a:rPr lang="zh-CN" altLang="en-US" dirty="0">
                <a:solidFill>
                  <a:srgbClr val="007C6A"/>
                </a:solidFill>
                <a:latin typeface="Verdana" panose="020B0604030504040204" pitchFamily="34" charset="0"/>
                <a:ea typeface="Verdana" panose="020B0604030504040204" pitchFamily="34" charset="0"/>
              </a:rPr>
              <a:t>主机又回来了后，主机新增记录，从机还能否顺利复制？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5 </a:t>
            </a:r>
            <a:r>
              <a:rPr lang="zh-CN" altLang="en-US" dirty="0">
                <a:solidFill>
                  <a:srgbClr val="007C6A"/>
                </a:solidFill>
                <a:latin typeface="Verdana" panose="020B0604030504040204" pitchFamily="34" charset="0"/>
                <a:ea typeface="Verdana" panose="020B0604030504040204" pitchFamily="34" charset="0"/>
              </a:rPr>
              <a:t>其中一台从机</a:t>
            </a:r>
            <a:r>
              <a:rPr lang="en-US" altLang="zh-CN" dirty="0">
                <a:solidFill>
                  <a:srgbClr val="007C6A"/>
                </a:solidFill>
                <a:latin typeface="Verdana" panose="020B0604030504040204" pitchFamily="34" charset="0"/>
                <a:ea typeface="Verdana" panose="020B0604030504040204" pitchFamily="34" charset="0"/>
              </a:rPr>
              <a:t>down</a:t>
            </a:r>
            <a:r>
              <a:rPr lang="zh-CN" altLang="en-US" dirty="0">
                <a:solidFill>
                  <a:srgbClr val="007C6A"/>
                </a:solidFill>
                <a:latin typeface="Verdana" panose="020B0604030504040204" pitchFamily="34" charset="0"/>
                <a:ea typeface="Verdana" panose="020B0604030504040204" pitchFamily="34" charset="0"/>
              </a:rPr>
              <a:t>后情况如何？依照原有它能跟上大部队吗？</a:t>
            </a:r>
            <a:endParaRPr lang="zh-CN" altLang="en-US" dirty="0">
              <a:solidFill>
                <a:srgbClr val="007C6A"/>
              </a:solidFill>
            </a:endParaRPr>
          </a:p>
        </p:txBody>
      </p:sp>
      <p:sp>
        <p:nvSpPr>
          <p:cNvPr id="3" name="矩形 2"/>
          <p:cNvSpPr/>
          <p:nvPr/>
        </p:nvSpPr>
        <p:spPr>
          <a:xfrm>
            <a:off x="755576" y="1124744"/>
            <a:ext cx="29482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一主二仆模式演示</a:t>
            </a:r>
            <a:endParaRPr lang="en-US" altLang="zh-CN" sz="2400" b="1">
              <a:solidFill>
                <a:srgbClr val="007C6A"/>
              </a:solidFill>
              <a:latin typeface="Arial" panose="020B0604020202020204" pitchFamily="34" charset="0"/>
            </a:endParaRPr>
          </a:p>
        </p:txBody>
      </p:sp>
      <p:sp>
        <p:nvSpPr>
          <p:cNvPr id="4" name="矩形 3"/>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pic>
        <p:nvPicPr>
          <p:cNvPr id="8" name="图片 7"/>
          <p:cNvPicPr>
            <a:picLocks noChangeAspect="1"/>
          </p:cNvPicPr>
          <p:nvPr/>
        </p:nvPicPr>
        <p:blipFill>
          <a:blip r:embed="rId2"/>
          <a:stretch>
            <a:fillRect/>
          </a:stretch>
        </p:blipFill>
        <p:spPr>
          <a:xfrm>
            <a:off x="1708062" y="4226109"/>
            <a:ext cx="1018198" cy="1262245"/>
          </a:xfrm>
          <a:prstGeom prst="rect">
            <a:avLst/>
          </a:prstGeom>
        </p:spPr>
      </p:pic>
      <p:grpSp>
        <p:nvGrpSpPr>
          <p:cNvPr id="9" name="Group 4"/>
          <p:cNvGrpSpPr>
            <a:grpSpLocks noChangeAspect="1"/>
          </p:cNvGrpSpPr>
          <p:nvPr/>
        </p:nvGrpSpPr>
        <p:grpSpPr bwMode="auto">
          <a:xfrm>
            <a:off x="1478338" y="4945841"/>
            <a:ext cx="669104" cy="600894"/>
            <a:chOff x="1386" y="2066"/>
            <a:chExt cx="412" cy="370"/>
          </a:xfrm>
        </p:grpSpPr>
        <p:sp>
          <p:nvSpPr>
            <p:cNvPr id="1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6" name="图片 15"/>
          <p:cNvPicPr>
            <a:picLocks noChangeAspect="1"/>
          </p:cNvPicPr>
          <p:nvPr/>
        </p:nvPicPr>
        <p:blipFill>
          <a:blip r:embed="rId2"/>
          <a:stretch>
            <a:fillRect/>
          </a:stretch>
        </p:blipFill>
        <p:spPr>
          <a:xfrm>
            <a:off x="4903341" y="4322214"/>
            <a:ext cx="1124823" cy="1305720"/>
          </a:xfrm>
          <a:prstGeom prst="rect">
            <a:avLst/>
          </a:prstGeom>
        </p:spPr>
      </p:pic>
      <p:grpSp>
        <p:nvGrpSpPr>
          <p:cNvPr id="17" name="Group 4"/>
          <p:cNvGrpSpPr>
            <a:grpSpLocks noChangeAspect="1"/>
          </p:cNvGrpSpPr>
          <p:nvPr/>
        </p:nvGrpSpPr>
        <p:grpSpPr bwMode="auto">
          <a:xfrm>
            <a:off x="4983406" y="4950165"/>
            <a:ext cx="654050" cy="587374"/>
            <a:chOff x="1386" y="2066"/>
            <a:chExt cx="412" cy="370"/>
          </a:xfrm>
        </p:grpSpPr>
        <p:sp>
          <p:nvSpPr>
            <p:cNvPr id="1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4" name="图片 23"/>
          <p:cNvPicPr>
            <a:picLocks noChangeAspect="1"/>
          </p:cNvPicPr>
          <p:nvPr/>
        </p:nvPicPr>
        <p:blipFill>
          <a:blip r:embed="rId2"/>
          <a:stretch>
            <a:fillRect/>
          </a:stretch>
        </p:blipFill>
        <p:spPr>
          <a:xfrm>
            <a:off x="3896287" y="5293769"/>
            <a:ext cx="1124823" cy="1305720"/>
          </a:xfrm>
          <a:prstGeom prst="rect">
            <a:avLst/>
          </a:prstGeom>
        </p:spPr>
      </p:pic>
      <p:grpSp>
        <p:nvGrpSpPr>
          <p:cNvPr id="25" name="Group 4"/>
          <p:cNvGrpSpPr>
            <a:grpSpLocks noChangeAspect="1"/>
          </p:cNvGrpSpPr>
          <p:nvPr/>
        </p:nvGrpSpPr>
        <p:grpSpPr bwMode="auto">
          <a:xfrm>
            <a:off x="3704651" y="6002919"/>
            <a:ext cx="654050" cy="587374"/>
            <a:chOff x="1386" y="2066"/>
            <a:chExt cx="412" cy="370"/>
          </a:xfrm>
        </p:grpSpPr>
        <p:sp>
          <p:nvSpPr>
            <p:cNvPr id="26"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32" name="直接箭头连接符 31"/>
          <p:cNvCxnSpPr/>
          <p:nvPr/>
        </p:nvCxnSpPr>
        <p:spPr>
          <a:xfrm>
            <a:off x="2815110" y="4746477"/>
            <a:ext cx="2088231"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483768" y="5525674"/>
            <a:ext cx="1323959" cy="606799"/>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1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257148" y="4076349"/>
            <a:ext cx="1018198" cy="1262245"/>
          </a:xfrm>
          <a:prstGeom prst="rect">
            <a:avLst/>
          </a:prstGeom>
        </p:spPr>
      </p:pic>
      <p:grpSp>
        <p:nvGrpSpPr>
          <p:cNvPr id="5" name="Group 4"/>
          <p:cNvGrpSpPr>
            <a:grpSpLocks noChangeAspect="1"/>
          </p:cNvGrpSpPr>
          <p:nvPr/>
        </p:nvGrpSpPr>
        <p:grpSpPr bwMode="auto">
          <a:xfrm>
            <a:off x="2027424" y="4796081"/>
            <a:ext cx="669104" cy="600894"/>
            <a:chOff x="1386" y="2066"/>
            <a:chExt cx="412" cy="370"/>
          </a:xfrm>
        </p:grpSpPr>
        <p:sp>
          <p:nvSpPr>
            <p:cNvPr id="6"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2" name="图片 11"/>
          <p:cNvPicPr>
            <a:picLocks noChangeAspect="1"/>
          </p:cNvPicPr>
          <p:nvPr/>
        </p:nvPicPr>
        <p:blipFill>
          <a:blip r:embed="rId2"/>
          <a:stretch>
            <a:fillRect/>
          </a:stretch>
        </p:blipFill>
        <p:spPr>
          <a:xfrm>
            <a:off x="5724128" y="4091255"/>
            <a:ext cx="1124823" cy="1305720"/>
          </a:xfrm>
          <a:prstGeom prst="rect">
            <a:avLst/>
          </a:prstGeom>
        </p:spPr>
      </p:pic>
      <p:grpSp>
        <p:nvGrpSpPr>
          <p:cNvPr id="13" name="Group 4"/>
          <p:cNvGrpSpPr>
            <a:grpSpLocks noChangeAspect="1"/>
          </p:cNvGrpSpPr>
          <p:nvPr/>
        </p:nvGrpSpPr>
        <p:grpSpPr bwMode="auto">
          <a:xfrm>
            <a:off x="5532492" y="4800405"/>
            <a:ext cx="654050" cy="587374"/>
            <a:chOff x="1386" y="2066"/>
            <a:chExt cx="412" cy="370"/>
          </a:xfrm>
        </p:grpSpPr>
        <p:sp>
          <p:nvSpPr>
            <p:cNvPr id="14"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0" name="直接箭头连接符 19"/>
          <p:cNvCxnSpPr/>
          <p:nvPr/>
        </p:nvCxnSpPr>
        <p:spPr>
          <a:xfrm flipH="1">
            <a:off x="3301177" y="4436389"/>
            <a:ext cx="228658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411714" y="5081392"/>
            <a:ext cx="2027428"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001742" y="4036279"/>
            <a:ext cx="640111"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sync</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25" name="下箭头 24"/>
          <p:cNvSpPr/>
          <p:nvPr/>
        </p:nvSpPr>
        <p:spPr>
          <a:xfrm>
            <a:off x="1471838" y="5211799"/>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柱形 25"/>
          <p:cNvSpPr/>
          <p:nvPr/>
        </p:nvSpPr>
        <p:spPr>
          <a:xfrm>
            <a:off x="1560782" y="5614454"/>
            <a:ext cx="620962"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sp>
        <p:nvSpPr>
          <p:cNvPr id="29" name="矩形 28"/>
          <p:cNvSpPr/>
          <p:nvPr/>
        </p:nvSpPr>
        <p:spPr>
          <a:xfrm>
            <a:off x="4026741" y="4744115"/>
            <a:ext cx="620683"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RDB</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30" name="下箭头 29"/>
          <p:cNvSpPr/>
          <p:nvPr/>
        </p:nvSpPr>
        <p:spPr>
          <a:xfrm>
            <a:off x="6464396" y="5372345"/>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柱形 30"/>
          <p:cNvSpPr/>
          <p:nvPr/>
        </p:nvSpPr>
        <p:spPr>
          <a:xfrm>
            <a:off x="6561609" y="5799630"/>
            <a:ext cx="620962"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cxnSp>
        <p:nvCxnSpPr>
          <p:cNvPr id="32" name="直接箭头连接符 31"/>
          <p:cNvCxnSpPr/>
          <p:nvPr/>
        </p:nvCxnSpPr>
        <p:spPr>
          <a:xfrm>
            <a:off x="3484658" y="5377985"/>
            <a:ext cx="1898314" cy="1031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745749" y="5399520"/>
            <a:ext cx="1210588" cy="400110"/>
          </a:xfrm>
          <a:prstGeom prst="rect">
            <a:avLst/>
          </a:prstGeom>
          <a:noFill/>
        </p:spPr>
        <p:txBody>
          <a:bodyPr wrap="none" lIns="91440" tIns="45720" rIns="91440" bIns="45720">
            <a:spAutoFit/>
          </a:bodyPr>
          <a:lstStyle/>
          <a:p>
            <a:pPr algn="ctr"/>
            <a:r>
              <a:rPr lang="zh-CN" altLang="en-US" sz="2000">
                <a:ln w="0"/>
                <a:solidFill>
                  <a:schemeClr val="accent1"/>
                </a:solidFill>
                <a:effectLst>
                  <a:outerShdw blurRad="38100" dist="25400" dir="5400000" algn="ctr" rotWithShape="0">
                    <a:srgbClr val="6E747A">
                      <a:alpha val="43000"/>
                    </a:srgbClr>
                  </a:outerShdw>
                </a:effectLst>
              </a:rPr>
              <a:t>更新指令</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35" name="矩形 34"/>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复制原理</a:t>
            </a:r>
            <a:endParaRPr lang="en-US" altLang="zh-CN" sz="2400" b="1">
              <a:solidFill>
                <a:srgbClr val="007C6A"/>
              </a:solidFill>
              <a:latin typeface="Arial" panose="020B0604020202020204" pitchFamily="34" charset="0"/>
            </a:endParaRPr>
          </a:p>
        </p:txBody>
      </p:sp>
      <p:sp>
        <p:nvSpPr>
          <p:cNvPr id="36" name="矩形 35"/>
          <p:cNvSpPr/>
          <p:nvPr/>
        </p:nvSpPr>
        <p:spPr>
          <a:xfrm>
            <a:off x="899592" y="1588644"/>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每次从机联通后，都会给主机发送</a:t>
            </a:r>
            <a:r>
              <a:rPr lang="en-US" altLang="zh-CN">
                <a:solidFill>
                  <a:srgbClr val="007C6A"/>
                </a:solidFill>
                <a:latin typeface="Verdana" panose="020B0604030504040204" pitchFamily="34" charset="0"/>
              </a:rPr>
              <a:t>sync</a:t>
            </a:r>
            <a:r>
              <a:rPr lang="zh-CN" altLang="en-US">
                <a:solidFill>
                  <a:srgbClr val="007C6A"/>
                </a:solidFill>
                <a:latin typeface="Verdana" panose="020B0604030504040204" pitchFamily="34" charset="0"/>
              </a:rPr>
              <a:t>指令</a:t>
            </a:r>
            <a:endParaRPr lang="zh-CN" altLang="en-US">
              <a:solidFill>
                <a:srgbClr val="007C6A"/>
              </a:solidFill>
            </a:endParaRPr>
          </a:p>
        </p:txBody>
      </p:sp>
      <p:sp>
        <p:nvSpPr>
          <p:cNvPr id="37" name="矩形 36"/>
          <p:cNvSpPr/>
          <p:nvPr/>
        </p:nvSpPr>
        <p:spPr>
          <a:xfrm>
            <a:off x="899592" y="2111275"/>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主机立刻进行存盘操作，发送</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文件，给从机</a:t>
            </a:r>
            <a:endParaRPr lang="zh-CN" altLang="en-US">
              <a:solidFill>
                <a:srgbClr val="007C6A"/>
              </a:solidFill>
            </a:endParaRPr>
          </a:p>
        </p:txBody>
      </p:sp>
      <p:sp>
        <p:nvSpPr>
          <p:cNvPr id="38" name="矩形 37"/>
          <p:cNvSpPr/>
          <p:nvPr/>
        </p:nvSpPr>
        <p:spPr>
          <a:xfrm>
            <a:off x="899592" y="2586203"/>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从机收到</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文件后，进行全盘加载</a:t>
            </a:r>
            <a:endParaRPr lang="zh-CN" altLang="en-US">
              <a:solidFill>
                <a:srgbClr val="007C6A"/>
              </a:solidFill>
            </a:endParaRPr>
          </a:p>
        </p:txBody>
      </p:sp>
      <p:sp>
        <p:nvSpPr>
          <p:cNvPr id="39" name="矩形 38"/>
          <p:cNvSpPr/>
          <p:nvPr/>
        </p:nvSpPr>
        <p:spPr>
          <a:xfrm>
            <a:off x="899592" y="3073538"/>
            <a:ext cx="799288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之后每次主机的写操作，都会立刻发送给从机，从机执行相同的命令</a:t>
            </a:r>
            <a:endParaRPr lang="zh-CN" altLang="en-US">
              <a:solidFill>
                <a:srgbClr val="007C6A"/>
              </a:solidFill>
            </a:endParaRPr>
          </a:p>
        </p:txBody>
      </p:sp>
      <p:sp>
        <p:nvSpPr>
          <p:cNvPr id="33" name="矩形 32"/>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spTree>
    <p:extLst>
      <p:ext uri="{BB962C8B-B14F-4D97-AF65-F5344CB8AC3E}">
        <p14:creationId xmlns:p14="http://schemas.microsoft.com/office/powerpoint/2010/main" val="69511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righ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animBg="1"/>
      <p:bldP spid="26" grpId="0" animBg="1"/>
      <p:bldP spid="29" grpId="0"/>
      <p:bldP spid="30" grpId="0" animBg="1"/>
      <p:bldP spid="31" grpId="0" animBg="1"/>
      <p:bldP spid="3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124744"/>
            <a:ext cx="18806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薪火相传  </a:t>
            </a:r>
            <a:endParaRPr lang="en-US" altLang="zh-CN" sz="2400" b="1">
              <a:solidFill>
                <a:srgbClr val="007C6A"/>
              </a:solidFill>
              <a:latin typeface="Arial" panose="020B0604020202020204" pitchFamily="34" charset="0"/>
            </a:endParaRPr>
          </a:p>
        </p:txBody>
      </p:sp>
      <p:sp>
        <p:nvSpPr>
          <p:cNvPr id="4" name="矩形 3"/>
          <p:cNvSpPr/>
          <p:nvPr/>
        </p:nvSpPr>
        <p:spPr>
          <a:xfrm>
            <a:off x="1187624" y="1771075"/>
            <a:ext cx="7344816"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a:solidFill>
                  <a:srgbClr val="007C6A"/>
                </a:solidFill>
                <a:latin typeface="Verdana" panose="020B0604030504040204" pitchFamily="34" charset="0"/>
              </a:rPr>
              <a:t>上一个</a:t>
            </a:r>
            <a:r>
              <a:rPr lang="en-US" altLang="zh-CN">
                <a:solidFill>
                  <a:srgbClr val="007C6A"/>
                </a:solidFill>
                <a:latin typeface="Verdana" panose="020B0604030504040204" pitchFamily="34" charset="0"/>
              </a:rPr>
              <a:t>slave</a:t>
            </a:r>
            <a:r>
              <a:rPr lang="zh-CN" altLang="en-US">
                <a:solidFill>
                  <a:srgbClr val="007C6A"/>
                </a:solidFill>
                <a:latin typeface="Verdana" panose="020B0604030504040204" pitchFamily="34" charset="0"/>
              </a:rPr>
              <a:t>可以是下一个</a:t>
            </a:r>
            <a:r>
              <a:rPr lang="en-US" altLang="zh-CN">
                <a:solidFill>
                  <a:srgbClr val="007C6A"/>
                </a:solidFill>
                <a:latin typeface="Verdana" panose="020B0604030504040204" pitchFamily="34" charset="0"/>
              </a:rPr>
              <a:t>slave</a:t>
            </a:r>
            <a:r>
              <a:rPr lang="zh-CN" altLang="en-US">
                <a:solidFill>
                  <a:srgbClr val="007C6A"/>
                </a:solidFill>
                <a:latin typeface="Verdana" panose="020B0604030504040204" pitchFamily="34" charset="0"/>
              </a:rPr>
              <a:t>的</a:t>
            </a:r>
            <a:r>
              <a:rPr lang="en-US" altLang="zh-CN">
                <a:solidFill>
                  <a:srgbClr val="007C6A"/>
                </a:solidFill>
                <a:latin typeface="Verdana" panose="020B0604030504040204" pitchFamily="34" charset="0"/>
              </a:rPr>
              <a:t>Master</a:t>
            </a:r>
            <a:r>
              <a:rPr lang="zh-CN" altLang="en-US">
                <a:solidFill>
                  <a:srgbClr val="007C6A"/>
                </a:solidFill>
                <a:latin typeface="Verdana" panose="020B0604030504040204" pitchFamily="34" charset="0"/>
              </a:rPr>
              <a:t>，</a:t>
            </a:r>
            <a:r>
              <a:rPr lang="en-US" altLang="zh-CN">
                <a:solidFill>
                  <a:srgbClr val="007C6A"/>
                </a:solidFill>
                <a:latin typeface="Verdana" panose="020B0604030504040204" pitchFamily="34" charset="0"/>
              </a:rPr>
              <a:t>slave</a:t>
            </a:r>
            <a:r>
              <a:rPr lang="zh-CN" altLang="en-US">
                <a:solidFill>
                  <a:srgbClr val="007C6A"/>
                </a:solidFill>
                <a:latin typeface="Verdana" panose="020B0604030504040204" pitchFamily="34" charset="0"/>
              </a:rPr>
              <a:t>同样可以接收其他</a:t>
            </a:r>
            <a:r>
              <a:rPr lang="en-US" altLang="zh-CN">
                <a:solidFill>
                  <a:srgbClr val="007C6A"/>
                </a:solidFill>
                <a:latin typeface="Verdana" panose="020B0604030504040204" pitchFamily="34" charset="0"/>
              </a:rPr>
              <a:t>slaves</a:t>
            </a:r>
            <a:r>
              <a:rPr lang="zh-CN" altLang="en-US">
                <a:solidFill>
                  <a:srgbClr val="007C6A"/>
                </a:solidFill>
                <a:latin typeface="Verdana" panose="020B0604030504040204" pitchFamily="34" charset="0"/>
              </a:rPr>
              <a:t>的连接和同步请求，那么该</a:t>
            </a:r>
            <a:r>
              <a:rPr lang="en-US" altLang="zh-CN">
                <a:solidFill>
                  <a:srgbClr val="007C6A"/>
                </a:solidFill>
                <a:latin typeface="Verdana" panose="020B0604030504040204" pitchFamily="34" charset="0"/>
              </a:rPr>
              <a:t>slave</a:t>
            </a:r>
            <a:r>
              <a:rPr lang="zh-CN" altLang="en-US">
                <a:solidFill>
                  <a:srgbClr val="007C6A"/>
                </a:solidFill>
                <a:latin typeface="Verdana" panose="020B0604030504040204" pitchFamily="34" charset="0"/>
              </a:rPr>
              <a:t>作为了链条中下一个的</a:t>
            </a:r>
            <a:r>
              <a:rPr lang="en-US" altLang="zh-CN">
                <a:solidFill>
                  <a:srgbClr val="007C6A"/>
                </a:solidFill>
                <a:latin typeface="Verdana" panose="020B0604030504040204" pitchFamily="34" charset="0"/>
              </a:rPr>
              <a:t>master, </a:t>
            </a:r>
            <a:r>
              <a:rPr lang="zh-CN" altLang="en-US">
                <a:solidFill>
                  <a:srgbClr val="007C6A"/>
                </a:solidFill>
                <a:latin typeface="Verdana" panose="020B0604030504040204" pitchFamily="34" charset="0"/>
              </a:rPr>
              <a:t>可以有效减轻</a:t>
            </a:r>
            <a:r>
              <a:rPr lang="en-US" altLang="zh-CN">
                <a:solidFill>
                  <a:srgbClr val="007C6A"/>
                </a:solidFill>
                <a:latin typeface="Verdana" panose="020B0604030504040204" pitchFamily="34" charset="0"/>
              </a:rPr>
              <a:t>master</a:t>
            </a:r>
            <a:r>
              <a:rPr lang="zh-CN" altLang="en-US">
                <a:solidFill>
                  <a:srgbClr val="007C6A"/>
                </a:solidFill>
                <a:latin typeface="Verdana" panose="020B0604030504040204" pitchFamily="34" charset="0"/>
              </a:rPr>
              <a:t>的写压力</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去中心化降低风险。</a:t>
            </a:r>
            <a:endParaRPr lang="en-US" altLang="zh-CN">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a:solidFill>
                  <a:srgbClr val="007C6A"/>
                </a:solidFill>
                <a:latin typeface="Verdana" panose="020B0604030504040204" pitchFamily="34" charset="0"/>
                <a:ea typeface="Verdana" panose="020B0604030504040204" pitchFamily="34" charset="0"/>
              </a:rPr>
              <a:t>用 </a:t>
            </a:r>
            <a:r>
              <a:rPr lang="en-US" altLang="zh-CN">
                <a:solidFill>
                  <a:srgbClr val="007C6A"/>
                </a:solidFill>
                <a:latin typeface="Verdana" panose="020B0604030504040204" pitchFamily="34" charset="0"/>
                <a:ea typeface="Verdana" panose="020B0604030504040204" pitchFamily="34" charset="0"/>
              </a:rPr>
              <a:t>slaveof  &lt;ip&gt;  &lt;port&gt;</a:t>
            </a:r>
            <a:endParaRPr lang="zh-CN" altLang="en-US">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a:solidFill>
                  <a:srgbClr val="007C6A"/>
                </a:solidFill>
                <a:latin typeface="Verdana" panose="020B0604030504040204" pitchFamily="34" charset="0"/>
                <a:ea typeface="Verdana" panose="020B0604030504040204" pitchFamily="34" charset="0"/>
              </a:rPr>
              <a:t>中途变更转向</a:t>
            </a:r>
            <a:r>
              <a:rPr lang="en-US" altLang="zh-CN">
                <a:solidFill>
                  <a:srgbClr val="007C6A"/>
                </a:solidFill>
                <a:latin typeface="Verdana" panose="020B0604030504040204" pitchFamily="34" charset="0"/>
                <a:ea typeface="Verdana" panose="020B0604030504040204" pitchFamily="34" charset="0"/>
              </a:rPr>
              <a:t>:</a:t>
            </a:r>
            <a:r>
              <a:rPr lang="zh-CN" altLang="en-US">
                <a:solidFill>
                  <a:srgbClr val="007C6A"/>
                </a:solidFill>
                <a:latin typeface="Verdana" panose="020B0604030504040204" pitchFamily="34" charset="0"/>
                <a:ea typeface="Verdana" panose="020B0604030504040204" pitchFamily="34" charset="0"/>
              </a:rPr>
              <a:t>会清除之前的数据，重新建立拷贝最新的</a:t>
            </a:r>
            <a:endParaRPr lang="en-US" altLang="zh-CN">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a:solidFill>
                  <a:srgbClr val="007C6A"/>
                </a:solidFill>
                <a:latin typeface="Verdana" panose="020B0604030504040204" pitchFamily="34" charset="0"/>
                <a:ea typeface="Verdana" panose="020B0604030504040204" pitchFamily="34" charset="0"/>
              </a:rPr>
              <a:t>风险是一旦某个</a:t>
            </a:r>
            <a:r>
              <a:rPr lang="en-US" altLang="zh-CN">
                <a:solidFill>
                  <a:srgbClr val="007C6A"/>
                </a:solidFill>
                <a:latin typeface="Verdana" panose="020B0604030504040204" pitchFamily="34" charset="0"/>
                <a:ea typeface="Verdana" panose="020B0604030504040204" pitchFamily="34" charset="0"/>
              </a:rPr>
              <a:t>slave</a:t>
            </a:r>
            <a:r>
              <a:rPr lang="zh-CN" altLang="en-US">
                <a:solidFill>
                  <a:srgbClr val="007C6A"/>
                </a:solidFill>
                <a:latin typeface="Verdana" panose="020B0604030504040204" pitchFamily="34" charset="0"/>
                <a:ea typeface="Verdana" panose="020B0604030504040204" pitchFamily="34" charset="0"/>
              </a:rPr>
              <a:t>宕机，后面的</a:t>
            </a:r>
            <a:r>
              <a:rPr lang="en-US" altLang="zh-CN">
                <a:solidFill>
                  <a:srgbClr val="007C6A"/>
                </a:solidFill>
                <a:latin typeface="Verdana" panose="020B0604030504040204" pitchFamily="34" charset="0"/>
                <a:ea typeface="Verdana" panose="020B0604030504040204" pitchFamily="34" charset="0"/>
              </a:rPr>
              <a:t>slave</a:t>
            </a:r>
            <a:r>
              <a:rPr lang="zh-CN" altLang="en-US">
                <a:solidFill>
                  <a:srgbClr val="007C6A"/>
                </a:solidFill>
                <a:latin typeface="Verdana" panose="020B0604030504040204" pitchFamily="34" charset="0"/>
                <a:ea typeface="Verdana" panose="020B0604030504040204" pitchFamily="34" charset="0"/>
              </a:rPr>
              <a:t>都没法备份</a:t>
            </a:r>
          </a:p>
          <a:p>
            <a:pPr>
              <a:lnSpc>
                <a:spcPct val="150000"/>
              </a:lnSpc>
            </a:pPr>
            <a:r>
              <a:rPr lang="en-US" altLang="zh-CN">
                <a:solidFill>
                  <a:srgbClr val="007C6A"/>
                </a:solidFill>
                <a:latin typeface="Verdana" panose="020B0604030504040204" pitchFamily="34" charset="0"/>
                <a:ea typeface="Verdana" panose="020B0604030504040204" pitchFamily="34" charset="0"/>
              </a:rPr>
              <a:t> </a:t>
            </a:r>
            <a:endParaRPr lang="zh-CN" altLang="en-US">
              <a:solidFill>
                <a:srgbClr val="007C6A"/>
              </a:solidFill>
            </a:endParaRPr>
          </a:p>
        </p:txBody>
      </p:sp>
      <p:sp>
        <p:nvSpPr>
          <p:cNvPr id="5" name="矩形 4"/>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pic>
        <p:nvPicPr>
          <p:cNvPr id="6" name="图片 5"/>
          <p:cNvPicPr>
            <a:picLocks noChangeAspect="1"/>
          </p:cNvPicPr>
          <p:nvPr/>
        </p:nvPicPr>
        <p:blipFill>
          <a:blip r:embed="rId2"/>
          <a:stretch>
            <a:fillRect/>
          </a:stretch>
        </p:blipFill>
        <p:spPr>
          <a:xfrm>
            <a:off x="1897108" y="4459382"/>
            <a:ext cx="1018198" cy="1262245"/>
          </a:xfrm>
          <a:prstGeom prst="rect">
            <a:avLst/>
          </a:prstGeom>
        </p:spPr>
      </p:pic>
      <p:grpSp>
        <p:nvGrpSpPr>
          <p:cNvPr id="7" name="Group 4"/>
          <p:cNvGrpSpPr>
            <a:grpSpLocks noChangeAspect="1"/>
          </p:cNvGrpSpPr>
          <p:nvPr/>
        </p:nvGrpSpPr>
        <p:grpSpPr bwMode="auto">
          <a:xfrm>
            <a:off x="1667384" y="5179114"/>
            <a:ext cx="669104" cy="600894"/>
            <a:chOff x="1386" y="2066"/>
            <a:chExt cx="412" cy="370"/>
          </a:xfrm>
        </p:grpSpPr>
        <p:sp>
          <p:nvSpPr>
            <p:cNvPr id="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4" name="图片 13"/>
          <p:cNvPicPr>
            <a:picLocks noChangeAspect="1"/>
          </p:cNvPicPr>
          <p:nvPr/>
        </p:nvPicPr>
        <p:blipFill>
          <a:blip r:embed="rId2"/>
          <a:stretch>
            <a:fillRect/>
          </a:stretch>
        </p:blipFill>
        <p:spPr>
          <a:xfrm>
            <a:off x="4482605" y="4577247"/>
            <a:ext cx="1124823" cy="1305720"/>
          </a:xfrm>
          <a:prstGeom prst="rect">
            <a:avLst/>
          </a:prstGeom>
        </p:spPr>
      </p:pic>
      <p:grpSp>
        <p:nvGrpSpPr>
          <p:cNvPr id="15" name="Group 4"/>
          <p:cNvGrpSpPr>
            <a:grpSpLocks noChangeAspect="1"/>
          </p:cNvGrpSpPr>
          <p:nvPr/>
        </p:nvGrpSpPr>
        <p:grpSpPr bwMode="auto">
          <a:xfrm>
            <a:off x="4290969" y="5286397"/>
            <a:ext cx="654050" cy="587374"/>
            <a:chOff x="1386" y="2066"/>
            <a:chExt cx="412" cy="370"/>
          </a:xfrm>
        </p:grpSpPr>
        <p:sp>
          <p:nvSpPr>
            <p:cNvPr id="16"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2" name="图片 21"/>
          <p:cNvPicPr>
            <a:picLocks noChangeAspect="1"/>
          </p:cNvPicPr>
          <p:nvPr/>
        </p:nvPicPr>
        <p:blipFill>
          <a:blip r:embed="rId2"/>
          <a:stretch>
            <a:fillRect/>
          </a:stretch>
        </p:blipFill>
        <p:spPr>
          <a:xfrm>
            <a:off x="7327125" y="4556630"/>
            <a:ext cx="1124823" cy="1305720"/>
          </a:xfrm>
          <a:prstGeom prst="rect">
            <a:avLst/>
          </a:prstGeom>
        </p:spPr>
      </p:pic>
      <p:grpSp>
        <p:nvGrpSpPr>
          <p:cNvPr id="23" name="Group 4"/>
          <p:cNvGrpSpPr>
            <a:grpSpLocks noChangeAspect="1"/>
          </p:cNvGrpSpPr>
          <p:nvPr/>
        </p:nvGrpSpPr>
        <p:grpSpPr bwMode="auto">
          <a:xfrm>
            <a:off x="7135489" y="5265780"/>
            <a:ext cx="654050" cy="587374"/>
            <a:chOff x="1386" y="2066"/>
            <a:chExt cx="412" cy="370"/>
          </a:xfrm>
        </p:grpSpPr>
        <p:sp>
          <p:nvSpPr>
            <p:cNvPr id="24"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30" name="直接箭头连接符 29"/>
          <p:cNvCxnSpPr/>
          <p:nvPr/>
        </p:nvCxnSpPr>
        <p:spPr>
          <a:xfrm flipV="1">
            <a:off x="3003513" y="5146052"/>
            <a:ext cx="1248904"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5587085" y="5249011"/>
            <a:ext cx="1353277"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12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1196752"/>
            <a:ext cx="1880643"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反客为主  </a:t>
            </a:r>
            <a:endParaRPr lang="en-US" altLang="zh-CN" sz="2400" b="1">
              <a:solidFill>
                <a:srgbClr val="007C6A"/>
              </a:solidFill>
              <a:latin typeface="Arial" panose="020B0604020202020204" pitchFamily="34" charset="0"/>
            </a:endParaRPr>
          </a:p>
        </p:txBody>
      </p:sp>
      <p:sp>
        <p:nvSpPr>
          <p:cNvPr id="4" name="矩形 3"/>
          <p:cNvSpPr/>
          <p:nvPr/>
        </p:nvSpPr>
        <p:spPr>
          <a:xfrm>
            <a:off x="1115616" y="1988840"/>
            <a:ext cx="734481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当一个</a:t>
            </a:r>
            <a:r>
              <a:rPr lang="en-US" altLang="zh-CN">
                <a:solidFill>
                  <a:srgbClr val="007C6A"/>
                </a:solidFill>
                <a:latin typeface="Verdana" panose="020B0604030504040204" pitchFamily="34" charset="0"/>
              </a:rPr>
              <a:t>master</a:t>
            </a:r>
            <a:r>
              <a:rPr lang="zh-CN" altLang="en-US">
                <a:solidFill>
                  <a:srgbClr val="007C6A"/>
                </a:solidFill>
                <a:latin typeface="Verdana" panose="020B0604030504040204" pitchFamily="34" charset="0"/>
              </a:rPr>
              <a:t>宕机后，后面的</a:t>
            </a:r>
            <a:r>
              <a:rPr lang="en-US" altLang="zh-CN">
                <a:solidFill>
                  <a:srgbClr val="007C6A"/>
                </a:solidFill>
                <a:latin typeface="Verdana" panose="020B0604030504040204" pitchFamily="34" charset="0"/>
              </a:rPr>
              <a:t>slave</a:t>
            </a:r>
            <a:r>
              <a:rPr lang="zh-CN" altLang="en-US">
                <a:solidFill>
                  <a:srgbClr val="007C6A"/>
                </a:solidFill>
                <a:latin typeface="Verdana" panose="020B0604030504040204" pitchFamily="34" charset="0"/>
              </a:rPr>
              <a:t>可以立刻升为</a:t>
            </a:r>
            <a:r>
              <a:rPr lang="en-US" altLang="zh-CN">
                <a:solidFill>
                  <a:srgbClr val="007C6A"/>
                </a:solidFill>
                <a:latin typeface="Verdana" panose="020B0604030504040204" pitchFamily="34" charset="0"/>
              </a:rPr>
              <a:t>master</a:t>
            </a:r>
            <a:r>
              <a:rPr lang="zh-CN" altLang="en-US">
                <a:solidFill>
                  <a:srgbClr val="007C6A"/>
                </a:solidFill>
                <a:latin typeface="Verdana" panose="020B0604030504040204" pitchFamily="34" charset="0"/>
              </a:rPr>
              <a:t>，其后面的</a:t>
            </a:r>
            <a:r>
              <a:rPr lang="en-US" altLang="zh-CN">
                <a:solidFill>
                  <a:srgbClr val="007C6A"/>
                </a:solidFill>
                <a:latin typeface="Verdana" panose="020B0604030504040204" pitchFamily="34" charset="0"/>
              </a:rPr>
              <a:t>slave</a:t>
            </a:r>
            <a:r>
              <a:rPr lang="zh-CN" altLang="en-US">
                <a:solidFill>
                  <a:srgbClr val="007C6A"/>
                </a:solidFill>
                <a:latin typeface="Verdana" panose="020B0604030504040204" pitchFamily="34" charset="0"/>
              </a:rPr>
              <a:t>不用做任何修改。。</a:t>
            </a:r>
            <a:endParaRPr lang="en-US" altLang="zh-CN">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a:solidFill>
                  <a:srgbClr val="007C6A"/>
                </a:solidFill>
                <a:latin typeface="Verdana" panose="020B0604030504040204" pitchFamily="34" charset="0"/>
                <a:ea typeface="Verdana" panose="020B0604030504040204" pitchFamily="34" charset="0"/>
              </a:rPr>
              <a:t>用 </a:t>
            </a:r>
            <a:r>
              <a:rPr lang="en-US" altLang="zh-CN">
                <a:solidFill>
                  <a:srgbClr val="007C6A"/>
                </a:solidFill>
                <a:latin typeface="Verdana" panose="020B0604030504040204" pitchFamily="34" charset="0"/>
                <a:ea typeface="Verdana" panose="020B0604030504040204" pitchFamily="34" charset="0"/>
              </a:rPr>
              <a:t>slaveof  no one  </a:t>
            </a:r>
            <a:r>
              <a:rPr lang="zh-CN" altLang="en-US">
                <a:solidFill>
                  <a:srgbClr val="007C6A"/>
                </a:solidFill>
                <a:latin typeface="Verdana" panose="020B0604030504040204" pitchFamily="34" charset="0"/>
                <a:ea typeface="Verdana" panose="020B0604030504040204" pitchFamily="34" charset="0"/>
              </a:rPr>
              <a:t>将从机变为主机。</a:t>
            </a:r>
            <a:endParaRPr lang="en-US" altLang="zh-CN">
              <a:solidFill>
                <a:srgbClr val="007C6A"/>
              </a:solidFill>
              <a:latin typeface="Verdana" panose="020B0604030504040204" pitchFamily="34" charset="0"/>
              <a:ea typeface="Verdana" panose="020B0604030504040204" pitchFamily="34" charset="0"/>
            </a:endParaRPr>
          </a:p>
          <a:p>
            <a:pPr>
              <a:lnSpc>
                <a:spcPct val="150000"/>
              </a:lnSpc>
            </a:pPr>
            <a:r>
              <a:rPr lang="en-US" altLang="zh-CN">
                <a:solidFill>
                  <a:srgbClr val="007C6A"/>
                </a:solidFill>
                <a:latin typeface="Verdana" panose="020B0604030504040204" pitchFamily="34" charset="0"/>
                <a:ea typeface="Verdana" panose="020B0604030504040204" pitchFamily="34" charset="0"/>
              </a:rPr>
              <a:t> </a:t>
            </a:r>
            <a:endParaRPr lang="zh-CN" altLang="en-US">
              <a:solidFill>
                <a:srgbClr val="007C6A"/>
              </a:solidFill>
            </a:endParaRPr>
          </a:p>
        </p:txBody>
      </p:sp>
      <p:sp>
        <p:nvSpPr>
          <p:cNvPr id="5" name="矩形 4"/>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spTree>
    <p:extLst>
      <p:ext uri="{BB962C8B-B14F-4D97-AF65-F5344CB8AC3E}">
        <p14:creationId xmlns:p14="http://schemas.microsoft.com/office/powerpoint/2010/main" val="8894710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1999" y="980728"/>
            <a:ext cx="3078087"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哨兵模式</a:t>
            </a:r>
            <a:r>
              <a:rPr lang="en-US" altLang="zh-CN" sz="2400" b="1" dirty="0">
                <a:solidFill>
                  <a:srgbClr val="007C6A"/>
                </a:solidFill>
                <a:latin typeface="Arial" panose="020B0604020202020204" pitchFamily="34" charset="0"/>
              </a:rPr>
              <a:t>(sentinel)</a:t>
            </a:r>
          </a:p>
        </p:txBody>
      </p:sp>
      <p:sp>
        <p:nvSpPr>
          <p:cNvPr id="3" name="矩形 2"/>
          <p:cNvSpPr/>
          <p:nvPr/>
        </p:nvSpPr>
        <p:spPr>
          <a:xfrm>
            <a:off x="899592" y="1588644"/>
            <a:ext cx="7344816"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a:solidFill>
                  <a:srgbClr val="007C6A"/>
                </a:solidFill>
                <a:latin typeface="Verdana" panose="020B0604030504040204" pitchFamily="34" charset="0"/>
              </a:rPr>
              <a:t>反客为主的自动版，能够后台监控主机是否故障，如果故障了根据投票数自动将从库转换为主库</a:t>
            </a:r>
            <a:r>
              <a:rPr lang="en-US" altLang="zh-CN">
                <a:solidFill>
                  <a:srgbClr val="007C6A"/>
                </a:solidFill>
                <a:latin typeface="Verdana" panose="020B0604030504040204" pitchFamily="34" charset="0"/>
              </a:rPr>
              <a:t>.</a:t>
            </a:r>
            <a:endParaRPr lang="zh-CN" altLang="en-US">
              <a:solidFill>
                <a:srgbClr val="007C6A"/>
              </a:solidFill>
            </a:endParaRPr>
          </a:p>
        </p:txBody>
      </p:sp>
      <p:pic>
        <p:nvPicPr>
          <p:cNvPr id="4" name="图片 3"/>
          <p:cNvPicPr>
            <a:picLocks noChangeAspect="1"/>
          </p:cNvPicPr>
          <p:nvPr/>
        </p:nvPicPr>
        <p:blipFill>
          <a:blip r:embed="rId2"/>
          <a:stretch>
            <a:fillRect/>
          </a:stretch>
        </p:blipFill>
        <p:spPr>
          <a:xfrm>
            <a:off x="1543022" y="2950160"/>
            <a:ext cx="1018198" cy="1262245"/>
          </a:xfrm>
          <a:prstGeom prst="rect">
            <a:avLst/>
          </a:prstGeom>
        </p:spPr>
      </p:pic>
      <p:grpSp>
        <p:nvGrpSpPr>
          <p:cNvPr id="5" name="Group 4"/>
          <p:cNvGrpSpPr>
            <a:grpSpLocks noChangeAspect="1"/>
          </p:cNvGrpSpPr>
          <p:nvPr/>
        </p:nvGrpSpPr>
        <p:grpSpPr bwMode="auto">
          <a:xfrm>
            <a:off x="1313298" y="3669892"/>
            <a:ext cx="669104" cy="600894"/>
            <a:chOff x="1386" y="2066"/>
            <a:chExt cx="412" cy="370"/>
          </a:xfrm>
        </p:grpSpPr>
        <p:sp>
          <p:nvSpPr>
            <p:cNvPr id="6"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2" name="图片 11"/>
          <p:cNvPicPr>
            <a:picLocks noChangeAspect="1"/>
          </p:cNvPicPr>
          <p:nvPr/>
        </p:nvPicPr>
        <p:blipFill>
          <a:blip r:embed="rId2"/>
          <a:stretch>
            <a:fillRect/>
          </a:stretch>
        </p:blipFill>
        <p:spPr>
          <a:xfrm>
            <a:off x="4675685" y="4225753"/>
            <a:ext cx="1124823" cy="1305720"/>
          </a:xfrm>
          <a:prstGeom prst="rect">
            <a:avLst/>
          </a:prstGeom>
        </p:spPr>
      </p:pic>
      <p:grpSp>
        <p:nvGrpSpPr>
          <p:cNvPr id="13" name="Group 4"/>
          <p:cNvGrpSpPr>
            <a:grpSpLocks noChangeAspect="1"/>
          </p:cNvGrpSpPr>
          <p:nvPr/>
        </p:nvGrpSpPr>
        <p:grpSpPr bwMode="auto">
          <a:xfrm>
            <a:off x="4509670" y="4974204"/>
            <a:ext cx="654050" cy="587374"/>
            <a:chOff x="1386" y="2066"/>
            <a:chExt cx="412" cy="370"/>
          </a:xfrm>
        </p:grpSpPr>
        <p:sp>
          <p:nvSpPr>
            <p:cNvPr id="14"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0" name="直接箭头连接符 19"/>
          <p:cNvCxnSpPr>
            <a:endCxn id="12" idx="1"/>
          </p:cNvCxnSpPr>
          <p:nvPr/>
        </p:nvCxnSpPr>
        <p:spPr>
          <a:xfrm>
            <a:off x="2559762" y="3957347"/>
            <a:ext cx="2115923" cy="921266"/>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2238468" y="4212405"/>
            <a:ext cx="415445" cy="1130464"/>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2"/>
          <a:stretch>
            <a:fillRect/>
          </a:stretch>
        </p:blipFill>
        <p:spPr>
          <a:xfrm>
            <a:off x="2682047" y="5149081"/>
            <a:ext cx="1124823" cy="1305720"/>
          </a:xfrm>
          <a:prstGeom prst="rect">
            <a:avLst/>
          </a:prstGeom>
        </p:spPr>
      </p:pic>
      <p:grpSp>
        <p:nvGrpSpPr>
          <p:cNvPr id="27" name="Group 4"/>
          <p:cNvGrpSpPr>
            <a:grpSpLocks noChangeAspect="1"/>
          </p:cNvGrpSpPr>
          <p:nvPr/>
        </p:nvGrpSpPr>
        <p:grpSpPr bwMode="auto">
          <a:xfrm>
            <a:off x="2473462" y="5867427"/>
            <a:ext cx="654050" cy="587374"/>
            <a:chOff x="1386" y="2066"/>
            <a:chExt cx="412" cy="370"/>
          </a:xfrm>
        </p:grpSpPr>
        <p:sp>
          <p:nvSpPr>
            <p:cNvPr id="2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a:solidFill>
                    <a:schemeClr val="bg1"/>
                  </a:solidFill>
                </a:rPr>
                <a:t>哨</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sp>
        <p:nvSpPr>
          <p:cNvPr id="36" name="矩形 35"/>
          <p:cNvSpPr/>
          <p:nvPr/>
        </p:nvSpPr>
        <p:spPr>
          <a:xfrm>
            <a:off x="1757842" y="4763911"/>
            <a:ext cx="697628" cy="400110"/>
          </a:xfrm>
          <a:prstGeom prst="rect">
            <a:avLst/>
          </a:prstGeom>
          <a:noFill/>
        </p:spPr>
        <p:txBody>
          <a:bodyPr wrap="none" lIns="91440" tIns="45720" rIns="91440" bIns="45720">
            <a:spAutoFit/>
          </a:bodyPr>
          <a:lstStyle/>
          <a:p>
            <a:pPr algn="ctr"/>
            <a:r>
              <a:rPr lang="zh-CN" altLang="en-US" sz="2000" b="0" cap="none" spc="0">
                <a:ln w="0"/>
                <a:solidFill>
                  <a:schemeClr val="accent1"/>
                </a:solidFill>
                <a:effectLst>
                  <a:outerShdw blurRad="38100" dist="25400" dir="5400000" algn="ctr" rotWithShape="0">
                    <a:srgbClr val="6E747A">
                      <a:alpha val="43000"/>
                    </a:srgbClr>
                  </a:outerShdw>
                </a:effectLst>
              </a:rPr>
              <a:t>监听</a:t>
            </a:r>
          </a:p>
        </p:txBody>
      </p:sp>
      <p:cxnSp>
        <p:nvCxnSpPr>
          <p:cNvPr id="37" name="直接箭头连接符 36"/>
          <p:cNvCxnSpPr>
            <a:endCxn id="55" idx="1"/>
          </p:cNvCxnSpPr>
          <p:nvPr/>
        </p:nvCxnSpPr>
        <p:spPr>
          <a:xfrm flipV="1">
            <a:off x="2536637" y="2814351"/>
            <a:ext cx="2459752" cy="48406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乘号 42"/>
          <p:cNvSpPr/>
          <p:nvPr/>
        </p:nvSpPr>
        <p:spPr>
          <a:xfrm>
            <a:off x="1927674" y="3460844"/>
            <a:ext cx="770996" cy="866089"/>
          </a:xfrm>
          <a:prstGeom prst="mathMultiply">
            <a:avLst>
              <a:gd name="adj1" fmla="val 15168"/>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Group 4"/>
          <p:cNvGrpSpPr>
            <a:grpSpLocks noChangeAspect="1"/>
          </p:cNvGrpSpPr>
          <p:nvPr/>
        </p:nvGrpSpPr>
        <p:grpSpPr bwMode="auto">
          <a:xfrm>
            <a:off x="5391496" y="4950444"/>
            <a:ext cx="669104" cy="600894"/>
            <a:chOff x="1386" y="2066"/>
            <a:chExt cx="412" cy="370"/>
          </a:xfrm>
        </p:grpSpPr>
        <p:sp>
          <p:nvSpPr>
            <p:cNvPr id="45"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55" name="图片 54"/>
          <p:cNvPicPr>
            <a:picLocks noChangeAspect="1"/>
          </p:cNvPicPr>
          <p:nvPr/>
        </p:nvPicPr>
        <p:blipFill>
          <a:blip r:embed="rId2"/>
          <a:stretch>
            <a:fillRect/>
          </a:stretch>
        </p:blipFill>
        <p:spPr>
          <a:xfrm>
            <a:off x="4996389" y="2161491"/>
            <a:ext cx="1124823" cy="1305720"/>
          </a:xfrm>
          <a:prstGeom prst="rect">
            <a:avLst/>
          </a:prstGeom>
        </p:spPr>
      </p:pic>
      <p:grpSp>
        <p:nvGrpSpPr>
          <p:cNvPr id="56" name="Group 4"/>
          <p:cNvGrpSpPr>
            <a:grpSpLocks noChangeAspect="1"/>
          </p:cNvGrpSpPr>
          <p:nvPr/>
        </p:nvGrpSpPr>
        <p:grpSpPr bwMode="auto">
          <a:xfrm>
            <a:off x="4830374" y="2909942"/>
            <a:ext cx="654050" cy="587374"/>
            <a:chOff x="1386" y="2066"/>
            <a:chExt cx="412" cy="370"/>
          </a:xfrm>
        </p:grpSpPr>
        <p:sp>
          <p:nvSpPr>
            <p:cNvPr id="57"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Oval 8"/>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75" name="直接箭头连接符 74"/>
          <p:cNvCxnSpPr>
            <a:stCxn id="12" idx="0"/>
            <a:endCxn id="55" idx="2"/>
          </p:cNvCxnSpPr>
          <p:nvPr/>
        </p:nvCxnSpPr>
        <p:spPr>
          <a:xfrm flipV="1">
            <a:off x="5238097" y="3467211"/>
            <a:ext cx="320704" cy="75854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endCxn id="12" idx="2"/>
          </p:cNvCxnSpPr>
          <p:nvPr/>
        </p:nvCxnSpPr>
        <p:spPr>
          <a:xfrm flipV="1">
            <a:off x="3766513" y="5531473"/>
            <a:ext cx="1471584" cy="53312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097057" y="5934445"/>
            <a:ext cx="697628" cy="400110"/>
          </a:xfrm>
          <a:prstGeom prst="rect">
            <a:avLst/>
          </a:prstGeom>
          <a:noFill/>
        </p:spPr>
        <p:txBody>
          <a:bodyPr wrap="none" lIns="91440" tIns="45720" rIns="91440" bIns="45720">
            <a:spAutoFit/>
          </a:bodyPr>
          <a:lstStyle/>
          <a:p>
            <a:pPr algn="ctr"/>
            <a:r>
              <a:rPr lang="zh-CN" altLang="en-US" sz="2000" b="0" cap="none" spc="0">
                <a:ln w="0"/>
                <a:solidFill>
                  <a:schemeClr val="accent1"/>
                </a:solidFill>
                <a:effectLst>
                  <a:outerShdw blurRad="38100" dist="25400" dir="5400000" algn="ctr" rotWithShape="0">
                    <a:srgbClr val="6E747A">
                      <a:alpha val="43000"/>
                    </a:srgbClr>
                  </a:outerShdw>
                </a:effectLst>
              </a:rPr>
              <a:t>切换</a:t>
            </a:r>
          </a:p>
        </p:txBody>
      </p:sp>
      <p:sp>
        <p:nvSpPr>
          <p:cNvPr id="51" name="矩形 50"/>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spTree>
    <p:extLst>
      <p:ext uri="{BB962C8B-B14F-4D97-AF65-F5344CB8AC3E}">
        <p14:creationId xmlns:p14="http://schemas.microsoft.com/office/powerpoint/2010/main" val="15429170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配置哨兵</a:t>
            </a:r>
            <a:endParaRPr lang="en-US" altLang="zh-CN" sz="2400" b="1">
              <a:solidFill>
                <a:srgbClr val="007C6A"/>
              </a:solidFill>
              <a:latin typeface="Arial" panose="020B0604020202020204" pitchFamily="34" charset="0"/>
            </a:endParaRPr>
          </a:p>
        </p:txBody>
      </p:sp>
      <p:sp>
        <p:nvSpPr>
          <p:cNvPr id="3" name="矩形 2"/>
          <p:cNvSpPr/>
          <p:nvPr/>
        </p:nvSpPr>
        <p:spPr>
          <a:xfrm>
            <a:off x="968040" y="1742141"/>
            <a:ext cx="7344816"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调整为一主二仆模式</a:t>
            </a:r>
            <a:endParaRPr lang="zh-CN" altLang="en-US" sz="2000">
              <a:solidFill>
                <a:srgbClr val="007C6A"/>
              </a:solidFill>
            </a:endParaRPr>
          </a:p>
        </p:txBody>
      </p:sp>
      <p:sp>
        <p:nvSpPr>
          <p:cNvPr id="4" name="矩形 3"/>
          <p:cNvSpPr/>
          <p:nvPr/>
        </p:nvSpPr>
        <p:spPr>
          <a:xfrm>
            <a:off x="986109" y="2321222"/>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自定义的</a:t>
            </a:r>
            <a:r>
              <a:rPr lang="en-US" altLang="zh-CN" sz="2000">
                <a:solidFill>
                  <a:srgbClr val="007C6A"/>
                </a:solidFill>
                <a:latin typeface="Verdana" panose="020B0604030504040204" pitchFamily="34" charset="0"/>
              </a:rPr>
              <a:t>/myredis</a:t>
            </a:r>
            <a:r>
              <a:rPr lang="zh-CN" altLang="en-US" sz="2000">
                <a:solidFill>
                  <a:srgbClr val="007C6A"/>
                </a:solidFill>
                <a:latin typeface="Verdana" panose="020B0604030504040204" pitchFamily="34" charset="0"/>
              </a:rPr>
              <a:t>目录下新建</a:t>
            </a:r>
            <a:r>
              <a:rPr lang="en-US" altLang="zh-CN" sz="2000">
                <a:solidFill>
                  <a:srgbClr val="007C6A"/>
                </a:solidFill>
                <a:latin typeface="Verdana" panose="020B0604030504040204" pitchFamily="34" charset="0"/>
              </a:rPr>
              <a:t>sentinel.conf</a:t>
            </a:r>
            <a:r>
              <a:rPr lang="zh-CN" altLang="en-US" sz="2000">
                <a:solidFill>
                  <a:srgbClr val="007C6A"/>
                </a:solidFill>
                <a:latin typeface="Verdana" panose="020B0604030504040204" pitchFamily="34" charset="0"/>
              </a:rPr>
              <a:t>文件</a:t>
            </a:r>
            <a:endParaRPr lang="zh-CN" altLang="en-US" sz="2000">
              <a:solidFill>
                <a:srgbClr val="007C6A"/>
              </a:solidFill>
            </a:endParaRPr>
          </a:p>
        </p:txBody>
      </p:sp>
      <p:sp>
        <p:nvSpPr>
          <p:cNvPr id="5" name="矩形 4"/>
          <p:cNvSpPr/>
          <p:nvPr/>
        </p:nvSpPr>
        <p:spPr>
          <a:xfrm>
            <a:off x="967965" y="3526509"/>
            <a:ext cx="736296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在配置文件中填写内容：</a:t>
            </a:r>
            <a:endParaRPr lang="en-US" altLang="zh-CN" sz="2000">
              <a:solidFill>
                <a:srgbClr val="007C6A"/>
              </a:solidFill>
              <a:latin typeface="Verdana" panose="020B0604030504040204" pitchFamily="34" charset="0"/>
            </a:endParaRPr>
          </a:p>
          <a:p>
            <a:pPr>
              <a:lnSpc>
                <a:spcPct val="150000"/>
              </a:lnSpc>
            </a:pPr>
            <a:r>
              <a:rPr lang="en-US" altLang="zh-CN" sz="2000">
                <a:solidFill>
                  <a:srgbClr val="007C6A"/>
                </a:solidFill>
                <a:latin typeface="Verdana" panose="020B0604030504040204" pitchFamily="34" charset="0"/>
              </a:rPr>
              <a:t>        sentinel  monitor  mymaster  127.0.0.1  6379  1</a:t>
            </a:r>
            <a:endParaRPr lang="zh-CN" altLang="en-US" sz="2000">
              <a:solidFill>
                <a:srgbClr val="007C6A"/>
              </a:solidFill>
            </a:endParaRPr>
          </a:p>
        </p:txBody>
      </p:sp>
      <p:sp>
        <p:nvSpPr>
          <p:cNvPr id="6" name="矩形 5"/>
          <p:cNvSpPr/>
          <p:nvPr/>
        </p:nvSpPr>
        <p:spPr>
          <a:xfrm>
            <a:off x="967965" y="4630558"/>
            <a:ext cx="7852432"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其中</a:t>
            </a:r>
            <a:r>
              <a:rPr lang="en-US" altLang="zh-CN" sz="2000">
                <a:solidFill>
                  <a:srgbClr val="007C6A"/>
                </a:solidFill>
                <a:latin typeface="Verdana" panose="020B0604030504040204" pitchFamily="34" charset="0"/>
              </a:rPr>
              <a:t>mymaster</a:t>
            </a:r>
            <a:r>
              <a:rPr lang="zh-CN" altLang="en-US" sz="2000">
                <a:solidFill>
                  <a:srgbClr val="007C6A"/>
                </a:solidFill>
                <a:latin typeface="Verdana" panose="020B0604030504040204" pitchFamily="34" charset="0"/>
              </a:rPr>
              <a:t>为监控对象起的服务器名称， </a:t>
            </a:r>
            <a:r>
              <a:rPr lang="en-US" altLang="zh-CN" sz="2000">
                <a:solidFill>
                  <a:srgbClr val="007C6A"/>
                </a:solidFill>
                <a:latin typeface="Verdana" panose="020B0604030504040204" pitchFamily="34" charset="0"/>
              </a:rPr>
              <a:t>1 </a:t>
            </a:r>
            <a:r>
              <a:rPr lang="zh-CN" altLang="en-US" sz="2000">
                <a:solidFill>
                  <a:srgbClr val="007C6A"/>
                </a:solidFill>
                <a:latin typeface="Verdana" panose="020B0604030504040204" pitchFamily="34" charset="0"/>
              </a:rPr>
              <a:t>为 至少有多少个哨兵同意迁移的数量。 </a:t>
            </a:r>
            <a:endParaRPr lang="zh-CN" altLang="en-US" sz="2000">
              <a:solidFill>
                <a:srgbClr val="007C6A"/>
              </a:solidFill>
            </a:endParaRPr>
          </a:p>
        </p:txBody>
      </p:sp>
      <p:sp>
        <p:nvSpPr>
          <p:cNvPr id="7" name="矩形 6"/>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spTree>
    <p:extLst>
      <p:ext uri="{BB962C8B-B14F-4D97-AF65-F5344CB8AC3E}">
        <p14:creationId xmlns:p14="http://schemas.microsoft.com/office/powerpoint/2010/main" val="13102063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5616" y="2276872"/>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执行</a:t>
            </a:r>
            <a:r>
              <a:rPr lang="en-US" altLang="zh-CN" sz="2000">
                <a:solidFill>
                  <a:srgbClr val="007C6A"/>
                </a:solidFill>
                <a:latin typeface="Verdana" panose="020B0604030504040204" pitchFamily="34" charset="0"/>
              </a:rPr>
              <a:t>redis-sentinel  /myredis/sentinel.conf </a:t>
            </a:r>
            <a:endParaRPr lang="zh-CN" altLang="en-US" sz="2000">
              <a:solidFill>
                <a:srgbClr val="007C6A"/>
              </a:solidFill>
            </a:endParaRPr>
          </a:p>
        </p:txBody>
      </p:sp>
      <p:sp>
        <p:nvSpPr>
          <p:cNvPr id="8" name="矩形 7"/>
          <p:cNvSpPr/>
          <p:nvPr/>
        </p:nvSpPr>
        <p:spPr>
          <a:xfrm>
            <a:off x="691952" y="1566659"/>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启动哨兵</a:t>
            </a:r>
            <a:endParaRPr lang="en-US" altLang="zh-CN" sz="2400" b="1">
              <a:solidFill>
                <a:srgbClr val="007C6A"/>
              </a:solidFill>
              <a:latin typeface="Arial" panose="020B0604020202020204" pitchFamily="34" charset="0"/>
            </a:endParaRPr>
          </a:p>
        </p:txBody>
      </p:sp>
      <p:sp>
        <p:nvSpPr>
          <p:cNvPr id="4" name="矩形 3"/>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spTree>
    <p:extLst>
      <p:ext uri="{BB962C8B-B14F-4D97-AF65-F5344CB8AC3E}">
        <p14:creationId xmlns:p14="http://schemas.microsoft.com/office/powerpoint/2010/main" val="40696290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故障恢复</a:t>
            </a:r>
            <a:endParaRPr lang="en-US" altLang="zh-CN" sz="2400" b="1">
              <a:solidFill>
                <a:srgbClr val="007C6A"/>
              </a:solidFill>
              <a:latin typeface="Arial" panose="020B0604020202020204" pitchFamily="34" charset="0"/>
            </a:endParaRPr>
          </a:p>
        </p:txBody>
      </p:sp>
      <p:grpSp>
        <p:nvGrpSpPr>
          <p:cNvPr id="4" name="组合 3"/>
          <p:cNvGrpSpPr/>
          <p:nvPr/>
        </p:nvGrpSpPr>
        <p:grpSpPr>
          <a:xfrm>
            <a:off x="971600" y="1700808"/>
            <a:ext cx="7000223" cy="3946018"/>
            <a:chOff x="1187624" y="2204866"/>
            <a:chExt cx="7000223" cy="3946018"/>
          </a:xfrm>
        </p:grpSpPr>
        <p:sp>
          <p:nvSpPr>
            <p:cNvPr id="5" name="任意多边形 4"/>
            <p:cNvSpPr/>
            <p:nvPr/>
          </p:nvSpPr>
          <p:spPr>
            <a:xfrm>
              <a:off x="1187624" y="2204866"/>
              <a:ext cx="2592288" cy="1006762"/>
            </a:xfrm>
            <a:custGeom>
              <a:avLst/>
              <a:gdLst>
                <a:gd name="connsiteX0" fmla="*/ 0 w 2592288"/>
                <a:gd name="connsiteY0" fmla="*/ 251691 h 1006762"/>
                <a:gd name="connsiteX1" fmla="*/ 2088907 w 2592288"/>
                <a:gd name="connsiteY1" fmla="*/ 251691 h 1006762"/>
                <a:gd name="connsiteX2" fmla="*/ 2088907 w 2592288"/>
                <a:gd name="connsiteY2" fmla="*/ 0 h 1006762"/>
                <a:gd name="connsiteX3" fmla="*/ 2592288 w 2592288"/>
                <a:gd name="connsiteY3" fmla="*/ 503381 h 1006762"/>
                <a:gd name="connsiteX4" fmla="*/ 2088907 w 2592288"/>
                <a:gd name="connsiteY4" fmla="*/ 1006762 h 1006762"/>
                <a:gd name="connsiteX5" fmla="*/ 2088907 w 2592288"/>
                <a:gd name="connsiteY5" fmla="*/ 755072 h 1006762"/>
                <a:gd name="connsiteX6" fmla="*/ 0 w 2592288"/>
                <a:gd name="connsiteY6" fmla="*/ 755072 h 1006762"/>
                <a:gd name="connsiteX7" fmla="*/ 0 w 2592288"/>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2288" h="1006762">
                  <a:moveTo>
                    <a:pt x="0" y="251691"/>
                  </a:moveTo>
                  <a:lnTo>
                    <a:pt x="2088907" y="251691"/>
                  </a:lnTo>
                  <a:lnTo>
                    <a:pt x="2088907" y="0"/>
                  </a:lnTo>
                  <a:lnTo>
                    <a:pt x="2592288" y="503381"/>
                  </a:lnTo>
                  <a:lnTo>
                    <a:pt x="2088907" y="1006762"/>
                  </a:lnTo>
                  <a:lnTo>
                    <a:pt x="2088907"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新</a:t>
              </a:r>
              <a:r>
                <a:rPr lang="zh-CN" altLang="en-US"/>
                <a:t>主</a:t>
              </a:r>
              <a:r>
                <a:rPr lang="zh-CN" altLang="en-US" sz="1800" kern="1200"/>
                <a:t>登基</a:t>
              </a:r>
            </a:p>
          </p:txBody>
        </p:sp>
        <p:sp>
          <p:nvSpPr>
            <p:cNvPr id="6" name="任意多边形 5"/>
            <p:cNvSpPr/>
            <p:nvPr/>
          </p:nvSpPr>
          <p:spPr>
            <a:xfrm>
              <a:off x="1248889" y="2924953"/>
              <a:ext cx="2086166" cy="3225931"/>
            </a:xfrm>
            <a:custGeom>
              <a:avLst/>
              <a:gdLst>
                <a:gd name="connsiteX0" fmla="*/ 0 w 2086166"/>
                <a:gd name="connsiteY0" fmla="*/ 0 h 3225931"/>
                <a:gd name="connsiteX1" fmla="*/ 2086166 w 2086166"/>
                <a:gd name="connsiteY1" fmla="*/ 0 h 3225931"/>
                <a:gd name="connsiteX2" fmla="*/ 2086166 w 2086166"/>
                <a:gd name="connsiteY2" fmla="*/ 3225931 h 3225931"/>
                <a:gd name="connsiteX3" fmla="*/ 0 w 2086166"/>
                <a:gd name="connsiteY3" fmla="*/ 3225931 h 3225931"/>
                <a:gd name="connsiteX4" fmla="*/ 0 w 2086166"/>
                <a:gd name="connsiteY4" fmla="*/ 0 h 3225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166" h="3225931">
                  <a:moveTo>
                    <a:pt x="0" y="0"/>
                  </a:moveTo>
                  <a:lnTo>
                    <a:pt x="2086166" y="0"/>
                  </a:lnTo>
                  <a:lnTo>
                    <a:pt x="2086166" y="3225931"/>
                  </a:lnTo>
                  <a:lnTo>
                    <a:pt x="0" y="32259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从下线的主服务的所有从服务里面挑选一个从服务，将其转成主服务</a:t>
              </a:r>
              <a:endParaRPr lang="zh-CN" altLang="en-US" sz="1700" kern="1200"/>
            </a:p>
            <a:p>
              <a:pPr lvl="0" algn="l" defTabSz="755650">
                <a:lnSpc>
                  <a:spcPct val="90000"/>
                </a:lnSpc>
                <a:spcBef>
                  <a:spcPct val="0"/>
                </a:spcBef>
                <a:spcAft>
                  <a:spcPct val="35000"/>
                </a:spcAft>
              </a:pPr>
              <a:r>
                <a:rPr lang="zh-CN" altLang="en-US" sz="1700" b="0" i="0" kern="1200"/>
                <a:t>选择条件依次为：</a:t>
              </a:r>
              <a:endParaRPr lang="zh-CN" altLang="en-US" sz="1700" kern="1200"/>
            </a:p>
            <a:p>
              <a:pPr lvl="0" algn="l" defTabSz="755650">
                <a:lnSpc>
                  <a:spcPct val="90000"/>
                </a:lnSpc>
                <a:spcBef>
                  <a:spcPct val="0"/>
                </a:spcBef>
                <a:spcAft>
                  <a:spcPct val="35000"/>
                </a:spcAft>
              </a:pPr>
              <a:r>
                <a:rPr lang="en-US" altLang="zh-CN" sz="1700" b="1" i="0" kern="1200"/>
                <a:t>1</a:t>
              </a:r>
              <a:r>
                <a:rPr lang="zh-CN" altLang="en-US" sz="1700" b="1" i="0" kern="1200"/>
                <a:t>、选择优先级靠前的</a:t>
              </a:r>
              <a:endParaRPr lang="zh-CN" altLang="en-US" sz="1700" b="1" kern="1200"/>
            </a:p>
            <a:p>
              <a:pPr lvl="0" algn="l" defTabSz="755650">
                <a:lnSpc>
                  <a:spcPct val="90000"/>
                </a:lnSpc>
                <a:spcBef>
                  <a:spcPct val="0"/>
                </a:spcBef>
                <a:spcAft>
                  <a:spcPct val="35000"/>
                </a:spcAft>
              </a:pPr>
              <a:r>
                <a:rPr lang="en-US" altLang="zh-CN" sz="1700" b="1" i="0" kern="1200"/>
                <a:t>2</a:t>
              </a:r>
              <a:r>
                <a:rPr lang="zh-CN" altLang="en-US" sz="1700" b="1" i="0" kern="1200"/>
                <a:t>、选择偏移量最大的</a:t>
              </a:r>
              <a:endParaRPr lang="zh-CN" altLang="en-US" sz="1700" b="1" kern="1200"/>
            </a:p>
            <a:p>
              <a:pPr lvl="0" algn="l" defTabSz="755650">
                <a:lnSpc>
                  <a:spcPct val="90000"/>
                </a:lnSpc>
                <a:spcBef>
                  <a:spcPct val="0"/>
                </a:spcBef>
                <a:spcAft>
                  <a:spcPct val="35000"/>
                </a:spcAft>
              </a:pPr>
              <a:r>
                <a:rPr lang="en-US" altLang="zh-CN" sz="1700" b="1" i="0" kern="1200"/>
                <a:t>3</a:t>
              </a:r>
              <a:r>
                <a:rPr lang="zh-CN" altLang="en-US" sz="1700" b="1" i="0" kern="1200"/>
                <a:t>、选择</a:t>
              </a:r>
              <a:r>
                <a:rPr lang="en-US" altLang="zh-CN" sz="1700" b="1" i="0" kern="1200"/>
                <a:t>runid</a:t>
              </a:r>
              <a:r>
                <a:rPr lang="zh-CN" altLang="en-US" sz="1700" b="1" i="0" kern="1200"/>
                <a:t>最小的从服务</a:t>
              </a:r>
              <a:endParaRPr lang="zh-CN" altLang="en-US" sz="1700" b="1" kern="1200"/>
            </a:p>
          </p:txBody>
        </p:sp>
        <p:sp>
          <p:nvSpPr>
            <p:cNvPr id="8" name="任意多边形 7"/>
            <p:cNvSpPr/>
            <p:nvPr/>
          </p:nvSpPr>
          <p:spPr>
            <a:xfrm>
              <a:off x="3306015" y="3489844"/>
              <a:ext cx="2167506" cy="1939395"/>
            </a:xfrm>
            <a:custGeom>
              <a:avLst/>
              <a:gdLst>
                <a:gd name="connsiteX0" fmla="*/ 0 w 2129132"/>
                <a:gd name="connsiteY0" fmla="*/ 0 h 1939395"/>
                <a:gd name="connsiteX1" fmla="*/ 2129132 w 2129132"/>
                <a:gd name="connsiteY1" fmla="*/ 0 h 1939395"/>
                <a:gd name="connsiteX2" fmla="*/ 2129132 w 2129132"/>
                <a:gd name="connsiteY2" fmla="*/ 1939395 h 1939395"/>
                <a:gd name="connsiteX3" fmla="*/ 0 w 2129132"/>
                <a:gd name="connsiteY3" fmla="*/ 1939395 h 1939395"/>
                <a:gd name="connsiteX4" fmla="*/ 0 w 2129132"/>
                <a:gd name="connsiteY4" fmla="*/ 0 h 193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39395">
                  <a:moveTo>
                    <a:pt x="0" y="0"/>
                  </a:moveTo>
                  <a:lnTo>
                    <a:pt x="2129132" y="0"/>
                  </a:lnTo>
                  <a:lnTo>
                    <a:pt x="2129132" y="1939395"/>
                  </a:lnTo>
                  <a:lnTo>
                    <a:pt x="0" y="193939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挑选出新的主服务之后，</a:t>
              </a:r>
              <a:r>
                <a:rPr lang="en-US" altLang="zh-CN" sz="1700" b="0" i="0" kern="1200"/>
                <a:t>sentinel </a:t>
              </a:r>
              <a:r>
                <a:rPr lang="zh-CN" altLang="en-US" sz="1700" b="0" i="0" kern="1200"/>
                <a:t>向原主服务的从服务发送 </a:t>
              </a:r>
              <a:r>
                <a:rPr lang="en-US" altLang="zh-CN" sz="1700" b="0" i="0" kern="1200"/>
                <a:t>slaveof </a:t>
              </a:r>
              <a:r>
                <a:rPr lang="zh-CN" altLang="en-US" sz="1700" b="0" i="0" kern="1200"/>
                <a:t>新主服务 的命令，复制新</a:t>
              </a:r>
              <a:r>
                <a:rPr lang="en-US" altLang="zh-CN" sz="1700" b="0" i="0" kern="1200"/>
                <a:t>master</a:t>
              </a:r>
              <a:endParaRPr lang="zh-CN" altLang="en-US" sz="1700" kern="1200"/>
            </a:p>
          </p:txBody>
        </p:sp>
        <p:sp>
          <p:nvSpPr>
            <p:cNvPr id="7" name="任意多边形 6"/>
            <p:cNvSpPr/>
            <p:nvPr/>
          </p:nvSpPr>
          <p:spPr>
            <a:xfrm>
              <a:off x="3313426" y="2699295"/>
              <a:ext cx="2770742" cy="1006762"/>
            </a:xfrm>
            <a:custGeom>
              <a:avLst/>
              <a:gdLst>
                <a:gd name="connsiteX0" fmla="*/ 0 w 2212814"/>
                <a:gd name="connsiteY0" fmla="*/ 251691 h 1006762"/>
                <a:gd name="connsiteX1" fmla="*/ 1709433 w 2212814"/>
                <a:gd name="connsiteY1" fmla="*/ 251691 h 1006762"/>
                <a:gd name="connsiteX2" fmla="*/ 1709433 w 2212814"/>
                <a:gd name="connsiteY2" fmla="*/ 0 h 1006762"/>
                <a:gd name="connsiteX3" fmla="*/ 2212814 w 2212814"/>
                <a:gd name="connsiteY3" fmla="*/ 503381 h 1006762"/>
                <a:gd name="connsiteX4" fmla="*/ 1709433 w 2212814"/>
                <a:gd name="connsiteY4" fmla="*/ 1006762 h 1006762"/>
                <a:gd name="connsiteX5" fmla="*/ 1709433 w 2212814"/>
                <a:gd name="connsiteY5" fmla="*/ 755072 h 1006762"/>
                <a:gd name="connsiteX6" fmla="*/ 0 w 2212814"/>
                <a:gd name="connsiteY6" fmla="*/ 755072 h 1006762"/>
                <a:gd name="connsiteX7" fmla="*/ 0 w 2212814"/>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814" h="1006762">
                  <a:moveTo>
                    <a:pt x="0" y="251691"/>
                  </a:moveTo>
                  <a:lnTo>
                    <a:pt x="1709433" y="251691"/>
                  </a:lnTo>
                  <a:lnTo>
                    <a:pt x="1709433" y="0"/>
                  </a:lnTo>
                  <a:lnTo>
                    <a:pt x="2212814" y="503381"/>
                  </a:lnTo>
                  <a:lnTo>
                    <a:pt x="1709433" y="1006762"/>
                  </a:lnTo>
                  <a:lnTo>
                    <a:pt x="1709433"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群</a:t>
              </a:r>
              <a:r>
                <a:rPr lang="zh-CN" altLang="en-US"/>
                <a:t>仆</a:t>
              </a:r>
              <a:r>
                <a:rPr lang="zh-CN" altLang="en-US" sz="1800" kern="1200"/>
                <a:t>俯首</a:t>
              </a:r>
            </a:p>
          </p:txBody>
        </p:sp>
        <p:sp>
          <p:nvSpPr>
            <p:cNvPr id="9" name="任意多边形 8"/>
            <p:cNvSpPr/>
            <p:nvPr/>
          </p:nvSpPr>
          <p:spPr>
            <a:xfrm>
              <a:off x="5533345" y="3220923"/>
              <a:ext cx="2654502" cy="1006762"/>
            </a:xfrm>
            <a:custGeom>
              <a:avLst/>
              <a:gdLst>
                <a:gd name="connsiteX0" fmla="*/ 0 w 2654502"/>
                <a:gd name="connsiteY0" fmla="*/ 251691 h 1006762"/>
                <a:gd name="connsiteX1" fmla="*/ 2151121 w 2654502"/>
                <a:gd name="connsiteY1" fmla="*/ 251691 h 1006762"/>
                <a:gd name="connsiteX2" fmla="*/ 2151121 w 2654502"/>
                <a:gd name="connsiteY2" fmla="*/ 0 h 1006762"/>
                <a:gd name="connsiteX3" fmla="*/ 2654502 w 2654502"/>
                <a:gd name="connsiteY3" fmla="*/ 503381 h 1006762"/>
                <a:gd name="connsiteX4" fmla="*/ 2151121 w 2654502"/>
                <a:gd name="connsiteY4" fmla="*/ 1006762 h 1006762"/>
                <a:gd name="connsiteX5" fmla="*/ 2151121 w 2654502"/>
                <a:gd name="connsiteY5" fmla="*/ 755072 h 1006762"/>
                <a:gd name="connsiteX6" fmla="*/ 0 w 2654502"/>
                <a:gd name="connsiteY6" fmla="*/ 755072 h 1006762"/>
                <a:gd name="connsiteX7" fmla="*/ 0 w 2654502"/>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4502" h="1006762">
                  <a:moveTo>
                    <a:pt x="0" y="251691"/>
                  </a:moveTo>
                  <a:lnTo>
                    <a:pt x="2151121" y="251691"/>
                  </a:lnTo>
                  <a:lnTo>
                    <a:pt x="2151121" y="0"/>
                  </a:lnTo>
                  <a:lnTo>
                    <a:pt x="2654502" y="503381"/>
                  </a:lnTo>
                  <a:lnTo>
                    <a:pt x="2151121" y="1006762"/>
                  </a:lnTo>
                  <a:lnTo>
                    <a:pt x="2151121"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旧主俯首</a:t>
              </a:r>
            </a:p>
          </p:txBody>
        </p:sp>
        <p:sp>
          <p:nvSpPr>
            <p:cNvPr id="10" name="任意多边形 9"/>
            <p:cNvSpPr/>
            <p:nvPr/>
          </p:nvSpPr>
          <p:spPr>
            <a:xfrm>
              <a:off x="5533345" y="4003362"/>
              <a:ext cx="2129132" cy="1911012"/>
            </a:xfrm>
            <a:custGeom>
              <a:avLst/>
              <a:gdLst>
                <a:gd name="connsiteX0" fmla="*/ 0 w 2129132"/>
                <a:gd name="connsiteY0" fmla="*/ 0 h 1911012"/>
                <a:gd name="connsiteX1" fmla="*/ 2129132 w 2129132"/>
                <a:gd name="connsiteY1" fmla="*/ 0 h 1911012"/>
                <a:gd name="connsiteX2" fmla="*/ 2129132 w 2129132"/>
                <a:gd name="connsiteY2" fmla="*/ 1911012 h 1911012"/>
                <a:gd name="connsiteX3" fmla="*/ 0 w 2129132"/>
                <a:gd name="connsiteY3" fmla="*/ 1911012 h 1911012"/>
                <a:gd name="connsiteX4" fmla="*/ 0 w 2129132"/>
                <a:gd name="connsiteY4" fmla="*/ 0 h 191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11012">
                  <a:moveTo>
                    <a:pt x="0" y="0"/>
                  </a:moveTo>
                  <a:lnTo>
                    <a:pt x="2129132" y="0"/>
                  </a:lnTo>
                  <a:lnTo>
                    <a:pt x="2129132" y="1911012"/>
                  </a:lnTo>
                  <a:lnTo>
                    <a:pt x="0" y="191101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当已下线的服务重新上线时，</a:t>
              </a:r>
              <a:r>
                <a:rPr lang="en-US" altLang="zh-CN" sz="1700" b="0" i="0" kern="1200"/>
                <a:t>sentinel</a:t>
              </a:r>
              <a:r>
                <a:rPr lang="zh-CN" altLang="en-US" sz="1700" b="0" i="0" kern="1200"/>
                <a:t>会向其发送</a:t>
              </a:r>
              <a:r>
                <a:rPr lang="en-US" altLang="zh-CN" sz="1700" b="0" i="0" kern="1200"/>
                <a:t>slaveof</a:t>
              </a:r>
              <a:r>
                <a:rPr lang="zh-CN" altLang="en-US" sz="1700" b="0" i="0" kern="1200"/>
                <a:t>命令，让其成为新主的从</a:t>
              </a:r>
              <a:endParaRPr lang="zh-CN" altLang="en-US" sz="1700" kern="1200"/>
            </a:p>
          </p:txBody>
        </p:sp>
      </p:grpSp>
      <p:sp>
        <p:nvSpPr>
          <p:cNvPr id="11" name="矩形 10"/>
          <p:cNvSpPr/>
          <p:nvPr/>
        </p:nvSpPr>
        <p:spPr>
          <a:xfrm>
            <a:off x="2483768" y="116632"/>
            <a:ext cx="2419573"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的主从复制</a:t>
            </a:r>
            <a:endParaRPr lang="en-US" altLang="zh-CN" sz="2400" b="1">
              <a:solidFill>
                <a:schemeClr val="bg1"/>
              </a:solidFill>
            </a:endParaRPr>
          </a:p>
        </p:txBody>
      </p:sp>
      <p:sp>
        <p:nvSpPr>
          <p:cNvPr id="3" name="文本框 2"/>
          <p:cNvSpPr txBox="1"/>
          <p:nvPr/>
        </p:nvSpPr>
        <p:spPr>
          <a:xfrm>
            <a:off x="3535699" y="5469031"/>
            <a:ext cx="5298438" cy="1200329"/>
          </a:xfrm>
          <a:prstGeom prst="rect">
            <a:avLst/>
          </a:prstGeom>
          <a:noFill/>
        </p:spPr>
        <p:txBody>
          <a:bodyPr wrap="none" rtlCol="0">
            <a:spAutoFit/>
          </a:bodyPr>
          <a:lstStyle/>
          <a:p>
            <a:r>
              <a:rPr lang="zh-CN" altLang="en-US">
                <a:solidFill>
                  <a:srgbClr val="007C6A"/>
                </a:solidFill>
              </a:rPr>
              <a:t>优先级在</a:t>
            </a:r>
            <a:r>
              <a:rPr lang="en-US" altLang="zh-CN">
                <a:solidFill>
                  <a:srgbClr val="007C6A"/>
                </a:solidFill>
              </a:rPr>
              <a:t>redis.conf</a:t>
            </a:r>
            <a:r>
              <a:rPr lang="zh-CN" altLang="en-US">
                <a:solidFill>
                  <a:srgbClr val="007C6A"/>
                </a:solidFill>
              </a:rPr>
              <a:t>中</a:t>
            </a:r>
            <a:r>
              <a:rPr lang="en-US" altLang="zh-CN">
                <a:solidFill>
                  <a:srgbClr val="007C6A"/>
                </a:solidFill>
              </a:rPr>
              <a:t>slave-priority 100</a:t>
            </a:r>
          </a:p>
          <a:p>
            <a:pPr>
              <a:lnSpc>
                <a:spcPct val="150000"/>
              </a:lnSpc>
            </a:pPr>
            <a:r>
              <a:rPr lang="zh-CN" altLang="en-US">
                <a:solidFill>
                  <a:srgbClr val="007C6A"/>
                </a:solidFill>
              </a:rPr>
              <a:t>偏移量是指获得原主数据最多的</a:t>
            </a:r>
            <a:endParaRPr lang="en-US" altLang="zh-CN">
              <a:solidFill>
                <a:srgbClr val="007C6A"/>
              </a:solidFill>
            </a:endParaRPr>
          </a:p>
          <a:p>
            <a:pPr>
              <a:lnSpc>
                <a:spcPct val="150000"/>
              </a:lnSpc>
            </a:pPr>
            <a:r>
              <a:rPr lang="zh-CN" altLang="en-US">
                <a:solidFill>
                  <a:srgbClr val="007C6A"/>
                </a:solidFill>
              </a:rPr>
              <a:t>每个</a:t>
            </a:r>
            <a:r>
              <a:rPr lang="en-US" altLang="zh-CN">
                <a:solidFill>
                  <a:srgbClr val="007C6A"/>
                </a:solidFill>
              </a:rPr>
              <a:t>redis</a:t>
            </a:r>
            <a:r>
              <a:rPr lang="zh-CN" altLang="en-US">
                <a:solidFill>
                  <a:srgbClr val="007C6A"/>
                </a:solidFill>
              </a:rPr>
              <a:t>实例启动后都会随机生成一个</a:t>
            </a:r>
            <a:r>
              <a:rPr lang="en-US" altLang="zh-CN">
                <a:solidFill>
                  <a:srgbClr val="007C6A"/>
                </a:solidFill>
              </a:rPr>
              <a:t>40</a:t>
            </a:r>
            <a:r>
              <a:rPr lang="zh-CN" altLang="en-US">
                <a:solidFill>
                  <a:srgbClr val="007C6A"/>
                </a:solidFill>
              </a:rPr>
              <a:t>位的</a:t>
            </a:r>
            <a:r>
              <a:rPr lang="en-US" altLang="zh-CN">
                <a:solidFill>
                  <a:srgbClr val="007C6A"/>
                </a:solidFill>
              </a:rPr>
              <a:t>runid</a:t>
            </a:r>
          </a:p>
        </p:txBody>
      </p:sp>
    </p:spTree>
    <p:extLst>
      <p:ext uri="{BB962C8B-B14F-4D97-AF65-F5344CB8AC3E}">
        <p14:creationId xmlns:p14="http://schemas.microsoft.com/office/powerpoint/2010/main" val="18275048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268760"/>
            <a:ext cx="2709396" cy="584775"/>
          </a:xfrm>
          <a:prstGeom prst="rect">
            <a:avLst/>
          </a:prstGeom>
        </p:spPr>
        <p:txBody>
          <a:bodyPr wrap="none">
            <a:spAutoFit/>
          </a:bodyPr>
          <a:lstStyle/>
          <a:p>
            <a:r>
              <a:rPr lang="en-US" altLang="zh-CN" sz="3200" b="1">
                <a:solidFill>
                  <a:srgbClr val="007C6A"/>
                </a:solidFill>
                <a:latin typeface="Verdana" panose="020B0604030504040204" pitchFamily="34" charset="0"/>
              </a:rPr>
              <a:t> redis</a:t>
            </a:r>
            <a:r>
              <a:rPr lang="zh-CN" altLang="en-US" sz="3200" b="1">
                <a:solidFill>
                  <a:srgbClr val="007C6A"/>
                </a:solidFill>
                <a:latin typeface="Verdana" panose="020B0604030504040204" pitchFamily="34" charset="0"/>
              </a:rPr>
              <a:t>的集群</a:t>
            </a:r>
            <a:endParaRPr lang="en-US" altLang="zh-CN" sz="3200" b="1">
              <a:solidFill>
                <a:srgbClr val="007C6A"/>
              </a:solidFill>
              <a:latin typeface="Verdana" panose="020B0604030504040204" pitchFamily="34" charset="0"/>
            </a:endParaRPr>
          </a:p>
        </p:txBody>
      </p:sp>
    </p:spTree>
    <p:extLst>
      <p:ext uri="{BB962C8B-B14F-4D97-AF65-F5344CB8AC3E}">
        <p14:creationId xmlns:p14="http://schemas.microsoft.com/office/powerpoint/2010/main" val="327847920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1334020" cy="735394"/>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3200" b="1">
                <a:solidFill>
                  <a:srgbClr val="007C6A"/>
                </a:solidFill>
                <a:latin typeface="Arial" panose="020B0604020202020204" pitchFamily="34" charset="0"/>
              </a:rPr>
              <a:t>问题</a:t>
            </a:r>
          </a:p>
        </p:txBody>
      </p:sp>
      <p:sp>
        <p:nvSpPr>
          <p:cNvPr id="3" name="矩形 2"/>
          <p:cNvSpPr/>
          <p:nvPr/>
        </p:nvSpPr>
        <p:spPr>
          <a:xfrm>
            <a:off x="611424" y="2586561"/>
            <a:ext cx="7992888" cy="6463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容量不够，</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a:solidFill>
                  <a:srgbClr val="007C6A"/>
                </a:solidFill>
                <a:latin typeface="微软雅黑" panose="020B0503020204020204" pitchFamily="34" charset="-122"/>
                <a:ea typeface="微软雅黑" panose="020B0503020204020204" pitchFamily="34" charset="-122"/>
              </a:rPr>
              <a:t>如何进行扩容？</a:t>
            </a:r>
            <a:endParaRPr lang="zh-CN" altLang="en-US" sz="2400" i="0">
              <a:solidFill>
                <a:srgbClr val="007C6A"/>
              </a:solidFill>
              <a:effectLst/>
              <a:latin typeface="微软雅黑" panose="020B0503020204020204" pitchFamily="34" charset="-122"/>
              <a:ea typeface="微软雅黑" panose="020B0503020204020204" pitchFamily="34" charset="-122"/>
            </a:endParaRPr>
          </a:p>
        </p:txBody>
      </p:sp>
      <p:sp>
        <p:nvSpPr>
          <p:cNvPr id="4" name="矩形 3"/>
          <p:cNvSpPr/>
          <p:nvPr/>
        </p:nvSpPr>
        <p:spPr>
          <a:xfrm>
            <a:off x="611560" y="3861048"/>
            <a:ext cx="7992888" cy="5810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并发写操作， </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i="0">
                <a:solidFill>
                  <a:srgbClr val="007C6A"/>
                </a:solidFill>
                <a:effectLst/>
                <a:latin typeface="微软雅黑" panose="020B0503020204020204" pitchFamily="34" charset="-122"/>
                <a:ea typeface="微软雅黑" panose="020B0503020204020204" pitchFamily="34" charset="-122"/>
              </a:rPr>
              <a:t>如何分摊？</a:t>
            </a:r>
          </a:p>
        </p:txBody>
      </p:sp>
    </p:spTree>
    <p:extLst>
      <p:ext uri="{BB962C8B-B14F-4D97-AF65-F5344CB8AC3E}">
        <p14:creationId xmlns:p14="http://schemas.microsoft.com/office/powerpoint/2010/main" val="159719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42933" y="836712"/>
            <a:ext cx="2337499" cy="50129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列式存储数据库</a:t>
            </a:r>
            <a:endParaRPr lang="en-US" altLang="zh-CN" sz="2000" b="1">
              <a:solidFill>
                <a:srgbClr val="007C6A"/>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30047651"/>
              </p:ext>
            </p:extLst>
          </p:nvPr>
        </p:nvGraphicFramePr>
        <p:xfrm>
          <a:off x="400377" y="1399297"/>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5" name="矩形 4"/>
          <p:cNvSpPr/>
          <p:nvPr/>
        </p:nvSpPr>
        <p:spPr>
          <a:xfrm>
            <a:off x="5580112" y="133800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580112" y="248115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北京，上海，哈尔滨</a:t>
            </a:r>
          </a:p>
        </p:txBody>
      </p:sp>
      <p:sp>
        <p:nvSpPr>
          <p:cNvPr id="7" name="圆角矩形 6"/>
          <p:cNvSpPr/>
          <p:nvPr/>
        </p:nvSpPr>
        <p:spPr>
          <a:xfrm>
            <a:off x="7236296" y="248115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rPr>
              <a:t>20,45,30</a:t>
            </a:r>
            <a:endParaRPr lang="zh-CN" altLang="en-US" sz="1600">
              <a:solidFill>
                <a:schemeClr val="bg1"/>
              </a:solidFill>
            </a:endParaRPr>
          </a:p>
        </p:txBody>
      </p:sp>
      <p:sp>
        <p:nvSpPr>
          <p:cNvPr id="8" name="圆角矩形 7"/>
          <p:cNvSpPr/>
          <p:nvPr/>
        </p:nvSpPr>
        <p:spPr>
          <a:xfrm>
            <a:off x="5604806" y="1714073"/>
            <a:ext cx="1631489"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张三</a:t>
            </a:r>
            <a:r>
              <a:rPr lang="en-US" altLang="zh-CN" sz="1400"/>
              <a:t>,</a:t>
            </a:r>
            <a:r>
              <a:rPr lang="zh-CN" altLang="en-US" sz="1400"/>
              <a:t>李四</a:t>
            </a:r>
            <a:r>
              <a:rPr lang="en-US" altLang="zh-CN" sz="1400"/>
              <a:t>,</a:t>
            </a:r>
            <a:r>
              <a:rPr lang="zh-CN" altLang="en-US" sz="1400"/>
              <a:t>王五</a:t>
            </a:r>
          </a:p>
        </p:txBody>
      </p:sp>
      <p:sp>
        <p:nvSpPr>
          <p:cNvPr id="9" name="矩形 8"/>
          <p:cNvSpPr/>
          <p:nvPr/>
        </p:nvSpPr>
        <p:spPr>
          <a:xfrm>
            <a:off x="3092490" y="343534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12" name="左大括号 11"/>
          <p:cNvSpPr/>
          <p:nvPr/>
        </p:nvSpPr>
        <p:spPr>
          <a:xfrm>
            <a:off x="4215737" y="320609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p:cNvCxnSpPr/>
          <p:nvPr/>
        </p:nvCxnSpPr>
        <p:spPr>
          <a:xfrm flipV="1">
            <a:off x="4701654" y="2963858"/>
            <a:ext cx="903152" cy="75317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8" idx="1"/>
          </p:cNvCxnSpPr>
          <p:nvPr/>
        </p:nvCxnSpPr>
        <p:spPr>
          <a:xfrm flipV="1">
            <a:off x="4653267" y="2087311"/>
            <a:ext cx="951539" cy="1173800"/>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701654" y="2963858"/>
            <a:ext cx="2534160" cy="109985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00377" y="4336067"/>
            <a:ext cx="3655607"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查询年龄的平均值</a:t>
            </a:r>
          </a:p>
        </p:txBody>
      </p:sp>
      <p:sp>
        <p:nvSpPr>
          <p:cNvPr id="24" name="矩形 23"/>
          <p:cNvSpPr/>
          <p:nvPr/>
        </p:nvSpPr>
        <p:spPr>
          <a:xfrm>
            <a:off x="587735" y="4874796"/>
            <a:ext cx="3783495"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a:t>
            </a:r>
            <a:r>
              <a:rPr lang="en-US" altLang="zh-CN" sz="2800" b="0" cap="none" spc="0">
                <a:ln w="0"/>
                <a:solidFill>
                  <a:schemeClr val="accent1"/>
                </a:solidFill>
                <a:effectLst>
                  <a:outerShdw blurRad="38100" dist="25400" dir="5400000" algn="ctr" rotWithShape="0">
                    <a:srgbClr val="6E747A">
                      <a:alpha val="43000"/>
                    </a:srgbClr>
                  </a:outerShdw>
                </a:effectLst>
              </a:rPr>
              <a:t>id</a:t>
            </a:r>
            <a:r>
              <a:rPr lang="zh-CN" altLang="en-US" sz="2800" b="0" cap="none" spc="0">
                <a:ln w="0"/>
                <a:solidFill>
                  <a:schemeClr val="accent1"/>
                </a:solidFill>
                <a:effectLst>
                  <a:outerShdw blurRad="38100" dist="25400" dir="5400000" algn="ctr" rotWithShape="0">
                    <a:srgbClr val="6E747A">
                      <a:alpha val="43000"/>
                    </a:srgbClr>
                  </a:outerShdw>
                </a:effectLst>
              </a:rPr>
              <a:t>为</a:t>
            </a:r>
            <a:r>
              <a:rPr lang="en-US" altLang="zh-CN" sz="2800" b="0" cap="none" spc="0">
                <a:ln w="0"/>
                <a:solidFill>
                  <a:schemeClr val="accent1"/>
                </a:solidFill>
                <a:effectLst>
                  <a:outerShdw blurRad="38100" dist="25400" dir="5400000" algn="ctr" rotWithShape="0">
                    <a:srgbClr val="6E747A">
                      <a:alpha val="43000"/>
                    </a:srgbClr>
                  </a:outerShdw>
                </a:effectLst>
              </a:rPr>
              <a:t>3</a:t>
            </a:r>
            <a:r>
              <a:rPr lang="zh-CN" altLang="en-US" sz="2800" b="0" cap="none" spc="0">
                <a:ln w="0"/>
                <a:solidFill>
                  <a:schemeClr val="accent1"/>
                </a:solidFill>
                <a:effectLst>
                  <a:outerShdw blurRad="38100" dist="25400" dir="5400000" algn="ctr" rotWithShape="0">
                    <a:srgbClr val="6E747A">
                      <a:alpha val="43000"/>
                    </a:srgbClr>
                  </a:outerShdw>
                </a:effectLst>
              </a:rPr>
              <a:t>的人员信息</a:t>
            </a:r>
          </a:p>
        </p:txBody>
      </p:sp>
      <p:sp>
        <p:nvSpPr>
          <p:cNvPr id="28" name="矩形 27"/>
          <p:cNvSpPr/>
          <p:nvPr/>
        </p:nvSpPr>
        <p:spPr>
          <a:xfrm>
            <a:off x="4657896" y="4324198"/>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29" name="矩形 28"/>
          <p:cNvSpPr/>
          <p:nvPr/>
        </p:nvSpPr>
        <p:spPr>
          <a:xfrm>
            <a:off x="4645017" y="487479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30" name="矩形 29"/>
          <p:cNvSpPr/>
          <p:nvPr/>
        </p:nvSpPr>
        <p:spPr>
          <a:xfrm>
            <a:off x="6031431" y="4202878"/>
            <a:ext cx="2960180"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OLAP</a:t>
            </a:r>
            <a:r>
              <a:rPr lang="zh-CN" altLang="en-US" sz="2800">
                <a:ln w="0"/>
                <a:solidFill>
                  <a:schemeClr val="accent1"/>
                </a:solidFill>
                <a:effectLst>
                  <a:outerShdw blurRad="38100" dist="25400" dir="5400000" algn="ctr" rotWithShape="0">
                    <a:srgbClr val="6E747A">
                      <a:alpha val="43000"/>
                    </a:srgbClr>
                  </a:outerShdw>
                </a:effectLst>
              </a:rPr>
              <a:t>分析</a:t>
            </a:r>
            <a:r>
              <a:rPr lang="zh-CN" altLang="en-US" sz="2800" b="0" cap="none" spc="0">
                <a:ln w="0"/>
                <a:solidFill>
                  <a:schemeClr val="accent1"/>
                </a:solidFill>
                <a:effectLst>
                  <a:outerShdw blurRad="38100" dist="25400" dir="5400000" algn="ctr" rotWithShape="0">
                    <a:srgbClr val="6E747A">
                      <a:alpha val="43000"/>
                    </a:srgbClr>
                  </a:outerShdw>
                </a:effectLst>
              </a:rPr>
              <a:t>型处理</a:t>
            </a:r>
          </a:p>
        </p:txBody>
      </p:sp>
      <p:sp>
        <p:nvSpPr>
          <p:cNvPr id="31" name="矩形 30"/>
          <p:cNvSpPr/>
          <p:nvPr/>
        </p:nvSpPr>
        <p:spPr>
          <a:xfrm>
            <a:off x="5841141" y="4844470"/>
            <a:ext cx="3262490"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OLTP</a:t>
            </a:r>
            <a:r>
              <a:rPr lang="zh-CN" altLang="en-US" sz="2800">
                <a:ln w="0"/>
                <a:solidFill>
                  <a:schemeClr val="accent1"/>
                </a:solidFill>
                <a:effectLst>
                  <a:outerShdw blurRad="38100" dist="25400" dir="5400000" algn="ctr" rotWithShape="0">
                    <a:srgbClr val="6E747A">
                      <a:alpha val="43000"/>
                    </a:srgbClr>
                  </a:outerShdw>
                </a:effectLst>
              </a:rPr>
              <a:t>事务</a:t>
            </a:r>
            <a:r>
              <a:rPr lang="zh-CN" altLang="en-US" sz="2800" b="0" cap="none" spc="0">
                <a:ln w="0"/>
                <a:solidFill>
                  <a:schemeClr val="accent1"/>
                </a:solidFill>
                <a:effectLst>
                  <a:outerShdw blurRad="38100" dist="25400" dir="5400000" algn="ctr" rotWithShape="0">
                    <a:srgbClr val="6E747A">
                      <a:alpha val="43000"/>
                    </a:srgbClr>
                  </a:outerShdw>
                </a:effectLst>
              </a:rPr>
              <a:t>型处理</a:t>
            </a:r>
          </a:p>
        </p:txBody>
      </p:sp>
      <p:sp>
        <p:nvSpPr>
          <p:cNvPr id="20" name="TextBox 1"/>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圆角矩形 20"/>
          <p:cNvSpPr/>
          <p:nvPr/>
        </p:nvSpPr>
        <p:spPr>
          <a:xfrm>
            <a:off x="7252609" y="1727106"/>
            <a:ext cx="1567863"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1,2,3</a:t>
            </a:r>
            <a:endParaRPr lang="zh-CN" altLang="en-US" sz="1400"/>
          </a:p>
        </p:txBody>
      </p:sp>
      <p:cxnSp>
        <p:nvCxnSpPr>
          <p:cNvPr id="22" name="直接箭头连接符 21"/>
          <p:cNvCxnSpPr/>
          <p:nvPr/>
        </p:nvCxnSpPr>
        <p:spPr>
          <a:xfrm flipV="1">
            <a:off x="4701172" y="2172233"/>
            <a:ext cx="2660519" cy="169604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63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700808"/>
            <a:ext cx="7992888"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集群实现了对</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的水平扩容，即启动</a:t>
            </a:r>
            <a:r>
              <a:rPr lang="en-US" altLang="zh-CN">
                <a:solidFill>
                  <a:srgbClr val="007C6A"/>
                </a:solidFill>
                <a:latin typeface="微软雅黑" panose="020B0503020204020204" pitchFamily="34" charset="-122"/>
                <a:ea typeface="微软雅黑" panose="020B0503020204020204" pitchFamily="34" charset="-122"/>
              </a:rPr>
              <a:t>N</a:t>
            </a:r>
            <a:r>
              <a:rPr lang="zh-CN" altLang="en-US">
                <a:solidFill>
                  <a:srgbClr val="007C6A"/>
                </a:solidFill>
                <a:latin typeface="微软雅黑" panose="020B0503020204020204" pitchFamily="34" charset="-122"/>
                <a:ea typeface="微软雅黑" panose="020B0503020204020204" pitchFamily="34" charset="-122"/>
              </a:rPr>
              <a:t>个</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节点，将整个数据库分布存储在这</a:t>
            </a:r>
            <a:r>
              <a:rPr lang="en-US" altLang="zh-CN">
                <a:solidFill>
                  <a:srgbClr val="007C6A"/>
                </a:solidFill>
                <a:latin typeface="微软雅黑" panose="020B0503020204020204" pitchFamily="34" charset="-122"/>
                <a:ea typeface="微软雅黑" panose="020B0503020204020204" pitchFamily="34" charset="-122"/>
              </a:rPr>
              <a:t>N</a:t>
            </a:r>
            <a:r>
              <a:rPr lang="zh-CN" altLang="en-US">
                <a:solidFill>
                  <a:srgbClr val="007C6A"/>
                </a:solidFill>
                <a:latin typeface="微软雅黑" panose="020B0503020204020204" pitchFamily="34" charset="-122"/>
                <a:ea typeface="微软雅黑" panose="020B0503020204020204" pitchFamily="34" charset="-122"/>
              </a:rPr>
              <a:t>个节点中，每个节点存储总数据的</a:t>
            </a:r>
            <a:r>
              <a:rPr lang="en-US" altLang="zh-CN">
                <a:solidFill>
                  <a:srgbClr val="007C6A"/>
                </a:solidFill>
                <a:latin typeface="微软雅黑" panose="020B0503020204020204" pitchFamily="34" charset="-122"/>
                <a:ea typeface="微软雅黑" panose="020B0503020204020204" pitchFamily="34" charset="-122"/>
              </a:rPr>
              <a:t>1/N</a:t>
            </a:r>
            <a:r>
              <a:rPr lang="zh-CN" altLang="en-US">
                <a:solidFill>
                  <a:srgbClr val="007C6A"/>
                </a:solidFill>
                <a:latin typeface="微软雅黑" panose="020B0503020204020204" pitchFamily="34" charset="-122"/>
                <a:ea typeface="微软雅黑" panose="020B0503020204020204" pitchFamily="34" charset="-122"/>
              </a:rPr>
              <a:t>。</a:t>
            </a:r>
            <a:endParaRPr lang="en-US" altLang="zh-CN">
              <a:solidFill>
                <a:srgbClr val="007C6A"/>
              </a:solidFill>
              <a:latin typeface="微软雅黑" panose="020B0503020204020204" pitchFamily="34" charset="-122"/>
              <a:ea typeface="微软雅黑" panose="020B0503020204020204" pitchFamily="34" charset="-122"/>
            </a:endParaRPr>
          </a:p>
          <a:p>
            <a:pPr>
              <a:lnSpc>
                <a:spcPct val="150000"/>
              </a:lnSpc>
            </a:pPr>
            <a:endParaRPr lang="zh-CN" altLang="en-US">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集群通过分区（</a:t>
            </a:r>
            <a:r>
              <a:rPr lang="en-US" altLang="zh-CN">
                <a:solidFill>
                  <a:srgbClr val="007C6A"/>
                </a:solidFill>
                <a:latin typeface="微软雅黑" panose="020B0503020204020204" pitchFamily="34" charset="-122"/>
                <a:ea typeface="微软雅黑" panose="020B0503020204020204" pitchFamily="34" charset="-122"/>
              </a:rPr>
              <a:t>partition</a:t>
            </a:r>
            <a:r>
              <a:rPr lang="zh-CN" altLang="en-US">
                <a:solidFill>
                  <a:srgbClr val="007C6A"/>
                </a:solidFill>
                <a:latin typeface="微软雅黑" panose="020B0503020204020204" pitchFamily="34" charset="-122"/>
                <a:ea typeface="微软雅黑" panose="020B0503020204020204" pitchFamily="34" charset="-122"/>
              </a:rPr>
              <a:t>）来提供一定程度的可用性（</a:t>
            </a:r>
            <a:r>
              <a:rPr lang="en-US" altLang="zh-CN">
                <a:solidFill>
                  <a:srgbClr val="007C6A"/>
                </a:solidFill>
                <a:latin typeface="微软雅黑" panose="020B0503020204020204" pitchFamily="34" charset="-122"/>
                <a:ea typeface="微软雅黑" panose="020B0503020204020204" pitchFamily="34" charset="-122"/>
              </a:rPr>
              <a:t>availability</a:t>
            </a:r>
            <a:r>
              <a:rPr lang="zh-CN" altLang="en-US">
                <a:solidFill>
                  <a:srgbClr val="007C6A"/>
                </a:solidFill>
                <a:latin typeface="微软雅黑" panose="020B0503020204020204" pitchFamily="34" charset="-122"/>
                <a:ea typeface="微软雅黑" panose="020B0503020204020204" pitchFamily="34" charset="-122"/>
              </a:rPr>
              <a:t>）： 即使集群中有一部分节点失效或者无法进行通讯， 集群也可以继续处理命令请求。</a:t>
            </a:r>
          </a:p>
          <a:p>
            <a:pPr>
              <a:lnSpc>
                <a:spcPct val="150000"/>
              </a:lnSpc>
            </a:pPr>
            <a:endParaRPr lang="en-US" altLang="zh-CN">
              <a:solidFill>
                <a:srgbClr val="007C6A"/>
              </a:solidFill>
              <a:latin typeface="微软雅黑" panose="020B0503020204020204" pitchFamily="34" charset="-122"/>
              <a:ea typeface="微软雅黑" panose="020B0503020204020204" pitchFamily="34" charset="-122"/>
            </a:endParaRPr>
          </a:p>
        </p:txBody>
      </p:sp>
      <p:sp>
        <p:nvSpPr>
          <p:cNvPr id="3" name="矩形 2"/>
          <p:cNvSpPr/>
          <p:nvPr/>
        </p:nvSpPr>
        <p:spPr>
          <a:xfrm>
            <a:off x="251520" y="980728"/>
            <a:ext cx="201208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什么是集群</a:t>
            </a:r>
          </a:p>
        </p:txBody>
      </p:sp>
    </p:spTree>
    <p:extLst>
      <p:ext uri="{BB962C8B-B14F-4D97-AF65-F5344CB8AC3E}">
        <p14:creationId xmlns:p14="http://schemas.microsoft.com/office/powerpoint/2010/main" val="14168989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2569934" cy="574581"/>
          </a:xfrm>
          <a:prstGeom prst="rect">
            <a:avLst/>
          </a:prstGeom>
        </p:spPr>
        <p:txBody>
          <a:bodyPr wrap="none">
            <a:spAutoFit/>
          </a:bodyPr>
          <a:lstStyle/>
          <a:p>
            <a:pPr>
              <a:lnSpc>
                <a:spcPct val="150000"/>
              </a:lnSpc>
            </a:pP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、安装</a:t>
            </a:r>
            <a:r>
              <a:rPr lang="en-US" altLang="zh-CN" sz="2400" b="1" dirty="0">
                <a:solidFill>
                  <a:srgbClr val="007C6A"/>
                </a:solidFill>
                <a:latin typeface="Arial" panose="020B0604020202020204" pitchFamily="34" charset="0"/>
              </a:rPr>
              <a:t>ruby</a:t>
            </a:r>
            <a:r>
              <a:rPr lang="zh-CN" altLang="en-US" sz="2400" b="1" dirty="0">
                <a:solidFill>
                  <a:srgbClr val="007C6A"/>
                </a:solidFill>
                <a:latin typeface="Arial" panose="020B0604020202020204" pitchFamily="34" charset="0"/>
              </a:rPr>
              <a:t>环境</a:t>
            </a:r>
          </a:p>
        </p:txBody>
      </p:sp>
      <p:sp>
        <p:nvSpPr>
          <p:cNvPr id="6" name="矩形 5">
            <a:extLst>
              <a:ext uri="{FF2B5EF4-FFF2-40B4-BE49-F238E27FC236}">
                <a16:creationId xmlns:a16="http://schemas.microsoft.com/office/drawing/2014/main" id="{DCC3A22E-1FEB-4D9A-AC04-528865B62340}"/>
              </a:ext>
            </a:extLst>
          </p:cNvPr>
          <p:cNvSpPr/>
          <p:nvPr/>
        </p:nvSpPr>
        <p:spPr>
          <a:xfrm>
            <a:off x="343094" y="1718201"/>
            <a:ext cx="4572000" cy="1200329"/>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zh-CN" altLang="en-US" dirty="0">
                <a:solidFill>
                  <a:srgbClr val="007C6A"/>
                </a:solidFill>
              </a:rPr>
              <a:t>      执行</a:t>
            </a:r>
            <a:r>
              <a:rPr lang="en-US" altLang="zh-CN" dirty="0">
                <a:solidFill>
                  <a:srgbClr val="007C6A"/>
                </a:solidFill>
              </a:rPr>
              <a:t>yum install ruby</a:t>
            </a:r>
          </a:p>
          <a:p>
            <a:r>
              <a:rPr lang="zh-CN" altLang="en-US" dirty="0">
                <a:solidFill>
                  <a:srgbClr val="007C6A"/>
                </a:solidFill>
              </a:rPr>
              <a:t>      执行</a:t>
            </a:r>
            <a:r>
              <a:rPr lang="en-US" altLang="zh-CN" dirty="0">
                <a:solidFill>
                  <a:srgbClr val="007C6A"/>
                </a:solidFill>
              </a:rPr>
              <a:t>yum install </a:t>
            </a:r>
            <a:r>
              <a:rPr lang="en-US" altLang="zh-CN" dirty="0" err="1">
                <a:solidFill>
                  <a:srgbClr val="007C6A"/>
                </a:solidFill>
              </a:rPr>
              <a:t>rubygems</a:t>
            </a:r>
            <a:endParaRPr lang="zh-CN" altLang="en-US" dirty="0">
              <a:solidFill>
                <a:srgbClr val="007C6A"/>
              </a:solidFill>
            </a:endParaRPr>
          </a:p>
          <a:p>
            <a:endParaRPr lang="en-US" altLang="zh-CN" b="1" dirty="0">
              <a:solidFill>
                <a:srgbClr val="007C6A"/>
              </a:solidFill>
              <a:latin typeface="System"/>
            </a:endParaRPr>
          </a:p>
        </p:txBody>
      </p:sp>
      <p:sp>
        <p:nvSpPr>
          <p:cNvPr id="7" name="矩形 6">
            <a:extLst>
              <a:ext uri="{FF2B5EF4-FFF2-40B4-BE49-F238E27FC236}">
                <a16:creationId xmlns:a16="http://schemas.microsoft.com/office/drawing/2014/main" id="{02D6B45F-1666-42F0-8E16-148D0CD9F1B2}"/>
              </a:ext>
            </a:extLst>
          </p:cNvPr>
          <p:cNvSpPr/>
          <p:nvPr/>
        </p:nvSpPr>
        <p:spPr>
          <a:xfrm>
            <a:off x="333733" y="3240694"/>
            <a:ext cx="3590195" cy="3570208"/>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获取右图</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 </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拷贝到</a:t>
            </a:r>
            <a:r>
              <a:rPr lang="en-US" altLang="zh-CN" sz="1600" dirty="0">
                <a:solidFill>
                  <a:srgbClr val="007C6A"/>
                </a:solidFill>
                <a:latin typeface="微软雅黑" panose="020B0503020204020204" pitchFamily="34" charset="-122"/>
                <a:ea typeface="微软雅黑" panose="020B0503020204020204" pitchFamily="34" charset="-122"/>
              </a:rPr>
              <a:t>/opt/</a:t>
            </a:r>
            <a:r>
              <a:rPr lang="en-US" altLang="zh-CN" sz="1600" dirty="0" err="1">
                <a:solidFill>
                  <a:srgbClr val="007C6A"/>
                </a:solidFill>
                <a:latin typeface="微软雅黑" panose="020B0503020204020204" pitchFamily="34" charset="-122"/>
                <a:ea typeface="微软雅黑" panose="020B0503020204020204" pitchFamily="34" charset="-122"/>
              </a:rPr>
              <a:t>rpmruby</a:t>
            </a:r>
            <a:r>
              <a:rPr lang="en-US" altLang="zh-CN" sz="1600"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007C6A"/>
                </a:solidFill>
                <a:latin typeface="微软雅黑" panose="020B0503020204020204" pitchFamily="34" charset="-122"/>
                <a:ea typeface="微软雅黑" panose="020B0503020204020204" pitchFamily="34" charset="-122"/>
              </a:rPr>
              <a:t>目录下，并</a:t>
            </a:r>
            <a:r>
              <a:rPr lang="en-US" altLang="zh-CN" sz="1600" dirty="0">
                <a:solidFill>
                  <a:srgbClr val="007C6A"/>
                </a:solidFill>
                <a:latin typeface="微软雅黑" panose="020B0503020204020204" pitchFamily="34" charset="-122"/>
                <a:ea typeface="微软雅黑" panose="020B0503020204020204" pitchFamily="34" charset="-122"/>
              </a:rPr>
              <a:t>cd</a:t>
            </a:r>
            <a:r>
              <a:rPr lang="zh-CN" altLang="en-US" sz="1600" dirty="0">
                <a:solidFill>
                  <a:srgbClr val="007C6A"/>
                </a:solidFill>
                <a:latin typeface="微软雅黑" panose="020B0503020204020204" pitchFamily="34" charset="-122"/>
                <a:ea typeface="微软雅黑" panose="020B0503020204020204" pitchFamily="34" charset="-122"/>
              </a:rPr>
              <a:t>到此目录</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执行：</a:t>
            </a:r>
            <a:r>
              <a:rPr lang="en-US" altLang="zh-CN" sz="1600" dirty="0">
                <a:solidFill>
                  <a:srgbClr val="007C6A"/>
                </a:solidFill>
                <a:latin typeface="微软雅黑" panose="020B0503020204020204" pitchFamily="34" charset="-122"/>
                <a:ea typeface="微软雅黑" panose="020B0503020204020204" pitchFamily="34" charset="-122"/>
              </a:rPr>
              <a:t>rpm -</a:t>
            </a:r>
            <a:r>
              <a:rPr lang="en-US" altLang="zh-CN" sz="1600" dirty="0" err="1">
                <a:solidFill>
                  <a:srgbClr val="007C6A"/>
                </a:solidFill>
                <a:latin typeface="微软雅黑" panose="020B0503020204020204" pitchFamily="34" charset="-122"/>
                <a:ea typeface="微软雅黑" panose="020B0503020204020204" pitchFamily="34" charset="-122"/>
              </a:rPr>
              <a:t>Uvh</a:t>
            </a:r>
            <a:r>
              <a:rPr lang="en-US" altLang="zh-CN" sz="1600" dirty="0">
                <a:solidFill>
                  <a:srgbClr val="007C6A"/>
                </a:solidFill>
                <a:latin typeface="微软雅黑" panose="020B0503020204020204" pitchFamily="34" charset="-122"/>
                <a:ea typeface="微软雅黑" panose="020B0503020204020204" pitchFamily="34" charset="-122"/>
              </a:rPr>
              <a:t> *.rpm --</a:t>
            </a:r>
            <a:r>
              <a:rPr lang="en-US" altLang="zh-CN" sz="1600" dirty="0" err="1">
                <a:solidFill>
                  <a:srgbClr val="007C6A"/>
                </a:solidFill>
                <a:latin typeface="微软雅黑" panose="020B0503020204020204" pitchFamily="34" charset="-122"/>
                <a:ea typeface="微软雅黑" panose="020B0503020204020204" pitchFamily="34" charset="-122"/>
              </a:rPr>
              <a:t>nodeps</a:t>
            </a:r>
            <a:r>
              <a:rPr lang="en-US" altLang="zh-CN" sz="1600" dirty="0">
                <a:solidFill>
                  <a:srgbClr val="007C6A"/>
                </a:solidFill>
                <a:latin typeface="微软雅黑" panose="020B0503020204020204" pitchFamily="34" charset="-122"/>
                <a:ea typeface="微软雅黑" panose="020B0503020204020204" pitchFamily="34" charset="-122"/>
              </a:rPr>
              <a:t> –force</a:t>
            </a: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按照依赖安装各个</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8068F8F-99CF-4A7B-97B4-5684828D96B9}"/>
              </a:ext>
            </a:extLst>
          </p:cNvPr>
          <p:cNvSpPr/>
          <p:nvPr/>
        </p:nvSpPr>
        <p:spPr>
          <a:xfrm>
            <a:off x="343094" y="2918530"/>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pic>
        <p:nvPicPr>
          <p:cNvPr id="4" name="图片 3">
            <a:extLst>
              <a:ext uri="{FF2B5EF4-FFF2-40B4-BE49-F238E27FC236}">
                <a16:creationId xmlns:a16="http://schemas.microsoft.com/office/drawing/2014/main" id="{7EF390A4-6363-457F-8AD5-99CFA56D3200}"/>
              </a:ext>
            </a:extLst>
          </p:cNvPr>
          <p:cNvPicPr>
            <a:picLocks noChangeAspect="1"/>
          </p:cNvPicPr>
          <p:nvPr/>
        </p:nvPicPr>
        <p:blipFill>
          <a:blip r:embed="rId2"/>
          <a:stretch>
            <a:fillRect/>
          </a:stretch>
        </p:blipFill>
        <p:spPr>
          <a:xfrm>
            <a:off x="4211961" y="1387880"/>
            <a:ext cx="4722316" cy="5137464"/>
          </a:xfrm>
          <a:prstGeom prst="rect">
            <a:avLst/>
          </a:prstGeom>
        </p:spPr>
      </p:pic>
    </p:spTree>
    <p:extLst>
      <p:ext uri="{BB962C8B-B14F-4D97-AF65-F5344CB8AC3E}">
        <p14:creationId xmlns:p14="http://schemas.microsoft.com/office/powerpoint/2010/main" val="22032445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96752"/>
            <a:ext cx="8208912" cy="400110"/>
          </a:xfrm>
          <a:prstGeom prst="rect">
            <a:avLst/>
          </a:prstGeom>
        </p:spPr>
        <p:txBody>
          <a:bodyPr wrap="square">
            <a:spAutoFit/>
          </a:bodyPr>
          <a:lstStyle/>
          <a:p>
            <a:r>
              <a:rPr lang="en-US" altLang="zh-CN" sz="2000">
                <a:solidFill>
                  <a:srgbClr val="007C6A"/>
                </a:solidFill>
              </a:rPr>
              <a:t>2</a:t>
            </a:r>
            <a:r>
              <a:rPr lang="zh-CN" altLang="en-US" sz="2000">
                <a:solidFill>
                  <a:srgbClr val="007C6A"/>
                </a:solidFill>
              </a:rPr>
              <a:t>、拷贝</a:t>
            </a:r>
            <a:r>
              <a:rPr lang="en-US" altLang="zh-CN" sz="2000">
                <a:solidFill>
                  <a:srgbClr val="007C6A"/>
                </a:solidFill>
              </a:rPr>
              <a:t>redis-3.2.0.gem</a:t>
            </a:r>
            <a:r>
              <a:rPr lang="zh-CN" altLang="en-US" sz="2000">
                <a:solidFill>
                  <a:srgbClr val="007C6A"/>
                </a:solidFill>
              </a:rPr>
              <a:t>到</a:t>
            </a:r>
            <a:r>
              <a:rPr lang="en-US" altLang="zh-CN" sz="2000">
                <a:solidFill>
                  <a:srgbClr val="007C6A"/>
                </a:solidFill>
              </a:rPr>
              <a:t>/opt</a:t>
            </a:r>
            <a:r>
              <a:rPr lang="zh-CN" altLang="en-US" sz="2000">
                <a:solidFill>
                  <a:srgbClr val="007C6A"/>
                </a:solidFill>
              </a:rPr>
              <a:t>目录下</a:t>
            </a:r>
          </a:p>
        </p:txBody>
      </p:sp>
      <p:sp>
        <p:nvSpPr>
          <p:cNvPr id="3" name="矩形 2"/>
          <p:cNvSpPr/>
          <p:nvPr/>
        </p:nvSpPr>
        <p:spPr>
          <a:xfrm>
            <a:off x="395536" y="2060848"/>
            <a:ext cx="8208912" cy="400110"/>
          </a:xfrm>
          <a:prstGeom prst="rect">
            <a:avLst/>
          </a:prstGeom>
        </p:spPr>
        <p:txBody>
          <a:bodyPr wrap="square">
            <a:spAutoFit/>
          </a:bodyPr>
          <a:lstStyle/>
          <a:p>
            <a:r>
              <a:rPr lang="en-US" altLang="zh-CN" sz="2000">
                <a:solidFill>
                  <a:srgbClr val="007C6A"/>
                </a:solidFill>
              </a:rPr>
              <a:t>3</a:t>
            </a:r>
            <a:r>
              <a:rPr lang="zh-CN" altLang="en-US" sz="2000">
                <a:solidFill>
                  <a:srgbClr val="007C6A"/>
                </a:solidFill>
              </a:rPr>
              <a:t>、执行在</a:t>
            </a:r>
            <a:r>
              <a:rPr lang="en-US" altLang="zh-CN" sz="2000">
                <a:solidFill>
                  <a:srgbClr val="007C6A"/>
                </a:solidFill>
              </a:rPr>
              <a:t>opt</a:t>
            </a:r>
            <a:r>
              <a:rPr lang="zh-CN" altLang="en-US" sz="2000">
                <a:solidFill>
                  <a:srgbClr val="007C6A"/>
                </a:solidFill>
              </a:rPr>
              <a:t>目录下执行  </a:t>
            </a:r>
            <a:r>
              <a:rPr lang="en-US" altLang="zh-CN" sz="2000">
                <a:solidFill>
                  <a:srgbClr val="007C6A"/>
                </a:solidFill>
              </a:rPr>
              <a:t>gem install --local redis-3.2.0.gem</a:t>
            </a:r>
            <a:endParaRPr lang="zh-CN" altLang="en-US" sz="2000">
              <a:solidFill>
                <a:srgbClr val="007C6A"/>
              </a:solidFill>
            </a:endParaRPr>
          </a:p>
        </p:txBody>
      </p:sp>
    </p:spTree>
    <p:extLst>
      <p:ext uri="{BB962C8B-B14F-4D97-AF65-F5344CB8AC3E}">
        <p14:creationId xmlns:p14="http://schemas.microsoft.com/office/powerpoint/2010/main" val="30298682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980728"/>
            <a:ext cx="74895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制作</a:t>
            </a:r>
            <a:r>
              <a:rPr lang="en-US" altLang="zh-CN" sz="2400" b="1">
                <a:solidFill>
                  <a:srgbClr val="007C6A"/>
                </a:solidFill>
                <a:latin typeface="微软雅黑" panose="020B0503020204020204" pitchFamily="34" charset="-122"/>
                <a:ea typeface="微软雅黑" panose="020B0503020204020204" pitchFamily="34" charset="-122"/>
              </a:rPr>
              <a:t>6</a:t>
            </a:r>
            <a:r>
              <a:rPr lang="zh-CN" altLang="en-US" sz="2400" b="1">
                <a:solidFill>
                  <a:srgbClr val="007C6A"/>
                </a:solidFill>
                <a:latin typeface="微软雅黑" panose="020B0503020204020204" pitchFamily="34" charset="-122"/>
                <a:ea typeface="微软雅黑" panose="020B0503020204020204" pitchFamily="34" charset="-122"/>
              </a:rPr>
              <a:t>个实例，</a:t>
            </a:r>
            <a:r>
              <a:rPr lang="en-US" altLang="zh-CN" sz="2400" b="1">
                <a:solidFill>
                  <a:srgbClr val="007C6A"/>
                </a:solidFill>
                <a:latin typeface="微软雅黑" panose="020B0503020204020204" pitchFamily="34" charset="-122"/>
                <a:ea typeface="微软雅黑" panose="020B0503020204020204" pitchFamily="34" charset="-122"/>
              </a:rPr>
              <a:t>6379,6380,6381,6389,6390,6391</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971600" y="1700808"/>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a:solidFill>
                  <a:srgbClr val="007C6A"/>
                </a:solidFill>
              </a:rPr>
              <a:t>拷贝多个</a:t>
            </a:r>
            <a:r>
              <a:rPr lang="en-US" altLang="zh-CN" sz="2400" b="1">
                <a:solidFill>
                  <a:srgbClr val="007C6A"/>
                </a:solidFill>
              </a:rPr>
              <a:t>redis.conf</a:t>
            </a:r>
            <a:r>
              <a:rPr lang="zh-CN" altLang="en-US" sz="2400" b="1">
                <a:solidFill>
                  <a:srgbClr val="007C6A"/>
                </a:solidFill>
              </a:rPr>
              <a:t>文件</a:t>
            </a:r>
            <a:endParaRPr lang="en-US" altLang="zh-CN" sz="2400" b="1">
              <a:solidFill>
                <a:srgbClr val="007C6A"/>
              </a:solidFill>
            </a:endParaRPr>
          </a:p>
          <a:p>
            <a:pPr marL="285750" indent="-285750">
              <a:lnSpc>
                <a:spcPct val="150000"/>
              </a:lnSpc>
              <a:buFont typeface="Arial" panose="020B0604020202020204" pitchFamily="34" charset="0"/>
              <a:buChar char="•"/>
            </a:pPr>
            <a:r>
              <a:rPr lang="zh-CN" altLang="en-US" sz="2400" b="1">
                <a:solidFill>
                  <a:srgbClr val="007C6A"/>
                </a:solidFill>
              </a:rPr>
              <a:t>开启</a:t>
            </a:r>
            <a:r>
              <a:rPr lang="en-US" altLang="zh-CN" sz="2400" b="1">
                <a:solidFill>
                  <a:srgbClr val="007C6A"/>
                </a:solidFill>
              </a:rPr>
              <a:t>daemonize yes</a:t>
            </a:r>
            <a:endParaRPr lang="zh-CN" altLang="en-US"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Pid</a:t>
            </a:r>
            <a:r>
              <a:rPr lang="zh-CN" altLang="en-US" sz="2400" b="1">
                <a:solidFill>
                  <a:srgbClr val="007C6A"/>
                </a:solidFill>
              </a:rPr>
              <a:t>文件名字</a:t>
            </a:r>
            <a:endParaRPr lang="en-US" altLang="zh-CN" sz="2400" b="1">
              <a:solidFill>
                <a:srgbClr val="007C6A"/>
              </a:solidFill>
            </a:endParaRPr>
          </a:p>
          <a:p>
            <a:pPr marL="285750" indent="-285750">
              <a:lnSpc>
                <a:spcPct val="150000"/>
              </a:lnSpc>
              <a:buFont typeface="Arial" panose="020B0604020202020204" pitchFamily="34" charset="0"/>
              <a:buChar char="•"/>
            </a:pPr>
            <a:r>
              <a:rPr lang="zh-CN" altLang="en-US" sz="2400" b="1">
                <a:solidFill>
                  <a:srgbClr val="007C6A"/>
                </a:solidFill>
              </a:rPr>
              <a:t>指定端口</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Log</a:t>
            </a:r>
            <a:r>
              <a:rPr lang="zh-CN" altLang="en-US" sz="2400" b="1">
                <a:solidFill>
                  <a:srgbClr val="007C6A"/>
                </a:solidFill>
              </a:rPr>
              <a:t>文件名字</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Dump.rdb</a:t>
            </a:r>
            <a:r>
              <a:rPr lang="zh-CN" altLang="en-US" sz="2400" b="1">
                <a:solidFill>
                  <a:srgbClr val="007C6A"/>
                </a:solidFill>
              </a:rPr>
              <a:t>名字</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Appendonly </a:t>
            </a:r>
            <a:r>
              <a:rPr lang="zh-CN" altLang="en-US" sz="2400" b="1">
                <a:solidFill>
                  <a:srgbClr val="007C6A"/>
                </a:solidFill>
              </a:rPr>
              <a:t>关掉或者换名字</a:t>
            </a:r>
          </a:p>
        </p:txBody>
      </p:sp>
    </p:spTree>
    <p:extLst>
      <p:ext uri="{BB962C8B-B14F-4D97-AF65-F5344CB8AC3E}">
        <p14:creationId xmlns:p14="http://schemas.microsoft.com/office/powerpoint/2010/main" val="144710594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1772816"/>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cluster-enabled </a:t>
            </a:r>
            <a:r>
              <a:rPr lang="en-US" altLang="zh-CN" sz="2400" dirty="0">
                <a:solidFill>
                  <a:srgbClr val="FF0000"/>
                </a:solidFill>
                <a:latin typeface="微软雅黑" panose="020B0503020204020204" pitchFamily="34" charset="-122"/>
                <a:ea typeface="微软雅黑" panose="020B0503020204020204" pitchFamily="34" charset="-122"/>
              </a:rPr>
              <a:t>yes</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打开集群模式</a:t>
            </a:r>
          </a:p>
        </p:txBody>
      </p:sp>
      <p:sp>
        <p:nvSpPr>
          <p:cNvPr id="4" name="矩形 3"/>
          <p:cNvSpPr/>
          <p:nvPr/>
        </p:nvSpPr>
        <p:spPr>
          <a:xfrm>
            <a:off x="611560" y="2708920"/>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cluster-config-file  </a:t>
            </a:r>
            <a:r>
              <a:rPr lang="en-US" altLang="zh-CN" sz="2400" dirty="0">
                <a:solidFill>
                  <a:srgbClr val="FF0000"/>
                </a:solidFill>
                <a:latin typeface="微软雅黑" panose="020B0503020204020204" pitchFamily="34" charset="-122"/>
                <a:ea typeface="微软雅黑" panose="020B0503020204020204" pitchFamily="34" charset="-122"/>
              </a:rPr>
              <a:t>nodes-6379.conf</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设定节点配置文件名</a:t>
            </a:r>
          </a:p>
        </p:txBody>
      </p:sp>
      <p:sp>
        <p:nvSpPr>
          <p:cNvPr id="5" name="矩形 4"/>
          <p:cNvSpPr/>
          <p:nvPr/>
        </p:nvSpPr>
        <p:spPr>
          <a:xfrm>
            <a:off x="611560" y="3861048"/>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cluster-node-timeout </a:t>
            </a:r>
            <a:r>
              <a:rPr lang="en-US" altLang="zh-CN" sz="2400" dirty="0">
                <a:solidFill>
                  <a:srgbClr val="FF0000"/>
                </a:solidFill>
                <a:latin typeface="微软雅黑" panose="020B0503020204020204" pitchFamily="34" charset="-122"/>
                <a:ea typeface="微软雅黑" panose="020B0503020204020204" pitchFamily="34" charset="-122"/>
              </a:rPr>
              <a:t>15000</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 设定节点失联时间，超过该时间（毫秒），集群自动进行主从切换。</a:t>
            </a:r>
          </a:p>
        </p:txBody>
      </p:sp>
      <p:sp>
        <p:nvSpPr>
          <p:cNvPr id="6" name="矩形 5"/>
          <p:cNvSpPr/>
          <p:nvPr/>
        </p:nvSpPr>
        <p:spPr>
          <a:xfrm>
            <a:off x="251520" y="980728"/>
            <a:ext cx="420538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安装</a:t>
            </a:r>
            <a:r>
              <a:rPr lang="en-US" altLang="zh-CN" sz="2400" b="1">
                <a:solidFill>
                  <a:srgbClr val="007C6A"/>
                </a:solidFill>
                <a:latin typeface="微软雅黑" panose="020B0503020204020204" pitchFamily="34" charset="-122"/>
                <a:ea typeface="微软雅黑" panose="020B0503020204020204" pitchFamily="34" charset="-122"/>
              </a:rPr>
              <a:t>redis cluster</a:t>
            </a:r>
            <a:r>
              <a:rPr lang="zh-CN" altLang="en-US" sz="2400" b="1">
                <a:solidFill>
                  <a:srgbClr val="007C6A"/>
                </a:solidFill>
                <a:latin typeface="微软雅黑" panose="020B0503020204020204" pitchFamily="34" charset="-122"/>
                <a:ea typeface="微软雅黑" panose="020B0503020204020204" pitchFamily="34" charset="-122"/>
              </a:rPr>
              <a:t>配置修改</a:t>
            </a:r>
          </a:p>
        </p:txBody>
      </p:sp>
    </p:spTree>
    <p:extLst>
      <p:ext uri="{BB962C8B-B14F-4D97-AF65-F5344CB8AC3E}">
        <p14:creationId xmlns:p14="http://schemas.microsoft.com/office/powerpoint/2010/main" val="19293131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08720"/>
            <a:ext cx="385874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将六个节点合成一个集群</a:t>
            </a:r>
          </a:p>
        </p:txBody>
      </p:sp>
      <p:sp>
        <p:nvSpPr>
          <p:cNvPr id="4" name="矩形 3"/>
          <p:cNvSpPr/>
          <p:nvPr/>
        </p:nvSpPr>
        <p:spPr>
          <a:xfrm>
            <a:off x="448459" y="4480709"/>
            <a:ext cx="8208912"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a:t>
            </a:r>
            <a:r>
              <a:rPr lang="en-US" altLang="zh-CN" sz="2400" dirty="0" err="1">
                <a:solidFill>
                  <a:srgbClr val="007C6A"/>
                </a:solidFill>
                <a:latin typeface="微软雅黑" panose="020B0503020204020204" pitchFamily="34" charset="-122"/>
                <a:ea typeface="微软雅黑" panose="020B0503020204020204" pitchFamily="34" charset="-122"/>
              </a:rPr>
              <a:t>redis-trib.rb</a:t>
            </a:r>
            <a:r>
              <a:rPr lang="en-US" altLang="zh-CN" sz="2400" dirty="0">
                <a:solidFill>
                  <a:srgbClr val="007C6A"/>
                </a:solidFill>
                <a:latin typeface="微软雅黑" panose="020B0503020204020204" pitchFamily="34" charset="-122"/>
                <a:ea typeface="微软雅黑" panose="020B0503020204020204" pitchFamily="34" charset="-122"/>
              </a:rPr>
              <a:t> create --replicas 1 192.168.31.211:6379 192.168.31.211:6380 192.168.31.211:6381 192.168.31.211:6389 192.168.31.211:6390 192.168.31.211:6391</a:t>
            </a:r>
          </a:p>
        </p:txBody>
      </p:sp>
      <p:sp>
        <p:nvSpPr>
          <p:cNvPr id="5" name="矩形 4"/>
          <p:cNvSpPr/>
          <p:nvPr/>
        </p:nvSpPr>
        <p:spPr>
          <a:xfrm>
            <a:off x="448459" y="3999837"/>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cd  /opt/redis-3.2.5/</a:t>
            </a:r>
            <a:r>
              <a:rPr lang="en-US" altLang="zh-CN" sz="2400" dirty="0" err="1">
                <a:solidFill>
                  <a:srgbClr val="007C6A"/>
                </a:solidFill>
                <a:latin typeface="微软雅黑" panose="020B0503020204020204" pitchFamily="34" charset="-122"/>
                <a:ea typeface="微软雅黑" panose="020B0503020204020204" pitchFamily="34" charset="-122"/>
              </a:rPr>
              <a:t>src</a:t>
            </a:r>
            <a:endParaRPr lang="zh-CN" altLang="en-US" sz="2400" dirty="0">
              <a:solidFill>
                <a:srgbClr val="007C6A"/>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419872" y="2223039"/>
            <a:ext cx="5493155" cy="1226262"/>
          </a:xfrm>
          <a:prstGeom prst="rect">
            <a:avLst/>
          </a:prstGeom>
        </p:spPr>
      </p:pic>
      <p:sp>
        <p:nvSpPr>
          <p:cNvPr id="6" name="矩形 5"/>
          <p:cNvSpPr/>
          <p:nvPr/>
        </p:nvSpPr>
        <p:spPr>
          <a:xfrm>
            <a:off x="338336" y="1780112"/>
            <a:ext cx="8728195" cy="830997"/>
          </a:xfrm>
          <a:prstGeom prst="rect">
            <a:avLst/>
          </a:prstGeom>
        </p:spPr>
        <p:txBody>
          <a:bodyPr wrap="square">
            <a:spAutoFit/>
          </a:bodyPr>
          <a:lstStyle/>
          <a:p>
            <a:pPr marL="342900" indent="-342900">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组合之前，请确保所有</a:t>
            </a:r>
            <a:r>
              <a:rPr lang="en-US" altLang="zh-CN" sz="2400">
                <a:solidFill>
                  <a:srgbClr val="007C6A"/>
                </a:solidFill>
                <a:latin typeface="微软雅黑" panose="020B0503020204020204" pitchFamily="34" charset="-122"/>
                <a:ea typeface="微软雅黑" panose="020B0503020204020204" pitchFamily="34" charset="-122"/>
              </a:rPr>
              <a:t>redis</a:t>
            </a:r>
            <a:r>
              <a:rPr lang="zh-CN" altLang="en-US" sz="2400">
                <a:solidFill>
                  <a:srgbClr val="007C6A"/>
                </a:solidFill>
                <a:latin typeface="微软雅黑" panose="020B0503020204020204" pitchFamily="34" charset="-122"/>
                <a:ea typeface="微软雅黑" panose="020B0503020204020204" pitchFamily="34" charset="-122"/>
              </a:rPr>
              <a:t>实例启动后，</a:t>
            </a:r>
            <a:r>
              <a:rPr lang="en-US" altLang="zh-CN" sz="2400">
                <a:solidFill>
                  <a:srgbClr val="007C6A"/>
                </a:solidFill>
                <a:latin typeface="微软雅黑" panose="020B0503020204020204" pitchFamily="34" charset="-122"/>
                <a:ea typeface="微软雅黑" panose="020B0503020204020204" pitchFamily="34" charset="-122"/>
              </a:rPr>
              <a:t>nodes-xxxx.conf</a:t>
            </a:r>
            <a:r>
              <a:rPr lang="zh-CN" altLang="en-US" sz="2400">
                <a:solidFill>
                  <a:srgbClr val="007C6A"/>
                </a:solidFill>
                <a:latin typeface="微软雅黑" panose="020B0503020204020204" pitchFamily="34" charset="-122"/>
                <a:ea typeface="微软雅黑" panose="020B0503020204020204" pitchFamily="34" charset="-122"/>
              </a:rPr>
              <a:t>文件都生成正常。</a:t>
            </a:r>
          </a:p>
        </p:txBody>
      </p:sp>
      <p:sp>
        <p:nvSpPr>
          <p:cNvPr id="7" name="矩形 6"/>
          <p:cNvSpPr/>
          <p:nvPr/>
        </p:nvSpPr>
        <p:spPr>
          <a:xfrm>
            <a:off x="448459" y="3518965"/>
            <a:ext cx="8728195" cy="461665"/>
          </a:xfrm>
          <a:prstGeom prst="rect">
            <a:avLst/>
          </a:prstGeom>
        </p:spPr>
        <p:txBody>
          <a:bodyPr wrap="square">
            <a:spAutoFit/>
          </a:bodyPr>
          <a:lstStyle/>
          <a:p>
            <a:pPr marL="342900" indent="-342900">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合体：</a:t>
            </a:r>
          </a:p>
        </p:txBody>
      </p:sp>
      <p:sp>
        <p:nvSpPr>
          <p:cNvPr id="8" name="矩形 7"/>
          <p:cNvSpPr/>
          <p:nvPr/>
        </p:nvSpPr>
        <p:spPr>
          <a:xfrm>
            <a:off x="704115" y="6165304"/>
            <a:ext cx="8208912" cy="369332"/>
          </a:xfrm>
          <a:prstGeom prst="rect">
            <a:avLst/>
          </a:prstGeom>
        </p:spPr>
        <p:txBody>
          <a:bodyPr wrap="square">
            <a:spAutoFit/>
          </a:bodyPr>
          <a:lstStyle/>
          <a:p>
            <a:pPr marL="342900" indent="-342900">
              <a:buFont typeface="Arial" panose="020B0604020202020204" pitchFamily="34" charset="0"/>
              <a:buChar char="•"/>
            </a:pPr>
            <a:r>
              <a:rPr lang="zh-CN" altLang="en-US">
                <a:solidFill>
                  <a:srgbClr val="C00000"/>
                </a:solidFill>
                <a:latin typeface="微软雅黑" panose="020B0503020204020204" pitchFamily="34" charset="-122"/>
                <a:ea typeface="微软雅黑" panose="020B0503020204020204" pitchFamily="34" charset="-122"/>
              </a:rPr>
              <a:t>此处不要用</a:t>
            </a:r>
            <a:r>
              <a:rPr lang="en-US" altLang="zh-CN">
                <a:solidFill>
                  <a:srgbClr val="C00000"/>
                </a:solidFill>
                <a:latin typeface="微软雅黑" panose="020B0503020204020204" pitchFamily="34" charset="-122"/>
                <a:ea typeface="微软雅黑" panose="020B0503020204020204" pitchFamily="34" charset="-122"/>
              </a:rPr>
              <a:t>127.0.0.1</a:t>
            </a:r>
            <a:r>
              <a:rPr lang="zh-CN" altLang="en-US">
                <a:solidFill>
                  <a:srgbClr val="C00000"/>
                </a:solidFill>
                <a:latin typeface="微软雅黑" panose="020B0503020204020204" pitchFamily="34" charset="-122"/>
                <a:ea typeface="微软雅黑" panose="020B0503020204020204" pitchFamily="34" charset="-122"/>
              </a:rPr>
              <a:t>，</a:t>
            </a:r>
            <a:r>
              <a:rPr lang="en-US" altLang="zh-CN">
                <a:solidFill>
                  <a:srgbClr val="C00000"/>
                </a:solidFill>
                <a:latin typeface="微软雅黑" panose="020B0503020204020204" pitchFamily="34" charset="-122"/>
                <a:ea typeface="微软雅黑" panose="020B0503020204020204" pitchFamily="34" charset="-122"/>
              </a:rPr>
              <a:t> </a:t>
            </a:r>
            <a:r>
              <a:rPr lang="zh-CN" altLang="en-US">
                <a:solidFill>
                  <a:srgbClr val="C00000"/>
                </a:solidFill>
                <a:latin typeface="微软雅黑" panose="020B0503020204020204" pitchFamily="34" charset="-122"/>
                <a:ea typeface="微软雅黑" panose="020B0503020204020204" pitchFamily="34" charset="-122"/>
              </a:rPr>
              <a:t>请用真实</a:t>
            </a:r>
            <a:r>
              <a:rPr lang="en-US" altLang="zh-CN">
                <a:solidFill>
                  <a:srgbClr val="C00000"/>
                </a:solidFill>
                <a:latin typeface="微软雅黑" panose="020B0503020204020204" pitchFamily="34" charset="-122"/>
                <a:ea typeface="微软雅黑" panose="020B0503020204020204" pitchFamily="34" charset="-122"/>
              </a:rPr>
              <a:t>IP</a:t>
            </a:r>
            <a:r>
              <a:rPr lang="zh-CN" altLang="en-US">
                <a:solidFill>
                  <a:srgbClr val="C00000"/>
                </a:solidFill>
                <a:latin typeface="微软雅黑" panose="020B0503020204020204" pitchFamily="34" charset="-122"/>
                <a:ea typeface="微软雅黑" panose="020B0503020204020204" pitchFamily="34" charset="-122"/>
              </a:rPr>
              <a:t>地址</a:t>
            </a:r>
            <a:endParaRPr lang="en-US" altLang="zh-CN">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894131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0346" y="2492896"/>
            <a:ext cx="8752381" cy="1057143"/>
          </a:xfrm>
          <a:prstGeom prst="rect">
            <a:avLst/>
          </a:prstGeom>
        </p:spPr>
      </p:pic>
      <p:sp>
        <p:nvSpPr>
          <p:cNvPr id="3" name="矩形 2"/>
          <p:cNvSpPr/>
          <p:nvPr/>
        </p:nvSpPr>
        <p:spPr>
          <a:xfrm>
            <a:off x="240346" y="1196752"/>
            <a:ext cx="58002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通过 </a:t>
            </a:r>
            <a:r>
              <a:rPr lang="en-US" altLang="zh-CN" sz="2400" b="1">
                <a:solidFill>
                  <a:srgbClr val="007C6A"/>
                </a:solidFill>
                <a:latin typeface="微软雅黑" panose="020B0503020204020204" pitchFamily="34" charset="-122"/>
                <a:ea typeface="微软雅黑" panose="020B0503020204020204" pitchFamily="34" charset="-122"/>
              </a:rPr>
              <a:t>cluster nodes </a:t>
            </a:r>
            <a:r>
              <a:rPr lang="zh-CN" altLang="en-US" sz="2400" b="1">
                <a:solidFill>
                  <a:srgbClr val="007C6A"/>
                </a:solidFill>
                <a:latin typeface="微软雅黑" panose="020B0503020204020204" pitchFamily="34" charset="-122"/>
                <a:ea typeface="微软雅黑" panose="020B0503020204020204" pitchFamily="34" charset="-122"/>
              </a:rPr>
              <a:t>命令查看集群信息</a:t>
            </a:r>
          </a:p>
        </p:txBody>
      </p:sp>
    </p:spTree>
    <p:extLst>
      <p:ext uri="{BB962C8B-B14F-4D97-AF65-F5344CB8AC3E}">
        <p14:creationId xmlns:p14="http://schemas.microsoft.com/office/powerpoint/2010/main" val="41603036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536595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微软雅黑" panose="020B0503020204020204" pitchFamily="34" charset="-122"/>
                <a:ea typeface="微软雅黑" panose="020B0503020204020204" pitchFamily="34" charset="-122"/>
              </a:rPr>
              <a:t>redis cluster </a:t>
            </a:r>
            <a:r>
              <a:rPr lang="zh-CN" altLang="en-US" sz="2400" b="1">
                <a:solidFill>
                  <a:srgbClr val="007C6A"/>
                </a:solidFill>
                <a:latin typeface="微软雅黑" panose="020B0503020204020204" pitchFamily="34" charset="-122"/>
                <a:ea typeface="微软雅黑" panose="020B0503020204020204" pitchFamily="34" charset="-122"/>
              </a:rPr>
              <a:t>如何分配这六个节点</a:t>
            </a:r>
            <a:r>
              <a:rPr lang="en-US" altLang="zh-CN" sz="2400" b="1">
                <a:solidFill>
                  <a:srgbClr val="007C6A"/>
                </a:solidFill>
                <a:latin typeface="微软雅黑" panose="020B0503020204020204" pitchFamily="34" charset="-122"/>
                <a:ea typeface="微软雅黑" panose="020B0503020204020204" pitchFamily="34" charset="-122"/>
              </a:rPr>
              <a:t>?</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4" name="矩形 3"/>
          <p:cNvSpPr/>
          <p:nvPr/>
        </p:nvSpPr>
        <p:spPr>
          <a:xfrm>
            <a:off x="611560" y="2132856"/>
            <a:ext cx="820891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一个集群至少要有</a:t>
            </a:r>
            <a:r>
              <a:rPr lang="zh-CN" altLang="en-US" sz="2400" b="1">
                <a:solidFill>
                  <a:srgbClr val="FF0000"/>
                </a:solidFill>
                <a:latin typeface="微软雅黑" panose="020B0503020204020204" pitchFamily="34" charset="-122"/>
                <a:ea typeface="微软雅黑" panose="020B0503020204020204" pitchFamily="34" charset="-122"/>
              </a:rPr>
              <a:t>三个主节点</a:t>
            </a:r>
            <a:r>
              <a:rPr lang="zh-CN" altLang="en-US" sz="2400">
                <a:solidFill>
                  <a:srgbClr val="007C6A"/>
                </a:solidFill>
                <a:latin typeface="微软雅黑" panose="020B0503020204020204" pitchFamily="34" charset="-122"/>
                <a:ea typeface="微软雅黑" panose="020B0503020204020204" pitchFamily="34" charset="-122"/>
              </a:rPr>
              <a:t>。</a:t>
            </a:r>
            <a:endParaRPr lang="en-US" altLang="zh-CN" sz="240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选项 </a:t>
            </a:r>
            <a:r>
              <a:rPr lang="en-US" altLang="zh-CN" sz="2400">
                <a:solidFill>
                  <a:srgbClr val="007C6A"/>
                </a:solidFill>
                <a:latin typeface="微软雅黑" panose="020B0503020204020204" pitchFamily="34" charset="-122"/>
                <a:ea typeface="微软雅黑" panose="020B0503020204020204" pitchFamily="34" charset="-122"/>
              </a:rPr>
              <a:t>--replicas 1 </a:t>
            </a:r>
            <a:r>
              <a:rPr lang="zh-CN" altLang="en-US" sz="2400">
                <a:solidFill>
                  <a:srgbClr val="007C6A"/>
                </a:solidFill>
                <a:latin typeface="微软雅黑" panose="020B0503020204020204" pitchFamily="34" charset="-122"/>
                <a:ea typeface="微软雅黑" panose="020B0503020204020204" pitchFamily="34" charset="-122"/>
              </a:rPr>
              <a:t>表示我们希望为集群中的每个主节点创建一个从节点。</a:t>
            </a:r>
            <a:endParaRPr lang="en-US" altLang="zh-CN" sz="240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分配原则尽量保证每个主数据库运行在不同的</a:t>
            </a:r>
            <a:r>
              <a:rPr lang="en-US" altLang="zh-CN" sz="2400">
                <a:solidFill>
                  <a:srgbClr val="007C6A"/>
                </a:solidFill>
                <a:latin typeface="微软雅黑" panose="020B0503020204020204" pitchFamily="34" charset="-122"/>
                <a:ea typeface="微软雅黑" panose="020B0503020204020204" pitchFamily="34" charset="-122"/>
              </a:rPr>
              <a:t>IP</a:t>
            </a:r>
            <a:r>
              <a:rPr lang="zh-CN" altLang="en-US" sz="2400">
                <a:solidFill>
                  <a:srgbClr val="007C6A"/>
                </a:solidFill>
                <a:latin typeface="微软雅黑" panose="020B0503020204020204" pitchFamily="34" charset="-122"/>
                <a:ea typeface="微软雅黑" panose="020B0503020204020204" pitchFamily="34" charset="-122"/>
              </a:rPr>
              <a:t>地址，每个从库和主库不在一个</a:t>
            </a:r>
            <a:r>
              <a:rPr lang="en-US" altLang="zh-CN" sz="2400">
                <a:solidFill>
                  <a:srgbClr val="007C6A"/>
                </a:solidFill>
                <a:latin typeface="微软雅黑" panose="020B0503020204020204" pitchFamily="34" charset="-122"/>
                <a:ea typeface="微软雅黑" panose="020B0503020204020204" pitchFamily="34" charset="-122"/>
              </a:rPr>
              <a:t>IP</a:t>
            </a:r>
            <a:r>
              <a:rPr lang="zh-CN" altLang="en-US" sz="2400">
                <a:solidFill>
                  <a:srgbClr val="007C6A"/>
                </a:solidFill>
                <a:latin typeface="微软雅黑" panose="020B0503020204020204" pitchFamily="34" charset="-122"/>
                <a:ea typeface="微软雅黑" panose="020B0503020204020204" pitchFamily="34" charset="-122"/>
              </a:rPr>
              <a:t>地址上。</a:t>
            </a:r>
          </a:p>
        </p:txBody>
      </p:sp>
    </p:spTree>
    <p:extLst>
      <p:ext uri="{BB962C8B-B14F-4D97-AF65-F5344CB8AC3E}">
        <p14:creationId xmlns:p14="http://schemas.microsoft.com/office/powerpoint/2010/main" val="4421189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7944" y="980728"/>
            <a:ext cx="4572000" cy="1200329"/>
          </a:xfrm>
          <a:prstGeom prst="rect">
            <a:avLst/>
          </a:prstGeom>
          <a:solidFill>
            <a:schemeClr val="tx1"/>
          </a:solidFill>
          <a:ln>
            <a:solidFill>
              <a:schemeClr val="bg1"/>
            </a:solidFill>
          </a:ln>
        </p:spPr>
        <p:txBody>
          <a:bodyPr>
            <a:spAutoFit/>
          </a:bodyPr>
          <a:lstStyle/>
          <a:p>
            <a:r>
              <a:rPr lang="zh-CN" altLang="en-US" b="1">
                <a:solidFill>
                  <a:schemeClr val="bg1"/>
                </a:solidFill>
              </a:rPr>
              <a:t>[OK] All nodes agree about slots configuration.</a:t>
            </a:r>
          </a:p>
          <a:p>
            <a:r>
              <a:rPr lang="zh-CN" altLang="en-US" b="1">
                <a:solidFill>
                  <a:schemeClr val="bg1"/>
                </a:solidFill>
              </a:rPr>
              <a:t>&gt;&gt;&gt; Check for open slots...</a:t>
            </a:r>
          </a:p>
          <a:p>
            <a:r>
              <a:rPr lang="zh-CN" altLang="en-US" b="1">
                <a:solidFill>
                  <a:schemeClr val="bg1"/>
                </a:solidFill>
              </a:rPr>
              <a:t>&gt;&gt;&gt; Check slots coverage...</a:t>
            </a:r>
          </a:p>
          <a:p>
            <a:r>
              <a:rPr lang="zh-CN" altLang="en-US" b="1">
                <a:solidFill>
                  <a:srgbClr val="FF0000"/>
                </a:solidFill>
              </a:rPr>
              <a:t>[OK] All 16384 slots covered.</a:t>
            </a:r>
          </a:p>
        </p:txBody>
      </p:sp>
      <p:sp>
        <p:nvSpPr>
          <p:cNvPr id="4" name="矩形 3"/>
          <p:cNvSpPr/>
          <p:nvPr/>
        </p:nvSpPr>
        <p:spPr>
          <a:xfrm>
            <a:off x="251520" y="1124744"/>
            <a:ext cx="212269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什么是</a:t>
            </a:r>
            <a:r>
              <a:rPr lang="en-US" altLang="zh-CN" sz="2400" b="1">
                <a:solidFill>
                  <a:srgbClr val="007C6A"/>
                </a:solidFill>
                <a:latin typeface="微软雅黑" panose="020B0503020204020204" pitchFamily="34" charset="-122"/>
                <a:ea typeface="微软雅黑" panose="020B0503020204020204" pitchFamily="34" charset="-122"/>
              </a:rPr>
              <a:t>slots</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431032" y="2559675"/>
            <a:ext cx="8208912" cy="1323439"/>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一个 </a:t>
            </a:r>
            <a:r>
              <a:rPr lang="en-US" altLang="zh-CN" sz="2000">
                <a:solidFill>
                  <a:srgbClr val="007C6A"/>
                </a:solidFill>
                <a:latin typeface="微软雅黑" panose="020B0503020204020204" pitchFamily="34" charset="-122"/>
                <a:ea typeface="微软雅黑" panose="020B0503020204020204" pitchFamily="34" charset="-122"/>
              </a:rPr>
              <a:t>Redis </a:t>
            </a:r>
            <a:r>
              <a:rPr lang="zh-CN" altLang="en-US" sz="2000">
                <a:solidFill>
                  <a:srgbClr val="007C6A"/>
                </a:solidFill>
                <a:latin typeface="微软雅黑" panose="020B0503020204020204" pitchFamily="34" charset="-122"/>
                <a:ea typeface="微软雅黑" panose="020B0503020204020204" pitchFamily="34" charset="-122"/>
              </a:rPr>
              <a:t>集群包含 </a:t>
            </a:r>
            <a:r>
              <a:rPr lang="en-US" altLang="zh-CN" sz="2000">
                <a:solidFill>
                  <a:srgbClr val="007C6A"/>
                </a:solidFill>
                <a:latin typeface="微软雅黑" panose="020B0503020204020204" pitchFamily="34" charset="-122"/>
                <a:ea typeface="微软雅黑" panose="020B0503020204020204" pitchFamily="34" charset="-122"/>
              </a:rPr>
              <a:t>16384 </a:t>
            </a:r>
            <a:r>
              <a:rPr lang="zh-CN" altLang="en-US" sz="2000">
                <a:solidFill>
                  <a:srgbClr val="007C6A"/>
                </a:solidFill>
                <a:latin typeface="微软雅黑" panose="020B0503020204020204" pitchFamily="34" charset="-122"/>
                <a:ea typeface="微软雅黑" panose="020B0503020204020204" pitchFamily="34" charset="-122"/>
              </a:rPr>
              <a:t>个插槽（</a:t>
            </a:r>
            <a:r>
              <a:rPr lang="en-US" altLang="zh-CN" sz="2000">
                <a:solidFill>
                  <a:srgbClr val="007C6A"/>
                </a:solidFill>
                <a:latin typeface="微软雅黑" panose="020B0503020204020204" pitchFamily="34" charset="-122"/>
                <a:ea typeface="微软雅黑" panose="020B0503020204020204" pitchFamily="34" charset="-122"/>
              </a:rPr>
              <a:t>hash slot</a:t>
            </a:r>
            <a:r>
              <a:rPr lang="zh-CN" altLang="en-US" sz="2000">
                <a:solidFill>
                  <a:srgbClr val="007C6A"/>
                </a:solidFill>
                <a:latin typeface="微软雅黑" panose="020B0503020204020204" pitchFamily="34" charset="-122"/>
                <a:ea typeface="微软雅黑" panose="020B0503020204020204" pitchFamily="34" charset="-122"/>
              </a:rPr>
              <a:t>）， 数据库中的每个键都属于这 </a:t>
            </a:r>
            <a:r>
              <a:rPr lang="en-US" altLang="zh-CN" sz="2000">
                <a:solidFill>
                  <a:srgbClr val="007C6A"/>
                </a:solidFill>
                <a:latin typeface="微软雅黑" panose="020B0503020204020204" pitchFamily="34" charset="-122"/>
                <a:ea typeface="微软雅黑" panose="020B0503020204020204" pitchFamily="34" charset="-122"/>
              </a:rPr>
              <a:t>16384 </a:t>
            </a:r>
            <a:r>
              <a:rPr lang="zh-CN" altLang="en-US" sz="2000">
                <a:solidFill>
                  <a:srgbClr val="007C6A"/>
                </a:solidFill>
                <a:latin typeface="微软雅黑" panose="020B0503020204020204" pitchFamily="34" charset="-122"/>
                <a:ea typeface="微软雅黑" panose="020B0503020204020204" pitchFamily="34" charset="-122"/>
              </a:rPr>
              <a:t>个插槽的其中一个， 集群使用公式 </a:t>
            </a:r>
            <a:r>
              <a:rPr lang="en-US" altLang="zh-CN" sz="2000">
                <a:solidFill>
                  <a:srgbClr val="007C6A"/>
                </a:solidFill>
                <a:latin typeface="微软雅黑" panose="020B0503020204020204" pitchFamily="34" charset="-122"/>
                <a:ea typeface="微软雅黑" panose="020B0503020204020204" pitchFamily="34" charset="-122"/>
              </a:rPr>
              <a:t>CRC16(key) % 16384 </a:t>
            </a:r>
            <a:r>
              <a:rPr lang="zh-CN" altLang="en-US" sz="2000">
                <a:solidFill>
                  <a:srgbClr val="007C6A"/>
                </a:solidFill>
                <a:latin typeface="微软雅黑" panose="020B0503020204020204" pitchFamily="34" charset="-122"/>
                <a:ea typeface="微软雅黑" panose="020B0503020204020204" pitchFamily="34" charset="-122"/>
              </a:rPr>
              <a:t>来计算键 </a:t>
            </a:r>
            <a:r>
              <a:rPr lang="en-US" altLang="zh-CN" sz="2000">
                <a:solidFill>
                  <a:srgbClr val="007C6A"/>
                </a:solidFill>
                <a:latin typeface="微软雅黑" panose="020B0503020204020204" pitchFamily="34" charset="-122"/>
                <a:ea typeface="微软雅黑" panose="020B0503020204020204" pitchFamily="34" charset="-122"/>
              </a:rPr>
              <a:t>key </a:t>
            </a:r>
            <a:r>
              <a:rPr lang="zh-CN" altLang="en-US" sz="2000">
                <a:solidFill>
                  <a:srgbClr val="007C6A"/>
                </a:solidFill>
                <a:latin typeface="微软雅黑" panose="020B0503020204020204" pitchFamily="34" charset="-122"/>
                <a:ea typeface="微软雅黑" panose="020B0503020204020204" pitchFamily="34" charset="-122"/>
              </a:rPr>
              <a:t>属于哪个槽， 其中 </a:t>
            </a:r>
            <a:r>
              <a:rPr lang="en-US" altLang="zh-CN" sz="2000">
                <a:solidFill>
                  <a:srgbClr val="007C6A"/>
                </a:solidFill>
                <a:latin typeface="微软雅黑" panose="020B0503020204020204" pitchFamily="34" charset="-122"/>
                <a:ea typeface="微软雅黑" panose="020B0503020204020204" pitchFamily="34" charset="-122"/>
              </a:rPr>
              <a:t>CRC16(key) </a:t>
            </a:r>
            <a:r>
              <a:rPr lang="zh-CN" altLang="en-US" sz="2000">
                <a:solidFill>
                  <a:srgbClr val="007C6A"/>
                </a:solidFill>
                <a:latin typeface="微软雅黑" panose="020B0503020204020204" pitchFamily="34" charset="-122"/>
                <a:ea typeface="微软雅黑" panose="020B0503020204020204" pitchFamily="34" charset="-122"/>
              </a:rPr>
              <a:t>语句用于计算键 </a:t>
            </a:r>
            <a:r>
              <a:rPr lang="en-US" altLang="zh-CN" sz="2000">
                <a:solidFill>
                  <a:srgbClr val="007C6A"/>
                </a:solidFill>
                <a:latin typeface="微软雅黑" panose="020B0503020204020204" pitchFamily="34" charset="-122"/>
                <a:ea typeface="微软雅黑" panose="020B0503020204020204" pitchFamily="34" charset="-122"/>
              </a:rPr>
              <a:t>key </a:t>
            </a:r>
            <a:r>
              <a:rPr lang="zh-CN" altLang="en-US" sz="2000">
                <a:solidFill>
                  <a:srgbClr val="007C6A"/>
                </a:solidFill>
                <a:latin typeface="微软雅黑" panose="020B0503020204020204" pitchFamily="34" charset="-122"/>
                <a:ea typeface="微软雅黑" panose="020B0503020204020204" pitchFamily="34" charset="-122"/>
              </a:rPr>
              <a:t>的 </a:t>
            </a:r>
            <a:r>
              <a:rPr lang="en-US" altLang="zh-CN" sz="2000">
                <a:solidFill>
                  <a:srgbClr val="007C6A"/>
                </a:solidFill>
                <a:latin typeface="微软雅黑" panose="020B0503020204020204" pitchFamily="34" charset="-122"/>
                <a:ea typeface="微软雅黑" panose="020B0503020204020204" pitchFamily="34" charset="-122"/>
              </a:rPr>
              <a:t>CRC16 </a:t>
            </a:r>
            <a:r>
              <a:rPr lang="zh-CN" altLang="en-US" sz="2000">
                <a:solidFill>
                  <a:srgbClr val="007C6A"/>
                </a:solidFill>
                <a:latin typeface="微软雅黑" panose="020B0503020204020204" pitchFamily="34" charset="-122"/>
                <a:ea typeface="微软雅黑" panose="020B0503020204020204" pitchFamily="34" charset="-122"/>
              </a:rPr>
              <a:t>校验和 。</a:t>
            </a:r>
          </a:p>
        </p:txBody>
      </p:sp>
      <p:sp>
        <p:nvSpPr>
          <p:cNvPr id="6" name="矩形 5"/>
          <p:cNvSpPr/>
          <p:nvPr/>
        </p:nvSpPr>
        <p:spPr>
          <a:xfrm>
            <a:off x="456013" y="4261732"/>
            <a:ext cx="8208912" cy="1631216"/>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集群中的每个节点负责处理一部分插槽。 举个例子， 如果一个集群可以有主节点， 其中：</a:t>
            </a:r>
          </a:p>
          <a:p>
            <a:r>
              <a:rPr lang="zh-CN" altLang="en-US" sz="2000">
                <a:solidFill>
                  <a:srgbClr val="007C6A"/>
                </a:solidFill>
                <a:latin typeface="微软雅黑" panose="020B0503020204020204" pitchFamily="34" charset="-122"/>
                <a:ea typeface="微软雅黑" panose="020B0503020204020204" pitchFamily="34" charset="-122"/>
              </a:rPr>
              <a:t>        节点 </a:t>
            </a:r>
            <a:r>
              <a:rPr lang="en-US" altLang="zh-CN" sz="2000">
                <a:solidFill>
                  <a:srgbClr val="007C6A"/>
                </a:solidFill>
                <a:latin typeface="微软雅黑" panose="020B0503020204020204" pitchFamily="34" charset="-122"/>
                <a:ea typeface="微软雅黑" panose="020B0503020204020204" pitchFamily="34" charset="-122"/>
              </a:rPr>
              <a:t>A </a:t>
            </a:r>
            <a:r>
              <a:rPr lang="zh-CN" altLang="en-US" sz="2000">
                <a:solidFill>
                  <a:srgbClr val="007C6A"/>
                </a:solidFill>
                <a:latin typeface="微软雅黑" panose="020B0503020204020204" pitchFamily="34" charset="-122"/>
                <a:ea typeface="微软雅黑" panose="020B0503020204020204" pitchFamily="34" charset="-122"/>
              </a:rPr>
              <a:t>负责处理 </a:t>
            </a:r>
            <a:r>
              <a:rPr lang="en-US" altLang="zh-CN" sz="2000">
                <a:solidFill>
                  <a:srgbClr val="007C6A"/>
                </a:solidFill>
                <a:latin typeface="微软雅黑" panose="020B0503020204020204" pitchFamily="34" charset="-122"/>
                <a:ea typeface="微软雅黑" panose="020B0503020204020204" pitchFamily="34" charset="-122"/>
              </a:rPr>
              <a:t>0 </a:t>
            </a:r>
            <a:r>
              <a:rPr lang="zh-CN" altLang="en-US" sz="2000">
                <a:solidFill>
                  <a:srgbClr val="007C6A"/>
                </a:solidFill>
                <a:latin typeface="微软雅黑" panose="020B0503020204020204" pitchFamily="34" charset="-122"/>
                <a:ea typeface="微软雅黑" panose="020B0503020204020204" pitchFamily="34" charset="-122"/>
              </a:rPr>
              <a:t>号至 </a:t>
            </a:r>
            <a:r>
              <a:rPr lang="en-US" altLang="zh-CN" sz="2000">
                <a:solidFill>
                  <a:srgbClr val="007C6A"/>
                </a:solidFill>
                <a:latin typeface="微软雅黑" panose="020B0503020204020204" pitchFamily="34" charset="-122"/>
                <a:ea typeface="微软雅黑" panose="020B0503020204020204" pitchFamily="34" charset="-122"/>
              </a:rPr>
              <a:t>5500 </a:t>
            </a:r>
            <a:r>
              <a:rPr lang="zh-CN" altLang="en-US" sz="2000">
                <a:solidFill>
                  <a:srgbClr val="007C6A"/>
                </a:solidFill>
                <a:latin typeface="微软雅黑" panose="020B0503020204020204" pitchFamily="34" charset="-122"/>
                <a:ea typeface="微软雅黑" panose="020B0503020204020204" pitchFamily="34" charset="-122"/>
              </a:rPr>
              <a:t>号插槽。</a:t>
            </a:r>
          </a:p>
          <a:p>
            <a:r>
              <a:rPr lang="zh-CN" altLang="en-US" sz="2000">
                <a:solidFill>
                  <a:srgbClr val="007C6A"/>
                </a:solidFill>
                <a:latin typeface="微软雅黑" panose="020B0503020204020204" pitchFamily="34" charset="-122"/>
                <a:ea typeface="微软雅黑" panose="020B0503020204020204" pitchFamily="34" charset="-122"/>
              </a:rPr>
              <a:t>        节点 </a:t>
            </a:r>
            <a:r>
              <a:rPr lang="en-US" altLang="zh-CN" sz="2000">
                <a:solidFill>
                  <a:srgbClr val="007C6A"/>
                </a:solidFill>
                <a:latin typeface="微软雅黑" panose="020B0503020204020204" pitchFamily="34" charset="-122"/>
                <a:ea typeface="微软雅黑" panose="020B0503020204020204" pitchFamily="34" charset="-122"/>
              </a:rPr>
              <a:t>B </a:t>
            </a:r>
            <a:r>
              <a:rPr lang="zh-CN" altLang="en-US" sz="2000">
                <a:solidFill>
                  <a:srgbClr val="007C6A"/>
                </a:solidFill>
                <a:latin typeface="微软雅黑" panose="020B0503020204020204" pitchFamily="34" charset="-122"/>
                <a:ea typeface="微软雅黑" panose="020B0503020204020204" pitchFamily="34" charset="-122"/>
              </a:rPr>
              <a:t>负责处理 </a:t>
            </a:r>
            <a:r>
              <a:rPr lang="en-US" altLang="zh-CN" sz="2000">
                <a:solidFill>
                  <a:srgbClr val="007C6A"/>
                </a:solidFill>
                <a:latin typeface="微软雅黑" panose="020B0503020204020204" pitchFamily="34" charset="-122"/>
                <a:ea typeface="微软雅黑" panose="020B0503020204020204" pitchFamily="34" charset="-122"/>
              </a:rPr>
              <a:t>5501 </a:t>
            </a:r>
            <a:r>
              <a:rPr lang="zh-CN" altLang="en-US" sz="2000">
                <a:solidFill>
                  <a:srgbClr val="007C6A"/>
                </a:solidFill>
                <a:latin typeface="微软雅黑" panose="020B0503020204020204" pitchFamily="34" charset="-122"/>
                <a:ea typeface="微软雅黑" panose="020B0503020204020204" pitchFamily="34" charset="-122"/>
              </a:rPr>
              <a:t>号至 </a:t>
            </a:r>
            <a:r>
              <a:rPr lang="en-US" altLang="zh-CN" sz="2000">
                <a:solidFill>
                  <a:srgbClr val="007C6A"/>
                </a:solidFill>
                <a:latin typeface="微软雅黑" panose="020B0503020204020204" pitchFamily="34" charset="-122"/>
                <a:ea typeface="微软雅黑" panose="020B0503020204020204" pitchFamily="34" charset="-122"/>
              </a:rPr>
              <a:t>11000 </a:t>
            </a:r>
            <a:r>
              <a:rPr lang="zh-CN" altLang="en-US" sz="2000">
                <a:solidFill>
                  <a:srgbClr val="007C6A"/>
                </a:solidFill>
                <a:latin typeface="微软雅黑" panose="020B0503020204020204" pitchFamily="34" charset="-122"/>
                <a:ea typeface="微软雅黑" panose="020B0503020204020204" pitchFamily="34" charset="-122"/>
              </a:rPr>
              <a:t>号插槽。</a:t>
            </a:r>
          </a:p>
          <a:p>
            <a:r>
              <a:rPr lang="en-US" altLang="zh-CN" sz="2000">
                <a:solidFill>
                  <a:srgbClr val="007C6A"/>
                </a:solidFill>
                <a:latin typeface="微软雅黑" panose="020B0503020204020204" pitchFamily="34" charset="-122"/>
                <a:ea typeface="微软雅黑" panose="020B0503020204020204" pitchFamily="34" charset="-122"/>
              </a:rPr>
              <a:t>        </a:t>
            </a:r>
            <a:r>
              <a:rPr lang="zh-CN" altLang="en-US" sz="2000">
                <a:solidFill>
                  <a:srgbClr val="007C6A"/>
                </a:solidFill>
                <a:latin typeface="微软雅黑" panose="020B0503020204020204" pitchFamily="34" charset="-122"/>
                <a:ea typeface="微软雅黑" panose="020B0503020204020204" pitchFamily="34" charset="-122"/>
              </a:rPr>
              <a:t>节点 </a:t>
            </a:r>
            <a:r>
              <a:rPr lang="en-US" altLang="zh-CN" sz="2000">
                <a:solidFill>
                  <a:srgbClr val="007C6A"/>
                </a:solidFill>
                <a:latin typeface="微软雅黑" panose="020B0503020204020204" pitchFamily="34" charset="-122"/>
                <a:ea typeface="微软雅黑" panose="020B0503020204020204" pitchFamily="34" charset="-122"/>
              </a:rPr>
              <a:t>C </a:t>
            </a:r>
            <a:r>
              <a:rPr lang="zh-CN" altLang="en-US" sz="2000">
                <a:solidFill>
                  <a:srgbClr val="007C6A"/>
                </a:solidFill>
                <a:latin typeface="微软雅黑" panose="020B0503020204020204" pitchFamily="34" charset="-122"/>
                <a:ea typeface="微软雅黑" panose="020B0503020204020204" pitchFamily="34" charset="-122"/>
              </a:rPr>
              <a:t>负责处理 </a:t>
            </a:r>
            <a:r>
              <a:rPr lang="en-US" altLang="zh-CN" sz="2000">
                <a:solidFill>
                  <a:srgbClr val="007C6A"/>
                </a:solidFill>
                <a:latin typeface="微软雅黑" panose="020B0503020204020204" pitchFamily="34" charset="-122"/>
                <a:ea typeface="微软雅黑" panose="020B0503020204020204" pitchFamily="34" charset="-122"/>
              </a:rPr>
              <a:t>11001 </a:t>
            </a:r>
            <a:r>
              <a:rPr lang="zh-CN" altLang="en-US" sz="2000">
                <a:solidFill>
                  <a:srgbClr val="007C6A"/>
                </a:solidFill>
                <a:latin typeface="微软雅黑" panose="020B0503020204020204" pitchFamily="34" charset="-122"/>
                <a:ea typeface="微软雅黑" panose="020B0503020204020204" pitchFamily="34" charset="-122"/>
              </a:rPr>
              <a:t>号至 </a:t>
            </a:r>
            <a:r>
              <a:rPr lang="en-US" altLang="zh-CN" sz="2000">
                <a:solidFill>
                  <a:srgbClr val="007C6A"/>
                </a:solidFill>
                <a:latin typeface="微软雅黑" panose="020B0503020204020204" pitchFamily="34" charset="-122"/>
                <a:ea typeface="微软雅黑" panose="020B0503020204020204" pitchFamily="34" charset="-122"/>
              </a:rPr>
              <a:t>16383 </a:t>
            </a:r>
            <a:r>
              <a:rPr lang="zh-CN" altLang="en-US" sz="2000">
                <a:solidFill>
                  <a:srgbClr val="007C6A"/>
                </a:solidFill>
                <a:latin typeface="微软雅黑" panose="020B0503020204020204" pitchFamily="34" charset="-122"/>
                <a:ea typeface="微软雅黑" panose="020B0503020204020204" pitchFamily="34" charset="-122"/>
              </a:rPr>
              <a:t>号插槽。</a:t>
            </a:r>
          </a:p>
        </p:txBody>
      </p:sp>
    </p:spTree>
    <p:extLst>
      <p:ext uri="{BB962C8B-B14F-4D97-AF65-F5344CB8AC3E}">
        <p14:creationId xmlns:p14="http://schemas.microsoft.com/office/powerpoint/2010/main" val="28176699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124744"/>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在集群中录入值</a:t>
            </a:r>
          </a:p>
        </p:txBody>
      </p:sp>
      <p:sp>
        <p:nvSpPr>
          <p:cNvPr id="4" name="矩形 3"/>
          <p:cNvSpPr/>
          <p:nvPr/>
        </p:nvSpPr>
        <p:spPr>
          <a:xfrm>
            <a:off x="395536" y="1916832"/>
            <a:ext cx="8208912" cy="1015663"/>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在</a:t>
            </a:r>
            <a:r>
              <a:rPr lang="en-US" altLang="zh-CN" sz="2000">
                <a:solidFill>
                  <a:srgbClr val="007C6A"/>
                </a:solidFill>
                <a:latin typeface="微软雅黑" panose="020B0503020204020204" pitchFamily="34" charset="-122"/>
                <a:ea typeface="微软雅黑" panose="020B0503020204020204" pitchFamily="34" charset="-122"/>
              </a:rPr>
              <a:t>redis-cli</a:t>
            </a:r>
            <a:r>
              <a:rPr lang="zh-CN" altLang="en-US" sz="2000">
                <a:solidFill>
                  <a:srgbClr val="007C6A"/>
                </a:solidFill>
                <a:latin typeface="微软雅黑" panose="020B0503020204020204" pitchFamily="34" charset="-122"/>
                <a:ea typeface="微软雅黑" panose="020B0503020204020204" pitchFamily="34" charset="-122"/>
              </a:rPr>
              <a:t>每次录入、查询键值，</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都会计算出该</a:t>
            </a:r>
            <a:r>
              <a:rPr lang="en-US" altLang="zh-CN" sz="2000">
                <a:solidFill>
                  <a:srgbClr val="007C6A"/>
                </a:solidFill>
                <a:latin typeface="微软雅黑" panose="020B0503020204020204" pitchFamily="34" charset="-122"/>
                <a:ea typeface="微软雅黑" panose="020B0503020204020204" pitchFamily="34" charset="-122"/>
              </a:rPr>
              <a:t>key</a:t>
            </a:r>
            <a:r>
              <a:rPr lang="zh-CN" altLang="en-US" sz="2000">
                <a:solidFill>
                  <a:srgbClr val="007C6A"/>
                </a:solidFill>
                <a:latin typeface="微软雅黑" panose="020B0503020204020204" pitchFamily="34" charset="-122"/>
                <a:ea typeface="微软雅黑" panose="020B0503020204020204" pitchFamily="34" charset="-122"/>
              </a:rPr>
              <a:t>应该送往的插槽，如果不是该客户端对应服务器的插槽，</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会报错，并告知应前往的</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实例地址和端口。</a:t>
            </a:r>
          </a:p>
        </p:txBody>
      </p:sp>
      <p:sp>
        <p:nvSpPr>
          <p:cNvPr id="5" name="矩形 4"/>
          <p:cNvSpPr/>
          <p:nvPr/>
        </p:nvSpPr>
        <p:spPr>
          <a:xfrm>
            <a:off x="408265" y="3388677"/>
            <a:ext cx="8208912" cy="1015663"/>
          </a:xfrm>
          <a:prstGeom prst="rect">
            <a:avLst/>
          </a:prstGeom>
        </p:spPr>
        <p:txBody>
          <a:bodyPr wrap="square">
            <a:spAutoFit/>
          </a:bodyPr>
          <a:lstStyle/>
          <a:p>
            <a:pPr marL="342900" indent="-342900">
              <a:buFont typeface="Arial" panose="020B0604020202020204" pitchFamily="34" charset="0"/>
              <a:buChar char="•"/>
            </a:pPr>
            <a:r>
              <a:rPr lang="en-US" altLang="zh-CN" sz="2000">
                <a:solidFill>
                  <a:srgbClr val="007C6A"/>
                </a:solidFill>
                <a:latin typeface="微软雅黑" panose="020B0503020204020204" pitchFamily="34" charset="-122"/>
                <a:ea typeface="微软雅黑" panose="020B0503020204020204" pitchFamily="34" charset="-122"/>
              </a:rPr>
              <a:t>redis-cli</a:t>
            </a:r>
            <a:r>
              <a:rPr lang="zh-CN" altLang="en-US" sz="2000">
                <a:solidFill>
                  <a:srgbClr val="007C6A"/>
                </a:solidFill>
                <a:latin typeface="微软雅黑" panose="020B0503020204020204" pitchFamily="34" charset="-122"/>
                <a:ea typeface="微软雅黑" panose="020B0503020204020204" pitchFamily="34" charset="-122"/>
              </a:rPr>
              <a:t>客户端提供了 </a:t>
            </a:r>
            <a:r>
              <a:rPr lang="en-US" altLang="zh-CN" sz="2000">
                <a:solidFill>
                  <a:srgbClr val="007C6A"/>
                </a:solidFill>
                <a:latin typeface="微软雅黑" panose="020B0503020204020204" pitchFamily="34" charset="-122"/>
                <a:ea typeface="微软雅黑" panose="020B0503020204020204" pitchFamily="34" charset="-122"/>
              </a:rPr>
              <a:t>–c </a:t>
            </a:r>
            <a:r>
              <a:rPr lang="zh-CN" altLang="en-US" sz="2000">
                <a:solidFill>
                  <a:srgbClr val="007C6A"/>
                </a:solidFill>
                <a:latin typeface="微软雅黑" panose="020B0503020204020204" pitchFamily="34" charset="-122"/>
                <a:ea typeface="微软雅黑" panose="020B0503020204020204" pitchFamily="34" charset="-122"/>
              </a:rPr>
              <a:t>参数实现自动重定向。</a:t>
            </a:r>
            <a:endParaRPr lang="en-US" altLang="zh-CN" sz="2000">
              <a:solidFill>
                <a:srgbClr val="007C6A"/>
              </a:solidFill>
              <a:latin typeface="微软雅黑" panose="020B0503020204020204" pitchFamily="34" charset="-122"/>
              <a:ea typeface="微软雅黑" panose="020B0503020204020204" pitchFamily="34" charset="-122"/>
            </a:endParaRPr>
          </a:p>
          <a:p>
            <a:r>
              <a:rPr lang="zh-CN" altLang="en-US" sz="2000">
                <a:solidFill>
                  <a:srgbClr val="007C6A"/>
                </a:solidFill>
                <a:latin typeface="微软雅黑" panose="020B0503020204020204" pitchFamily="34" charset="-122"/>
                <a:ea typeface="微软雅黑" panose="020B0503020204020204" pitchFamily="34" charset="-122"/>
              </a:rPr>
              <a:t>     如 </a:t>
            </a:r>
            <a:r>
              <a:rPr lang="en-US" altLang="zh-CN" sz="2000">
                <a:solidFill>
                  <a:srgbClr val="007C6A"/>
                </a:solidFill>
                <a:latin typeface="微软雅黑" panose="020B0503020204020204" pitchFamily="34" charset="-122"/>
                <a:ea typeface="微软雅黑" panose="020B0503020204020204" pitchFamily="34" charset="-122"/>
              </a:rPr>
              <a:t>redis-cli  -c –p 6379 </a:t>
            </a:r>
            <a:r>
              <a:rPr lang="zh-CN" altLang="en-US" sz="2000">
                <a:solidFill>
                  <a:srgbClr val="007C6A"/>
                </a:solidFill>
                <a:latin typeface="微软雅黑" panose="020B0503020204020204" pitchFamily="34" charset="-122"/>
                <a:ea typeface="微软雅黑" panose="020B0503020204020204" pitchFamily="34" charset="-122"/>
              </a:rPr>
              <a:t>登入后，再录入、查询键值对可以自动重定向。</a:t>
            </a:r>
          </a:p>
        </p:txBody>
      </p:sp>
      <p:sp>
        <p:nvSpPr>
          <p:cNvPr id="6" name="矩形 5"/>
          <p:cNvSpPr/>
          <p:nvPr/>
        </p:nvSpPr>
        <p:spPr>
          <a:xfrm>
            <a:off x="390839" y="5487035"/>
            <a:ext cx="8208912" cy="707886"/>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可以通过</a:t>
            </a:r>
            <a:r>
              <a:rPr lang="en-US" altLang="zh-CN" sz="2000">
                <a:solidFill>
                  <a:srgbClr val="007C6A"/>
                </a:solidFill>
                <a:latin typeface="微软雅黑" panose="020B0503020204020204" pitchFamily="34" charset="-122"/>
                <a:ea typeface="微软雅黑" panose="020B0503020204020204" pitchFamily="34" charset="-122"/>
              </a:rPr>
              <a:t>{}</a:t>
            </a:r>
            <a:r>
              <a:rPr lang="zh-CN" altLang="en-US" sz="2000">
                <a:solidFill>
                  <a:srgbClr val="007C6A"/>
                </a:solidFill>
                <a:latin typeface="微软雅黑" panose="020B0503020204020204" pitchFamily="34" charset="-122"/>
                <a:ea typeface="微软雅黑" panose="020B0503020204020204" pitchFamily="34" charset="-122"/>
              </a:rPr>
              <a:t>来定义组的概念，从而使</a:t>
            </a:r>
            <a:r>
              <a:rPr lang="en-US" altLang="zh-CN" sz="2000">
                <a:solidFill>
                  <a:srgbClr val="007C6A"/>
                </a:solidFill>
                <a:latin typeface="微软雅黑" panose="020B0503020204020204" pitchFamily="34" charset="-122"/>
                <a:ea typeface="微软雅黑" panose="020B0503020204020204" pitchFamily="34" charset="-122"/>
              </a:rPr>
              <a:t>key</a:t>
            </a:r>
            <a:r>
              <a:rPr lang="zh-CN" altLang="en-US" sz="2000">
                <a:solidFill>
                  <a:srgbClr val="007C6A"/>
                </a:solidFill>
                <a:latin typeface="微软雅黑" panose="020B0503020204020204" pitchFamily="34" charset="-122"/>
                <a:ea typeface="微软雅黑" panose="020B0503020204020204" pitchFamily="34" charset="-122"/>
              </a:rPr>
              <a:t>中</a:t>
            </a:r>
            <a:r>
              <a:rPr lang="en-US" altLang="zh-CN" sz="2000">
                <a:solidFill>
                  <a:srgbClr val="007C6A"/>
                </a:solidFill>
                <a:latin typeface="微软雅黑" panose="020B0503020204020204" pitchFamily="34" charset="-122"/>
                <a:ea typeface="微软雅黑" panose="020B0503020204020204" pitchFamily="34" charset="-122"/>
              </a:rPr>
              <a:t>{}</a:t>
            </a:r>
            <a:r>
              <a:rPr lang="zh-CN" altLang="en-US" sz="2000">
                <a:solidFill>
                  <a:srgbClr val="007C6A"/>
                </a:solidFill>
                <a:latin typeface="微软雅黑" panose="020B0503020204020204" pitchFamily="34" charset="-122"/>
                <a:ea typeface="微软雅黑" panose="020B0503020204020204" pitchFamily="34" charset="-122"/>
              </a:rPr>
              <a:t>内相同内容的键值对放到一个</a:t>
            </a:r>
            <a:r>
              <a:rPr lang="en-US" altLang="zh-CN" sz="2000">
                <a:solidFill>
                  <a:srgbClr val="007C6A"/>
                </a:solidFill>
                <a:latin typeface="微软雅黑" panose="020B0503020204020204" pitchFamily="34" charset="-122"/>
                <a:ea typeface="微软雅黑" panose="020B0503020204020204" pitchFamily="34" charset="-122"/>
              </a:rPr>
              <a:t>slot</a:t>
            </a:r>
            <a:r>
              <a:rPr lang="zh-CN" altLang="en-US" sz="2000">
                <a:solidFill>
                  <a:srgbClr val="007C6A"/>
                </a:solidFill>
                <a:latin typeface="微软雅黑" panose="020B0503020204020204" pitchFamily="34" charset="-122"/>
                <a:ea typeface="微软雅黑" panose="020B0503020204020204" pitchFamily="34" charset="-122"/>
              </a:rPr>
              <a:t>中去。</a:t>
            </a:r>
          </a:p>
        </p:txBody>
      </p:sp>
      <p:sp>
        <p:nvSpPr>
          <p:cNvPr id="7" name="矩形 6"/>
          <p:cNvSpPr/>
          <p:nvPr/>
        </p:nvSpPr>
        <p:spPr>
          <a:xfrm>
            <a:off x="408265" y="4552745"/>
            <a:ext cx="8208912"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不在一个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下的键值，是不能使用</a:t>
            </a:r>
            <a:r>
              <a:rPr lang="en-US" altLang="zh-CN" sz="2000" dirty="0" err="1">
                <a:solidFill>
                  <a:srgbClr val="007C6A"/>
                </a:solidFill>
                <a:latin typeface="微软雅黑" panose="020B0503020204020204" pitchFamily="34" charset="-122"/>
                <a:ea typeface="微软雅黑" panose="020B0503020204020204" pitchFamily="34" charset="-122"/>
              </a:rPr>
              <a:t>mget,mset</a:t>
            </a:r>
            <a:r>
              <a:rPr lang="zh-CN" altLang="en-US" sz="2000" dirty="0">
                <a:solidFill>
                  <a:srgbClr val="007C6A"/>
                </a:solidFill>
                <a:latin typeface="微软雅黑" panose="020B0503020204020204" pitchFamily="34" charset="-122"/>
                <a:ea typeface="微软雅黑" panose="020B0503020204020204" pitchFamily="34" charset="-122"/>
              </a:rPr>
              <a:t>等多键操作。</a:t>
            </a:r>
          </a:p>
        </p:txBody>
      </p:sp>
    </p:spTree>
    <p:extLst>
      <p:ext uri="{BB962C8B-B14F-4D97-AF65-F5344CB8AC3E}">
        <p14:creationId xmlns:p14="http://schemas.microsoft.com/office/powerpoint/2010/main" val="194983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3872" y="1782773"/>
            <a:ext cx="7458528" cy="1477328"/>
          </a:xfrm>
          <a:prstGeom prst="rect">
            <a:avLst/>
          </a:prstGeom>
        </p:spPr>
        <p:txBody>
          <a:bodyPr wrap="square">
            <a:spAutoFit/>
          </a:bodyPr>
          <a:lstStyle/>
          <a:p>
            <a:pPr marL="285750" indent="-285750">
              <a:buFont typeface="Wingdings" panose="05000000000000000000" pitchFamily="2" charset="2"/>
              <a:buChar char="Ø"/>
            </a:pPr>
            <a:r>
              <a:rPr lang="en-US" altLang="zh-CN" b="1" err="1">
                <a:solidFill>
                  <a:srgbClr val="007C6A"/>
                </a:solidFill>
                <a:latin typeface="宋体" panose="02010600030101010101" pitchFamily="2" charset="-122"/>
              </a:rPr>
              <a:t>HBase</a:t>
            </a:r>
            <a:endParaRPr lang="zh-CN" altLang="en-US">
              <a:solidFill>
                <a:srgbClr val="007C6A"/>
              </a:solidFill>
              <a:latin typeface="宋体" panose="02010600030101010101" pitchFamily="2" charset="-122"/>
            </a:endParaRPr>
          </a:p>
          <a:p>
            <a:pPr marL="742950" lvl="1" indent="-285750">
              <a:buFont typeface="Arial" panose="020B0604020202020204" pitchFamily="34" charset="0"/>
              <a:buChar char="•"/>
            </a:pPr>
            <a:r>
              <a:rPr lang="en-US" altLang="zh-CN" err="1">
                <a:solidFill>
                  <a:srgbClr val="007C6A"/>
                </a:solidFill>
                <a:latin typeface="宋体" panose="02010600030101010101" pitchFamily="2" charset="-122"/>
              </a:rPr>
              <a:t>HBase</a:t>
            </a:r>
            <a:r>
              <a:rPr lang="zh-CN" altLang="en-US">
                <a:solidFill>
                  <a:srgbClr val="007C6A"/>
                </a:solidFill>
                <a:latin typeface="宋体" panose="02010600030101010101" pitchFamily="2" charset="-122"/>
              </a:rPr>
              <a:t>是</a:t>
            </a:r>
            <a:r>
              <a:rPr lang="en-US" altLang="zh-CN" b="1">
                <a:solidFill>
                  <a:srgbClr val="007C6A"/>
                </a:solidFill>
                <a:latin typeface="宋体" panose="02010600030101010101" pitchFamily="2" charset="-122"/>
              </a:rPr>
              <a:t>Hadoop</a:t>
            </a:r>
            <a:r>
              <a:rPr lang="zh-CN" altLang="en-US">
                <a:solidFill>
                  <a:srgbClr val="007C6A"/>
                </a:solidFill>
                <a:latin typeface="宋体" panose="02010600030101010101" pitchFamily="2" charset="-122"/>
              </a:rPr>
              <a:t>项目中的数据库。它用于需要对大量的数据进行随机、实时的读写操作的场景中。</a:t>
            </a:r>
            <a:r>
              <a:rPr lang="en-US" altLang="zh-CN" err="1">
                <a:solidFill>
                  <a:srgbClr val="007C6A"/>
                </a:solidFill>
                <a:latin typeface="宋体" panose="02010600030101010101" pitchFamily="2" charset="-122"/>
              </a:rPr>
              <a:t>HBase</a:t>
            </a:r>
            <a:r>
              <a:rPr lang="zh-CN" altLang="en-US">
                <a:solidFill>
                  <a:srgbClr val="007C6A"/>
                </a:solidFill>
                <a:latin typeface="宋体" panose="02010600030101010101" pitchFamily="2" charset="-122"/>
              </a:rPr>
              <a:t>的目标就是处理数据量非常庞大的表，可以用普通的计算机处理超过</a:t>
            </a:r>
            <a:r>
              <a:rPr lang="en-US" altLang="zh-CN">
                <a:solidFill>
                  <a:srgbClr val="007C6A"/>
                </a:solidFill>
                <a:latin typeface="宋体" panose="02010600030101010101" pitchFamily="2" charset="-122"/>
              </a:rPr>
              <a:t>10</a:t>
            </a:r>
            <a:r>
              <a:rPr lang="zh-CN" altLang="en-US">
                <a:solidFill>
                  <a:srgbClr val="007C6A"/>
                </a:solidFill>
                <a:latin typeface="宋体" panose="02010600030101010101" pitchFamily="2" charset="-122"/>
              </a:rPr>
              <a:t>亿行数据，还可处理有数百万列元素的数据表。</a:t>
            </a:r>
          </a:p>
        </p:txBody>
      </p:sp>
      <p:sp>
        <p:nvSpPr>
          <p:cNvPr id="3" name="矩形 2"/>
          <p:cNvSpPr/>
          <p:nvPr/>
        </p:nvSpPr>
        <p:spPr>
          <a:xfrm>
            <a:off x="713872" y="4557350"/>
            <a:ext cx="7776864" cy="1754326"/>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microsoft yahei" panose="020B0503020204020204" pitchFamily="34" charset="-122"/>
                <a:ea typeface="microsoft yahei" panose="020B0503020204020204" pitchFamily="34" charset="-122"/>
              </a:rPr>
              <a:t>Cassandra</a:t>
            </a:r>
          </a:p>
          <a:p>
            <a:pPr marL="742950" lvl="1" indent="-285750">
              <a:buFont typeface="Arial" panose="020B0604020202020204" pitchFamily="34" charset="0"/>
              <a:buChar char="•"/>
            </a:pPr>
            <a:r>
              <a:rPr lang="en-US" altLang="zh-CN">
                <a:solidFill>
                  <a:srgbClr val="007C6A"/>
                </a:solidFill>
                <a:latin typeface="宋体" panose="02010600030101010101" pitchFamily="2" charset="-122"/>
              </a:rPr>
              <a:t>Apache Cassandra</a:t>
            </a:r>
            <a:r>
              <a:rPr lang="zh-CN" altLang="en-US">
                <a:solidFill>
                  <a:srgbClr val="007C6A"/>
                </a:solidFill>
                <a:latin typeface="宋体" panose="02010600030101010101" pitchFamily="2" charset="-122"/>
              </a:rPr>
              <a:t>是一款免费的开源</a:t>
            </a:r>
            <a:r>
              <a:rPr lang="en-US" altLang="zh-CN">
                <a:solidFill>
                  <a:srgbClr val="007C6A"/>
                </a:solidFill>
                <a:latin typeface="宋体" panose="02010600030101010101" pitchFamily="2" charset="-122"/>
              </a:rPr>
              <a:t>NoSQL</a:t>
            </a:r>
            <a:r>
              <a:rPr lang="zh-CN" altLang="en-US">
                <a:solidFill>
                  <a:srgbClr val="007C6A"/>
                </a:solidFill>
                <a:latin typeface="宋体" panose="02010600030101010101" pitchFamily="2" charset="-122"/>
              </a:rPr>
              <a:t>数据库，其设计目的在于管理由大量商用服务器构建起来的庞大集群上的</a:t>
            </a:r>
            <a:r>
              <a:rPr lang="zh-CN" altLang="en-US" b="1">
                <a:solidFill>
                  <a:srgbClr val="007C6A"/>
                </a:solidFill>
                <a:latin typeface="宋体" panose="02010600030101010101" pitchFamily="2" charset="-122"/>
              </a:rPr>
              <a:t>海量数据集</a:t>
            </a:r>
            <a:r>
              <a:rPr lang="en-US" altLang="zh-CN" b="1">
                <a:solidFill>
                  <a:srgbClr val="007C6A"/>
                </a:solidFill>
                <a:latin typeface="宋体" panose="02010600030101010101" pitchFamily="2" charset="-122"/>
              </a:rPr>
              <a:t>(</a:t>
            </a:r>
            <a:r>
              <a:rPr lang="zh-CN" altLang="en-US" b="1">
                <a:solidFill>
                  <a:srgbClr val="007C6A"/>
                </a:solidFill>
                <a:latin typeface="宋体" panose="02010600030101010101" pitchFamily="2" charset="-122"/>
              </a:rPr>
              <a:t>数据量通常达到</a:t>
            </a:r>
            <a:r>
              <a:rPr lang="en-US" altLang="zh-CN" b="1">
                <a:solidFill>
                  <a:srgbClr val="007C6A"/>
                </a:solidFill>
                <a:latin typeface="宋体" panose="02010600030101010101" pitchFamily="2" charset="-122"/>
              </a:rPr>
              <a:t>PB</a:t>
            </a:r>
            <a:r>
              <a:rPr lang="zh-CN" altLang="en-US" b="1">
                <a:solidFill>
                  <a:srgbClr val="007C6A"/>
                </a:solidFill>
                <a:latin typeface="宋体" panose="02010600030101010101" pitchFamily="2" charset="-122"/>
              </a:rPr>
              <a:t>级别</a:t>
            </a:r>
            <a:r>
              <a:rPr lang="en-US" altLang="zh-CN" b="1">
                <a:solidFill>
                  <a:srgbClr val="007C6A"/>
                </a:solidFill>
                <a:latin typeface="宋体" panose="02010600030101010101" pitchFamily="2" charset="-122"/>
              </a:rPr>
              <a:t>)</a:t>
            </a:r>
            <a:r>
              <a:rPr lang="zh-CN" altLang="en-US">
                <a:solidFill>
                  <a:srgbClr val="007C6A"/>
                </a:solidFill>
                <a:latin typeface="宋体" panose="02010600030101010101" pitchFamily="2" charset="-122"/>
              </a:rPr>
              <a:t>。在众多显著特性当中，</a:t>
            </a:r>
            <a:r>
              <a:rPr lang="en-US" altLang="zh-CN">
                <a:solidFill>
                  <a:srgbClr val="007C6A"/>
                </a:solidFill>
                <a:latin typeface="宋体" panose="02010600030101010101" pitchFamily="2" charset="-122"/>
              </a:rPr>
              <a:t>Cassandra</a:t>
            </a:r>
            <a:r>
              <a:rPr lang="zh-CN" altLang="en-US">
                <a:solidFill>
                  <a:srgbClr val="007C6A"/>
                </a:solidFill>
                <a:latin typeface="宋体" panose="02010600030101010101" pitchFamily="2" charset="-122"/>
              </a:rPr>
              <a:t>最为卓越的长处是对写入及读取操作进行规模调整，而且其不强调主集群的设计思路能够以相对直观的方式简化各集群的创建与扩展流程。</a:t>
            </a:r>
          </a:p>
        </p:txBody>
      </p:sp>
      <p:pic>
        <p:nvPicPr>
          <p:cNvPr id="4" name="图片 3"/>
          <p:cNvPicPr>
            <a:picLocks noChangeAspect="1"/>
          </p:cNvPicPr>
          <p:nvPr/>
        </p:nvPicPr>
        <p:blipFill>
          <a:blip r:embed="rId2"/>
          <a:stretch>
            <a:fillRect/>
          </a:stretch>
        </p:blipFill>
        <p:spPr>
          <a:xfrm>
            <a:off x="363210" y="3645024"/>
            <a:ext cx="3000375" cy="742950"/>
          </a:xfrm>
          <a:prstGeom prst="rect">
            <a:avLst/>
          </a:prstGeom>
        </p:spPr>
      </p:pic>
      <p:pic>
        <p:nvPicPr>
          <p:cNvPr id="5" name="图片 4"/>
          <p:cNvPicPr>
            <a:picLocks noChangeAspect="1"/>
          </p:cNvPicPr>
          <p:nvPr/>
        </p:nvPicPr>
        <p:blipFill>
          <a:blip r:embed="rId3"/>
          <a:stretch>
            <a:fillRect/>
          </a:stretch>
        </p:blipFill>
        <p:spPr>
          <a:xfrm>
            <a:off x="251520" y="1078128"/>
            <a:ext cx="1863908" cy="639443"/>
          </a:xfrm>
          <a:prstGeom prst="rect">
            <a:avLst/>
          </a:prstGeom>
        </p:spPr>
      </p:pic>
      <p:sp>
        <p:nvSpPr>
          <p:cNvPr id="7" name="TextBox 1"/>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5533446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查询集群中的值</a:t>
            </a:r>
          </a:p>
        </p:txBody>
      </p:sp>
      <p:sp>
        <p:nvSpPr>
          <p:cNvPr id="4" name="矩形 3"/>
          <p:cNvSpPr/>
          <p:nvPr/>
        </p:nvSpPr>
        <p:spPr>
          <a:xfrm>
            <a:off x="899592" y="2060848"/>
            <a:ext cx="7416824" cy="3416320"/>
          </a:xfrm>
          <a:prstGeom prst="rect">
            <a:avLst/>
          </a:prstGeom>
        </p:spPr>
        <p:txBody>
          <a:bodyPr wrap="square">
            <a:spAutoFit/>
          </a:bodyPr>
          <a:lstStyle/>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KEYSLOT &lt;key&gt; </a:t>
            </a:r>
            <a:r>
              <a:rPr lang="zh-CN" altLang="en-US" dirty="0">
                <a:solidFill>
                  <a:srgbClr val="007C6A"/>
                </a:solidFill>
                <a:latin typeface="微软雅黑" panose="020B0503020204020204" pitchFamily="34" charset="-122"/>
                <a:ea typeface="微软雅黑" panose="020B0503020204020204" pitchFamily="34" charset="-122"/>
              </a:rPr>
              <a:t>计算键 </a:t>
            </a:r>
            <a:r>
              <a:rPr lang="en-US" altLang="zh-CN" dirty="0">
                <a:solidFill>
                  <a:srgbClr val="007C6A"/>
                </a:solidFill>
                <a:latin typeface="微软雅黑" panose="020B0503020204020204" pitchFamily="34" charset="-122"/>
                <a:ea typeface="微软雅黑" panose="020B0503020204020204" pitchFamily="34" charset="-122"/>
              </a:rPr>
              <a:t>key </a:t>
            </a:r>
            <a:r>
              <a:rPr lang="zh-CN" altLang="en-US" dirty="0">
                <a:solidFill>
                  <a:srgbClr val="007C6A"/>
                </a:solidFill>
                <a:latin typeface="微软雅黑" panose="020B0503020204020204" pitchFamily="34" charset="-122"/>
                <a:ea typeface="微软雅黑" panose="020B0503020204020204" pitchFamily="34" charset="-122"/>
              </a:rPr>
              <a:t>应该被放置在哪个槽上。</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COUNTKEYSINSLOT &lt;slot&gt; </a:t>
            </a:r>
            <a:r>
              <a:rPr lang="zh-CN" altLang="en-US" dirty="0">
                <a:solidFill>
                  <a:srgbClr val="007C6A"/>
                </a:solidFill>
                <a:latin typeface="微软雅黑" panose="020B0503020204020204" pitchFamily="34" charset="-122"/>
                <a:ea typeface="微软雅黑" panose="020B0503020204020204" pitchFamily="34" charset="-122"/>
              </a:rPr>
              <a:t>返回槽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目前包含的键值对数量。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GETKEYSINSLOT &lt;slot&gt; &lt;count&gt; </a:t>
            </a:r>
            <a:r>
              <a:rPr lang="zh-CN" altLang="en-US" dirty="0">
                <a:solidFill>
                  <a:srgbClr val="007C6A"/>
                </a:solidFill>
                <a:latin typeface="微软雅黑" panose="020B0503020204020204" pitchFamily="34" charset="-122"/>
                <a:ea typeface="微软雅黑" panose="020B0503020204020204" pitchFamily="34" charset="-122"/>
              </a:rPr>
              <a:t>返回 </a:t>
            </a:r>
            <a:r>
              <a:rPr lang="en-US" altLang="zh-CN" dirty="0">
                <a:solidFill>
                  <a:srgbClr val="007C6A"/>
                </a:solidFill>
                <a:latin typeface="微软雅黑" panose="020B0503020204020204" pitchFamily="34" charset="-122"/>
                <a:ea typeface="微软雅黑" panose="020B0503020204020204" pitchFamily="34" charset="-122"/>
              </a:rPr>
              <a:t>count </a:t>
            </a:r>
            <a:r>
              <a:rPr lang="zh-CN" altLang="en-US" dirty="0">
                <a:solidFill>
                  <a:srgbClr val="007C6A"/>
                </a:solidFill>
                <a:latin typeface="微软雅黑" panose="020B0503020204020204" pitchFamily="34" charset="-122"/>
                <a:ea typeface="微软雅黑" panose="020B0503020204020204" pitchFamily="34" charset="-122"/>
              </a:rPr>
              <a:t>个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槽中的键。</a:t>
            </a:r>
            <a:endParaRPr lang="zh-CN" altLang="en-US" b="0" i="0" dirty="0">
              <a:solidFill>
                <a:srgbClr val="007C6A"/>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17170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1704313" cy="581057"/>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故障恢复</a:t>
            </a:r>
          </a:p>
        </p:txBody>
      </p:sp>
      <p:sp>
        <p:nvSpPr>
          <p:cNvPr id="4" name="矩形 3"/>
          <p:cNvSpPr/>
          <p:nvPr/>
        </p:nvSpPr>
        <p:spPr>
          <a:xfrm>
            <a:off x="539552" y="1844824"/>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如果主节点下限？从节点能否自动升为主节点？</a:t>
            </a:r>
            <a:endParaRPr lang="en-US" altLang="zh-CN" sz="2000">
              <a:solidFill>
                <a:srgbClr val="007C6A"/>
              </a:solidFill>
              <a:latin typeface="微软雅黑" panose="020B0503020204020204" pitchFamily="34" charset="-122"/>
              <a:ea typeface="微软雅黑" panose="020B0503020204020204" pitchFamily="34" charset="-122"/>
            </a:endParaRPr>
          </a:p>
        </p:txBody>
      </p:sp>
      <p:sp>
        <p:nvSpPr>
          <p:cNvPr id="5" name="矩形 4"/>
          <p:cNvSpPr/>
          <p:nvPr/>
        </p:nvSpPr>
        <p:spPr>
          <a:xfrm>
            <a:off x="539552" y="2852936"/>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主节点恢复后，主从关系会如何？</a:t>
            </a:r>
            <a:endParaRPr lang="en-US" altLang="zh-CN" sz="2000">
              <a:solidFill>
                <a:srgbClr val="007C6A"/>
              </a:solidFill>
              <a:latin typeface="微软雅黑" panose="020B0503020204020204" pitchFamily="34" charset="-122"/>
              <a:ea typeface="微软雅黑" panose="020B0503020204020204" pitchFamily="34" charset="-122"/>
            </a:endParaRPr>
          </a:p>
        </p:txBody>
      </p:sp>
      <p:sp>
        <p:nvSpPr>
          <p:cNvPr id="6" name="矩形 5"/>
          <p:cNvSpPr/>
          <p:nvPr/>
        </p:nvSpPr>
        <p:spPr>
          <a:xfrm>
            <a:off x="539552" y="3861048"/>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如果所有某一段插槽的主从节点都当掉，</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服务是否还能继续</a:t>
            </a:r>
            <a:r>
              <a:rPr lang="en-US" altLang="zh-CN" sz="2000">
                <a:solidFill>
                  <a:srgbClr val="007C6A"/>
                </a:solidFill>
                <a:latin typeface="微软雅黑" panose="020B0503020204020204" pitchFamily="34" charset="-122"/>
                <a:ea typeface="微软雅黑" panose="020B0503020204020204" pitchFamily="34" charset="-122"/>
              </a:rPr>
              <a:t>?</a:t>
            </a:r>
          </a:p>
        </p:txBody>
      </p:sp>
      <p:sp>
        <p:nvSpPr>
          <p:cNvPr id="7" name="矩形 6"/>
          <p:cNvSpPr/>
          <p:nvPr/>
        </p:nvSpPr>
        <p:spPr>
          <a:xfrm>
            <a:off x="517848" y="5013176"/>
            <a:ext cx="8244408" cy="64633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latin typeface="微软雅黑" panose="020B0503020204020204" pitchFamily="34" charset="-122"/>
                <a:ea typeface="微软雅黑" panose="020B0503020204020204" pitchFamily="34" charset="-122"/>
              </a:rPr>
              <a:t>redis.conf</a:t>
            </a:r>
            <a:r>
              <a:rPr lang="zh-CN" altLang="en-US" sz="2000">
                <a:solidFill>
                  <a:srgbClr val="007C6A"/>
                </a:solidFill>
                <a:latin typeface="微软雅黑" panose="020B0503020204020204" pitchFamily="34" charset="-122"/>
                <a:ea typeface="微软雅黑" panose="020B0503020204020204" pitchFamily="34" charset="-122"/>
              </a:rPr>
              <a:t>中的参数  </a:t>
            </a:r>
            <a:r>
              <a:rPr lang="en-US" altLang="zh-CN" sz="2400">
                <a:solidFill>
                  <a:srgbClr val="C00000"/>
                </a:solidFill>
              </a:rPr>
              <a:t>cluster-require-full-coverage</a:t>
            </a:r>
            <a:r>
              <a:rPr lang="en-US" altLang="zh-CN" sz="2000"/>
              <a:t> </a:t>
            </a:r>
            <a:endParaRPr lang="en-US" altLang="zh-CN" sz="2000">
              <a:solidFill>
                <a:srgbClr val="007C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218427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52736"/>
            <a:ext cx="278473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集群的</a:t>
            </a:r>
            <a:r>
              <a:rPr lang="en-US" altLang="zh-CN" sz="2400" b="1">
                <a:solidFill>
                  <a:srgbClr val="007C6A"/>
                </a:solidFill>
                <a:latin typeface="微软雅黑" panose="020B0503020204020204" pitchFamily="34" charset="-122"/>
                <a:ea typeface="微软雅黑" panose="020B0503020204020204" pitchFamily="34" charset="-122"/>
              </a:rPr>
              <a:t>Jedis</a:t>
            </a:r>
            <a:r>
              <a:rPr lang="zh-CN" altLang="en-US" sz="2400" b="1">
                <a:solidFill>
                  <a:srgbClr val="007C6A"/>
                </a:solidFill>
                <a:latin typeface="微软雅黑" panose="020B0503020204020204" pitchFamily="34" charset="-122"/>
                <a:ea typeface="微软雅黑" panose="020B0503020204020204" pitchFamily="34" charset="-122"/>
              </a:rPr>
              <a:t>开发</a:t>
            </a:r>
          </a:p>
        </p:txBody>
      </p:sp>
      <p:sp>
        <p:nvSpPr>
          <p:cNvPr id="3" name="矩形 2"/>
          <p:cNvSpPr/>
          <p:nvPr/>
        </p:nvSpPr>
        <p:spPr>
          <a:xfrm>
            <a:off x="598644" y="1916832"/>
            <a:ext cx="7645764" cy="3693319"/>
          </a:xfrm>
          <a:prstGeom prst="rect">
            <a:avLst/>
          </a:prstGeom>
        </p:spPr>
        <p:txBody>
          <a:bodyPr wrap="square">
            <a:spAutoFit/>
          </a:bodyPr>
          <a:lstStyle/>
          <a:p>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class</a:t>
            </a:r>
            <a:r>
              <a:rPr lang="en-US" altLang="zh-CN" b="1">
                <a:solidFill>
                  <a:srgbClr val="000000"/>
                </a:solidFill>
                <a:latin typeface="Consolas" panose="020B0609020204030204" pitchFamily="49" charset="0"/>
              </a:rPr>
              <a:t> JedisClusterTest {</a:t>
            </a:r>
          </a:p>
          <a:p>
            <a:endParaRPr lang="zh-CN" altLang="en-US">
              <a:latin typeface="Consolas" panose="020B0609020204030204" pitchFamily="49" charset="0"/>
            </a:endParaRPr>
          </a:p>
          <a:p>
            <a:r>
              <a:rPr lang="en-US" altLang="zh-CN" b="1">
                <a:solidFill>
                  <a:srgbClr val="7F0055"/>
                </a:solidFill>
                <a:latin typeface="Consolas" panose="020B0609020204030204" pitchFamily="49" charset="0"/>
              </a:rPr>
              <a:t>  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static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main(String[] </a:t>
            </a:r>
            <a:r>
              <a:rPr lang="en-US" altLang="zh-CN" b="1">
                <a:solidFill>
                  <a:srgbClr val="6A3E3E"/>
                </a:solidFill>
                <a:latin typeface="Consolas" panose="020B0609020204030204" pitchFamily="49" charset="0"/>
              </a:rPr>
              <a:t>args</a:t>
            </a:r>
            <a:r>
              <a:rPr lang="en-US" altLang="zh-CN" b="1">
                <a:solidFill>
                  <a:srgbClr val="000000"/>
                </a:solidFill>
                <a:latin typeface="Consolas" panose="020B0609020204030204" pitchFamily="49" charset="0"/>
              </a:rPr>
              <a:t>) {</a:t>
            </a:r>
          </a:p>
          <a:p>
            <a:r>
              <a:rPr lang="en-US" altLang="zh-CN">
                <a:solidFill>
                  <a:srgbClr val="3F7F5F"/>
                </a:solidFill>
                <a:latin typeface="Consolas" panose="020B0609020204030204" pitchFamily="49" charset="0"/>
              </a:rPr>
              <a:t> </a:t>
            </a:r>
            <a:endParaRPr lang="zh-CN" altLang="en-US">
              <a:latin typeface="Consolas" panose="020B0609020204030204" pitchFamily="49" charset="0"/>
            </a:endParaRPr>
          </a:p>
          <a:p>
            <a:r>
              <a:rPr lang="en-US" altLang="zh-CN">
                <a:solidFill>
                  <a:srgbClr val="000000"/>
                </a:solidFill>
                <a:latin typeface="Consolas" panose="020B0609020204030204" pitchFamily="49" charset="0"/>
              </a:rPr>
              <a:t>     Set&lt;HostAndPort&gt; </a:t>
            </a:r>
            <a:r>
              <a:rPr lang="en-US" altLang="zh-CN">
                <a:solidFill>
                  <a:srgbClr val="6A3E3E"/>
                </a:solidFill>
                <a:latin typeface="Consolas" panose="020B0609020204030204" pitchFamily="49" charset="0"/>
              </a:rPr>
              <a:t>set</a:t>
            </a:r>
            <a:r>
              <a:rPr lang="en-US" altLang="zh-CN">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HashSet&lt;HostAndPort&gt;();</a:t>
            </a:r>
          </a:p>
          <a:p>
            <a:r>
              <a:rPr lang="en-US" altLang="zh-CN">
                <a:solidFill>
                  <a:srgbClr val="6A3E3E"/>
                </a:solidFill>
                <a:latin typeface="Consolas" panose="020B0609020204030204" pitchFamily="49" charset="0"/>
              </a:rPr>
              <a:t>     set</a:t>
            </a:r>
            <a:r>
              <a:rPr lang="en-US" altLang="zh-CN">
                <a:solidFill>
                  <a:srgbClr val="000000"/>
                </a:solidFill>
                <a:latin typeface="Consolas" panose="020B0609020204030204" pitchFamily="49" charset="0"/>
              </a:rPr>
              <a:t>.add(</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HostAndPort(</a:t>
            </a:r>
            <a:r>
              <a:rPr lang="en-US" altLang="zh-CN" b="1">
                <a:solidFill>
                  <a:srgbClr val="2A00FF"/>
                </a:solidFill>
                <a:latin typeface="Consolas" panose="020B0609020204030204" pitchFamily="49" charset="0"/>
              </a:rPr>
              <a:t>"192.168.31.211"</a:t>
            </a:r>
            <a:r>
              <a:rPr lang="en-US" altLang="zh-CN" b="1">
                <a:solidFill>
                  <a:srgbClr val="000000"/>
                </a:solidFill>
                <a:latin typeface="Consolas" panose="020B0609020204030204" pitchFamily="49" charset="0"/>
              </a:rPr>
              <a:t>,6379));</a:t>
            </a:r>
          </a:p>
          <a:p>
            <a:r>
              <a:rPr lang="en-US" altLang="zh-CN">
                <a:solidFill>
                  <a:srgbClr val="000000"/>
                </a:solidFill>
                <a:latin typeface="Consolas" panose="020B0609020204030204" pitchFamily="49" charset="0"/>
              </a:rPr>
              <a:t>     JedisCluster </a:t>
            </a:r>
            <a:r>
              <a:rPr lang="en-US" altLang="zh-CN">
                <a:solidFill>
                  <a:srgbClr val="6A3E3E"/>
                </a:solidFill>
                <a:latin typeface="Consolas" panose="020B0609020204030204" pitchFamily="49" charset="0"/>
              </a:rPr>
              <a:t>jedisCluster</a:t>
            </a:r>
            <a:r>
              <a:rPr lang="en-US" altLang="zh-CN">
                <a:solidFill>
                  <a:srgbClr val="000000"/>
                </a:solidFill>
                <a:latin typeface="Consolas" panose="020B0609020204030204" pitchFamily="49" charset="0"/>
              </a:rPr>
              <a:t>=</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JedisCluster(</a:t>
            </a:r>
            <a:r>
              <a:rPr lang="en-US" altLang="zh-CN" b="1">
                <a:solidFill>
                  <a:srgbClr val="6A3E3E"/>
                </a:solidFill>
                <a:latin typeface="Consolas" panose="020B0609020204030204" pitchFamily="49" charset="0"/>
              </a:rPr>
              <a:t>set</a:t>
            </a:r>
            <a:r>
              <a:rPr lang="en-US" altLang="zh-CN" b="1">
                <a:solidFill>
                  <a:srgbClr val="000000"/>
                </a:solidFill>
                <a:latin typeface="Consolas" panose="020B0609020204030204" pitchFamily="49" charset="0"/>
              </a:rPr>
              <a:t>);</a:t>
            </a:r>
          </a:p>
          <a:p>
            <a:endParaRPr lang="zh-CN" altLang="en-US">
              <a:latin typeface="Consolas" panose="020B0609020204030204" pitchFamily="49" charset="0"/>
            </a:endParaRPr>
          </a:p>
          <a:p>
            <a:r>
              <a:rPr lang="en-US" altLang="zh-CN">
                <a:solidFill>
                  <a:srgbClr val="6A3E3E"/>
                </a:solidFill>
                <a:latin typeface="Consolas" panose="020B0609020204030204" pitchFamily="49" charset="0"/>
              </a:rPr>
              <a:t>     jedisCluster</a:t>
            </a:r>
            <a:r>
              <a:rPr lang="en-US" altLang="zh-CN">
                <a:solidFill>
                  <a:srgbClr val="000000"/>
                </a:solidFill>
                <a:latin typeface="Consolas" panose="020B0609020204030204" pitchFamily="49" charset="0"/>
              </a:rPr>
              <a:t>.set(</a:t>
            </a:r>
            <a:r>
              <a:rPr lang="en-US" altLang="zh-CN">
                <a:solidFill>
                  <a:srgbClr val="2A00FF"/>
                </a:solidFill>
                <a:latin typeface="Consolas" panose="020B0609020204030204" pitchFamily="49" charset="0"/>
              </a:rPr>
              <a:t>"k1"</a:t>
            </a:r>
            <a:r>
              <a:rPr lang="en-US" altLang="zh-CN">
                <a:solidFill>
                  <a:srgbClr val="000000"/>
                </a:solidFill>
                <a:latin typeface="Consolas" panose="020B0609020204030204" pitchFamily="49" charset="0"/>
              </a:rPr>
              <a:t>, </a:t>
            </a:r>
            <a:r>
              <a:rPr lang="en-US" altLang="zh-CN">
                <a:solidFill>
                  <a:srgbClr val="2A00FF"/>
                </a:solidFill>
                <a:latin typeface="Consolas" panose="020B0609020204030204" pitchFamily="49" charset="0"/>
              </a:rPr>
              <a:t>"v1"</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System.</a:t>
            </a:r>
            <a:r>
              <a:rPr lang="en-US" altLang="zh-CN" b="1" i="1">
                <a:solidFill>
                  <a:srgbClr val="0000C0"/>
                </a:solidFill>
                <a:latin typeface="Consolas" panose="020B0609020204030204" pitchFamily="49" charset="0"/>
              </a:rPr>
              <a:t>out</a:t>
            </a:r>
            <a:r>
              <a:rPr lang="en-US" altLang="zh-CN" b="1" i="1">
                <a:solidFill>
                  <a:srgbClr val="000000"/>
                </a:solidFill>
                <a:latin typeface="Consolas" panose="020B0609020204030204" pitchFamily="49" charset="0"/>
              </a:rPr>
              <a:t>.println(</a:t>
            </a:r>
            <a:r>
              <a:rPr lang="en-US" altLang="zh-CN" b="1" i="1">
                <a:solidFill>
                  <a:srgbClr val="6A3E3E"/>
                </a:solidFill>
                <a:latin typeface="Consolas" panose="020B0609020204030204" pitchFamily="49" charset="0"/>
              </a:rPr>
              <a:t>jedisCluster</a:t>
            </a:r>
            <a:r>
              <a:rPr lang="en-US" altLang="zh-CN" b="1" i="1">
                <a:solidFill>
                  <a:srgbClr val="000000"/>
                </a:solidFill>
                <a:latin typeface="Consolas" panose="020B0609020204030204" pitchFamily="49" charset="0"/>
              </a:rPr>
              <a:t>.get(</a:t>
            </a:r>
            <a:r>
              <a:rPr lang="en-US" altLang="zh-CN" b="1" i="1">
                <a:solidFill>
                  <a:srgbClr val="2A00FF"/>
                </a:solidFill>
                <a:latin typeface="Consolas" panose="020B0609020204030204" pitchFamily="49" charset="0"/>
              </a:rPr>
              <a:t>"k1"</a:t>
            </a:r>
            <a:r>
              <a:rPr lang="en-US" altLang="zh-CN" b="1" i="1">
                <a:solidFill>
                  <a:srgbClr val="000000"/>
                </a:solidFill>
                <a:latin typeface="Consolas" panose="020B0609020204030204" pitchFamily="49" charset="0"/>
              </a:rPr>
              <a:t>));</a:t>
            </a:r>
            <a:endParaRPr lang="zh-CN" altLang="en-US">
              <a:latin typeface="Consolas" panose="020B0609020204030204" pitchFamily="49" charset="0"/>
            </a:endParaRPr>
          </a:p>
          <a:p>
            <a:r>
              <a:rPr lang="en-US" altLang="zh-CN">
                <a:solidFill>
                  <a:srgbClr val="000000"/>
                </a:solidFill>
                <a:latin typeface="Consolas" panose="020B0609020204030204" pitchFamily="49" charset="0"/>
              </a:rPr>
              <a:t>  }</a:t>
            </a:r>
          </a:p>
          <a:p>
            <a:endParaRPr lang="zh-CN" altLang="en-US">
              <a:latin typeface="Consolas" panose="020B0609020204030204" pitchFamily="49" charset="0"/>
            </a:endParaRPr>
          </a:p>
          <a:p>
            <a:r>
              <a:rPr lang="en-US" altLang="zh-CN">
                <a:solidFill>
                  <a:srgbClr val="000000"/>
                </a:solidFill>
                <a:latin typeface="Consolas" panose="020B0609020204030204" pitchFamily="49" charset="0"/>
              </a:rPr>
              <a:t>}</a:t>
            </a:r>
            <a:endParaRPr lang="zh-CN" altLang="en-US"/>
          </a:p>
        </p:txBody>
      </p:sp>
    </p:spTree>
    <p:extLst>
      <p:ext uri="{BB962C8B-B14F-4D97-AF65-F5344CB8AC3E}">
        <p14:creationId xmlns:p14="http://schemas.microsoft.com/office/powerpoint/2010/main" val="294842140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0085" y="3356992"/>
            <a:ext cx="7344816" cy="2585323"/>
          </a:xfrm>
          <a:prstGeom prst="rect">
            <a:avLst/>
          </a:prstGeom>
        </p:spPr>
        <p:txBody>
          <a:bodyPr wrap="square">
            <a:spAutoFit/>
          </a:bodyPr>
          <a:lstStyle/>
          <a:p>
            <a:pPr>
              <a:lnSpc>
                <a:spcPct val="150000"/>
              </a:lnSpc>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集群的不足：</a:t>
            </a:r>
          </a:p>
          <a:p>
            <a:pPr marL="285750" indent="-285750">
              <a:lnSpc>
                <a:spcPct val="150000"/>
              </a:lnSpc>
              <a:buFont typeface="Arial" panose="020B0604020202020204" pitchFamily="34" charset="0"/>
              <a:buChar char="•"/>
            </a:pPr>
            <a:r>
              <a:rPr lang="zh-CN" altLang="en-US">
                <a:solidFill>
                  <a:srgbClr val="007C6A"/>
                </a:solidFill>
                <a:latin typeface="微软雅黑" panose="020B0503020204020204" pitchFamily="34" charset="-122"/>
                <a:ea typeface="微软雅黑" panose="020B0503020204020204" pitchFamily="34" charset="-122"/>
              </a:rPr>
              <a:t>多键操作是不被支持的</a:t>
            </a:r>
            <a:r>
              <a:rPr lang="en-US" altLang="zh-CN">
                <a:solidFill>
                  <a:srgbClr val="007C6A"/>
                </a:solidFill>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zh-CN" altLang="en-US">
                <a:solidFill>
                  <a:srgbClr val="007C6A"/>
                </a:solidFill>
                <a:latin typeface="微软雅黑" panose="020B0503020204020204" pitchFamily="34" charset="-122"/>
                <a:ea typeface="微软雅黑" panose="020B0503020204020204" pitchFamily="34" charset="-122"/>
              </a:rPr>
              <a:t>多键的</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事务是不被支持的。</a:t>
            </a:r>
            <a:r>
              <a:rPr lang="en-US" altLang="zh-CN">
                <a:solidFill>
                  <a:srgbClr val="007C6A"/>
                </a:solidFill>
                <a:latin typeface="微软雅黑" panose="020B0503020204020204" pitchFamily="34" charset="-122"/>
                <a:ea typeface="微软雅黑" panose="020B0503020204020204" pitchFamily="34" charset="-122"/>
              </a:rPr>
              <a:t>lua</a:t>
            </a:r>
            <a:r>
              <a:rPr lang="zh-CN" altLang="en-US">
                <a:solidFill>
                  <a:srgbClr val="007C6A"/>
                </a:solidFill>
                <a:latin typeface="微软雅黑" panose="020B0503020204020204" pitchFamily="34" charset="-122"/>
                <a:ea typeface="微软雅黑" panose="020B0503020204020204" pitchFamily="34" charset="-122"/>
              </a:rPr>
              <a:t>脚本不被支持。</a:t>
            </a:r>
            <a:endParaRPr lang="en-US" altLang="zh-CN">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solidFill>
                  <a:srgbClr val="007C6A"/>
                </a:solidFill>
                <a:latin typeface="微软雅黑" panose="020B0503020204020204" pitchFamily="34" charset="-122"/>
                <a:ea typeface="微软雅黑" panose="020B0503020204020204" pitchFamily="34" charset="-122"/>
              </a:rPr>
              <a:t>由于集群方案出现较晚，很多公司已经采用了其他的集群方案，而代理或者客户端分片的方案想要迁移至</a:t>
            </a:r>
            <a:r>
              <a:rPr lang="en-US" altLang="zh-CN">
                <a:solidFill>
                  <a:srgbClr val="007C6A"/>
                </a:solidFill>
                <a:latin typeface="微软雅黑" panose="020B0503020204020204" pitchFamily="34" charset="-122"/>
                <a:ea typeface="微软雅黑" panose="020B0503020204020204" pitchFamily="34" charset="-122"/>
              </a:rPr>
              <a:t>redis cluster</a:t>
            </a:r>
            <a:r>
              <a:rPr lang="zh-CN" altLang="en-US">
                <a:solidFill>
                  <a:srgbClr val="007C6A"/>
                </a:solidFill>
                <a:latin typeface="微软雅黑" panose="020B0503020204020204" pitchFamily="34" charset="-122"/>
                <a:ea typeface="微软雅黑" panose="020B0503020204020204" pitchFamily="34" charset="-122"/>
              </a:rPr>
              <a:t>，需要整体迁移而不是逐步过渡，复杂度较大。</a:t>
            </a:r>
          </a:p>
        </p:txBody>
      </p:sp>
      <p:sp>
        <p:nvSpPr>
          <p:cNvPr id="3" name="矩形 2"/>
          <p:cNvSpPr/>
          <p:nvPr/>
        </p:nvSpPr>
        <p:spPr>
          <a:xfrm>
            <a:off x="835968" y="1061120"/>
            <a:ext cx="7344816" cy="1754326"/>
          </a:xfrm>
          <a:prstGeom prst="rect">
            <a:avLst/>
          </a:prstGeom>
        </p:spPr>
        <p:txBody>
          <a:bodyPr wrap="square">
            <a:spAutoFit/>
          </a:bodyPr>
          <a:lstStyle/>
          <a:p>
            <a:pPr>
              <a:lnSpc>
                <a:spcPct val="150000"/>
              </a:lnSpc>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集群提供了以下好处：</a:t>
            </a:r>
            <a:endParaRPr lang="en-US" altLang="zh-CN">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solidFill>
                  <a:srgbClr val="007C6A"/>
                </a:solidFill>
                <a:latin typeface="微软雅黑" panose="020B0503020204020204" pitchFamily="34" charset="-122"/>
                <a:ea typeface="微软雅黑" panose="020B0503020204020204" pitchFamily="34" charset="-122"/>
              </a:rPr>
              <a:t>实现扩容</a:t>
            </a:r>
            <a:endParaRPr lang="en-US" altLang="zh-CN">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solidFill>
                  <a:srgbClr val="007C6A"/>
                </a:solidFill>
                <a:latin typeface="微软雅黑" panose="020B0503020204020204" pitchFamily="34" charset="-122"/>
                <a:ea typeface="微软雅黑" panose="020B0503020204020204" pitchFamily="34" charset="-122"/>
              </a:rPr>
              <a:t>分摊压力</a:t>
            </a:r>
            <a:endParaRPr lang="en-US" altLang="zh-CN">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solidFill>
                  <a:srgbClr val="007C6A"/>
                </a:solidFill>
                <a:latin typeface="微软雅黑" panose="020B0503020204020204" pitchFamily="34" charset="-122"/>
                <a:ea typeface="微软雅黑" panose="020B0503020204020204" pitchFamily="34" charset="-122"/>
              </a:rPr>
              <a:t>无中心配置相对简单</a:t>
            </a:r>
          </a:p>
        </p:txBody>
      </p:sp>
    </p:spTree>
    <p:extLst>
      <p:ext uri="{BB962C8B-B14F-4D97-AF65-F5344CB8AC3E}">
        <p14:creationId xmlns:p14="http://schemas.microsoft.com/office/powerpoint/2010/main" val="229723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11560" y="908720"/>
            <a:ext cx="7583953" cy="4608512"/>
          </a:xfrm>
          <a:prstGeom prst="rect">
            <a:avLst/>
          </a:prstGeom>
        </p:spPr>
      </p:pic>
      <p:sp>
        <p:nvSpPr>
          <p:cNvPr id="5" name="矩形 4"/>
          <p:cNvSpPr/>
          <p:nvPr/>
        </p:nvSpPr>
        <p:spPr>
          <a:xfrm>
            <a:off x="1763688" y="5877272"/>
            <a:ext cx="5724644" cy="369332"/>
          </a:xfrm>
          <a:prstGeom prst="rect">
            <a:avLst/>
          </a:prstGeom>
        </p:spPr>
        <p:txBody>
          <a:bodyPr wrap="none">
            <a:spAutoFit/>
          </a:bodyPr>
          <a:lstStyle/>
          <a:p>
            <a:r>
              <a:rPr lang="zh-CN" altLang="en-US">
                <a:solidFill>
                  <a:srgbClr val="007C6A"/>
                </a:solidFill>
                <a:latin typeface="tahoma" panose="020B0604030504040204" pitchFamily="34" charset="0"/>
              </a:rPr>
              <a:t>主要应用：社会关系，公共交通网络，地图及网络拓谱</a:t>
            </a:r>
            <a:endParaRPr lang="zh-CN" altLang="en-US">
              <a:solidFill>
                <a:srgbClr val="007C6A"/>
              </a:solidFill>
            </a:endParaRPr>
          </a:p>
        </p:txBody>
      </p:sp>
      <p:pic>
        <p:nvPicPr>
          <p:cNvPr id="6" name="图片 5"/>
          <p:cNvPicPr>
            <a:picLocks noChangeAspect="1"/>
          </p:cNvPicPr>
          <p:nvPr/>
        </p:nvPicPr>
        <p:blipFill>
          <a:blip r:embed="rId3"/>
          <a:stretch>
            <a:fillRect/>
          </a:stretch>
        </p:blipFill>
        <p:spPr>
          <a:xfrm>
            <a:off x="467544" y="5210564"/>
            <a:ext cx="2114550" cy="504825"/>
          </a:xfrm>
          <a:prstGeom prst="rect">
            <a:avLst/>
          </a:prstGeom>
        </p:spPr>
      </p:pic>
      <p:sp>
        <p:nvSpPr>
          <p:cNvPr id="7" name="TextBox 1"/>
          <p:cNvSpPr txBox="1"/>
          <p:nvPr/>
        </p:nvSpPr>
        <p:spPr>
          <a:xfrm>
            <a:off x="1967372" y="119922"/>
            <a:ext cx="6228141"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图关系数据库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2045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99591" y="1098902"/>
            <a:ext cx="7222003" cy="5498450"/>
          </a:xfrm>
          <a:prstGeom prst="rect">
            <a:avLst/>
          </a:prstGeom>
        </p:spPr>
      </p:pic>
      <p:sp>
        <p:nvSpPr>
          <p:cNvPr id="3" name="矩形 2"/>
          <p:cNvSpPr/>
          <p:nvPr/>
        </p:nvSpPr>
        <p:spPr>
          <a:xfrm>
            <a:off x="737702" y="775737"/>
            <a:ext cx="4194337" cy="646331"/>
          </a:xfrm>
          <a:prstGeom prst="rect">
            <a:avLst/>
          </a:prstGeom>
        </p:spPr>
        <p:txBody>
          <a:bodyPr wrap="square">
            <a:spAutoFit/>
          </a:bodyPr>
          <a:lstStyle/>
          <a:p>
            <a:r>
              <a:rPr lang="en-US" altLang="zh-CN" b="1">
                <a:solidFill>
                  <a:srgbClr val="007C6A"/>
                </a:solidFill>
                <a:latin typeface="Helvetica Neue"/>
              </a:rPr>
              <a:t>DB-Engines </a:t>
            </a:r>
            <a:r>
              <a:rPr lang="zh-CN" altLang="en-US" b="1">
                <a:solidFill>
                  <a:srgbClr val="007C6A"/>
                </a:solidFill>
                <a:latin typeface="Helvetica Neue"/>
              </a:rPr>
              <a:t>数据库排名</a:t>
            </a:r>
            <a:endParaRPr lang="en-US" altLang="zh-CN" b="1">
              <a:solidFill>
                <a:srgbClr val="007C6A"/>
              </a:solidFill>
              <a:latin typeface="Helvetica Neue"/>
            </a:endParaRPr>
          </a:p>
          <a:p>
            <a:r>
              <a:rPr lang="en-US" altLang="zh-CN" b="1">
                <a:solidFill>
                  <a:srgbClr val="007C6A"/>
                </a:solidFill>
                <a:hlinkClick r:id="rId3"/>
              </a:rPr>
              <a:t>http://db-engines.com/en/ranking</a:t>
            </a:r>
            <a:endParaRPr lang="zh-CN" altLang="en-US" b="1">
              <a:solidFill>
                <a:srgbClr val="007C6A"/>
              </a:solidFill>
            </a:endParaRPr>
          </a:p>
        </p:txBody>
      </p:sp>
    </p:spTree>
    <p:extLst>
      <p:ext uri="{BB962C8B-B14F-4D97-AF65-F5344CB8AC3E}">
        <p14:creationId xmlns:p14="http://schemas.microsoft.com/office/powerpoint/2010/main" val="3018595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556792"/>
            <a:ext cx="3231526" cy="738664"/>
          </a:xfrm>
          <a:prstGeom prst="rect">
            <a:avLst/>
          </a:prstGeom>
        </p:spPr>
        <p:txBody>
          <a:bodyPr wrap="none">
            <a:spAutoFit/>
          </a:bodyPr>
          <a:lstStyle/>
          <a:p>
            <a:pPr>
              <a:lnSpc>
                <a:spcPct val="150000"/>
              </a:lnSpc>
            </a:pPr>
            <a:r>
              <a:rPr lang="en-US" altLang="zh-CN" sz="2800" b="1">
                <a:solidFill>
                  <a:srgbClr val="007C6A"/>
                </a:solidFill>
              </a:rPr>
              <a:t> Redis</a:t>
            </a:r>
            <a:r>
              <a:rPr lang="zh-CN" altLang="en-US" sz="2800" b="1">
                <a:solidFill>
                  <a:srgbClr val="007C6A"/>
                </a:solidFill>
              </a:rPr>
              <a:t>的介绍及安装</a:t>
            </a:r>
            <a:endParaRPr lang="en-US" altLang="zh-CN" sz="2800" b="1">
              <a:solidFill>
                <a:srgbClr val="007C6A"/>
              </a:solidFill>
            </a:endParaRPr>
          </a:p>
        </p:txBody>
      </p:sp>
    </p:spTree>
    <p:extLst>
      <p:ext uri="{BB962C8B-B14F-4D97-AF65-F5344CB8AC3E}">
        <p14:creationId xmlns:p14="http://schemas.microsoft.com/office/powerpoint/2010/main" val="193961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149143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介绍</a:t>
            </a:r>
            <a:endParaRPr lang="en-US" altLang="zh-CN" sz="2400" b="1">
              <a:solidFill>
                <a:schemeClr val="bg1"/>
              </a:solidFill>
            </a:endParaRPr>
          </a:p>
        </p:txBody>
      </p:sp>
      <p:sp>
        <p:nvSpPr>
          <p:cNvPr id="5" name="矩形 4"/>
          <p:cNvSpPr/>
          <p:nvPr/>
        </p:nvSpPr>
        <p:spPr>
          <a:xfrm>
            <a:off x="755576" y="1052736"/>
            <a:ext cx="7776864" cy="5373779"/>
          </a:xfrm>
          <a:prstGeom prst="rect">
            <a:avLst/>
          </a:prstGeom>
        </p:spPr>
        <p:txBody>
          <a:bodyPr wrap="square">
            <a:spAutoFit/>
          </a:bodyPr>
          <a:lstStyle/>
          <a:p>
            <a:pPr>
              <a:lnSpc>
                <a:spcPct val="130000"/>
              </a:lnSpc>
            </a:pPr>
            <a:r>
              <a:rPr lang="en-US" altLang="zh-CN" sz="2000">
                <a:solidFill>
                  <a:srgbClr val="007C6A"/>
                </a:solidFill>
                <a:latin typeface="arial" panose="020B0604020202020204" pitchFamily="34" charset="0"/>
              </a:rPr>
              <a:t>	R</a:t>
            </a:r>
            <a:r>
              <a:rPr lang="en-US" altLang="zh-CN" sz="2400">
                <a:solidFill>
                  <a:srgbClr val="007C6A"/>
                </a:solidFill>
                <a:latin typeface="arial" panose="020B0604020202020204" pitchFamily="34" charset="0"/>
              </a:rPr>
              <a:t>edis</a:t>
            </a:r>
            <a:r>
              <a:rPr lang="zh-CN" altLang="en-US" sz="2400">
                <a:solidFill>
                  <a:srgbClr val="007C6A"/>
                </a:solidFill>
                <a:latin typeface="arial" panose="020B0604020202020204" pitchFamily="34" charset="0"/>
              </a:rPr>
              <a:t>是一个开源的</a:t>
            </a:r>
            <a:r>
              <a:rPr lang="en-US" altLang="zh-CN" sz="2400">
                <a:solidFill>
                  <a:srgbClr val="007C6A"/>
                </a:solidFill>
                <a:latin typeface="arial" panose="020B0604020202020204" pitchFamily="34" charset="0"/>
              </a:rPr>
              <a:t>key-value</a:t>
            </a:r>
            <a:r>
              <a:rPr lang="zh-CN" altLang="en-US" sz="2400">
                <a:solidFill>
                  <a:srgbClr val="007C6A"/>
                </a:solidFill>
                <a:latin typeface="arial" panose="020B0604020202020204" pitchFamily="34" charset="0"/>
              </a:rPr>
              <a:t>存储系统。和</a:t>
            </a:r>
            <a:r>
              <a:rPr lang="en-US" altLang="zh-CN" sz="2400">
                <a:solidFill>
                  <a:srgbClr val="007C6A"/>
                </a:solidFill>
                <a:latin typeface="arial" panose="020B0604020202020204" pitchFamily="34" charset="0"/>
              </a:rPr>
              <a:t>Memcached</a:t>
            </a:r>
            <a:r>
              <a:rPr lang="zh-CN" altLang="en-US" sz="2400">
                <a:solidFill>
                  <a:srgbClr val="007C6A"/>
                </a:solidFill>
                <a:latin typeface="arial" panose="020B0604020202020204" pitchFamily="34" charset="0"/>
              </a:rPr>
              <a:t>类似，它支持存储的</a:t>
            </a:r>
            <a:r>
              <a:rPr lang="en-US" altLang="zh-CN" sz="2400">
                <a:solidFill>
                  <a:srgbClr val="007C6A"/>
                </a:solidFill>
                <a:latin typeface="arial" panose="020B0604020202020204" pitchFamily="34" charset="0"/>
              </a:rPr>
              <a:t>value</a:t>
            </a:r>
            <a:r>
              <a:rPr lang="zh-CN" altLang="en-US" sz="2400">
                <a:solidFill>
                  <a:srgbClr val="007C6A"/>
                </a:solidFill>
                <a:latin typeface="arial" panose="020B0604020202020204" pitchFamily="34" charset="0"/>
              </a:rPr>
              <a:t>类型相对更多，包括</a:t>
            </a:r>
            <a:r>
              <a:rPr lang="en-US" altLang="zh-CN" sz="2400">
                <a:solidFill>
                  <a:srgbClr val="007C6A"/>
                </a:solidFill>
                <a:latin typeface="arial" panose="020B0604020202020204" pitchFamily="34" charset="0"/>
              </a:rPr>
              <a:t>string(</a:t>
            </a:r>
            <a:r>
              <a:rPr lang="zh-CN" altLang="en-US" sz="2400">
                <a:solidFill>
                  <a:srgbClr val="007C6A"/>
                </a:solidFill>
                <a:latin typeface="arial" panose="020B0604020202020204" pitchFamily="34" charset="0"/>
              </a:rPr>
              <a:t>字符串</a:t>
            </a:r>
            <a:r>
              <a:rPr lang="en-US" altLang="zh-CN" sz="2400">
                <a:solidFill>
                  <a:srgbClr val="007C6A"/>
                </a:solidFill>
                <a:latin typeface="arial" panose="020B0604020202020204" pitchFamily="34" charset="0"/>
              </a:rPr>
              <a:t>)</a:t>
            </a:r>
            <a:r>
              <a:rPr lang="zh-CN" altLang="en-US" sz="2400">
                <a:solidFill>
                  <a:srgbClr val="007C6A"/>
                </a:solidFill>
                <a:latin typeface="arial" panose="020B0604020202020204" pitchFamily="34" charset="0"/>
              </a:rPr>
              <a:t>、</a:t>
            </a:r>
            <a:r>
              <a:rPr lang="en-US" altLang="zh-CN" sz="2400">
                <a:solidFill>
                  <a:srgbClr val="007C6A"/>
                </a:solidFill>
                <a:latin typeface="arial" panose="020B0604020202020204" pitchFamily="34" charset="0"/>
              </a:rPr>
              <a:t>list(</a:t>
            </a:r>
            <a:r>
              <a:rPr lang="zh-CN" altLang="en-US" sz="2400">
                <a:solidFill>
                  <a:srgbClr val="007C6A"/>
                </a:solidFill>
                <a:latin typeface="arial" panose="020B0604020202020204" pitchFamily="34" charset="0"/>
              </a:rPr>
              <a:t>链表</a:t>
            </a:r>
            <a:r>
              <a:rPr lang="en-US" altLang="zh-CN" sz="2400">
                <a:solidFill>
                  <a:srgbClr val="007C6A"/>
                </a:solidFill>
                <a:latin typeface="arial" panose="020B0604020202020204" pitchFamily="34" charset="0"/>
              </a:rPr>
              <a:t>)</a:t>
            </a:r>
            <a:r>
              <a:rPr lang="zh-CN" altLang="en-US" sz="2400">
                <a:solidFill>
                  <a:srgbClr val="007C6A"/>
                </a:solidFill>
                <a:latin typeface="arial" panose="020B0604020202020204" pitchFamily="34" charset="0"/>
              </a:rPr>
              <a:t>、</a:t>
            </a:r>
            <a:r>
              <a:rPr lang="en-US" altLang="zh-CN" sz="2400">
                <a:solidFill>
                  <a:srgbClr val="007C6A"/>
                </a:solidFill>
                <a:latin typeface="arial" panose="020B0604020202020204" pitchFamily="34" charset="0"/>
              </a:rPr>
              <a:t>set(</a:t>
            </a:r>
            <a:r>
              <a:rPr lang="zh-CN" altLang="en-US" sz="2400">
                <a:solidFill>
                  <a:srgbClr val="007C6A"/>
                </a:solidFill>
                <a:latin typeface="arial" panose="020B0604020202020204" pitchFamily="34" charset="0"/>
              </a:rPr>
              <a:t>集合</a:t>
            </a:r>
            <a:r>
              <a:rPr lang="en-US" altLang="zh-CN" sz="2400">
                <a:solidFill>
                  <a:srgbClr val="007C6A"/>
                </a:solidFill>
                <a:latin typeface="arial" panose="020B0604020202020204" pitchFamily="34" charset="0"/>
              </a:rPr>
              <a:t>)</a:t>
            </a:r>
            <a:r>
              <a:rPr lang="zh-CN" altLang="en-US" sz="2400">
                <a:solidFill>
                  <a:srgbClr val="007C6A"/>
                </a:solidFill>
                <a:latin typeface="arial" panose="020B0604020202020204" pitchFamily="34" charset="0"/>
              </a:rPr>
              <a:t>、</a:t>
            </a:r>
            <a:r>
              <a:rPr lang="en-US" altLang="zh-CN" sz="2400">
                <a:solidFill>
                  <a:srgbClr val="007C6A"/>
                </a:solidFill>
                <a:latin typeface="arial" panose="020B0604020202020204" pitchFamily="34" charset="0"/>
              </a:rPr>
              <a:t>zset(sorted set --</a:t>
            </a:r>
            <a:r>
              <a:rPr lang="zh-CN" altLang="en-US" sz="2400">
                <a:solidFill>
                  <a:srgbClr val="007C6A"/>
                </a:solidFill>
                <a:latin typeface="arial" panose="020B0604020202020204" pitchFamily="34" charset="0"/>
              </a:rPr>
              <a:t>有序集合</a:t>
            </a:r>
            <a:r>
              <a:rPr lang="en-US" altLang="zh-CN" sz="2400">
                <a:solidFill>
                  <a:srgbClr val="007C6A"/>
                </a:solidFill>
                <a:latin typeface="arial" panose="020B0604020202020204" pitchFamily="34" charset="0"/>
              </a:rPr>
              <a:t>)</a:t>
            </a:r>
            <a:r>
              <a:rPr lang="zh-CN" altLang="en-US" sz="2400">
                <a:solidFill>
                  <a:srgbClr val="007C6A"/>
                </a:solidFill>
                <a:latin typeface="arial" panose="020B0604020202020204" pitchFamily="34" charset="0"/>
              </a:rPr>
              <a:t>和</a:t>
            </a:r>
            <a:r>
              <a:rPr lang="en-US" altLang="zh-CN" sz="2400">
                <a:solidFill>
                  <a:srgbClr val="007C6A"/>
                </a:solidFill>
                <a:latin typeface="arial" panose="020B0604020202020204" pitchFamily="34" charset="0"/>
              </a:rPr>
              <a:t>hash</a:t>
            </a:r>
            <a:r>
              <a:rPr lang="zh-CN" altLang="en-US" sz="2400">
                <a:solidFill>
                  <a:srgbClr val="007C6A"/>
                </a:solidFill>
                <a:latin typeface="arial" panose="020B0604020202020204" pitchFamily="34" charset="0"/>
              </a:rPr>
              <a:t>（哈希类型）。这些数据类型都支持</a:t>
            </a:r>
            <a:r>
              <a:rPr lang="en-US" altLang="zh-CN" sz="2400">
                <a:solidFill>
                  <a:srgbClr val="007C6A"/>
                </a:solidFill>
                <a:latin typeface="arial" panose="020B0604020202020204" pitchFamily="34" charset="0"/>
              </a:rPr>
              <a:t>push/pop</a:t>
            </a:r>
            <a:r>
              <a:rPr lang="zh-CN" altLang="en-US" sz="2400">
                <a:solidFill>
                  <a:srgbClr val="007C6A"/>
                </a:solidFill>
                <a:latin typeface="arial" panose="020B0604020202020204" pitchFamily="34" charset="0"/>
              </a:rPr>
              <a:t>、</a:t>
            </a:r>
            <a:r>
              <a:rPr lang="en-US" altLang="zh-CN" sz="2400">
                <a:solidFill>
                  <a:srgbClr val="007C6A"/>
                </a:solidFill>
                <a:latin typeface="arial" panose="020B0604020202020204" pitchFamily="34" charset="0"/>
              </a:rPr>
              <a:t>add/remove</a:t>
            </a:r>
            <a:r>
              <a:rPr lang="zh-CN" altLang="en-US" sz="2400">
                <a:solidFill>
                  <a:srgbClr val="007C6A"/>
                </a:solidFill>
                <a:latin typeface="arial" panose="020B0604020202020204" pitchFamily="34" charset="0"/>
              </a:rPr>
              <a:t>及取交集并集和差集及更丰富的操作，而且这些操作都是原子性的。在此基础上，</a:t>
            </a:r>
            <a:r>
              <a:rPr lang="en-US" altLang="zh-CN" sz="2400">
                <a:solidFill>
                  <a:srgbClr val="007C6A"/>
                </a:solidFill>
                <a:latin typeface="arial" panose="020B0604020202020204" pitchFamily="34" charset="0"/>
              </a:rPr>
              <a:t>Redis</a:t>
            </a:r>
            <a:r>
              <a:rPr lang="zh-CN" altLang="en-US" sz="2400">
                <a:solidFill>
                  <a:srgbClr val="007C6A"/>
                </a:solidFill>
                <a:latin typeface="arial" panose="020B0604020202020204" pitchFamily="34" charset="0"/>
              </a:rPr>
              <a:t>支持各种不同方式的排序。与</a:t>
            </a:r>
            <a:r>
              <a:rPr lang="en-US" altLang="zh-CN" sz="2400">
                <a:solidFill>
                  <a:srgbClr val="007C6A"/>
                </a:solidFill>
                <a:latin typeface="arial" panose="020B0604020202020204" pitchFamily="34" charset="0"/>
              </a:rPr>
              <a:t>memcached</a:t>
            </a:r>
            <a:r>
              <a:rPr lang="zh-CN" altLang="en-US" sz="2400">
                <a:solidFill>
                  <a:srgbClr val="007C6A"/>
                </a:solidFill>
                <a:latin typeface="arial" panose="020B0604020202020204" pitchFamily="34" charset="0"/>
              </a:rPr>
              <a:t>一样，为了保证效率，数据都是缓存在内存中。区别的是</a:t>
            </a:r>
            <a:r>
              <a:rPr lang="en-US" altLang="zh-CN" sz="2400">
                <a:solidFill>
                  <a:srgbClr val="007C6A"/>
                </a:solidFill>
                <a:latin typeface="arial" panose="020B0604020202020204" pitchFamily="34" charset="0"/>
              </a:rPr>
              <a:t>Redis</a:t>
            </a:r>
            <a:r>
              <a:rPr lang="zh-CN" altLang="en-US" sz="2400">
                <a:solidFill>
                  <a:srgbClr val="007C6A"/>
                </a:solidFill>
                <a:latin typeface="arial" panose="020B0604020202020204" pitchFamily="34" charset="0"/>
              </a:rPr>
              <a:t>会周期性的把更新的数据写入磁盘或者把修改操作写入追加的记录文件，并且在此基础上实现了</a:t>
            </a:r>
            <a:r>
              <a:rPr lang="en-US" altLang="zh-CN" sz="2400">
                <a:solidFill>
                  <a:srgbClr val="007C6A"/>
                </a:solidFill>
                <a:latin typeface="arial" panose="020B0604020202020204" pitchFamily="34" charset="0"/>
              </a:rPr>
              <a:t>master-slave(</a:t>
            </a:r>
            <a:r>
              <a:rPr lang="zh-CN" altLang="en-US" sz="2400">
                <a:solidFill>
                  <a:srgbClr val="007C6A"/>
                </a:solidFill>
                <a:latin typeface="arial" panose="020B0604020202020204" pitchFamily="34" charset="0"/>
              </a:rPr>
              <a:t>主从</a:t>
            </a:r>
            <a:r>
              <a:rPr lang="en-US" altLang="zh-CN" sz="2400">
                <a:solidFill>
                  <a:srgbClr val="007C6A"/>
                </a:solidFill>
                <a:latin typeface="arial" panose="020B0604020202020204" pitchFamily="34" charset="0"/>
              </a:rPr>
              <a:t>)</a:t>
            </a:r>
            <a:r>
              <a:rPr lang="zh-CN" altLang="en-US" sz="2400">
                <a:solidFill>
                  <a:srgbClr val="007C6A"/>
                </a:solidFill>
                <a:latin typeface="arial" panose="020B0604020202020204" pitchFamily="34" charset="0"/>
              </a:rPr>
              <a:t>同步</a:t>
            </a:r>
            <a:r>
              <a:rPr lang="zh-CN" altLang="en-US" sz="2000">
                <a:solidFill>
                  <a:srgbClr val="007C6A"/>
                </a:solidFill>
                <a:latin typeface="arial" panose="020B0604020202020204" pitchFamily="34" charset="0"/>
              </a:rPr>
              <a:t>。</a:t>
            </a:r>
            <a:endParaRPr lang="zh-CN" altLang="en-US" sz="2000">
              <a:solidFill>
                <a:srgbClr val="007C6A"/>
              </a:solidFill>
            </a:endParaRPr>
          </a:p>
        </p:txBody>
      </p:sp>
    </p:spTree>
    <p:extLst>
      <p:ext uri="{BB962C8B-B14F-4D97-AF65-F5344CB8AC3E}">
        <p14:creationId xmlns:p14="http://schemas.microsoft.com/office/powerpoint/2010/main" val="305810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4"/>
          <p:cNvSpPr txBox="1"/>
          <p:nvPr/>
        </p:nvSpPr>
        <p:spPr>
          <a:xfrm>
            <a:off x="683568" y="1560842"/>
            <a:ext cx="6219704" cy="400110"/>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数据库简介</a:t>
            </a:r>
          </a:p>
        </p:txBody>
      </p:sp>
      <p:sp>
        <p:nvSpPr>
          <p:cNvPr id="38" name="文本框 14"/>
          <p:cNvSpPr txBox="1"/>
          <p:nvPr/>
        </p:nvSpPr>
        <p:spPr>
          <a:xfrm>
            <a:off x="683568" y="2222912"/>
            <a:ext cx="6646316" cy="400110"/>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的介绍及安装启动</a:t>
            </a:r>
          </a:p>
        </p:txBody>
      </p:sp>
      <p:sp>
        <p:nvSpPr>
          <p:cNvPr id="39" name="文本框 14"/>
          <p:cNvSpPr txBox="1"/>
          <p:nvPr/>
        </p:nvSpPr>
        <p:spPr>
          <a:xfrm>
            <a:off x="683568" y="2972281"/>
            <a:ext cx="3848957" cy="400110"/>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的五大数据类型</a:t>
            </a:r>
          </a:p>
        </p:txBody>
      </p:sp>
      <p:sp>
        <p:nvSpPr>
          <p:cNvPr id="6" name="文本框 14"/>
          <p:cNvSpPr txBox="1"/>
          <p:nvPr/>
        </p:nvSpPr>
        <p:spPr>
          <a:xfrm>
            <a:off x="690464" y="3550024"/>
            <a:ext cx="5680826" cy="553998"/>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的相关配置</a:t>
            </a:r>
          </a:p>
        </p:txBody>
      </p:sp>
      <p:sp>
        <p:nvSpPr>
          <p:cNvPr id="8" name="文本框 14"/>
          <p:cNvSpPr txBox="1"/>
          <p:nvPr/>
        </p:nvSpPr>
        <p:spPr>
          <a:xfrm>
            <a:off x="4826969" y="2263864"/>
            <a:ext cx="2808312" cy="553998"/>
          </a:xfrm>
          <a:prstGeom prst="rect">
            <a:avLst/>
          </a:prstGeom>
          <a:noFill/>
        </p:spPr>
        <p:txBody>
          <a:bodyPr wrap="square" lIns="91439" tIns="45720" rIns="91439" bIns="45720"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7</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的持久化</a:t>
            </a:r>
          </a:p>
        </p:txBody>
      </p:sp>
      <p:sp>
        <p:nvSpPr>
          <p:cNvPr id="7" name="文本框 14"/>
          <p:cNvSpPr txBox="1"/>
          <p:nvPr/>
        </p:nvSpPr>
        <p:spPr>
          <a:xfrm>
            <a:off x="4826969" y="1505030"/>
            <a:ext cx="2880320" cy="553998"/>
          </a:xfrm>
          <a:prstGeom prst="rect">
            <a:avLst/>
          </a:prstGeom>
          <a:noFill/>
        </p:spPr>
        <p:txBody>
          <a:bodyPr wrap="square" lIns="91439" tIns="45720" rIns="91439" bIns="45720"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6</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的事务</a:t>
            </a:r>
          </a:p>
        </p:txBody>
      </p:sp>
      <p:sp>
        <p:nvSpPr>
          <p:cNvPr id="10" name="文本框 14"/>
          <p:cNvSpPr txBox="1"/>
          <p:nvPr/>
        </p:nvSpPr>
        <p:spPr>
          <a:xfrm>
            <a:off x="4826969" y="2972281"/>
            <a:ext cx="3420590" cy="553998"/>
          </a:xfrm>
          <a:prstGeom prst="rect">
            <a:avLst/>
          </a:prstGeom>
          <a:noFill/>
        </p:spPr>
        <p:txBody>
          <a:bodyPr wrap="square" lIns="91439" tIns="45720" rIns="91439" bIns="45720"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8</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的主从复制</a:t>
            </a:r>
          </a:p>
        </p:txBody>
      </p:sp>
      <p:sp>
        <p:nvSpPr>
          <p:cNvPr id="11" name="文本框 14"/>
          <p:cNvSpPr txBox="1"/>
          <p:nvPr/>
        </p:nvSpPr>
        <p:spPr>
          <a:xfrm>
            <a:off x="681135" y="4281549"/>
            <a:ext cx="3600400" cy="553998"/>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5</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Java</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客户端</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Jedis</a:t>
            </a:r>
            <a:endPar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4"/>
          <p:cNvSpPr txBox="1"/>
          <p:nvPr/>
        </p:nvSpPr>
        <p:spPr>
          <a:xfrm>
            <a:off x="4826969" y="3702143"/>
            <a:ext cx="3960440" cy="553998"/>
          </a:xfrm>
          <a:prstGeom prst="rect">
            <a:avLst/>
          </a:prstGeom>
          <a:noFill/>
        </p:spPr>
        <p:txBody>
          <a:bodyPr wrap="square" lIns="91439" tIns="45720" rIns="91439" bIns="45720"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9</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的集群</a:t>
            </a:r>
          </a:p>
        </p:txBody>
      </p:sp>
    </p:spTree>
    <p:extLst>
      <p:ext uri="{BB962C8B-B14F-4D97-AF65-F5344CB8AC3E}">
        <p14:creationId xmlns:p14="http://schemas.microsoft.com/office/powerpoint/2010/main" val="407094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3768" y="116632"/>
            <a:ext cx="2110193"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应用场景</a:t>
            </a:r>
            <a:endParaRPr lang="en-US" altLang="zh-CN" sz="2400" b="1">
              <a:solidFill>
                <a:schemeClr val="bg1"/>
              </a:solidFill>
            </a:endParaRPr>
          </a:p>
        </p:txBody>
      </p:sp>
      <p:sp>
        <p:nvSpPr>
          <p:cNvPr id="4" name="矩形 3"/>
          <p:cNvSpPr/>
          <p:nvPr/>
        </p:nvSpPr>
        <p:spPr>
          <a:xfrm>
            <a:off x="539552" y="812285"/>
            <a:ext cx="5763116" cy="66486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800" b="1">
                <a:solidFill>
                  <a:srgbClr val="007C6A"/>
                </a:solidFill>
              </a:rPr>
              <a:t>1</a:t>
            </a:r>
            <a:r>
              <a:rPr lang="zh-CN" altLang="en-US" sz="2800" b="1">
                <a:solidFill>
                  <a:srgbClr val="007C6A"/>
                </a:solidFill>
              </a:rPr>
              <a:t>、配合关系型数据库做高速缓存</a:t>
            </a:r>
            <a:endParaRPr lang="en-US" altLang="zh-CN" sz="2800" b="1">
              <a:solidFill>
                <a:srgbClr val="007C6A"/>
              </a:solidFill>
            </a:endParaRPr>
          </a:p>
        </p:txBody>
      </p:sp>
      <p:pic>
        <p:nvPicPr>
          <p:cNvPr id="5" name="图片 4"/>
          <p:cNvPicPr>
            <a:picLocks noChangeAspect="1"/>
          </p:cNvPicPr>
          <p:nvPr/>
        </p:nvPicPr>
        <p:blipFill>
          <a:blip r:embed="rId2"/>
          <a:stretch>
            <a:fillRect/>
          </a:stretch>
        </p:blipFill>
        <p:spPr>
          <a:xfrm>
            <a:off x="6804248" y="4653136"/>
            <a:ext cx="1130454" cy="1076987"/>
          </a:xfrm>
          <a:prstGeom prst="rect">
            <a:avLst/>
          </a:prstGeom>
        </p:spPr>
      </p:pic>
      <p:pic>
        <p:nvPicPr>
          <p:cNvPr id="6" name="图片 5"/>
          <p:cNvPicPr>
            <a:picLocks noChangeAspect="1"/>
          </p:cNvPicPr>
          <p:nvPr/>
        </p:nvPicPr>
        <p:blipFill>
          <a:blip r:embed="rId3"/>
          <a:stretch>
            <a:fillRect/>
          </a:stretch>
        </p:blipFill>
        <p:spPr>
          <a:xfrm>
            <a:off x="1734538" y="4506132"/>
            <a:ext cx="1313902" cy="1218187"/>
          </a:xfrm>
          <a:prstGeom prst="rect">
            <a:avLst/>
          </a:prstGeom>
        </p:spPr>
      </p:pic>
      <p:cxnSp>
        <p:nvCxnSpPr>
          <p:cNvPr id="7" name="直接箭头连接符 6"/>
          <p:cNvCxnSpPr/>
          <p:nvPr/>
        </p:nvCxnSpPr>
        <p:spPr>
          <a:xfrm flipV="1">
            <a:off x="5009411" y="3919982"/>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010550" y="2839862"/>
            <a:ext cx="1163878" cy="1080120"/>
            <a:chOff x="5918239" y="3725516"/>
            <a:chExt cx="1179527" cy="1069652"/>
          </a:xfrm>
        </p:grpSpPr>
        <p:pic>
          <p:nvPicPr>
            <p:cNvPr id="9" name="图片 8"/>
            <p:cNvPicPr>
              <a:picLocks noChangeAspect="1"/>
            </p:cNvPicPr>
            <p:nvPr/>
          </p:nvPicPr>
          <p:blipFill>
            <a:blip r:embed="rId4"/>
            <a:stretch>
              <a:fillRect/>
            </a:stretch>
          </p:blipFill>
          <p:spPr>
            <a:xfrm>
              <a:off x="6214765" y="3725516"/>
              <a:ext cx="883001" cy="1069652"/>
            </a:xfrm>
            <a:prstGeom prst="rect">
              <a:avLst/>
            </a:prstGeom>
          </p:spPr>
        </p:pic>
        <p:pic>
          <p:nvPicPr>
            <p:cNvPr id="10" name="图片 9"/>
            <p:cNvPicPr>
              <a:picLocks noChangeAspect="1"/>
            </p:cNvPicPr>
            <p:nvPr/>
          </p:nvPicPr>
          <p:blipFill>
            <a:blip r:embed="rId5"/>
            <a:stretch>
              <a:fillRect/>
            </a:stretch>
          </p:blipFill>
          <p:spPr>
            <a:xfrm>
              <a:off x="5918239" y="4216548"/>
              <a:ext cx="669011" cy="578620"/>
            </a:xfrm>
            <a:prstGeom prst="rect">
              <a:avLst/>
            </a:prstGeom>
          </p:spPr>
        </p:pic>
      </p:grpSp>
      <p:cxnSp>
        <p:nvCxnSpPr>
          <p:cNvPr id="11" name="直接箭头连接符 10"/>
          <p:cNvCxnSpPr>
            <a:endCxn id="5" idx="1"/>
          </p:cNvCxnSpPr>
          <p:nvPr/>
        </p:nvCxnSpPr>
        <p:spPr>
          <a:xfrm flipV="1">
            <a:off x="5315720" y="5191630"/>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6"/>
          <a:stretch>
            <a:fillRect/>
          </a:stretch>
        </p:blipFill>
        <p:spPr>
          <a:xfrm>
            <a:off x="4185772" y="4588164"/>
            <a:ext cx="1011099" cy="1054125"/>
          </a:xfrm>
          <a:prstGeom prst="rect">
            <a:avLst/>
          </a:prstGeom>
        </p:spPr>
      </p:pic>
      <p:cxnSp>
        <p:nvCxnSpPr>
          <p:cNvPr id="13" name="直接箭头连接符 12"/>
          <p:cNvCxnSpPr/>
          <p:nvPr/>
        </p:nvCxnSpPr>
        <p:spPr>
          <a:xfrm flipH="1">
            <a:off x="5237789" y="3976881"/>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134035" y="5115225"/>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030547" y="2254700"/>
            <a:ext cx="4246675" cy="58310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400" b="1">
                <a:solidFill>
                  <a:srgbClr val="007C6A"/>
                </a:solidFill>
              </a:rPr>
              <a:t>分布式架构，做</a:t>
            </a:r>
            <a:r>
              <a:rPr lang="en-US" altLang="zh-CN" sz="2400" b="1">
                <a:solidFill>
                  <a:srgbClr val="007C6A"/>
                </a:solidFill>
              </a:rPr>
              <a:t>session</a:t>
            </a:r>
            <a:r>
              <a:rPr lang="zh-CN" altLang="en-US" sz="2400" b="1">
                <a:solidFill>
                  <a:srgbClr val="007C6A"/>
                </a:solidFill>
              </a:rPr>
              <a:t>共享</a:t>
            </a:r>
            <a:endParaRPr lang="en-US" altLang="zh-CN" sz="2400" b="1">
              <a:solidFill>
                <a:srgbClr val="007C6A"/>
              </a:solidFill>
            </a:endParaRPr>
          </a:p>
        </p:txBody>
      </p:sp>
      <p:sp>
        <p:nvSpPr>
          <p:cNvPr id="16" name="矩形 15"/>
          <p:cNvSpPr/>
          <p:nvPr/>
        </p:nvSpPr>
        <p:spPr>
          <a:xfrm>
            <a:off x="1014458" y="1541962"/>
            <a:ext cx="6080511" cy="58310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400" b="1">
                <a:solidFill>
                  <a:srgbClr val="007C6A"/>
                </a:solidFill>
              </a:rPr>
              <a:t>高频次，热门访问的数据，降低数据库</a:t>
            </a:r>
            <a:r>
              <a:rPr lang="en-US" altLang="zh-CN" sz="2400" b="1">
                <a:solidFill>
                  <a:srgbClr val="007C6A"/>
                </a:solidFill>
              </a:rPr>
              <a:t>IO</a:t>
            </a:r>
          </a:p>
        </p:txBody>
      </p:sp>
    </p:spTree>
    <p:extLst>
      <p:ext uri="{BB962C8B-B14F-4D97-AF65-F5344CB8AC3E}">
        <p14:creationId xmlns:p14="http://schemas.microsoft.com/office/powerpoint/2010/main" val="12657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1411" y="673826"/>
            <a:ext cx="8533100" cy="1200329"/>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2</a:t>
            </a:r>
            <a:r>
              <a:rPr lang="zh-CN" altLang="en-US" sz="2400" b="1" dirty="0">
                <a:solidFill>
                  <a:srgbClr val="007C6A"/>
                </a:solidFill>
              </a:rPr>
              <a:t>、由于其拥有持久化能力</a:t>
            </a:r>
            <a:r>
              <a:rPr lang="en-US" altLang="zh-CN" sz="2400" b="1" dirty="0">
                <a:solidFill>
                  <a:srgbClr val="007C6A"/>
                </a:solidFill>
              </a:rPr>
              <a:t>,</a:t>
            </a:r>
            <a:r>
              <a:rPr lang="zh-CN" altLang="en-US" sz="2400" b="1" dirty="0">
                <a:solidFill>
                  <a:srgbClr val="007C6A"/>
                </a:solidFill>
              </a:rPr>
              <a:t>利用其多样的数据结构存储特定的数据。</a:t>
            </a:r>
            <a:endParaRPr lang="en-US" altLang="zh-CN" sz="2400" b="1" dirty="0">
              <a:solidFill>
                <a:srgbClr val="007C6A"/>
              </a:solidFill>
            </a:endParaRPr>
          </a:p>
        </p:txBody>
      </p:sp>
      <p:sp>
        <p:nvSpPr>
          <p:cNvPr id="3" name="矩形 2"/>
          <p:cNvSpPr/>
          <p:nvPr/>
        </p:nvSpPr>
        <p:spPr>
          <a:xfrm>
            <a:off x="5482845" y="3810148"/>
            <a:ext cx="3247812" cy="369332"/>
          </a:xfrm>
          <a:prstGeom prst="rect">
            <a:avLst/>
          </a:prstGeom>
        </p:spPr>
        <p:txBody>
          <a:bodyPr wrap="none">
            <a:spAutoFit/>
          </a:bodyPr>
          <a:lstStyle/>
          <a:p>
            <a:r>
              <a:rPr lang="zh-CN" altLang="en-US" b="1">
                <a:solidFill>
                  <a:srgbClr val="FB9C25"/>
                </a:solidFill>
              </a:rPr>
              <a:t>原子性，自增方法</a:t>
            </a:r>
            <a:r>
              <a:rPr lang="en-US" altLang="zh-CN" b="1">
                <a:solidFill>
                  <a:srgbClr val="FB9C25"/>
                </a:solidFill>
              </a:rPr>
              <a:t>INCR</a:t>
            </a:r>
            <a:r>
              <a:rPr lang="zh-CN" altLang="en-US" b="1">
                <a:solidFill>
                  <a:srgbClr val="FB9C25"/>
                </a:solidFill>
              </a:rPr>
              <a:t>、</a:t>
            </a:r>
            <a:r>
              <a:rPr lang="en-US" altLang="zh-CN" b="1">
                <a:solidFill>
                  <a:srgbClr val="FB9C25"/>
                </a:solidFill>
              </a:rPr>
              <a:t>DECR</a:t>
            </a:r>
            <a:endParaRPr lang="zh-CN" altLang="en-US" b="1">
              <a:solidFill>
                <a:srgbClr val="FB9C25"/>
              </a:solidFill>
            </a:endParaRPr>
          </a:p>
        </p:txBody>
      </p:sp>
      <p:sp>
        <p:nvSpPr>
          <p:cNvPr id="4" name="矩形 3"/>
          <p:cNvSpPr/>
          <p:nvPr/>
        </p:nvSpPr>
        <p:spPr>
          <a:xfrm>
            <a:off x="5136022" y="2645850"/>
            <a:ext cx="2182008" cy="369332"/>
          </a:xfrm>
          <a:prstGeom prst="rect">
            <a:avLst/>
          </a:prstGeom>
        </p:spPr>
        <p:txBody>
          <a:bodyPr wrap="none">
            <a:spAutoFit/>
          </a:bodyPr>
          <a:lstStyle/>
          <a:p>
            <a:r>
              <a:rPr lang="zh-CN" altLang="en-US" b="1">
                <a:solidFill>
                  <a:srgbClr val="FB9C25"/>
                </a:solidFill>
                <a:latin typeface="arial" panose="020B0604020202020204" pitchFamily="34" charset="0"/>
              </a:rPr>
              <a:t>利用</a:t>
            </a:r>
            <a:r>
              <a:rPr lang="en-US" altLang="zh-CN" b="1">
                <a:solidFill>
                  <a:srgbClr val="FB9C25"/>
                </a:solidFill>
                <a:latin typeface="arial" panose="020B0604020202020204" pitchFamily="34" charset="0"/>
              </a:rPr>
              <a:t>zset(</a:t>
            </a:r>
            <a:r>
              <a:rPr lang="zh-CN" altLang="en-US" b="1">
                <a:solidFill>
                  <a:srgbClr val="FB9C25"/>
                </a:solidFill>
                <a:latin typeface="arial" panose="020B0604020202020204" pitchFamily="34" charset="0"/>
              </a:rPr>
              <a:t>有序集合</a:t>
            </a:r>
            <a:r>
              <a:rPr lang="en-US" altLang="zh-CN" b="1">
                <a:solidFill>
                  <a:srgbClr val="FB9C25"/>
                </a:solidFill>
                <a:latin typeface="arial" panose="020B0604020202020204" pitchFamily="34" charset="0"/>
              </a:rPr>
              <a:t>)</a:t>
            </a:r>
            <a:endParaRPr lang="zh-CN" altLang="en-US" b="1">
              <a:solidFill>
                <a:srgbClr val="FB9C25"/>
              </a:solidFill>
            </a:endParaRPr>
          </a:p>
        </p:txBody>
      </p:sp>
      <p:sp>
        <p:nvSpPr>
          <p:cNvPr id="5" name="矩形 4"/>
          <p:cNvSpPr/>
          <p:nvPr/>
        </p:nvSpPr>
        <p:spPr>
          <a:xfrm>
            <a:off x="1019570" y="2591655"/>
            <a:ext cx="2138983" cy="400110"/>
          </a:xfrm>
          <a:prstGeom prst="rect">
            <a:avLst/>
          </a:prstGeom>
        </p:spPr>
        <p:txBody>
          <a:bodyPr wrap="none">
            <a:spAutoFit/>
          </a:bodyPr>
          <a:lstStyle/>
          <a:p>
            <a:r>
              <a:rPr lang="zh-CN" altLang="en-US" sz="2000" b="1">
                <a:solidFill>
                  <a:srgbClr val="007C6A"/>
                </a:solidFill>
              </a:rPr>
              <a:t>排行榜 ，</a:t>
            </a:r>
            <a:r>
              <a:rPr lang="en-US" altLang="zh-CN" sz="2000" b="1">
                <a:solidFill>
                  <a:srgbClr val="007C6A"/>
                </a:solidFill>
              </a:rPr>
              <a:t>Top N</a:t>
            </a:r>
            <a:r>
              <a:rPr lang="zh-CN" altLang="en-US" sz="2000" b="1">
                <a:solidFill>
                  <a:srgbClr val="007C6A"/>
                </a:solidFill>
              </a:rPr>
              <a:t>，</a:t>
            </a:r>
          </a:p>
        </p:txBody>
      </p:sp>
      <p:sp>
        <p:nvSpPr>
          <p:cNvPr id="7" name="矩形 6"/>
          <p:cNvSpPr/>
          <p:nvPr/>
        </p:nvSpPr>
        <p:spPr>
          <a:xfrm>
            <a:off x="5482845" y="3205970"/>
            <a:ext cx="1420902" cy="400110"/>
          </a:xfrm>
          <a:prstGeom prst="rect">
            <a:avLst/>
          </a:prstGeom>
        </p:spPr>
        <p:txBody>
          <a:bodyPr wrap="none">
            <a:spAutoFit/>
          </a:bodyPr>
          <a:lstStyle/>
          <a:p>
            <a:r>
              <a:rPr lang="en-US" altLang="zh-CN" sz="2000" b="1">
                <a:solidFill>
                  <a:srgbClr val="FB9C25"/>
                </a:solidFill>
              </a:rPr>
              <a:t>Expire </a:t>
            </a:r>
            <a:r>
              <a:rPr lang="zh-CN" altLang="en-US" sz="2000" b="1">
                <a:solidFill>
                  <a:srgbClr val="FB9C25"/>
                </a:solidFill>
              </a:rPr>
              <a:t>过期</a:t>
            </a:r>
          </a:p>
        </p:txBody>
      </p:sp>
      <p:sp>
        <p:nvSpPr>
          <p:cNvPr id="8" name="矩形 7"/>
          <p:cNvSpPr/>
          <p:nvPr/>
        </p:nvSpPr>
        <p:spPr>
          <a:xfrm>
            <a:off x="559131" y="3215382"/>
            <a:ext cx="3797835" cy="400110"/>
          </a:xfrm>
          <a:prstGeom prst="rect">
            <a:avLst/>
          </a:prstGeom>
        </p:spPr>
        <p:txBody>
          <a:bodyPr wrap="none">
            <a:spAutoFit/>
          </a:bodyPr>
          <a:lstStyle/>
          <a:p>
            <a:r>
              <a:rPr lang="zh-CN" altLang="en-US" sz="2000" b="1">
                <a:solidFill>
                  <a:srgbClr val="007C6A"/>
                </a:solidFill>
              </a:rPr>
              <a:t>时效性的数据，比如手机验证码</a:t>
            </a:r>
          </a:p>
        </p:txBody>
      </p:sp>
      <p:sp>
        <p:nvSpPr>
          <p:cNvPr id="9" name="矩形 8"/>
          <p:cNvSpPr/>
          <p:nvPr/>
        </p:nvSpPr>
        <p:spPr>
          <a:xfrm>
            <a:off x="1407418" y="3841731"/>
            <a:ext cx="1733167" cy="400110"/>
          </a:xfrm>
          <a:prstGeom prst="rect">
            <a:avLst/>
          </a:prstGeom>
        </p:spPr>
        <p:txBody>
          <a:bodyPr wrap="none">
            <a:spAutoFit/>
          </a:bodyPr>
          <a:lstStyle/>
          <a:p>
            <a:r>
              <a:rPr lang="zh-CN" altLang="en-US" sz="2000" b="1">
                <a:solidFill>
                  <a:srgbClr val="007C6A"/>
                </a:solidFill>
              </a:rPr>
              <a:t>计数器，秒杀</a:t>
            </a:r>
          </a:p>
        </p:txBody>
      </p:sp>
      <p:sp>
        <p:nvSpPr>
          <p:cNvPr id="10" name="矩形 9"/>
          <p:cNvSpPr/>
          <p:nvPr/>
        </p:nvSpPr>
        <p:spPr>
          <a:xfrm>
            <a:off x="5520653" y="4417043"/>
            <a:ext cx="1404936"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Set</a:t>
            </a:r>
            <a:r>
              <a:rPr lang="zh-CN" altLang="en-US" b="1">
                <a:solidFill>
                  <a:srgbClr val="FB9C25"/>
                </a:solidFill>
              </a:rPr>
              <a:t>集合</a:t>
            </a:r>
          </a:p>
        </p:txBody>
      </p:sp>
      <p:sp>
        <p:nvSpPr>
          <p:cNvPr id="11" name="矩形 10"/>
          <p:cNvSpPr/>
          <p:nvPr/>
        </p:nvSpPr>
        <p:spPr>
          <a:xfrm>
            <a:off x="633168" y="4424867"/>
            <a:ext cx="3281668" cy="400110"/>
          </a:xfrm>
          <a:prstGeom prst="rect">
            <a:avLst/>
          </a:prstGeom>
        </p:spPr>
        <p:txBody>
          <a:bodyPr wrap="none">
            <a:spAutoFit/>
          </a:bodyPr>
          <a:lstStyle/>
          <a:p>
            <a:r>
              <a:rPr lang="zh-CN" altLang="en-US" sz="2000" b="1">
                <a:solidFill>
                  <a:srgbClr val="007C6A"/>
                </a:solidFill>
              </a:rPr>
              <a:t>去除大量数据中的重复数据</a:t>
            </a:r>
          </a:p>
        </p:txBody>
      </p:sp>
      <p:sp>
        <p:nvSpPr>
          <p:cNvPr id="12" name="矩形 11"/>
          <p:cNvSpPr/>
          <p:nvPr/>
        </p:nvSpPr>
        <p:spPr>
          <a:xfrm>
            <a:off x="1019570" y="5874998"/>
            <a:ext cx="2249334" cy="400110"/>
          </a:xfrm>
          <a:prstGeom prst="rect">
            <a:avLst/>
          </a:prstGeom>
        </p:spPr>
        <p:txBody>
          <a:bodyPr wrap="none">
            <a:spAutoFit/>
          </a:bodyPr>
          <a:lstStyle/>
          <a:p>
            <a:r>
              <a:rPr lang="zh-CN" altLang="en-US" sz="2000" b="1">
                <a:solidFill>
                  <a:srgbClr val="007C6A"/>
                </a:solidFill>
              </a:rPr>
              <a:t>发布订阅消息系统</a:t>
            </a:r>
          </a:p>
        </p:txBody>
      </p:sp>
      <p:sp>
        <p:nvSpPr>
          <p:cNvPr id="13" name="矩形 12"/>
          <p:cNvSpPr/>
          <p:nvPr/>
        </p:nvSpPr>
        <p:spPr>
          <a:xfrm>
            <a:off x="1430099" y="5174855"/>
            <a:ext cx="1217000" cy="400110"/>
          </a:xfrm>
          <a:prstGeom prst="rect">
            <a:avLst/>
          </a:prstGeom>
        </p:spPr>
        <p:txBody>
          <a:bodyPr wrap="none">
            <a:spAutoFit/>
          </a:bodyPr>
          <a:lstStyle/>
          <a:p>
            <a:r>
              <a:rPr lang="zh-CN" altLang="en-US" sz="2000" b="1">
                <a:solidFill>
                  <a:srgbClr val="007C6A"/>
                </a:solidFill>
              </a:rPr>
              <a:t>构建队列</a:t>
            </a:r>
          </a:p>
        </p:txBody>
      </p:sp>
      <p:sp>
        <p:nvSpPr>
          <p:cNvPr id="14" name="矩形 13"/>
          <p:cNvSpPr/>
          <p:nvPr/>
        </p:nvSpPr>
        <p:spPr>
          <a:xfrm>
            <a:off x="5617649" y="5859654"/>
            <a:ext cx="1451231" cy="369332"/>
          </a:xfrm>
          <a:prstGeom prst="rect">
            <a:avLst/>
          </a:prstGeom>
        </p:spPr>
        <p:txBody>
          <a:bodyPr wrap="none">
            <a:spAutoFit/>
          </a:bodyPr>
          <a:lstStyle/>
          <a:p>
            <a:r>
              <a:rPr lang="en-US" altLang="zh-CN" b="1">
                <a:solidFill>
                  <a:srgbClr val="FB9C25"/>
                </a:solidFill>
              </a:rPr>
              <a:t>pub/sub</a:t>
            </a:r>
            <a:r>
              <a:rPr lang="zh-CN" altLang="en-US" b="1">
                <a:solidFill>
                  <a:srgbClr val="FB9C25"/>
                </a:solidFill>
              </a:rPr>
              <a:t>模式</a:t>
            </a:r>
          </a:p>
        </p:txBody>
      </p:sp>
      <p:sp>
        <p:nvSpPr>
          <p:cNvPr id="15" name="矩形 14"/>
          <p:cNvSpPr/>
          <p:nvPr/>
        </p:nvSpPr>
        <p:spPr>
          <a:xfrm>
            <a:off x="5520653" y="5175109"/>
            <a:ext cx="1395575"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list</a:t>
            </a:r>
            <a:r>
              <a:rPr lang="zh-CN" altLang="en-US" b="1">
                <a:solidFill>
                  <a:srgbClr val="FB9C25"/>
                </a:solidFill>
              </a:rPr>
              <a:t>集合</a:t>
            </a:r>
          </a:p>
        </p:txBody>
      </p:sp>
      <p:sp>
        <p:nvSpPr>
          <p:cNvPr id="16" name="矩形 15"/>
          <p:cNvSpPr/>
          <p:nvPr/>
        </p:nvSpPr>
        <p:spPr>
          <a:xfrm>
            <a:off x="4877157" y="1996083"/>
            <a:ext cx="4023858" cy="369332"/>
          </a:xfrm>
          <a:prstGeom prst="rect">
            <a:avLst/>
          </a:prstGeom>
        </p:spPr>
        <p:txBody>
          <a:bodyPr wrap="none">
            <a:spAutoFit/>
          </a:bodyPr>
          <a:lstStyle/>
          <a:p>
            <a:r>
              <a:rPr lang="zh-CN" altLang="en-US" b="1">
                <a:solidFill>
                  <a:srgbClr val="FB9C25"/>
                </a:solidFill>
                <a:latin typeface="+mn-ea"/>
              </a:rPr>
              <a:t>通过</a:t>
            </a:r>
            <a:r>
              <a:rPr lang="en-US" altLang="zh-CN" b="1">
                <a:solidFill>
                  <a:srgbClr val="FB9C25"/>
                </a:solidFill>
                <a:latin typeface="+mn-ea"/>
              </a:rPr>
              <a:t>List</a:t>
            </a:r>
            <a:r>
              <a:rPr lang="zh-CN" altLang="en-US" b="1">
                <a:solidFill>
                  <a:srgbClr val="FB9C25"/>
                </a:solidFill>
                <a:latin typeface="+mn-ea"/>
              </a:rPr>
              <a:t>实现按自然时间排序的数据 </a:t>
            </a:r>
          </a:p>
        </p:txBody>
      </p:sp>
      <p:sp>
        <p:nvSpPr>
          <p:cNvPr id="17" name="矩形 16"/>
          <p:cNvSpPr/>
          <p:nvPr/>
        </p:nvSpPr>
        <p:spPr>
          <a:xfrm>
            <a:off x="1252487" y="1996083"/>
            <a:ext cx="1643399" cy="400110"/>
          </a:xfrm>
          <a:prstGeom prst="rect">
            <a:avLst/>
          </a:prstGeom>
        </p:spPr>
        <p:txBody>
          <a:bodyPr wrap="none">
            <a:spAutoFit/>
          </a:bodyPr>
          <a:lstStyle/>
          <a:p>
            <a:r>
              <a:rPr lang="zh-CN" altLang="en-US" sz="2000" b="1">
                <a:solidFill>
                  <a:srgbClr val="007C6A"/>
                </a:solidFill>
              </a:rPr>
              <a:t>最新</a:t>
            </a:r>
            <a:r>
              <a:rPr lang="en-US" altLang="zh-CN" sz="2000" b="1">
                <a:solidFill>
                  <a:srgbClr val="007C6A"/>
                </a:solidFill>
              </a:rPr>
              <a:t>N</a:t>
            </a:r>
            <a:r>
              <a:rPr lang="zh-CN" altLang="en-US" sz="2000" b="1">
                <a:solidFill>
                  <a:srgbClr val="007C6A"/>
                </a:solidFill>
              </a:rPr>
              <a:t>个数据</a:t>
            </a:r>
          </a:p>
        </p:txBody>
      </p:sp>
      <p:sp>
        <p:nvSpPr>
          <p:cNvPr id="6" name="右箭头 5"/>
          <p:cNvSpPr/>
          <p:nvPr/>
        </p:nvSpPr>
        <p:spPr>
          <a:xfrm rot="10800000">
            <a:off x="3369472" y="206084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rot="10800000">
            <a:off x="3645473" y="268719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10800000">
            <a:off x="4767303" y="3295617"/>
            <a:ext cx="469894" cy="33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rot="10800000">
            <a:off x="3873528" y="381798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0800000">
            <a:off x="4160907" y="447263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10800000">
            <a:off x="4233568" y="5207491"/>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10800000">
            <a:off x="4142823" y="5892036"/>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274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2110193"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从哪获得</a:t>
            </a:r>
            <a:endParaRPr lang="en-US" altLang="zh-CN" sz="2400" b="1">
              <a:solidFill>
                <a:schemeClr val="bg1"/>
              </a:solidFill>
            </a:endParaRPr>
          </a:p>
        </p:txBody>
      </p:sp>
      <p:sp>
        <p:nvSpPr>
          <p:cNvPr id="3" name="矩形 2"/>
          <p:cNvSpPr/>
          <p:nvPr/>
        </p:nvSpPr>
        <p:spPr>
          <a:xfrm>
            <a:off x="693470" y="968902"/>
            <a:ext cx="2110193"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官方网站</a:t>
            </a:r>
          </a:p>
        </p:txBody>
      </p:sp>
      <p:sp>
        <p:nvSpPr>
          <p:cNvPr id="4" name="矩形 3"/>
          <p:cNvSpPr/>
          <p:nvPr/>
        </p:nvSpPr>
        <p:spPr>
          <a:xfrm>
            <a:off x="1259632" y="1530452"/>
            <a:ext cx="1765676" cy="400110"/>
          </a:xfrm>
          <a:prstGeom prst="rect">
            <a:avLst/>
          </a:prstGeom>
        </p:spPr>
        <p:txBody>
          <a:bodyPr wrap="none">
            <a:spAutoFit/>
          </a:bodyPr>
          <a:lstStyle/>
          <a:p>
            <a:r>
              <a:rPr lang="en-US" altLang="zh-CN" sz="2000" b="1">
                <a:solidFill>
                  <a:srgbClr val="007C6A"/>
                </a:solidFill>
                <a:hlinkClick r:id="rId2"/>
              </a:rPr>
              <a:t>http://Redis.io</a:t>
            </a:r>
            <a:endParaRPr lang="zh-CN" altLang="en-US" sz="2000" b="1">
              <a:solidFill>
                <a:srgbClr val="007C6A"/>
              </a:solidFill>
            </a:endParaRPr>
          </a:p>
        </p:txBody>
      </p:sp>
      <p:pic>
        <p:nvPicPr>
          <p:cNvPr id="5" name="图片 4"/>
          <p:cNvPicPr>
            <a:picLocks noChangeAspect="1"/>
          </p:cNvPicPr>
          <p:nvPr/>
        </p:nvPicPr>
        <p:blipFill>
          <a:blip r:embed="rId3"/>
          <a:stretch>
            <a:fillRect/>
          </a:stretch>
        </p:blipFill>
        <p:spPr>
          <a:xfrm>
            <a:off x="1403648" y="2151606"/>
            <a:ext cx="6963692" cy="4224491"/>
          </a:xfrm>
          <a:prstGeom prst="rect">
            <a:avLst/>
          </a:prstGeom>
        </p:spPr>
      </p:pic>
      <p:sp>
        <p:nvSpPr>
          <p:cNvPr id="6" name="矩形 5"/>
          <p:cNvSpPr/>
          <p:nvPr/>
        </p:nvSpPr>
        <p:spPr>
          <a:xfrm>
            <a:off x="4499992" y="999680"/>
            <a:ext cx="2728952"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中文官方网站</a:t>
            </a:r>
          </a:p>
        </p:txBody>
      </p:sp>
      <p:sp>
        <p:nvSpPr>
          <p:cNvPr id="7" name="矩形 6"/>
          <p:cNvSpPr/>
          <p:nvPr/>
        </p:nvSpPr>
        <p:spPr>
          <a:xfrm>
            <a:off x="4885494" y="1482334"/>
            <a:ext cx="2729978" cy="400110"/>
          </a:xfrm>
          <a:prstGeom prst="rect">
            <a:avLst/>
          </a:prstGeom>
        </p:spPr>
        <p:txBody>
          <a:bodyPr wrap="none">
            <a:spAutoFit/>
          </a:bodyPr>
          <a:lstStyle/>
          <a:p>
            <a:r>
              <a:rPr lang="zh-CN" altLang="en-US" sz="2000" b="1">
                <a:solidFill>
                  <a:srgbClr val="007C6A"/>
                </a:solidFill>
                <a:hlinkClick r:id="rId4"/>
              </a:rPr>
              <a:t>http</a:t>
            </a:r>
            <a:r>
              <a:rPr lang="zh-CN" altLang="en-US" b="1">
                <a:solidFill>
                  <a:srgbClr val="007C6A"/>
                </a:solidFill>
                <a:hlinkClick r:id="rId4"/>
              </a:rPr>
              <a:t>://www.</a:t>
            </a:r>
            <a:r>
              <a:rPr lang="en-US" altLang="zh-CN" b="1">
                <a:solidFill>
                  <a:srgbClr val="007C6A"/>
                </a:solidFill>
                <a:hlinkClick r:id="rId4"/>
              </a:rPr>
              <a:t>Redis</a:t>
            </a:r>
            <a:r>
              <a:rPr lang="zh-CN" altLang="en-US" b="1">
                <a:solidFill>
                  <a:srgbClr val="007C6A"/>
                </a:solidFill>
                <a:hlinkClick r:id="rId4"/>
              </a:rPr>
              <a:t>.net.cn/</a:t>
            </a:r>
            <a:endParaRPr lang="zh-CN" altLang="en-US" b="1">
              <a:solidFill>
                <a:srgbClr val="007C6A"/>
              </a:solidFill>
            </a:endParaRPr>
          </a:p>
        </p:txBody>
      </p:sp>
    </p:spTree>
    <p:extLst>
      <p:ext uri="{BB962C8B-B14F-4D97-AF65-F5344CB8AC3E}">
        <p14:creationId xmlns:p14="http://schemas.microsoft.com/office/powerpoint/2010/main" val="3435886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149143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安装</a:t>
            </a:r>
            <a:endParaRPr lang="en-US" altLang="zh-CN" sz="2400" b="1">
              <a:solidFill>
                <a:schemeClr val="bg1"/>
              </a:solidFill>
            </a:endParaRPr>
          </a:p>
        </p:txBody>
      </p:sp>
      <p:sp>
        <p:nvSpPr>
          <p:cNvPr id="4" name="矩形 3"/>
          <p:cNvSpPr/>
          <p:nvPr/>
        </p:nvSpPr>
        <p:spPr>
          <a:xfrm>
            <a:off x="341697" y="1269007"/>
            <a:ext cx="2350323" cy="461665"/>
          </a:xfrm>
          <a:prstGeom prst="rect">
            <a:avLst/>
          </a:prstGeom>
        </p:spPr>
        <p:txBody>
          <a:bodyPr wrap="none">
            <a:spAutoFit/>
          </a:bodyPr>
          <a:lstStyle/>
          <a:p>
            <a:r>
              <a:rPr lang="zh-CN" altLang="en-US" sz="2400" b="1">
                <a:solidFill>
                  <a:srgbClr val="007C6A"/>
                </a:solidFill>
              </a:rPr>
              <a:t>关于安装版本：</a:t>
            </a:r>
          </a:p>
        </p:txBody>
      </p:sp>
      <p:pic>
        <p:nvPicPr>
          <p:cNvPr id="6" name="图片 5"/>
          <p:cNvPicPr>
            <a:picLocks noChangeAspect="1"/>
          </p:cNvPicPr>
          <p:nvPr/>
        </p:nvPicPr>
        <p:blipFill>
          <a:blip r:embed="rId2"/>
          <a:stretch>
            <a:fillRect/>
          </a:stretch>
        </p:blipFill>
        <p:spPr>
          <a:xfrm>
            <a:off x="611560" y="3346763"/>
            <a:ext cx="7943850" cy="800100"/>
          </a:xfrm>
          <a:prstGeom prst="rect">
            <a:avLst/>
          </a:prstGeom>
        </p:spPr>
      </p:pic>
      <p:sp>
        <p:nvSpPr>
          <p:cNvPr id="7" name="矩形 6"/>
          <p:cNvSpPr/>
          <p:nvPr/>
        </p:nvSpPr>
        <p:spPr>
          <a:xfrm>
            <a:off x="885008" y="1807779"/>
            <a:ext cx="2065117" cy="461665"/>
          </a:xfrm>
          <a:prstGeom prst="rect">
            <a:avLst/>
          </a:prstGeom>
        </p:spPr>
        <p:txBody>
          <a:bodyPr wrap="none">
            <a:spAutoFit/>
          </a:bodyPr>
          <a:lstStyle/>
          <a:p>
            <a:r>
              <a:rPr lang="en-US" altLang="zh-CN" sz="2400" b="1">
                <a:solidFill>
                  <a:srgbClr val="007C6A"/>
                </a:solidFill>
              </a:rPr>
              <a:t>3.2.5 for Linux </a:t>
            </a:r>
            <a:endParaRPr lang="zh-CN" altLang="en-US" sz="2400" b="1">
              <a:solidFill>
                <a:srgbClr val="007C6A"/>
              </a:solidFill>
            </a:endParaRPr>
          </a:p>
        </p:txBody>
      </p:sp>
      <p:sp>
        <p:nvSpPr>
          <p:cNvPr id="8" name="矩形 7"/>
          <p:cNvSpPr/>
          <p:nvPr/>
        </p:nvSpPr>
        <p:spPr>
          <a:xfrm>
            <a:off x="317076" y="2807857"/>
            <a:ext cx="5820248" cy="461665"/>
          </a:xfrm>
          <a:prstGeom prst="rect">
            <a:avLst/>
          </a:prstGeom>
        </p:spPr>
        <p:txBody>
          <a:bodyPr wrap="none">
            <a:spAutoFit/>
          </a:bodyPr>
          <a:lstStyle/>
          <a:p>
            <a:r>
              <a:rPr lang="zh-CN" altLang="en-US" sz="2400" b="1">
                <a:solidFill>
                  <a:srgbClr val="007C6A"/>
                </a:solidFill>
              </a:rPr>
              <a:t>不用考虑在</a:t>
            </a:r>
            <a:r>
              <a:rPr lang="en-US" altLang="zh-CN" sz="2400" b="1">
                <a:solidFill>
                  <a:srgbClr val="007C6A"/>
                </a:solidFill>
              </a:rPr>
              <a:t>windows</a:t>
            </a:r>
            <a:r>
              <a:rPr lang="zh-CN" altLang="en-US" sz="2400" b="1">
                <a:solidFill>
                  <a:srgbClr val="007C6A"/>
                </a:solidFill>
              </a:rPr>
              <a:t>环境下对</a:t>
            </a:r>
            <a:r>
              <a:rPr lang="en-US" altLang="zh-CN" sz="2400" b="1">
                <a:solidFill>
                  <a:srgbClr val="007C6A"/>
                </a:solidFill>
              </a:rPr>
              <a:t>Redis</a:t>
            </a:r>
            <a:r>
              <a:rPr lang="zh-CN" altLang="en-US" sz="2400" b="1">
                <a:solidFill>
                  <a:srgbClr val="007C6A"/>
                </a:solidFill>
              </a:rPr>
              <a:t>的支持</a:t>
            </a:r>
            <a:r>
              <a:rPr lang="en-US" altLang="zh-CN" sz="2400" b="1">
                <a:solidFill>
                  <a:srgbClr val="007C6A"/>
                </a:solidFill>
              </a:rPr>
              <a:t>:</a:t>
            </a:r>
            <a:endParaRPr lang="zh-CN" altLang="en-US" sz="2400" b="1">
              <a:solidFill>
                <a:srgbClr val="007C6A"/>
              </a:solidFill>
            </a:endParaRPr>
          </a:p>
        </p:txBody>
      </p:sp>
    </p:spTree>
    <p:extLst>
      <p:ext uri="{BB962C8B-B14F-4D97-AF65-F5344CB8AC3E}">
        <p14:creationId xmlns:p14="http://schemas.microsoft.com/office/powerpoint/2010/main" val="791429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1340768"/>
            <a:ext cx="1731564" cy="461665"/>
          </a:xfrm>
          <a:prstGeom prst="rect">
            <a:avLst/>
          </a:prstGeom>
        </p:spPr>
        <p:txBody>
          <a:bodyPr wrap="none">
            <a:spAutoFit/>
          </a:bodyPr>
          <a:lstStyle/>
          <a:p>
            <a:r>
              <a:rPr lang="zh-CN" altLang="en-US" sz="2400" b="1">
                <a:solidFill>
                  <a:srgbClr val="007C6A"/>
                </a:solidFill>
              </a:rPr>
              <a:t>安装步骤：</a:t>
            </a:r>
            <a:endParaRPr lang="en-US" altLang="zh-CN" sz="2400" b="1">
              <a:solidFill>
                <a:srgbClr val="007C6A"/>
              </a:solidFill>
            </a:endParaRPr>
          </a:p>
        </p:txBody>
      </p:sp>
      <p:sp>
        <p:nvSpPr>
          <p:cNvPr id="3" name="矩形 2"/>
          <p:cNvSpPr/>
          <p:nvPr/>
        </p:nvSpPr>
        <p:spPr>
          <a:xfrm>
            <a:off x="539552" y="2221123"/>
            <a:ext cx="8172400" cy="400110"/>
          </a:xfrm>
          <a:prstGeom prst="rect">
            <a:avLst/>
          </a:prstGeom>
        </p:spPr>
        <p:txBody>
          <a:bodyPr wrap="square">
            <a:spAutoFit/>
          </a:bodyPr>
          <a:lstStyle/>
          <a:p>
            <a:r>
              <a:rPr lang="en-US" altLang="zh-CN" sz="2000" b="1" dirty="0">
                <a:solidFill>
                  <a:srgbClr val="007C6A"/>
                </a:solidFill>
                <a:latin typeface="宋体" panose="02010600030101010101" pitchFamily="2" charset="-122"/>
              </a:rPr>
              <a:t>1</a:t>
            </a:r>
            <a:r>
              <a:rPr lang="zh-CN" altLang="en-US" sz="2000" b="1" dirty="0">
                <a:solidFill>
                  <a:srgbClr val="007C6A"/>
                </a:solidFill>
                <a:latin typeface="宋体" panose="02010600030101010101" pitchFamily="2" charset="-122"/>
              </a:rPr>
              <a:t>、下载获得</a:t>
            </a:r>
            <a:r>
              <a:rPr lang="en-US" altLang="zh-CN" sz="2000" b="1" dirty="0">
                <a:solidFill>
                  <a:srgbClr val="007C6A"/>
                </a:solidFill>
                <a:latin typeface="Verdana" panose="020B0604030504040204" pitchFamily="34" charset="0"/>
              </a:rPr>
              <a:t>redis-3.2.5.tar.gz</a:t>
            </a:r>
            <a:r>
              <a:rPr lang="zh-CN" altLang="en-US" sz="2000" b="1" dirty="0">
                <a:solidFill>
                  <a:srgbClr val="007C6A"/>
                </a:solidFill>
                <a:latin typeface="宋体" panose="02010600030101010101" pitchFamily="2" charset="-122"/>
              </a:rPr>
              <a:t>后将它放入我们的</a:t>
            </a:r>
            <a:r>
              <a:rPr lang="en-US" altLang="zh-CN" sz="2000" b="1" dirty="0">
                <a:solidFill>
                  <a:srgbClr val="007C6A"/>
                </a:solidFill>
                <a:latin typeface="Verdana" panose="020B0604030504040204" pitchFamily="34" charset="0"/>
              </a:rPr>
              <a:t>Linux</a:t>
            </a:r>
            <a:r>
              <a:rPr lang="zh-CN" altLang="en-US" sz="2000" b="1" dirty="0">
                <a:solidFill>
                  <a:srgbClr val="007C6A"/>
                </a:solidFill>
                <a:latin typeface="宋体" panose="02010600030101010101" pitchFamily="2" charset="-122"/>
              </a:rPr>
              <a:t>目录</a:t>
            </a:r>
            <a:r>
              <a:rPr lang="en-US" altLang="zh-CN" sz="2000" b="1" dirty="0">
                <a:solidFill>
                  <a:srgbClr val="007C6A"/>
                </a:solidFill>
                <a:latin typeface="Verdana" panose="020B0604030504040204" pitchFamily="34" charset="0"/>
              </a:rPr>
              <a:t>/opt</a:t>
            </a:r>
            <a:endParaRPr lang="zh-CN" altLang="en-US" sz="2000" b="1" dirty="0">
              <a:solidFill>
                <a:srgbClr val="007C6A"/>
              </a:solidFill>
              <a:latin typeface="Verdana" panose="020B0604030504040204" pitchFamily="34" charset="0"/>
            </a:endParaRPr>
          </a:p>
        </p:txBody>
      </p:sp>
      <p:sp>
        <p:nvSpPr>
          <p:cNvPr id="5" name="矩形 4"/>
          <p:cNvSpPr/>
          <p:nvPr/>
        </p:nvSpPr>
        <p:spPr>
          <a:xfrm>
            <a:off x="539552" y="3243978"/>
            <a:ext cx="5606022" cy="400110"/>
          </a:xfrm>
          <a:prstGeom prst="rect">
            <a:avLst/>
          </a:prstGeom>
        </p:spPr>
        <p:txBody>
          <a:bodyPr wrap="none">
            <a:spAutoFit/>
          </a:bodyPr>
          <a:lstStyle/>
          <a:p>
            <a:r>
              <a:rPr lang="en-US" altLang="zh-CN" sz="2000" b="1">
                <a:solidFill>
                  <a:srgbClr val="007C6A"/>
                </a:solidFill>
                <a:latin typeface="宋体" panose="02010600030101010101" pitchFamily="2" charset="-122"/>
              </a:rPr>
              <a:t>2</a:t>
            </a:r>
            <a:r>
              <a:rPr lang="zh-CN" altLang="en-US" sz="2000" b="1">
                <a:solidFill>
                  <a:srgbClr val="007C6A"/>
                </a:solidFill>
                <a:latin typeface="宋体" panose="02010600030101010101" pitchFamily="2" charset="-122"/>
              </a:rPr>
              <a:t>、解压命令</a:t>
            </a:r>
            <a:r>
              <a:rPr lang="en-US" altLang="zh-CN" sz="2000" b="1">
                <a:solidFill>
                  <a:srgbClr val="007C6A"/>
                </a:solidFill>
                <a:latin typeface="Verdana" panose="020B0604030504040204" pitchFamily="34" charset="0"/>
              </a:rPr>
              <a:t>:tar -</a:t>
            </a:r>
            <a:r>
              <a:rPr lang="en-US" altLang="zh-CN" sz="2000" b="1" err="1">
                <a:solidFill>
                  <a:srgbClr val="007C6A"/>
                </a:solidFill>
                <a:latin typeface="Verdana" panose="020B0604030504040204" pitchFamily="34" charset="0"/>
              </a:rPr>
              <a:t>zxvf</a:t>
            </a:r>
            <a:r>
              <a:rPr lang="en-US" altLang="zh-CN" sz="2000" b="1">
                <a:solidFill>
                  <a:srgbClr val="007C6A"/>
                </a:solidFill>
                <a:latin typeface="Verdana" panose="020B0604030504040204" pitchFamily="34" charset="0"/>
              </a:rPr>
              <a:t> redis-3.2.5.tar.gz</a:t>
            </a:r>
            <a:endParaRPr lang="zh-CN" altLang="en-US" sz="2000" b="1">
              <a:solidFill>
                <a:srgbClr val="007C6A"/>
              </a:solidFill>
              <a:latin typeface="Verdana" panose="020B0604030504040204" pitchFamily="34" charset="0"/>
            </a:endParaRPr>
          </a:p>
        </p:txBody>
      </p:sp>
      <p:sp>
        <p:nvSpPr>
          <p:cNvPr id="6" name="矩形 5"/>
          <p:cNvSpPr/>
          <p:nvPr/>
        </p:nvSpPr>
        <p:spPr>
          <a:xfrm>
            <a:off x="539552" y="4266833"/>
            <a:ext cx="5064207" cy="400110"/>
          </a:xfrm>
          <a:prstGeom prst="rect">
            <a:avLst/>
          </a:prstGeom>
        </p:spPr>
        <p:txBody>
          <a:bodyPr wrap="none">
            <a:spAutoFit/>
          </a:bodyPr>
          <a:lstStyle/>
          <a:p>
            <a:r>
              <a:rPr lang="en-US" altLang="zh-CN" sz="2000" b="1">
                <a:solidFill>
                  <a:srgbClr val="007C6A"/>
                </a:solidFill>
                <a:latin typeface="System"/>
              </a:rPr>
              <a:t>3</a:t>
            </a:r>
            <a:r>
              <a:rPr lang="zh-CN" altLang="en-US" sz="2000" b="1">
                <a:solidFill>
                  <a:srgbClr val="007C6A"/>
                </a:solidFill>
                <a:latin typeface="System"/>
              </a:rPr>
              <a:t>、解压完成后进入目录</a:t>
            </a:r>
            <a:r>
              <a:rPr lang="en-US" altLang="zh-CN" sz="2000" b="1">
                <a:solidFill>
                  <a:srgbClr val="007C6A"/>
                </a:solidFill>
                <a:latin typeface="Verdana" panose="020B0604030504040204" pitchFamily="34" charset="0"/>
              </a:rPr>
              <a:t>:cd redis-3.2.5</a:t>
            </a:r>
            <a:endParaRPr lang="zh-CN" altLang="en-US" sz="1600" b="1">
              <a:solidFill>
                <a:srgbClr val="007C6A"/>
              </a:solidFill>
              <a:latin typeface="System"/>
            </a:endParaRPr>
          </a:p>
        </p:txBody>
      </p:sp>
      <p:sp>
        <p:nvSpPr>
          <p:cNvPr id="7" name="矩形 6"/>
          <p:cNvSpPr/>
          <p:nvPr/>
        </p:nvSpPr>
        <p:spPr>
          <a:xfrm>
            <a:off x="2483768" y="116632"/>
            <a:ext cx="149143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安装</a:t>
            </a:r>
            <a:endParaRPr lang="en-US" altLang="zh-CN" sz="2400" b="1">
              <a:solidFill>
                <a:schemeClr val="bg1"/>
              </a:solidFill>
            </a:endParaRPr>
          </a:p>
        </p:txBody>
      </p:sp>
    </p:spTree>
    <p:extLst>
      <p:ext uri="{BB962C8B-B14F-4D97-AF65-F5344CB8AC3E}">
        <p14:creationId xmlns:p14="http://schemas.microsoft.com/office/powerpoint/2010/main" val="248338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2002" y="1069380"/>
            <a:ext cx="6696744" cy="400110"/>
          </a:xfrm>
          <a:prstGeom prst="rect">
            <a:avLst/>
          </a:prstGeom>
        </p:spPr>
        <p:txBody>
          <a:bodyPr wrap="square">
            <a:spAutoFit/>
          </a:bodyPr>
          <a:lstStyle/>
          <a:p>
            <a:r>
              <a:rPr lang="en-US" altLang="zh-CN" sz="2000" b="1">
                <a:solidFill>
                  <a:srgbClr val="007C6A"/>
                </a:solidFill>
                <a:latin typeface="System"/>
              </a:rPr>
              <a:t>4</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4" name="矩形 3"/>
          <p:cNvSpPr/>
          <p:nvPr/>
        </p:nvSpPr>
        <p:spPr>
          <a:xfrm>
            <a:off x="192002" y="1801787"/>
            <a:ext cx="5063566" cy="369332"/>
          </a:xfrm>
          <a:prstGeom prst="rect">
            <a:avLst/>
          </a:prstGeom>
        </p:spPr>
        <p:txBody>
          <a:bodyPr wrap="none">
            <a:spAutoFit/>
          </a:bodyPr>
          <a:lstStyle/>
          <a:p>
            <a:r>
              <a:rPr lang="zh-CN" altLang="en-US" sz="1400" b="1">
                <a:solidFill>
                  <a:prstClr val="black"/>
                </a:solidFill>
                <a:latin typeface="System"/>
              </a:rPr>
              <a:t> </a:t>
            </a:r>
            <a:r>
              <a:rPr lang="zh-CN" altLang="en-US">
                <a:solidFill>
                  <a:srgbClr val="FF0000"/>
                </a:solidFill>
                <a:latin typeface="System"/>
              </a:rPr>
              <a:t>运行</a:t>
            </a:r>
            <a:r>
              <a:rPr lang="en-US" altLang="zh-CN">
                <a:solidFill>
                  <a:srgbClr val="FF0000"/>
                </a:solidFill>
                <a:latin typeface="Verdana" panose="020B0604030504040204" pitchFamily="34" charset="0"/>
              </a:rPr>
              <a:t>make</a:t>
            </a:r>
            <a:r>
              <a:rPr lang="zh-CN" altLang="en-US">
                <a:solidFill>
                  <a:srgbClr val="FF0000"/>
                </a:solidFill>
                <a:latin typeface="System"/>
              </a:rPr>
              <a:t>命令时出现故障意出现的错误解析：</a:t>
            </a:r>
          </a:p>
        </p:txBody>
      </p:sp>
      <p:sp>
        <p:nvSpPr>
          <p:cNvPr id="5" name="矩形 4"/>
          <p:cNvSpPr/>
          <p:nvPr/>
        </p:nvSpPr>
        <p:spPr>
          <a:xfrm>
            <a:off x="683568" y="2119955"/>
            <a:ext cx="4572000" cy="923330"/>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gcc-c</a:t>
            </a:r>
            <a:r>
              <a:rPr lang="en-US" altLang="zh-CN" b="1" dirty="0">
                <a:solidFill>
                  <a:srgbClr val="007C6A"/>
                </a:solidFill>
                <a:latin typeface="System"/>
              </a:rPr>
              <a:t>++</a:t>
            </a:r>
          </a:p>
        </p:txBody>
      </p:sp>
      <p:sp>
        <p:nvSpPr>
          <p:cNvPr id="6" name="矩形 5"/>
          <p:cNvSpPr/>
          <p:nvPr/>
        </p:nvSpPr>
        <p:spPr>
          <a:xfrm>
            <a:off x="683568" y="3836545"/>
            <a:ext cx="7632848" cy="861774"/>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执行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p>
          <a:p>
            <a:pPr marL="285750" indent="-285750">
              <a:buFont typeface="Arial" panose="020B0604020202020204" pitchFamily="34" charset="0"/>
              <a:buChar char="•"/>
            </a:pPr>
            <a:r>
              <a:rPr lang="en-US" altLang="zh-CN" sz="1600" dirty="0">
                <a:solidFill>
                  <a:srgbClr val="007C6A"/>
                </a:solidFill>
                <a:latin typeface="微软雅黑" panose="020B0503020204020204" pitchFamily="34" charset="-122"/>
                <a:ea typeface="微软雅黑" panose="020B0503020204020204" pitchFamily="34" charset="-122"/>
              </a:rPr>
              <a:t> </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进入安装包目录 </a:t>
            </a: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详见</a:t>
            </a:r>
            <a:r>
              <a:rPr lang="en-US" altLang="zh-CN" sz="1600" dirty="0">
                <a:solidFill>
                  <a:srgbClr val="007C6A"/>
                </a:solidFill>
                <a:latin typeface="微软雅黑" panose="020B0503020204020204" pitchFamily="34" charset="-122"/>
                <a:ea typeface="微软雅黑" panose="020B0503020204020204" pitchFamily="34" charset="-122"/>
              </a:rPr>
              <a:t>《01</a:t>
            </a:r>
            <a:r>
              <a:rPr lang="zh-CN" altLang="en-US" sz="1600" dirty="0">
                <a:solidFill>
                  <a:srgbClr val="007C6A"/>
                </a:solidFill>
                <a:latin typeface="微软雅黑" panose="020B0503020204020204" pitchFamily="34" charset="-122"/>
                <a:ea typeface="微软雅黑" panose="020B0503020204020204" pitchFamily="34" charset="-122"/>
              </a:rPr>
              <a:t>在</a:t>
            </a:r>
            <a:r>
              <a:rPr lang="en-US" altLang="zh-CN" sz="1600" dirty="0">
                <a:solidFill>
                  <a:srgbClr val="007C6A"/>
                </a:solidFill>
                <a:latin typeface="微软雅黑" panose="020B0503020204020204" pitchFamily="34" charset="-122"/>
                <a:ea typeface="微软雅黑" panose="020B0503020204020204" pitchFamily="34" charset="-122"/>
              </a:rPr>
              <a:t>VM</a:t>
            </a:r>
            <a:r>
              <a:rPr lang="zh-CN" altLang="en-US" sz="1600" dirty="0">
                <a:solidFill>
                  <a:srgbClr val="007C6A"/>
                </a:solidFill>
                <a:latin typeface="微软雅黑" panose="020B0503020204020204" pitchFamily="34" charset="-122"/>
                <a:ea typeface="微软雅黑" panose="020B0503020204020204" pitchFamily="34" charset="-122"/>
              </a:rPr>
              <a:t>上安装</a:t>
            </a:r>
            <a:r>
              <a:rPr lang="en-US" altLang="zh-CN" sz="1600" dirty="0">
                <a:solidFill>
                  <a:srgbClr val="007C6A"/>
                </a:solidFill>
                <a:latin typeface="微软雅黑" panose="020B0503020204020204" pitchFamily="34" charset="-122"/>
                <a:ea typeface="微软雅黑" panose="020B0503020204020204" pitchFamily="34" charset="-122"/>
              </a:rPr>
              <a:t>CentOS7_201802V1.4》</a:t>
            </a:r>
            <a:r>
              <a:rPr lang="zh-CN" altLang="en-US" sz="1600" dirty="0">
                <a:solidFill>
                  <a:srgbClr val="007C6A"/>
                </a:solidFill>
                <a:latin typeface="微软雅黑" panose="020B0503020204020204" pitchFamily="34" charset="-122"/>
                <a:ea typeface="微软雅黑" panose="020B0503020204020204" pitchFamily="34" charset="-122"/>
              </a:rPr>
              <a:t>第</a:t>
            </a:r>
            <a:r>
              <a:rPr lang="en-US" altLang="zh-CN" sz="1600" dirty="0">
                <a:solidFill>
                  <a:srgbClr val="007C6A"/>
                </a:solidFill>
                <a:latin typeface="微软雅黑" panose="020B0503020204020204" pitchFamily="34" charset="-122"/>
                <a:ea typeface="微软雅黑" panose="020B0503020204020204" pitchFamily="34" charset="-122"/>
              </a:rPr>
              <a:t>39</a:t>
            </a:r>
            <a:r>
              <a:rPr lang="zh-CN" altLang="en-US" sz="1600" dirty="0">
                <a:solidFill>
                  <a:srgbClr val="007C6A"/>
                </a:solidFill>
                <a:latin typeface="微软雅黑" panose="020B0503020204020204" pitchFamily="34" charset="-122"/>
                <a:ea typeface="微软雅黑" panose="020B0503020204020204" pitchFamily="34" charset="-122"/>
              </a:rPr>
              <a:t>步</a:t>
            </a:r>
          </a:p>
        </p:txBody>
      </p:sp>
      <p:sp>
        <p:nvSpPr>
          <p:cNvPr id="7" name="矩形 6"/>
          <p:cNvSpPr/>
          <p:nvPr/>
        </p:nvSpPr>
        <p:spPr>
          <a:xfrm>
            <a:off x="5216289" y="1795528"/>
            <a:ext cx="2122697" cy="400110"/>
          </a:xfrm>
          <a:prstGeom prst="rect">
            <a:avLst/>
          </a:prstGeom>
        </p:spPr>
        <p:txBody>
          <a:bodyPr wrap="none">
            <a:spAutoFit/>
          </a:bodyPr>
          <a:lstStyle/>
          <a:p>
            <a:r>
              <a:rPr lang="en-US" altLang="zh-CN" sz="2000" b="1">
                <a:solidFill>
                  <a:srgbClr val="007C6A"/>
                </a:solidFill>
                <a:latin typeface="System"/>
              </a:rPr>
              <a:t>gcc</a:t>
            </a:r>
            <a:r>
              <a:rPr lang="zh-CN" altLang="en-US" sz="2000" b="1">
                <a:solidFill>
                  <a:srgbClr val="007C6A"/>
                </a:solidFill>
                <a:latin typeface="System"/>
              </a:rPr>
              <a:t>：命令未找到</a:t>
            </a:r>
            <a:endParaRPr lang="zh-CN" altLang="en-US" sz="2000">
              <a:solidFill>
                <a:srgbClr val="007C6A"/>
              </a:solidFill>
              <a:latin typeface="Verdana" panose="020B0604030504040204" pitchFamily="34" charset="0"/>
            </a:endParaRPr>
          </a:p>
        </p:txBody>
      </p:sp>
      <p:sp>
        <p:nvSpPr>
          <p:cNvPr id="8" name="矩形 7"/>
          <p:cNvSpPr/>
          <p:nvPr/>
        </p:nvSpPr>
        <p:spPr>
          <a:xfrm>
            <a:off x="683568" y="3470028"/>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sp>
        <p:nvSpPr>
          <p:cNvPr id="9" name="矩形 8"/>
          <p:cNvSpPr/>
          <p:nvPr/>
        </p:nvSpPr>
        <p:spPr>
          <a:xfrm>
            <a:off x="2483768" y="116632"/>
            <a:ext cx="149143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安装</a:t>
            </a:r>
            <a:endParaRPr lang="en-US" altLang="zh-CN" sz="2400" b="1">
              <a:solidFill>
                <a:schemeClr val="bg1"/>
              </a:solidFill>
            </a:endParaRPr>
          </a:p>
        </p:txBody>
      </p:sp>
    </p:spTree>
    <p:extLst>
      <p:ext uri="{BB962C8B-B14F-4D97-AF65-F5344CB8AC3E}">
        <p14:creationId xmlns:p14="http://schemas.microsoft.com/office/powerpoint/2010/main" val="194495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1276" y="1052736"/>
            <a:ext cx="6696744" cy="400110"/>
          </a:xfrm>
          <a:prstGeom prst="rect">
            <a:avLst/>
          </a:prstGeom>
        </p:spPr>
        <p:txBody>
          <a:bodyPr wrap="square">
            <a:spAutoFit/>
          </a:bodyPr>
          <a:lstStyle/>
          <a:p>
            <a:r>
              <a:rPr lang="en-US" altLang="zh-CN" sz="2000" b="1">
                <a:solidFill>
                  <a:srgbClr val="007C6A"/>
                </a:solidFill>
                <a:latin typeface="System"/>
              </a:rPr>
              <a:t>5</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目录下再次执行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4" name="矩形 3"/>
          <p:cNvSpPr/>
          <p:nvPr/>
        </p:nvSpPr>
        <p:spPr>
          <a:xfrm>
            <a:off x="899592" y="1444134"/>
            <a:ext cx="4176143" cy="369332"/>
          </a:xfrm>
          <a:prstGeom prst="rect">
            <a:avLst/>
          </a:prstGeom>
        </p:spPr>
        <p:txBody>
          <a:bodyPr wrap="none">
            <a:spAutoFit/>
          </a:bodyPr>
          <a:lstStyle/>
          <a:p>
            <a:r>
              <a:rPr lang="zh-CN" altLang="en-US">
                <a:solidFill>
                  <a:srgbClr val="FF0000"/>
                </a:solidFill>
                <a:latin typeface="Verdana" panose="020B0604030504040204" pitchFamily="34" charset="0"/>
              </a:rPr>
              <a:t> </a:t>
            </a:r>
            <a:r>
              <a:rPr lang="en-US" altLang="zh-CN" err="1">
                <a:solidFill>
                  <a:srgbClr val="FF0000"/>
                </a:solidFill>
                <a:latin typeface="Verdana" panose="020B0604030504040204" pitchFamily="34" charset="0"/>
              </a:rPr>
              <a:t>Jemalloc</a:t>
            </a:r>
            <a:r>
              <a:rPr lang="en-US" altLang="zh-CN">
                <a:solidFill>
                  <a:srgbClr val="FF0000"/>
                </a:solidFill>
                <a:latin typeface="Verdana" panose="020B0604030504040204" pitchFamily="34" charset="0"/>
              </a:rPr>
              <a:t>/</a:t>
            </a:r>
            <a:r>
              <a:rPr lang="en-US" altLang="zh-CN" err="1">
                <a:solidFill>
                  <a:srgbClr val="FF0000"/>
                </a:solidFill>
                <a:latin typeface="Verdana" panose="020B0604030504040204" pitchFamily="34" charset="0"/>
              </a:rPr>
              <a:t>jemalloc.h</a:t>
            </a:r>
            <a:r>
              <a:rPr lang="zh-CN" altLang="en-US">
                <a:solidFill>
                  <a:srgbClr val="FF0000"/>
                </a:solidFill>
                <a:latin typeface="System"/>
              </a:rPr>
              <a:t>：没有那个文件</a:t>
            </a:r>
            <a:endParaRPr lang="zh-CN" altLang="en-US">
              <a:solidFill>
                <a:srgbClr val="FF0000"/>
              </a:solidFill>
            </a:endParaRPr>
          </a:p>
        </p:txBody>
      </p:sp>
      <p:sp>
        <p:nvSpPr>
          <p:cNvPr id="5" name="矩形 4"/>
          <p:cNvSpPr/>
          <p:nvPr/>
        </p:nvSpPr>
        <p:spPr>
          <a:xfrm>
            <a:off x="919935" y="1835532"/>
            <a:ext cx="4990790" cy="369332"/>
          </a:xfrm>
          <a:prstGeom prst="rect">
            <a:avLst/>
          </a:prstGeom>
        </p:spPr>
        <p:txBody>
          <a:bodyPr wrap="none">
            <a:spAutoFit/>
          </a:bodyPr>
          <a:lstStyle/>
          <a:p>
            <a:r>
              <a:rPr lang="zh-CN" altLang="en-US" b="1">
                <a:solidFill>
                  <a:srgbClr val="007C6A"/>
                </a:solidFill>
                <a:latin typeface="宋体" panose="02010600030101010101" pitchFamily="2" charset="-122"/>
              </a:rPr>
              <a:t>解决方案</a:t>
            </a:r>
            <a:r>
              <a:rPr lang="zh-CN" altLang="en-US">
                <a:solidFill>
                  <a:srgbClr val="007C6A"/>
                </a:solidFill>
                <a:latin typeface="宋体" panose="02010600030101010101" pitchFamily="2" charset="-122"/>
              </a:rPr>
              <a:t>：运行</a:t>
            </a:r>
            <a:r>
              <a:rPr lang="en-US" altLang="zh-CN">
                <a:solidFill>
                  <a:srgbClr val="007C6A"/>
                </a:solidFill>
                <a:latin typeface="Verdana" panose="020B0604030504040204" pitchFamily="34" charset="0"/>
              </a:rPr>
              <a:t>make </a:t>
            </a:r>
            <a:r>
              <a:rPr lang="en-US" altLang="zh-CN" err="1">
                <a:solidFill>
                  <a:srgbClr val="007C6A"/>
                </a:solidFill>
                <a:latin typeface="Verdana" panose="020B0604030504040204" pitchFamily="34" charset="0"/>
              </a:rPr>
              <a:t>distclean</a:t>
            </a:r>
            <a:r>
              <a:rPr lang="zh-CN" altLang="en-US">
                <a:solidFill>
                  <a:srgbClr val="007C6A"/>
                </a:solidFill>
                <a:latin typeface="宋体" panose="02010600030101010101" pitchFamily="2" charset="-122"/>
              </a:rPr>
              <a:t>之后再 </a:t>
            </a:r>
            <a:r>
              <a:rPr lang="en-US" altLang="zh-CN">
                <a:solidFill>
                  <a:srgbClr val="007C6A"/>
                </a:solidFill>
                <a:latin typeface="Verdana" panose="020B0604030504040204" pitchFamily="34" charset="0"/>
              </a:rPr>
              <a:t>make</a:t>
            </a:r>
            <a:endParaRPr lang="zh-CN" altLang="en-US">
              <a:solidFill>
                <a:srgbClr val="007C6A"/>
              </a:solidFill>
              <a:latin typeface="Verdana" panose="020B0604030504040204" pitchFamily="34" charset="0"/>
            </a:endParaRPr>
          </a:p>
        </p:txBody>
      </p:sp>
      <p:sp>
        <p:nvSpPr>
          <p:cNvPr id="6" name="矩形 5"/>
          <p:cNvSpPr/>
          <p:nvPr/>
        </p:nvSpPr>
        <p:spPr>
          <a:xfrm>
            <a:off x="341276" y="2758147"/>
            <a:ext cx="6696744" cy="400110"/>
          </a:xfrm>
          <a:prstGeom prst="rect">
            <a:avLst/>
          </a:prstGeom>
        </p:spPr>
        <p:txBody>
          <a:bodyPr wrap="square">
            <a:spAutoFit/>
          </a:bodyPr>
          <a:lstStyle/>
          <a:p>
            <a:r>
              <a:rPr lang="en-US" altLang="zh-CN" sz="2000" b="1">
                <a:solidFill>
                  <a:srgbClr val="007C6A"/>
                </a:solidFill>
                <a:latin typeface="System"/>
              </a:rPr>
              <a:t>6</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目录下再次执行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7" name="矩形 6"/>
          <p:cNvSpPr/>
          <p:nvPr/>
        </p:nvSpPr>
        <p:spPr>
          <a:xfrm>
            <a:off x="899592" y="6155567"/>
            <a:ext cx="2948243" cy="369332"/>
          </a:xfrm>
          <a:prstGeom prst="rect">
            <a:avLst/>
          </a:prstGeom>
        </p:spPr>
        <p:txBody>
          <a:bodyPr wrap="none">
            <a:spAutoFit/>
          </a:bodyPr>
          <a:lstStyle/>
          <a:p>
            <a:r>
              <a:rPr lang="en-US" altLang="zh-CN">
                <a:solidFill>
                  <a:srgbClr val="FF0000"/>
                </a:solidFill>
                <a:latin typeface="Verdana" panose="020B0604030504040204" pitchFamily="34" charset="0"/>
              </a:rPr>
              <a:t>Redis Test(</a:t>
            </a:r>
            <a:r>
              <a:rPr lang="zh-CN" altLang="en-US">
                <a:solidFill>
                  <a:srgbClr val="FF0000"/>
                </a:solidFill>
                <a:latin typeface="System"/>
              </a:rPr>
              <a:t>可以不用执行</a:t>
            </a:r>
            <a:r>
              <a:rPr lang="en-US" altLang="zh-CN">
                <a:solidFill>
                  <a:srgbClr val="FF0000"/>
                </a:solidFill>
                <a:latin typeface="Verdana" panose="020B0604030504040204" pitchFamily="34" charset="0"/>
              </a:rPr>
              <a:t>)</a:t>
            </a:r>
            <a:endParaRPr lang="zh-CN" altLang="en-US">
              <a:solidFill>
                <a:srgbClr val="FF0000"/>
              </a:solidFill>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1169327" y="3149545"/>
            <a:ext cx="4742857" cy="2704762"/>
          </a:xfrm>
          <a:prstGeom prst="rect">
            <a:avLst/>
          </a:prstGeom>
          <a:solidFill>
            <a:schemeClr val="accent2"/>
          </a:solidFill>
          <a:ln>
            <a:solidFill>
              <a:schemeClr val="accent1"/>
            </a:solidFill>
          </a:ln>
        </p:spPr>
      </p:pic>
      <p:sp>
        <p:nvSpPr>
          <p:cNvPr id="8" name="矩形 7"/>
          <p:cNvSpPr/>
          <p:nvPr/>
        </p:nvSpPr>
        <p:spPr>
          <a:xfrm>
            <a:off x="2483768" y="116632"/>
            <a:ext cx="149143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安装</a:t>
            </a:r>
            <a:endParaRPr lang="en-US" altLang="zh-CN" sz="2400" b="1">
              <a:solidFill>
                <a:schemeClr val="bg1"/>
              </a:solidFill>
            </a:endParaRPr>
          </a:p>
        </p:txBody>
      </p:sp>
    </p:spTree>
    <p:extLst>
      <p:ext uri="{BB962C8B-B14F-4D97-AF65-F5344CB8AC3E}">
        <p14:creationId xmlns:p14="http://schemas.microsoft.com/office/powerpoint/2010/main" val="2783130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052736"/>
            <a:ext cx="6696064" cy="400110"/>
          </a:xfrm>
          <a:prstGeom prst="rect">
            <a:avLst/>
          </a:prstGeom>
        </p:spPr>
        <p:txBody>
          <a:bodyPr wrap="none">
            <a:spAutoFit/>
          </a:bodyPr>
          <a:lstStyle/>
          <a:p>
            <a:r>
              <a:rPr lang="zh-CN" altLang="en-US" sz="2000">
                <a:solidFill>
                  <a:srgbClr val="007C6A"/>
                </a:solidFill>
                <a:latin typeface="System"/>
              </a:rPr>
              <a:t>执行完</a:t>
            </a:r>
            <a:r>
              <a:rPr lang="en-US" altLang="zh-CN" sz="2000">
                <a:solidFill>
                  <a:srgbClr val="007C6A"/>
                </a:solidFill>
                <a:latin typeface="System"/>
              </a:rPr>
              <a:t>make</a:t>
            </a:r>
            <a:r>
              <a:rPr lang="zh-CN" altLang="en-US" sz="2000">
                <a:solidFill>
                  <a:srgbClr val="007C6A"/>
                </a:solidFill>
                <a:latin typeface="System"/>
              </a:rPr>
              <a:t>后，跳过</a:t>
            </a:r>
            <a:r>
              <a:rPr lang="en-US" altLang="zh-CN" sz="2000">
                <a:solidFill>
                  <a:srgbClr val="007C6A"/>
                </a:solidFill>
                <a:latin typeface="System"/>
              </a:rPr>
              <a:t>Redis test </a:t>
            </a:r>
            <a:r>
              <a:rPr lang="zh-CN" altLang="en-US" sz="2000" b="1">
                <a:solidFill>
                  <a:srgbClr val="007C6A"/>
                </a:solidFill>
                <a:latin typeface="System"/>
              </a:rPr>
              <a:t>继续执行</a:t>
            </a:r>
            <a:r>
              <a:rPr lang="en-US" altLang="zh-CN" sz="2000" b="1">
                <a:solidFill>
                  <a:srgbClr val="007C6A"/>
                </a:solidFill>
                <a:latin typeface="Verdana" panose="020B0604030504040204" pitchFamily="34" charset="0"/>
              </a:rPr>
              <a:t>make install</a:t>
            </a:r>
            <a:endParaRPr lang="zh-CN" altLang="en-US" sz="1600" b="1">
              <a:solidFill>
                <a:srgbClr val="007C6A"/>
              </a:solidFill>
              <a:latin typeface="System"/>
            </a:endParaRPr>
          </a:p>
        </p:txBody>
      </p:sp>
      <p:pic>
        <p:nvPicPr>
          <p:cNvPr id="3" name="图片 2"/>
          <p:cNvPicPr>
            <a:picLocks noChangeAspect="1"/>
          </p:cNvPicPr>
          <p:nvPr/>
        </p:nvPicPr>
        <p:blipFill>
          <a:blip r:embed="rId2"/>
          <a:stretch>
            <a:fillRect/>
          </a:stretch>
        </p:blipFill>
        <p:spPr>
          <a:xfrm>
            <a:off x="1187624" y="1916832"/>
            <a:ext cx="6487534" cy="3078129"/>
          </a:xfrm>
          <a:prstGeom prst="rect">
            <a:avLst/>
          </a:prstGeom>
          <a:ln>
            <a:solidFill>
              <a:schemeClr val="accent1"/>
            </a:solidFill>
          </a:ln>
        </p:spPr>
      </p:pic>
      <p:sp>
        <p:nvSpPr>
          <p:cNvPr id="4" name="矩形 3"/>
          <p:cNvSpPr/>
          <p:nvPr/>
        </p:nvSpPr>
        <p:spPr>
          <a:xfrm>
            <a:off x="2483768" y="116632"/>
            <a:ext cx="149143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安装</a:t>
            </a:r>
            <a:endParaRPr lang="en-US" altLang="zh-CN" sz="2400" b="1">
              <a:solidFill>
                <a:schemeClr val="bg1"/>
              </a:solidFill>
            </a:endParaRPr>
          </a:p>
        </p:txBody>
      </p:sp>
    </p:spTree>
    <p:extLst>
      <p:ext uri="{BB962C8B-B14F-4D97-AF65-F5344CB8AC3E}">
        <p14:creationId xmlns:p14="http://schemas.microsoft.com/office/powerpoint/2010/main" val="1691772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7369" y="4220759"/>
            <a:ext cx="4930163"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redis-server</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服务器启动命令</a:t>
            </a:r>
            <a:endParaRPr lang="zh-CN" altLang="en-US" sz="1600" b="1">
              <a:solidFill>
                <a:srgbClr val="007C6A"/>
              </a:solidFill>
              <a:latin typeface="System"/>
            </a:endParaRPr>
          </a:p>
        </p:txBody>
      </p:sp>
      <p:sp>
        <p:nvSpPr>
          <p:cNvPr id="3" name="矩形 2"/>
          <p:cNvSpPr/>
          <p:nvPr/>
        </p:nvSpPr>
        <p:spPr>
          <a:xfrm>
            <a:off x="467544" y="1126485"/>
            <a:ext cx="4107215" cy="400110"/>
          </a:xfrm>
          <a:prstGeom prst="rect">
            <a:avLst/>
          </a:prstGeom>
        </p:spPr>
        <p:txBody>
          <a:bodyPr wrap="none">
            <a:spAutoFit/>
          </a:bodyPr>
          <a:lstStyle/>
          <a:p>
            <a:r>
              <a:rPr lang="zh-CN" altLang="en-US" sz="2000">
                <a:solidFill>
                  <a:srgbClr val="007C6A"/>
                </a:solidFill>
                <a:latin typeface="System"/>
              </a:rPr>
              <a:t>查看默认安装目录：</a:t>
            </a:r>
            <a:r>
              <a:rPr lang="en-US" altLang="zh-CN" sz="2000" err="1">
                <a:solidFill>
                  <a:srgbClr val="007C6A"/>
                </a:solidFill>
                <a:latin typeface="Verdana" panose="020B0604030504040204" pitchFamily="34" charset="0"/>
              </a:rPr>
              <a:t>usr</a:t>
            </a:r>
            <a:r>
              <a:rPr lang="en-US" altLang="zh-CN" sz="2000">
                <a:solidFill>
                  <a:srgbClr val="007C6A"/>
                </a:solidFill>
                <a:latin typeface="Verdana" panose="020B0604030504040204" pitchFamily="34" charset="0"/>
              </a:rPr>
              <a:t>/local/bin</a:t>
            </a:r>
            <a:endParaRPr lang="zh-CN" altLang="en-US" sz="2000">
              <a:solidFill>
                <a:srgbClr val="007C6A"/>
              </a:solidFill>
              <a:latin typeface="Verdana" panose="020B0604030504040204" pitchFamily="34" charset="0"/>
            </a:endParaRPr>
          </a:p>
        </p:txBody>
      </p:sp>
      <p:sp>
        <p:nvSpPr>
          <p:cNvPr id="4" name="矩形 3"/>
          <p:cNvSpPr/>
          <p:nvPr/>
        </p:nvSpPr>
        <p:spPr>
          <a:xfrm>
            <a:off x="683568" y="1844824"/>
            <a:ext cx="8160706" cy="646331"/>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Redis-benchmark:</a:t>
            </a:r>
            <a:r>
              <a:rPr lang="zh-CN" altLang="en-US">
                <a:solidFill>
                  <a:srgbClr val="007C6A"/>
                </a:solidFill>
                <a:latin typeface="System"/>
              </a:rPr>
              <a:t>性能测试工具，可以在自己本子运行，看看自己本子性能如何</a:t>
            </a:r>
            <a:r>
              <a:rPr lang="en-US" altLang="zh-CN">
                <a:solidFill>
                  <a:srgbClr val="007C6A"/>
                </a:solidFill>
                <a:latin typeface="System"/>
              </a:rPr>
              <a:t>(</a:t>
            </a:r>
            <a:r>
              <a:rPr lang="zh-CN" altLang="en-US">
                <a:solidFill>
                  <a:srgbClr val="007C6A"/>
                </a:solidFill>
                <a:latin typeface="System"/>
              </a:rPr>
              <a:t>服务启动起来后执行</a:t>
            </a:r>
            <a:r>
              <a:rPr lang="en-US" altLang="zh-CN">
                <a:solidFill>
                  <a:srgbClr val="007C6A"/>
                </a:solidFill>
                <a:latin typeface="System"/>
              </a:rPr>
              <a:t>)</a:t>
            </a:r>
            <a:endParaRPr lang="zh-CN" altLang="en-US">
              <a:solidFill>
                <a:srgbClr val="007C6A"/>
              </a:solidFill>
              <a:latin typeface="System"/>
            </a:endParaRPr>
          </a:p>
        </p:txBody>
      </p:sp>
      <p:sp>
        <p:nvSpPr>
          <p:cNvPr id="5" name="矩形 4"/>
          <p:cNvSpPr/>
          <p:nvPr/>
        </p:nvSpPr>
        <p:spPr>
          <a:xfrm>
            <a:off x="705915" y="2723962"/>
            <a:ext cx="753195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a:t>
            </a:r>
            <a:r>
              <a:rPr lang="en-US" altLang="zh-CN" err="1">
                <a:solidFill>
                  <a:srgbClr val="007C6A"/>
                </a:solidFill>
                <a:latin typeface="Verdana" panose="020B0604030504040204" pitchFamily="34" charset="0"/>
              </a:rPr>
              <a:t>aof</a:t>
            </a:r>
            <a:r>
              <a:rPr lang="zh-CN" altLang="en-US">
                <a:solidFill>
                  <a:srgbClr val="007C6A"/>
                </a:solidFill>
                <a:latin typeface="System"/>
              </a:rPr>
              <a:t>：修复有问题的</a:t>
            </a:r>
            <a:r>
              <a:rPr lang="en-US" altLang="zh-CN">
                <a:solidFill>
                  <a:srgbClr val="007C6A"/>
                </a:solidFill>
                <a:latin typeface="Verdana" panose="020B0604030504040204" pitchFamily="34" charset="0"/>
              </a:rPr>
              <a:t>AOF</a:t>
            </a:r>
            <a:r>
              <a:rPr lang="zh-CN" altLang="en-US">
                <a:solidFill>
                  <a:srgbClr val="007C6A"/>
                </a:solidFill>
                <a:latin typeface="System"/>
              </a:rPr>
              <a:t>文件，</a:t>
            </a:r>
            <a:r>
              <a:rPr lang="en-US" altLang="zh-CN" err="1">
                <a:solidFill>
                  <a:srgbClr val="007C6A"/>
                </a:solidFill>
                <a:latin typeface="Verdana" panose="020B0604030504040204" pitchFamily="34" charset="0"/>
              </a:rPr>
              <a:t>rdb</a:t>
            </a:r>
            <a:r>
              <a:rPr lang="zh-CN" altLang="en-US">
                <a:solidFill>
                  <a:srgbClr val="007C6A"/>
                </a:solidFill>
                <a:latin typeface="System"/>
              </a:rPr>
              <a:t>和</a:t>
            </a:r>
            <a:r>
              <a:rPr lang="en-US" altLang="zh-CN" err="1">
                <a:solidFill>
                  <a:srgbClr val="007C6A"/>
                </a:solidFill>
                <a:latin typeface="Verdana" panose="020B0604030504040204" pitchFamily="34" charset="0"/>
              </a:rPr>
              <a:t>aof</a:t>
            </a:r>
            <a:r>
              <a:rPr lang="zh-CN" altLang="en-US">
                <a:solidFill>
                  <a:srgbClr val="007C6A"/>
                </a:solidFill>
                <a:latin typeface="System"/>
              </a:rPr>
              <a:t>后面讲</a:t>
            </a:r>
          </a:p>
        </p:txBody>
      </p:sp>
      <p:sp>
        <p:nvSpPr>
          <p:cNvPr id="6" name="矩形 5"/>
          <p:cNvSpPr/>
          <p:nvPr/>
        </p:nvSpPr>
        <p:spPr>
          <a:xfrm>
            <a:off x="705915" y="3242404"/>
            <a:ext cx="626988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Redis-check-dump</a:t>
            </a:r>
            <a:r>
              <a:rPr lang="zh-CN" altLang="en-US">
                <a:solidFill>
                  <a:srgbClr val="007C6A"/>
                </a:solidFill>
                <a:latin typeface="System"/>
              </a:rPr>
              <a:t>：修复有问题的</a:t>
            </a:r>
            <a:r>
              <a:rPr lang="en-US" altLang="zh-CN" err="1">
                <a:solidFill>
                  <a:srgbClr val="007C6A"/>
                </a:solidFill>
                <a:latin typeface="Verdana" panose="020B0604030504040204" pitchFamily="34" charset="0"/>
              </a:rPr>
              <a:t>dump.rdb</a:t>
            </a:r>
            <a:r>
              <a:rPr lang="zh-CN" altLang="en-US">
                <a:solidFill>
                  <a:srgbClr val="007C6A"/>
                </a:solidFill>
                <a:latin typeface="System"/>
              </a:rPr>
              <a:t>文件</a:t>
            </a:r>
          </a:p>
        </p:txBody>
      </p:sp>
      <p:sp>
        <p:nvSpPr>
          <p:cNvPr id="7" name="矩形 6"/>
          <p:cNvSpPr/>
          <p:nvPr/>
        </p:nvSpPr>
        <p:spPr>
          <a:xfrm>
            <a:off x="705915" y="4739201"/>
            <a:ext cx="3800594"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redis</a:t>
            </a:r>
            <a:r>
              <a:rPr lang="en-US" altLang="zh-CN" dirty="0">
                <a:solidFill>
                  <a:srgbClr val="007C6A"/>
                </a:solidFill>
                <a:latin typeface="Verdana" panose="020B0604030504040204" pitchFamily="34" charset="0"/>
              </a:rPr>
              <a:t>-cli</a:t>
            </a:r>
            <a:r>
              <a:rPr lang="zh-CN" altLang="en-US" dirty="0">
                <a:solidFill>
                  <a:srgbClr val="007C6A"/>
                </a:solidFill>
                <a:latin typeface="System"/>
              </a:rPr>
              <a:t>：客户端，操作入口</a:t>
            </a:r>
          </a:p>
        </p:txBody>
      </p:sp>
      <p:sp>
        <p:nvSpPr>
          <p:cNvPr id="8" name="矩形 7"/>
          <p:cNvSpPr/>
          <p:nvPr/>
        </p:nvSpPr>
        <p:spPr>
          <a:xfrm>
            <a:off x="705915" y="3747096"/>
            <a:ext cx="412383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Redis-sentinel</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集群使用</a:t>
            </a:r>
          </a:p>
        </p:txBody>
      </p:sp>
      <p:sp>
        <p:nvSpPr>
          <p:cNvPr id="10" name="矩形 9"/>
          <p:cNvSpPr/>
          <p:nvPr/>
        </p:nvSpPr>
        <p:spPr>
          <a:xfrm>
            <a:off x="2483768" y="116632"/>
            <a:ext cx="149143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目录</a:t>
            </a:r>
            <a:endParaRPr lang="en-US" altLang="zh-CN" sz="2400" b="1">
              <a:solidFill>
                <a:schemeClr val="bg1"/>
              </a:solidFill>
            </a:endParaRPr>
          </a:p>
        </p:txBody>
      </p:sp>
    </p:spTree>
    <p:extLst>
      <p:ext uri="{BB962C8B-B14F-4D97-AF65-F5344CB8AC3E}">
        <p14:creationId xmlns:p14="http://schemas.microsoft.com/office/powerpoint/2010/main" val="2219926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1368152"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a:solidFill>
                  <a:srgbClr val="007C6A"/>
                </a:solidFill>
                <a:latin typeface="System"/>
              </a:rPr>
              <a:t>启动</a:t>
            </a:r>
            <a:r>
              <a:rPr lang="en-US" altLang="zh-CN" sz="2400" b="1">
                <a:solidFill>
                  <a:srgbClr val="007C6A"/>
                </a:solidFill>
                <a:latin typeface="System"/>
              </a:rPr>
              <a:t> </a:t>
            </a:r>
            <a:endParaRPr lang="zh-CN" altLang="en-US" b="1">
              <a:solidFill>
                <a:srgbClr val="007C6A"/>
              </a:solidFill>
              <a:latin typeface="System"/>
            </a:endParaRPr>
          </a:p>
        </p:txBody>
      </p:sp>
      <p:sp>
        <p:nvSpPr>
          <p:cNvPr id="3" name="矩形 2"/>
          <p:cNvSpPr/>
          <p:nvPr/>
        </p:nvSpPr>
        <p:spPr>
          <a:xfrm>
            <a:off x="525539" y="2803444"/>
            <a:ext cx="8229746" cy="707886"/>
          </a:xfrm>
          <a:prstGeom prst="rect">
            <a:avLst/>
          </a:prstGeom>
        </p:spPr>
        <p:txBody>
          <a:bodyPr wrap="square">
            <a:spAutoFit/>
          </a:bodyPr>
          <a:lstStyle/>
          <a:p>
            <a:r>
              <a:rPr lang="en-US" altLang="zh-CN" sz="2000" b="1">
                <a:solidFill>
                  <a:srgbClr val="007C6A"/>
                </a:solidFill>
                <a:latin typeface="宋体" panose="02010600030101010101" pitchFamily="2" charset="-122"/>
              </a:rPr>
              <a:t>2</a:t>
            </a:r>
            <a:r>
              <a:rPr lang="zh-CN" altLang="en-US" sz="2000" b="1">
                <a:solidFill>
                  <a:srgbClr val="007C6A"/>
                </a:solidFill>
                <a:latin typeface="宋体" panose="02010600030101010101" pitchFamily="2" charset="-122"/>
              </a:rPr>
              <a:t>、修改</a:t>
            </a:r>
            <a:r>
              <a:rPr lang="en-US" altLang="zh-CN" sz="2000" b="1">
                <a:solidFill>
                  <a:srgbClr val="007C6A"/>
                </a:solidFill>
                <a:latin typeface="Verdana" panose="020B0604030504040204" pitchFamily="34" charset="0"/>
              </a:rPr>
              <a:t>redis.conf</a:t>
            </a:r>
            <a:r>
              <a:rPr lang="zh-CN" altLang="en-US" sz="2000" b="1">
                <a:solidFill>
                  <a:srgbClr val="007C6A"/>
                </a:solidFill>
                <a:latin typeface="宋体" panose="02010600030101010101" pitchFamily="2" charset="-122"/>
              </a:rPr>
              <a:t>文件将里面的</a:t>
            </a:r>
            <a:r>
              <a:rPr lang="en-US" altLang="zh-CN" sz="2000" b="1" err="1">
                <a:solidFill>
                  <a:srgbClr val="007C6A"/>
                </a:solidFill>
                <a:latin typeface="Verdana" panose="020B0604030504040204" pitchFamily="34" charset="0"/>
              </a:rPr>
              <a:t>daemonize</a:t>
            </a:r>
            <a:r>
              <a:rPr lang="en-US" altLang="zh-CN" sz="2000" b="1">
                <a:solidFill>
                  <a:srgbClr val="007C6A"/>
                </a:solidFill>
                <a:latin typeface="Verdana" panose="020B0604030504040204" pitchFamily="34" charset="0"/>
              </a:rPr>
              <a:t> no </a:t>
            </a:r>
            <a:r>
              <a:rPr lang="zh-CN" altLang="en-US" sz="2000" b="1">
                <a:solidFill>
                  <a:srgbClr val="007C6A"/>
                </a:solidFill>
                <a:latin typeface="宋体" panose="02010600030101010101" pitchFamily="2" charset="-122"/>
              </a:rPr>
              <a:t>改成</a:t>
            </a:r>
            <a:r>
              <a:rPr lang="zh-CN" altLang="en-US" sz="2000" b="1">
                <a:solidFill>
                  <a:srgbClr val="007C6A"/>
                </a:solidFill>
                <a:latin typeface="Verdana" panose="020B0604030504040204" pitchFamily="34" charset="0"/>
              </a:rPr>
              <a:t> </a:t>
            </a:r>
            <a:r>
              <a:rPr lang="en-US" altLang="zh-CN" sz="2000" b="1">
                <a:solidFill>
                  <a:srgbClr val="007C6A"/>
                </a:solidFill>
                <a:latin typeface="Verdana" panose="020B0604030504040204" pitchFamily="34" charset="0"/>
              </a:rPr>
              <a:t>yes</a:t>
            </a:r>
            <a:r>
              <a:rPr lang="zh-CN" altLang="en-US" sz="2000" b="1">
                <a:solidFill>
                  <a:srgbClr val="007C6A"/>
                </a:solidFill>
                <a:latin typeface="宋体" panose="02010600030101010101" pitchFamily="2" charset="-122"/>
              </a:rPr>
              <a:t>，让服务在后台启动</a:t>
            </a:r>
            <a:endParaRPr lang="zh-CN" altLang="en-US" sz="2000" b="1">
              <a:solidFill>
                <a:srgbClr val="007C6A"/>
              </a:solidFill>
              <a:latin typeface="Verdana" panose="020B0604030504040204" pitchFamily="34" charset="0"/>
            </a:endParaRPr>
          </a:p>
        </p:txBody>
      </p:sp>
      <p:sp>
        <p:nvSpPr>
          <p:cNvPr id="4" name="矩形 3"/>
          <p:cNvSpPr/>
          <p:nvPr/>
        </p:nvSpPr>
        <p:spPr>
          <a:xfrm>
            <a:off x="525539" y="1909601"/>
            <a:ext cx="8229746" cy="400110"/>
          </a:xfrm>
          <a:prstGeom prst="rect">
            <a:avLst/>
          </a:prstGeom>
        </p:spPr>
        <p:txBody>
          <a:bodyPr wrap="square">
            <a:spAutoFit/>
          </a:bodyPr>
          <a:lstStyle/>
          <a:p>
            <a:r>
              <a:rPr lang="en-US" altLang="zh-CN" sz="2000" b="1">
                <a:solidFill>
                  <a:srgbClr val="007C6A"/>
                </a:solidFill>
              </a:rPr>
              <a:t>1</a:t>
            </a:r>
            <a:r>
              <a:rPr lang="zh-CN" altLang="en-US" sz="2000" b="1">
                <a:solidFill>
                  <a:srgbClr val="007C6A"/>
                </a:solidFill>
              </a:rPr>
              <a:t>、备份</a:t>
            </a:r>
            <a:r>
              <a:rPr lang="en-US" altLang="zh-CN" sz="2000" b="1">
                <a:solidFill>
                  <a:srgbClr val="007C6A"/>
                </a:solidFill>
              </a:rPr>
              <a:t>redis.conf</a:t>
            </a:r>
            <a:r>
              <a:rPr lang="zh-CN" altLang="en-US" sz="2000" b="1">
                <a:solidFill>
                  <a:srgbClr val="007C6A"/>
                </a:solidFill>
              </a:rPr>
              <a:t>：拷贝一份</a:t>
            </a:r>
            <a:r>
              <a:rPr lang="en-US" altLang="zh-CN" sz="2000" b="1">
                <a:solidFill>
                  <a:srgbClr val="007C6A"/>
                </a:solidFill>
              </a:rPr>
              <a:t>redis.conf</a:t>
            </a:r>
            <a:r>
              <a:rPr lang="zh-CN" altLang="en-US" sz="2000" b="1">
                <a:solidFill>
                  <a:srgbClr val="007C6A"/>
                </a:solidFill>
              </a:rPr>
              <a:t>到其他目录</a:t>
            </a:r>
          </a:p>
        </p:txBody>
      </p:sp>
      <p:sp>
        <p:nvSpPr>
          <p:cNvPr id="5" name="矩形 4"/>
          <p:cNvSpPr/>
          <p:nvPr/>
        </p:nvSpPr>
        <p:spPr>
          <a:xfrm>
            <a:off x="533870" y="4005064"/>
            <a:ext cx="8229746" cy="461665"/>
          </a:xfrm>
          <a:prstGeom prst="rect">
            <a:avLst/>
          </a:prstGeom>
        </p:spPr>
        <p:txBody>
          <a:bodyPr wrap="square">
            <a:spAutoFit/>
          </a:bodyPr>
          <a:lstStyle/>
          <a:p>
            <a:r>
              <a:rPr lang="en-US" altLang="zh-CN" sz="2000" b="1">
                <a:solidFill>
                  <a:srgbClr val="007C6A"/>
                </a:solidFill>
              </a:rPr>
              <a:t>3</a:t>
            </a:r>
            <a:r>
              <a:rPr lang="zh-CN" altLang="en-US" sz="2000" b="1">
                <a:solidFill>
                  <a:srgbClr val="007C6A"/>
                </a:solidFill>
              </a:rPr>
              <a:t>、启动命令：执行  </a:t>
            </a:r>
            <a:r>
              <a:rPr lang="en-US" altLang="zh-CN" sz="2400" b="1">
                <a:solidFill>
                  <a:srgbClr val="007C6A"/>
                </a:solidFill>
              </a:rPr>
              <a:t>redis-server   /myredis/redis.conf</a:t>
            </a:r>
            <a:endParaRPr lang="zh-CN" altLang="en-US" sz="2400" b="1">
              <a:solidFill>
                <a:srgbClr val="007C6A"/>
              </a:solidFill>
            </a:endParaRPr>
          </a:p>
        </p:txBody>
      </p:sp>
      <p:sp>
        <p:nvSpPr>
          <p:cNvPr id="6" name="矩形 5"/>
          <p:cNvSpPr/>
          <p:nvPr/>
        </p:nvSpPr>
        <p:spPr>
          <a:xfrm>
            <a:off x="2483768" y="116632"/>
            <a:ext cx="149143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启动</a:t>
            </a:r>
            <a:endParaRPr lang="en-US" altLang="zh-CN" sz="2400" b="1">
              <a:solidFill>
                <a:schemeClr val="bg1"/>
              </a:solidFill>
            </a:endParaRPr>
          </a:p>
        </p:txBody>
      </p:sp>
    </p:spTree>
    <p:extLst>
      <p:ext uri="{BB962C8B-B14F-4D97-AF65-F5344CB8AC3E}">
        <p14:creationId xmlns:p14="http://schemas.microsoft.com/office/powerpoint/2010/main" val="303946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p:cNvSpPr txBox="1"/>
          <p:nvPr/>
        </p:nvSpPr>
        <p:spPr>
          <a:xfrm>
            <a:off x="683568" y="1560842"/>
            <a:ext cx="6219704" cy="523220"/>
          </a:xfrm>
          <a:prstGeom prst="rect">
            <a:avLst/>
          </a:prstGeom>
          <a:noFill/>
        </p:spPr>
        <p:txBody>
          <a:bodyPr wrap="square" lIns="91439" tIns="45720" rIns="91439" bIns="45720" rtlCol="0">
            <a:spAutoFit/>
          </a:bodyPr>
          <a:lstStyle/>
          <a:p>
            <a:r>
              <a:rPr lang="en-US" altLang="zh-CN" sz="28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8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数据库简介</a:t>
            </a:r>
          </a:p>
        </p:txBody>
      </p:sp>
    </p:spTree>
    <p:extLst>
      <p:ext uri="{BB962C8B-B14F-4D97-AF65-F5344CB8AC3E}">
        <p14:creationId xmlns:p14="http://schemas.microsoft.com/office/powerpoint/2010/main" val="200458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512" y="3645024"/>
            <a:ext cx="8229746" cy="400110"/>
          </a:xfrm>
          <a:prstGeom prst="rect">
            <a:avLst/>
          </a:prstGeom>
        </p:spPr>
        <p:txBody>
          <a:bodyPr wrap="square">
            <a:spAutoFit/>
          </a:bodyPr>
          <a:lstStyle/>
          <a:p>
            <a:r>
              <a:rPr lang="en-US" altLang="zh-CN" sz="2000" b="1">
                <a:solidFill>
                  <a:srgbClr val="007C6A"/>
                </a:solidFill>
              </a:rPr>
              <a:t>5</a:t>
            </a:r>
            <a:r>
              <a:rPr lang="zh-CN" altLang="en-US" sz="2000" b="1">
                <a:solidFill>
                  <a:srgbClr val="007C6A"/>
                </a:solidFill>
              </a:rPr>
              <a:t>、测试验证： </a:t>
            </a:r>
            <a:r>
              <a:rPr lang="en-US" altLang="zh-CN" sz="2000" b="1">
                <a:solidFill>
                  <a:srgbClr val="007C6A"/>
                </a:solidFill>
              </a:rPr>
              <a:t>ping</a:t>
            </a:r>
            <a:endParaRPr lang="zh-CN" altLang="en-US" sz="2000" b="1">
              <a:solidFill>
                <a:srgbClr val="007C6A"/>
              </a:solidFill>
            </a:endParaRPr>
          </a:p>
        </p:txBody>
      </p:sp>
      <p:sp>
        <p:nvSpPr>
          <p:cNvPr id="3" name="矩形 2"/>
          <p:cNvSpPr/>
          <p:nvPr/>
        </p:nvSpPr>
        <p:spPr>
          <a:xfrm>
            <a:off x="763960" y="1493168"/>
            <a:ext cx="8229746" cy="400110"/>
          </a:xfrm>
          <a:prstGeom prst="rect">
            <a:avLst/>
          </a:prstGeom>
        </p:spPr>
        <p:txBody>
          <a:bodyPr wrap="square">
            <a:spAutoFit/>
          </a:bodyPr>
          <a:lstStyle/>
          <a:p>
            <a:r>
              <a:rPr lang="en-US" altLang="zh-CN" sz="2000" b="1">
                <a:solidFill>
                  <a:srgbClr val="007C6A"/>
                </a:solidFill>
              </a:rPr>
              <a:t>4</a:t>
            </a:r>
            <a:r>
              <a:rPr lang="zh-CN" altLang="en-US" sz="2000" b="1">
                <a:solidFill>
                  <a:srgbClr val="007C6A"/>
                </a:solidFill>
              </a:rPr>
              <a:t>、用客户端访问</a:t>
            </a:r>
            <a:r>
              <a:rPr lang="en-US" altLang="zh-CN" sz="2000" b="1">
                <a:solidFill>
                  <a:srgbClr val="007C6A"/>
                </a:solidFill>
              </a:rPr>
              <a:t>:</a:t>
            </a:r>
            <a:r>
              <a:rPr lang="zh-CN" altLang="en-US" sz="2000" b="1">
                <a:solidFill>
                  <a:srgbClr val="007C6A"/>
                </a:solidFill>
              </a:rPr>
              <a:t> </a:t>
            </a:r>
            <a:r>
              <a:rPr lang="en-US" altLang="zh-CN" sz="2000" b="1">
                <a:solidFill>
                  <a:srgbClr val="007C6A"/>
                </a:solidFill>
              </a:rPr>
              <a:t>Redis-cli</a:t>
            </a:r>
            <a:endParaRPr lang="zh-CN" altLang="en-US" sz="2000" b="1">
              <a:solidFill>
                <a:srgbClr val="007C6A"/>
              </a:solidFill>
            </a:endParaRPr>
          </a:p>
        </p:txBody>
      </p:sp>
      <p:sp>
        <p:nvSpPr>
          <p:cNvPr id="4" name="矩形 3"/>
          <p:cNvSpPr/>
          <p:nvPr/>
        </p:nvSpPr>
        <p:spPr>
          <a:xfrm>
            <a:off x="914254" y="2708920"/>
            <a:ext cx="8229746" cy="400110"/>
          </a:xfrm>
          <a:prstGeom prst="rect">
            <a:avLst/>
          </a:prstGeom>
        </p:spPr>
        <p:txBody>
          <a:bodyPr wrap="square">
            <a:spAutoFit/>
          </a:bodyPr>
          <a:lstStyle/>
          <a:p>
            <a:pPr marL="342900" indent="-342900">
              <a:buFont typeface="Arial" panose="020B0604020202020204" pitchFamily="34" charset="0"/>
              <a:buChar char="•"/>
            </a:pPr>
            <a:r>
              <a:rPr lang="en-US" altLang="zh-CN" sz="2000" b="1">
                <a:solidFill>
                  <a:srgbClr val="007C6A"/>
                </a:solidFill>
              </a:rPr>
              <a:t>   </a:t>
            </a:r>
            <a:r>
              <a:rPr lang="zh-CN" altLang="en-US" sz="2000" b="1">
                <a:solidFill>
                  <a:srgbClr val="007C6A"/>
                </a:solidFill>
              </a:rPr>
              <a:t>多个端口可以 </a:t>
            </a:r>
            <a:r>
              <a:rPr lang="en-US" altLang="zh-CN" sz="2000" b="1">
                <a:solidFill>
                  <a:srgbClr val="007C6A"/>
                </a:solidFill>
              </a:rPr>
              <a:t>Redis-cli  –p  6379</a:t>
            </a:r>
            <a:endParaRPr lang="zh-CN" altLang="en-US" sz="2000" b="1">
              <a:solidFill>
                <a:srgbClr val="007C6A"/>
              </a:solidFill>
            </a:endParaRPr>
          </a:p>
        </p:txBody>
      </p:sp>
      <p:pic>
        <p:nvPicPr>
          <p:cNvPr id="5" name="图片 4"/>
          <p:cNvPicPr>
            <a:picLocks noChangeAspect="1"/>
          </p:cNvPicPr>
          <p:nvPr/>
        </p:nvPicPr>
        <p:blipFill>
          <a:blip r:embed="rId2"/>
          <a:stretch>
            <a:fillRect/>
          </a:stretch>
        </p:blipFill>
        <p:spPr>
          <a:xfrm>
            <a:off x="1173121" y="1927521"/>
            <a:ext cx="5736453" cy="637383"/>
          </a:xfrm>
          <a:prstGeom prst="rect">
            <a:avLst/>
          </a:prstGeom>
          <a:ln>
            <a:solidFill>
              <a:schemeClr val="accent1"/>
            </a:solidFill>
          </a:ln>
        </p:spPr>
      </p:pic>
      <p:pic>
        <p:nvPicPr>
          <p:cNvPr id="6" name="图片 5"/>
          <p:cNvPicPr>
            <a:picLocks noChangeAspect="1"/>
          </p:cNvPicPr>
          <p:nvPr/>
        </p:nvPicPr>
        <p:blipFill>
          <a:blip r:embed="rId3"/>
          <a:stretch>
            <a:fillRect/>
          </a:stretch>
        </p:blipFill>
        <p:spPr>
          <a:xfrm>
            <a:off x="1173121" y="4316650"/>
            <a:ext cx="5529763" cy="865401"/>
          </a:xfrm>
          <a:prstGeom prst="rect">
            <a:avLst/>
          </a:prstGeom>
          <a:ln>
            <a:solidFill>
              <a:schemeClr val="accent1"/>
            </a:solidFill>
          </a:ln>
        </p:spPr>
      </p:pic>
      <p:sp>
        <p:nvSpPr>
          <p:cNvPr id="7" name="矩形 6"/>
          <p:cNvSpPr/>
          <p:nvPr/>
        </p:nvSpPr>
        <p:spPr>
          <a:xfrm>
            <a:off x="2483768" y="116632"/>
            <a:ext cx="149143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启动</a:t>
            </a:r>
            <a:endParaRPr lang="en-US" altLang="zh-CN" sz="2400" b="1">
              <a:solidFill>
                <a:schemeClr val="bg1"/>
              </a:solidFill>
            </a:endParaRPr>
          </a:p>
        </p:txBody>
      </p:sp>
    </p:spTree>
    <p:extLst>
      <p:ext uri="{BB962C8B-B14F-4D97-AF65-F5344CB8AC3E}">
        <p14:creationId xmlns:p14="http://schemas.microsoft.com/office/powerpoint/2010/main" val="2105220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196752"/>
            <a:ext cx="4775666" cy="400110"/>
          </a:xfrm>
          <a:prstGeom prst="rect">
            <a:avLst/>
          </a:prstGeom>
        </p:spPr>
        <p:txBody>
          <a:bodyPr wrap="none">
            <a:spAutoFit/>
          </a:bodyPr>
          <a:lstStyle/>
          <a:p>
            <a:pPr marL="285750" indent="-285750">
              <a:buFont typeface="Wingdings" panose="05000000000000000000" pitchFamily="2" charset="2"/>
              <a:buChar char="Ø"/>
            </a:pPr>
            <a:r>
              <a:rPr lang="zh-CN" altLang="en-US" sz="2000" b="1">
                <a:solidFill>
                  <a:srgbClr val="007C6A"/>
                </a:solidFill>
                <a:latin typeface="宋体" panose="02010600030101010101" pitchFamily="2" charset="-122"/>
              </a:rPr>
              <a:t>单实例关闭：</a:t>
            </a:r>
            <a:r>
              <a:rPr lang="en-US" altLang="zh-CN" sz="2000" b="1">
                <a:solidFill>
                  <a:srgbClr val="007C6A"/>
                </a:solidFill>
                <a:latin typeface="Verdana" panose="020B0604030504040204" pitchFamily="34" charset="0"/>
              </a:rPr>
              <a:t>Redis-cli shutdown</a:t>
            </a:r>
            <a:endParaRPr lang="zh-CN" altLang="en-US" sz="2000" b="1">
              <a:solidFill>
                <a:srgbClr val="007C6A"/>
              </a:solidFill>
              <a:latin typeface="Verdana" panose="020B0604030504040204" pitchFamily="34" charset="0"/>
            </a:endParaRPr>
          </a:p>
        </p:txBody>
      </p:sp>
      <p:sp>
        <p:nvSpPr>
          <p:cNvPr id="3" name="矩形 2"/>
          <p:cNvSpPr/>
          <p:nvPr/>
        </p:nvSpPr>
        <p:spPr>
          <a:xfrm>
            <a:off x="683568" y="4725144"/>
            <a:ext cx="6133410" cy="369332"/>
          </a:xfrm>
          <a:prstGeom prst="rect">
            <a:avLst/>
          </a:prstGeom>
        </p:spPr>
        <p:txBody>
          <a:bodyPr wrap="none">
            <a:spAutoFit/>
          </a:bodyPr>
          <a:lstStyle/>
          <a:p>
            <a:r>
              <a:rPr lang="zh-CN" altLang="en-US" b="1">
                <a:solidFill>
                  <a:srgbClr val="007C6A"/>
                </a:solidFill>
                <a:latin typeface="宋体" panose="02010600030101010101" pitchFamily="2" charset="-122"/>
              </a:rPr>
              <a:t>多实例关闭，指定端口关闭</a:t>
            </a:r>
            <a:r>
              <a:rPr lang="en-US" altLang="zh-CN" b="1">
                <a:solidFill>
                  <a:srgbClr val="007C6A"/>
                </a:solidFill>
                <a:latin typeface="宋体" panose="02010600030101010101" pitchFamily="2" charset="-122"/>
              </a:rPr>
              <a:t>:Redis-cli -p 6379 shutdown</a:t>
            </a:r>
            <a:endParaRPr lang="zh-CN" altLang="en-US" b="1">
              <a:solidFill>
                <a:srgbClr val="007C6A"/>
              </a:solidFill>
              <a:latin typeface="Verdana" panose="020B0604030504040204" pitchFamily="34" charset="0"/>
            </a:endParaRPr>
          </a:p>
        </p:txBody>
      </p:sp>
      <p:pic>
        <p:nvPicPr>
          <p:cNvPr id="4" name="图片 3"/>
          <p:cNvPicPr>
            <a:picLocks noChangeAspect="1"/>
          </p:cNvPicPr>
          <p:nvPr/>
        </p:nvPicPr>
        <p:blipFill>
          <a:blip r:embed="rId2"/>
          <a:stretch>
            <a:fillRect/>
          </a:stretch>
        </p:blipFill>
        <p:spPr>
          <a:xfrm>
            <a:off x="1036069" y="3354025"/>
            <a:ext cx="5124288" cy="720080"/>
          </a:xfrm>
          <a:prstGeom prst="rect">
            <a:avLst/>
          </a:prstGeom>
          <a:ln>
            <a:solidFill>
              <a:schemeClr val="accent1"/>
            </a:solidFill>
          </a:ln>
        </p:spPr>
      </p:pic>
      <p:sp>
        <p:nvSpPr>
          <p:cNvPr id="5" name="矩形 4"/>
          <p:cNvSpPr/>
          <p:nvPr/>
        </p:nvSpPr>
        <p:spPr>
          <a:xfrm>
            <a:off x="805880" y="2760893"/>
            <a:ext cx="3312125" cy="400110"/>
          </a:xfrm>
          <a:prstGeom prst="rect">
            <a:avLst/>
          </a:prstGeom>
        </p:spPr>
        <p:txBody>
          <a:bodyPr wrap="none">
            <a:spAutoFit/>
          </a:bodyPr>
          <a:lstStyle/>
          <a:p>
            <a:pPr marL="285750" indent="-285750">
              <a:buFont typeface="Wingdings" panose="05000000000000000000" pitchFamily="2" charset="2"/>
              <a:buChar char="Ø"/>
            </a:pPr>
            <a:r>
              <a:rPr lang="zh-CN" altLang="en-US" sz="2000" b="1">
                <a:solidFill>
                  <a:srgbClr val="007C6A"/>
                </a:solidFill>
                <a:latin typeface="宋体" panose="02010600030101010101" pitchFamily="2" charset="-122"/>
              </a:rPr>
              <a:t>也可以进入终端后再关闭</a:t>
            </a:r>
            <a:endParaRPr lang="zh-CN" altLang="en-US" sz="2000" b="1">
              <a:solidFill>
                <a:srgbClr val="007C6A"/>
              </a:solidFill>
              <a:latin typeface="Verdana" panose="020B0604030504040204" pitchFamily="34" charset="0"/>
            </a:endParaRPr>
          </a:p>
        </p:txBody>
      </p:sp>
      <p:pic>
        <p:nvPicPr>
          <p:cNvPr id="6" name="图片 5"/>
          <p:cNvPicPr>
            <a:picLocks noChangeAspect="1"/>
          </p:cNvPicPr>
          <p:nvPr/>
        </p:nvPicPr>
        <p:blipFill>
          <a:blip r:embed="rId3"/>
          <a:stretch>
            <a:fillRect/>
          </a:stretch>
        </p:blipFill>
        <p:spPr>
          <a:xfrm>
            <a:off x="1003266" y="1778748"/>
            <a:ext cx="6355726" cy="924239"/>
          </a:xfrm>
          <a:prstGeom prst="rect">
            <a:avLst/>
          </a:prstGeom>
          <a:ln>
            <a:solidFill>
              <a:schemeClr val="accent1"/>
            </a:solidFill>
          </a:ln>
        </p:spPr>
      </p:pic>
      <p:sp>
        <p:nvSpPr>
          <p:cNvPr id="7" name="矩形 6"/>
          <p:cNvSpPr/>
          <p:nvPr/>
        </p:nvSpPr>
        <p:spPr>
          <a:xfrm>
            <a:off x="2483768" y="116632"/>
            <a:ext cx="149143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关闭</a:t>
            </a:r>
            <a:endParaRPr lang="en-US" altLang="zh-CN" sz="2400" b="1">
              <a:solidFill>
                <a:schemeClr val="bg1"/>
              </a:solidFill>
            </a:endParaRPr>
          </a:p>
        </p:txBody>
      </p:sp>
    </p:spTree>
    <p:extLst>
      <p:ext uri="{BB962C8B-B14F-4D97-AF65-F5344CB8AC3E}">
        <p14:creationId xmlns:p14="http://schemas.microsoft.com/office/powerpoint/2010/main" val="2767063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3355252"/>
            <a:ext cx="7632848"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rPr>
              <a:t>默认</a:t>
            </a:r>
            <a:r>
              <a:rPr lang="en-US" altLang="zh-CN" sz="2000" b="1">
                <a:solidFill>
                  <a:srgbClr val="007C6A"/>
                </a:solidFill>
              </a:rPr>
              <a:t>16</a:t>
            </a:r>
            <a:r>
              <a:rPr lang="zh-CN" altLang="en-US" sz="2000" b="1">
                <a:solidFill>
                  <a:srgbClr val="007C6A"/>
                </a:solidFill>
              </a:rPr>
              <a:t>个数据库，类似数组下标从</a:t>
            </a:r>
            <a:r>
              <a:rPr lang="en-US" altLang="zh-CN" sz="2000" b="1">
                <a:solidFill>
                  <a:srgbClr val="007C6A"/>
                </a:solidFill>
              </a:rPr>
              <a:t>0</a:t>
            </a:r>
            <a:r>
              <a:rPr lang="zh-CN" altLang="en-US" sz="2000" b="1">
                <a:solidFill>
                  <a:srgbClr val="007C6A"/>
                </a:solidFill>
              </a:rPr>
              <a:t>开始，初始默认使用</a:t>
            </a:r>
            <a:r>
              <a:rPr lang="en-US" altLang="zh-CN" sz="2000" b="1">
                <a:solidFill>
                  <a:srgbClr val="007C6A"/>
                </a:solidFill>
              </a:rPr>
              <a:t>0</a:t>
            </a:r>
            <a:r>
              <a:rPr lang="zh-CN" altLang="en-US" sz="2000" b="1">
                <a:solidFill>
                  <a:srgbClr val="007C6A"/>
                </a:solidFill>
              </a:rPr>
              <a:t>号库</a:t>
            </a:r>
          </a:p>
        </p:txBody>
      </p:sp>
      <p:sp>
        <p:nvSpPr>
          <p:cNvPr id="3" name="矩形 2"/>
          <p:cNvSpPr/>
          <p:nvPr/>
        </p:nvSpPr>
        <p:spPr>
          <a:xfrm>
            <a:off x="935596" y="1984521"/>
            <a:ext cx="6840760" cy="400110"/>
          </a:xfrm>
          <a:prstGeom prst="rect">
            <a:avLst/>
          </a:prstGeom>
        </p:spPr>
        <p:txBody>
          <a:bodyPr wrap="square">
            <a:spAutoFit/>
          </a:bodyPr>
          <a:lstStyle/>
          <a:p>
            <a:r>
              <a:rPr lang="en-US" altLang="zh-CN" sz="2000" err="1">
                <a:solidFill>
                  <a:srgbClr val="007C6A"/>
                </a:solidFill>
              </a:rPr>
              <a:t>Alessia</a:t>
            </a:r>
            <a:r>
              <a:rPr lang="en-US" altLang="zh-CN" sz="2000">
                <a:solidFill>
                  <a:srgbClr val="007C6A"/>
                </a:solidFill>
              </a:rPr>
              <a:t> </a:t>
            </a:r>
            <a:r>
              <a:rPr lang="en-US" altLang="zh-CN" sz="2000"/>
              <a:t> </a:t>
            </a:r>
            <a:r>
              <a:rPr lang="en-US" altLang="zh-CN" sz="2000" b="1" err="1">
                <a:solidFill>
                  <a:srgbClr val="007C6A"/>
                </a:solidFill>
              </a:rPr>
              <a:t>Merz</a:t>
            </a:r>
            <a:endParaRPr lang="zh-CN" altLang="en-US" sz="2000" b="1">
              <a:solidFill>
                <a:srgbClr val="007C6A"/>
              </a:solidFill>
            </a:endParaRPr>
          </a:p>
        </p:txBody>
      </p:sp>
      <p:sp>
        <p:nvSpPr>
          <p:cNvPr id="7" name="矩形 6"/>
          <p:cNvSpPr/>
          <p:nvPr/>
        </p:nvSpPr>
        <p:spPr>
          <a:xfrm>
            <a:off x="539552" y="5148022"/>
            <a:ext cx="7632848" cy="707886"/>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rPr>
              <a:t>统一密码管理，所有库都是同样密码，要么都</a:t>
            </a:r>
            <a:r>
              <a:rPr lang="en-US" altLang="zh-CN" sz="2000" b="1">
                <a:solidFill>
                  <a:srgbClr val="007C6A"/>
                </a:solidFill>
              </a:rPr>
              <a:t>OK</a:t>
            </a:r>
            <a:r>
              <a:rPr lang="zh-CN" altLang="en-US" sz="2000" b="1">
                <a:solidFill>
                  <a:srgbClr val="007C6A"/>
                </a:solidFill>
              </a:rPr>
              <a:t>要么一个也连接不上。</a:t>
            </a:r>
          </a:p>
        </p:txBody>
      </p:sp>
      <p:sp>
        <p:nvSpPr>
          <p:cNvPr id="8" name="矩形 7"/>
          <p:cNvSpPr/>
          <p:nvPr/>
        </p:nvSpPr>
        <p:spPr>
          <a:xfrm>
            <a:off x="539552" y="1208539"/>
            <a:ext cx="7632848"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rPr>
              <a:t>端口</a:t>
            </a:r>
            <a:r>
              <a:rPr lang="en-US" altLang="zh-CN" sz="2000" b="1">
                <a:solidFill>
                  <a:srgbClr val="007C6A"/>
                </a:solidFill>
              </a:rPr>
              <a:t>6379</a:t>
            </a:r>
            <a:r>
              <a:rPr lang="zh-CN" altLang="en-US" sz="2000" b="1">
                <a:solidFill>
                  <a:srgbClr val="007C6A"/>
                </a:solidFill>
              </a:rPr>
              <a:t>从何而来</a:t>
            </a:r>
          </a:p>
        </p:txBody>
      </p:sp>
      <p:sp>
        <p:nvSpPr>
          <p:cNvPr id="9" name="矩形 8"/>
          <p:cNvSpPr/>
          <p:nvPr/>
        </p:nvSpPr>
        <p:spPr>
          <a:xfrm>
            <a:off x="1087996" y="4131234"/>
            <a:ext cx="6840760" cy="400110"/>
          </a:xfrm>
          <a:prstGeom prst="rect">
            <a:avLst/>
          </a:prstGeom>
        </p:spPr>
        <p:txBody>
          <a:bodyPr wrap="square">
            <a:spAutoFit/>
          </a:bodyPr>
          <a:lstStyle/>
          <a:p>
            <a:r>
              <a:rPr lang="zh-CN" altLang="en-US" sz="2000">
                <a:solidFill>
                  <a:srgbClr val="007C6A"/>
                </a:solidFill>
              </a:rPr>
              <a:t>使用命令</a:t>
            </a:r>
            <a:r>
              <a:rPr lang="zh-CN" altLang="en-US" sz="2000" b="1">
                <a:solidFill>
                  <a:srgbClr val="007C6A"/>
                </a:solidFill>
              </a:rPr>
              <a:t> </a:t>
            </a:r>
            <a:r>
              <a:rPr lang="en-US" altLang="zh-CN" sz="2000" b="1">
                <a:solidFill>
                  <a:srgbClr val="007C6A"/>
                </a:solidFill>
              </a:rPr>
              <a:t>select   &lt;</a:t>
            </a:r>
            <a:r>
              <a:rPr lang="en-US" altLang="zh-CN" sz="2000" b="1" err="1">
                <a:solidFill>
                  <a:srgbClr val="007C6A"/>
                </a:solidFill>
              </a:rPr>
              <a:t>dbid</a:t>
            </a:r>
            <a:r>
              <a:rPr lang="en-US" altLang="zh-CN" sz="2000" b="1">
                <a:solidFill>
                  <a:srgbClr val="007C6A"/>
                </a:solidFill>
              </a:rPr>
              <a:t>&gt;  </a:t>
            </a:r>
            <a:r>
              <a:rPr lang="zh-CN" altLang="en-US" sz="2000">
                <a:solidFill>
                  <a:srgbClr val="007C6A"/>
                </a:solidFill>
              </a:rPr>
              <a:t>来切换数据库。如</a:t>
            </a:r>
            <a:r>
              <a:rPr lang="en-US" altLang="zh-CN" sz="2000">
                <a:solidFill>
                  <a:srgbClr val="007C6A"/>
                </a:solidFill>
              </a:rPr>
              <a:t>: select 8 </a:t>
            </a:r>
            <a:endParaRPr lang="zh-CN" altLang="en-US" sz="2000">
              <a:solidFill>
                <a:srgbClr val="007C6A"/>
              </a:solidFill>
            </a:endParaRPr>
          </a:p>
        </p:txBody>
      </p:sp>
      <p:pic>
        <p:nvPicPr>
          <p:cNvPr id="6" name="图片 5"/>
          <p:cNvPicPr>
            <a:picLocks noChangeAspect="1"/>
          </p:cNvPicPr>
          <p:nvPr/>
        </p:nvPicPr>
        <p:blipFill>
          <a:blip r:embed="rId2"/>
          <a:stretch>
            <a:fillRect/>
          </a:stretch>
        </p:blipFill>
        <p:spPr>
          <a:xfrm>
            <a:off x="2546452" y="1703623"/>
            <a:ext cx="1809524" cy="961905"/>
          </a:xfrm>
          <a:prstGeom prst="rect">
            <a:avLst/>
          </a:prstGeom>
        </p:spPr>
      </p:pic>
      <p:sp>
        <p:nvSpPr>
          <p:cNvPr id="10" name="矩形 9"/>
          <p:cNvSpPr/>
          <p:nvPr/>
        </p:nvSpPr>
        <p:spPr>
          <a:xfrm>
            <a:off x="2483768" y="116632"/>
            <a:ext cx="2110193"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相关知识</a:t>
            </a:r>
            <a:endParaRPr lang="en-US" altLang="zh-CN" sz="2400" b="1">
              <a:solidFill>
                <a:schemeClr val="bg1"/>
              </a:solidFill>
            </a:endParaRPr>
          </a:p>
        </p:txBody>
      </p:sp>
    </p:spTree>
    <p:extLst>
      <p:ext uri="{BB962C8B-B14F-4D97-AF65-F5344CB8AC3E}">
        <p14:creationId xmlns:p14="http://schemas.microsoft.com/office/powerpoint/2010/main" val="598976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268760"/>
            <a:ext cx="3804247" cy="400110"/>
          </a:xfrm>
          <a:prstGeom prst="rect">
            <a:avLst/>
          </a:prstGeom>
        </p:spPr>
        <p:txBody>
          <a:bodyPr wrap="none">
            <a:spAutoFit/>
          </a:bodyPr>
          <a:lstStyle/>
          <a:p>
            <a:r>
              <a:rPr lang="en-US" altLang="zh-CN" sz="2000" b="1">
                <a:solidFill>
                  <a:srgbClr val="007C6A"/>
                </a:solidFill>
                <a:latin typeface="宋体" panose="02010600030101010101" pitchFamily="2" charset="-122"/>
              </a:rPr>
              <a:t>Redis</a:t>
            </a:r>
            <a:r>
              <a:rPr lang="zh-CN" altLang="en-US" sz="2000" b="1">
                <a:solidFill>
                  <a:srgbClr val="007C6A"/>
                </a:solidFill>
                <a:latin typeface="宋体" panose="02010600030101010101" pitchFamily="2" charset="-122"/>
              </a:rPr>
              <a:t>是单线程</a:t>
            </a:r>
            <a:r>
              <a:rPr lang="en-US" altLang="zh-CN" sz="2000" b="1">
                <a:solidFill>
                  <a:srgbClr val="007C6A"/>
                </a:solidFill>
                <a:latin typeface="宋体" panose="02010600030101010101" pitchFamily="2" charset="-122"/>
              </a:rPr>
              <a:t>+</a:t>
            </a:r>
            <a:r>
              <a:rPr lang="zh-CN" altLang="en-US" sz="2000" b="1">
                <a:solidFill>
                  <a:srgbClr val="007C6A"/>
                </a:solidFill>
                <a:latin typeface="宋体" panose="02010600030101010101" pitchFamily="2" charset="-122"/>
              </a:rPr>
              <a:t>多路</a:t>
            </a:r>
            <a:r>
              <a:rPr lang="en-US" altLang="zh-CN" sz="2000" b="1">
                <a:solidFill>
                  <a:srgbClr val="007C6A"/>
                </a:solidFill>
                <a:latin typeface="宋体" panose="02010600030101010101" pitchFamily="2" charset="-122"/>
              </a:rPr>
              <a:t>IO</a:t>
            </a:r>
            <a:r>
              <a:rPr lang="zh-CN" altLang="en-US" sz="2000" b="1">
                <a:solidFill>
                  <a:srgbClr val="007C6A"/>
                </a:solidFill>
                <a:latin typeface="宋体" panose="02010600030101010101" pitchFamily="2" charset="-122"/>
              </a:rPr>
              <a:t>复用技术</a:t>
            </a:r>
            <a:endParaRPr lang="zh-CN" altLang="en-US" sz="2000" b="1">
              <a:solidFill>
                <a:srgbClr val="007C6A"/>
              </a:solidFill>
              <a:latin typeface="Verdana" panose="020B0604030504040204" pitchFamily="34" charset="0"/>
            </a:endParaRPr>
          </a:p>
        </p:txBody>
      </p:sp>
      <p:sp>
        <p:nvSpPr>
          <p:cNvPr id="3" name="矩形 2"/>
          <p:cNvSpPr/>
          <p:nvPr/>
        </p:nvSpPr>
        <p:spPr>
          <a:xfrm>
            <a:off x="539552" y="1916832"/>
            <a:ext cx="8208912" cy="2460674"/>
          </a:xfrm>
          <a:prstGeom prst="rect">
            <a:avLst/>
          </a:prstGeom>
        </p:spPr>
        <p:txBody>
          <a:bodyPr wrap="square">
            <a:spAutoFit/>
          </a:bodyPr>
          <a:lstStyle/>
          <a:p>
            <a:pPr>
              <a:lnSpc>
                <a:spcPct val="130000"/>
              </a:lnSpc>
            </a:pPr>
            <a:r>
              <a:rPr lang="zh-CN" altLang="en-US" sz="2000">
                <a:solidFill>
                  <a:srgbClr val="007C6A"/>
                </a:solidFill>
              </a:rPr>
              <a:t>        多路复用是指使用一个线程来检查多个文件描述符（</a:t>
            </a:r>
            <a:r>
              <a:rPr lang="en-US" altLang="zh-CN" sz="2000">
                <a:solidFill>
                  <a:srgbClr val="007C6A"/>
                </a:solidFill>
              </a:rPr>
              <a:t>Socket</a:t>
            </a:r>
            <a:r>
              <a:rPr lang="zh-CN" altLang="en-US" sz="2000">
                <a:solidFill>
                  <a:srgbClr val="007C6A"/>
                </a:solidFill>
              </a:rPr>
              <a:t>）的就绪状态，比如调用</a:t>
            </a:r>
            <a:r>
              <a:rPr lang="en-US" altLang="zh-CN" sz="2000">
                <a:solidFill>
                  <a:srgbClr val="007C6A"/>
                </a:solidFill>
              </a:rPr>
              <a:t>select</a:t>
            </a:r>
            <a:r>
              <a:rPr lang="zh-CN" altLang="en-US" sz="2000">
                <a:solidFill>
                  <a:srgbClr val="007C6A"/>
                </a:solidFill>
              </a:rPr>
              <a:t>和</a:t>
            </a:r>
            <a:r>
              <a:rPr lang="en-US" altLang="zh-CN" sz="2000">
                <a:solidFill>
                  <a:srgbClr val="007C6A"/>
                </a:solidFill>
              </a:rPr>
              <a:t>poll</a:t>
            </a:r>
            <a:r>
              <a:rPr lang="zh-CN" altLang="en-US" sz="2000">
                <a:solidFill>
                  <a:srgbClr val="007C6A"/>
                </a:solidFill>
              </a:rPr>
              <a:t>函数，传入多个文件描述符，如果有一个文件描述符就绪，则返回，否则阻塞直到超时。得到就绪状态后进行真正的操作可以在同一个线程里执行，也可以启动线程执行（比如使用线程池）。</a:t>
            </a:r>
            <a:br>
              <a:rPr lang="zh-CN" altLang="en-US" sz="2000">
                <a:solidFill>
                  <a:srgbClr val="007C6A"/>
                </a:solidFill>
              </a:rPr>
            </a:br>
            <a:r>
              <a:rPr lang="en-US" altLang="zh-CN" sz="2000">
                <a:solidFill>
                  <a:srgbClr val="007C6A"/>
                </a:solidFill>
              </a:rPr>
              <a:t> </a:t>
            </a:r>
            <a:endParaRPr lang="zh-CN" altLang="en-US" sz="2000">
              <a:solidFill>
                <a:srgbClr val="007C6A"/>
              </a:solidFill>
            </a:endParaRPr>
          </a:p>
        </p:txBody>
      </p:sp>
      <p:sp>
        <p:nvSpPr>
          <p:cNvPr id="4" name="矩形 3"/>
          <p:cNvSpPr/>
          <p:nvPr/>
        </p:nvSpPr>
        <p:spPr>
          <a:xfrm>
            <a:off x="683568" y="4425413"/>
            <a:ext cx="7691529" cy="400110"/>
          </a:xfrm>
          <a:prstGeom prst="rect">
            <a:avLst/>
          </a:prstGeom>
        </p:spPr>
        <p:txBody>
          <a:bodyPr wrap="none">
            <a:spAutoFit/>
          </a:bodyPr>
          <a:lstStyle/>
          <a:p>
            <a:r>
              <a:rPr lang="zh-CN" altLang="en-US" sz="2000" b="1">
                <a:solidFill>
                  <a:srgbClr val="007C6A"/>
                </a:solidFill>
                <a:latin typeface="宋体" panose="02010600030101010101" pitchFamily="2" charset="-122"/>
              </a:rPr>
              <a:t>串行 </a:t>
            </a:r>
            <a:r>
              <a:rPr lang="en-US" altLang="zh-CN" sz="2000" b="1">
                <a:solidFill>
                  <a:srgbClr val="007C6A"/>
                </a:solidFill>
                <a:latin typeface="宋体" panose="02010600030101010101" pitchFamily="2" charset="-122"/>
              </a:rPr>
              <a:t>vs </a:t>
            </a:r>
            <a:r>
              <a:rPr lang="zh-CN" altLang="en-US" sz="2000" b="1">
                <a:solidFill>
                  <a:srgbClr val="007C6A"/>
                </a:solidFill>
                <a:latin typeface="宋体" panose="02010600030101010101" pitchFamily="2" charset="-122"/>
              </a:rPr>
              <a:t>多线程</a:t>
            </a:r>
            <a:r>
              <a:rPr lang="en-US" altLang="zh-CN" sz="2000" b="1">
                <a:solidFill>
                  <a:srgbClr val="007C6A"/>
                </a:solidFill>
                <a:latin typeface="宋体" panose="02010600030101010101" pitchFamily="2" charset="-122"/>
              </a:rPr>
              <a:t>+</a:t>
            </a:r>
            <a:r>
              <a:rPr lang="zh-CN" altLang="en-US" sz="2000" b="1">
                <a:solidFill>
                  <a:srgbClr val="007C6A"/>
                </a:solidFill>
                <a:latin typeface="宋体" panose="02010600030101010101" pitchFamily="2" charset="-122"/>
              </a:rPr>
              <a:t>锁（</a:t>
            </a:r>
            <a:r>
              <a:rPr lang="en-US" altLang="zh-CN" sz="2000" b="1">
                <a:solidFill>
                  <a:srgbClr val="007C6A"/>
                </a:solidFill>
                <a:latin typeface="宋体" panose="02010600030101010101" pitchFamily="2" charset="-122"/>
              </a:rPr>
              <a:t>memcached</a:t>
            </a:r>
            <a:r>
              <a:rPr lang="zh-CN" altLang="en-US" sz="2000" b="1">
                <a:solidFill>
                  <a:srgbClr val="007C6A"/>
                </a:solidFill>
                <a:latin typeface="宋体" panose="02010600030101010101" pitchFamily="2" charset="-122"/>
              </a:rPr>
              <a:t>） </a:t>
            </a:r>
            <a:r>
              <a:rPr lang="en-US" altLang="zh-CN" sz="2000" b="1">
                <a:solidFill>
                  <a:srgbClr val="007C6A"/>
                </a:solidFill>
                <a:latin typeface="宋体" panose="02010600030101010101" pitchFamily="2" charset="-122"/>
              </a:rPr>
              <a:t>vs </a:t>
            </a:r>
            <a:r>
              <a:rPr lang="zh-CN" altLang="en-US" sz="2000" b="1">
                <a:solidFill>
                  <a:srgbClr val="007C6A"/>
                </a:solidFill>
                <a:latin typeface="宋体" panose="02010600030101010101" pitchFamily="2" charset="-122"/>
              </a:rPr>
              <a:t>单线程</a:t>
            </a:r>
            <a:r>
              <a:rPr lang="en-US" altLang="zh-CN" sz="2000" b="1">
                <a:solidFill>
                  <a:srgbClr val="007C6A"/>
                </a:solidFill>
                <a:latin typeface="宋体" panose="02010600030101010101" pitchFamily="2" charset="-122"/>
              </a:rPr>
              <a:t>+</a:t>
            </a:r>
            <a:r>
              <a:rPr lang="zh-CN" altLang="en-US" sz="2000" b="1">
                <a:solidFill>
                  <a:srgbClr val="007C6A"/>
                </a:solidFill>
                <a:latin typeface="宋体" panose="02010600030101010101" pitchFamily="2" charset="-122"/>
              </a:rPr>
              <a:t>多路</a:t>
            </a:r>
            <a:r>
              <a:rPr lang="en-US" altLang="zh-CN" sz="2000" b="1">
                <a:solidFill>
                  <a:srgbClr val="007C6A"/>
                </a:solidFill>
                <a:latin typeface="宋体" panose="02010600030101010101" pitchFamily="2" charset="-122"/>
              </a:rPr>
              <a:t>IO</a:t>
            </a:r>
            <a:r>
              <a:rPr lang="zh-CN" altLang="en-US" sz="2000" b="1">
                <a:solidFill>
                  <a:srgbClr val="007C6A"/>
                </a:solidFill>
                <a:latin typeface="宋体" panose="02010600030101010101" pitchFamily="2" charset="-122"/>
              </a:rPr>
              <a:t>复用</a:t>
            </a:r>
            <a:r>
              <a:rPr lang="en-US" altLang="zh-CN" sz="2000" b="1">
                <a:solidFill>
                  <a:srgbClr val="007C6A"/>
                </a:solidFill>
                <a:latin typeface="宋体" panose="02010600030101010101" pitchFamily="2" charset="-122"/>
              </a:rPr>
              <a:t>(Redis)</a:t>
            </a:r>
            <a:endParaRPr lang="zh-CN" altLang="en-US" sz="2000" b="1">
              <a:solidFill>
                <a:srgbClr val="007C6A"/>
              </a:solidFill>
              <a:latin typeface="Verdana" panose="020B0604030504040204" pitchFamily="34" charset="0"/>
            </a:endParaRPr>
          </a:p>
        </p:txBody>
      </p:sp>
      <p:sp>
        <p:nvSpPr>
          <p:cNvPr id="5" name="矩形 4"/>
          <p:cNvSpPr/>
          <p:nvPr/>
        </p:nvSpPr>
        <p:spPr>
          <a:xfrm>
            <a:off x="2483768" y="116632"/>
            <a:ext cx="3317255"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相关知识</a:t>
            </a:r>
            <a:r>
              <a:rPr lang="en-US" altLang="zh-CN" sz="2400" b="1">
                <a:solidFill>
                  <a:schemeClr val="bg1"/>
                </a:solidFill>
              </a:rPr>
              <a:t>—</a:t>
            </a:r>
            <a:r>
              <a:rPr lang="zh-CN" altLang="en-US" sz="2400" b="1">
                <a:solidFill>
                  <a:schemeClr val="bg1"/>
                </a:solidFill>
              </a:rPr>
              <a:t>单线程</a:t>
            </a:r>
            <a:endParaRPr lang="en-US" altLang="zh-CN" sz="2400" b="1">
              <a:solidFill>
                <a:schemeClr val="bg1"/>
              </a:solidFill>
            </a:endParaRPr>
          </a:p>
        </p:txBody>
      </p:sp>
    </p:spTree>
    <p:extLst>
      <p:ext uri="{BB962C8B-B14F-4D97-AF65-F5344CB8AC3E}">
        <p14:creationId xmlns:p14="http://schemas.microsoft.com/office/powerpoint/2010/main" val="1650287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2797882"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a:t>
            </a:r>
            <a:endParaRPr lang="en-US" altLang="zh-CN" sz="2400" b="1">
              <a:solidFill>
                <a:schemeClr val="bg1"/>
              </a:solidFill>
            </a:endParaRPr>
          </a:p>
        </p:txBody>
      </p:sp>
      <p:sp>
        <p:nvSpPr>
          <p:cNvPr id="3" name="矩形 2"/>
          <p:cNvSpPr/>
          <p:nvPr/>
        </p:nvSpPr>
        <p:spPr>
          <a:xfrm>
            <a:off x="676824" y="934129"/>
            <a:ext cx="2428422" cy="664862"/>
          </a:xfrm>
          <a:prstGeom prst="rect">
            <a:avLst/>
          </a:prstGeom>
        </p:spPr>
        <p:txBody>
          <a:bodyPr wrap="none">
            <a:spAutoFit/>
          </a:bodyPr>
          <a:lstStyle/>
          <a:p>
            <a:pPr>
              <a:lnSpc>
                <a:spcPct val="150000"/>
              </a:lnSpc>
            </a:pPr>
            <a:r>
              <a:rPr lang="en-US" altLang="zh-CN" sz="2800" b="1">
                <a:solidFill>
                  <a:srgbClr val="007C6A"/>
                </a:solidFill>
              </a:rPr>
              <a:t>Redis</a:t>
            </a:r>
            <a:r>
              <a:rPr lang="zh-CN" altLang="en-US" sz="2800" b="1">
                <a:solidFill>
                  <a:srgbClr val="007C6A"/>
                </a:solidFill>
              </a:rPr>
              <a:t>数据类型</a:t>
            </a:r>
            <a:endParaRPr lang="en-US" altLang="zh-CN" sz="2800" b="1">
              <a:solidFill>
                <a:srgbClr val="007C6A"/>
              </a:solidFill>
            </a:endParaRPr>
          </a:p>
        </p:txBody>
      </p:sp>
      <p:sp>
        <p:nvSpPr>
          <p:cNvPr id="4" name="矩形 3"/>
          <p:cNvSpPr/>
          <p:nvPr/>
        </p:nvSpPr>
        <p:spPr>
          <a:xfrm>
            <a:off x="3491880" y="1772816"/>
            <a:ext cx="1359668"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string</a:t>
            </a:r>
          </a:p>
        </p:txBody>
      </p:sp>
      <p:sp>
        <p:nvSpPr>
          <p:cNvPr id="5" name="矩形 4"/>
          <p:cNvSpPr/>
          <p:nvPr/>
        </p:nvSpPr>
        <p:spPr>
          <a:xfrm>
            <a:off x="3491880" y="2463005"/>
            <a:ext cx="938077"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set</a:t>
            </a:r>
          </a:p>
        </p:txBody>
      </p:sp>
      <p:sp>
        <p:nvSpPr>
          <p:cNvPr id="6" name="矩形 5"/>
          <p:cNvSpPr/>
          <p:nvPr/>
        </p:nvSpPr>
        <p:spPr>
          <a:xfrm>
            <a:off x="3486062" y="3228526"/>
            <a:ext cx="925253"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list</a:t>
            </a:r>
          </a:p>
        </p:txBody>
      </p:sp>
      <p:sp>
        <p:nvSpPr>
          <p:cNvPr id="7" name="矩形 6"/>
          <p:cNvSpPr/>
          <p:nvPr/>
        </p:nvSpPr>
        <p:spPr>
          <a:xfrm>
            <a:off x="3486061" y="3994047"/>
            <a:ext cx="1208985"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hash</a:t>
            </a:r>
          </a:p>
        </p:txBody>
      </p:sp>
      <p:sp>
        <p:nvSpPr>
          <p:cNvPr id="8" name="矩形 7"/>
          <p:cNvSpPr/>
          <p:nvPr/>
        </p:nvSpPr>
        <p:spPr>
          <a:xfrm>
            <a:off x="3486060" y="4759568"/>
            <a:ext cx="1099981"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zset</a:t>
            </a:r>
          </a:p>
        </p:txBody>
      </p:sp>
      <p:sp>
        <p:nvSpPr>
          <p:cNvPr id="9" name="矩形 8"/>
          <p:cNvSpPr/>
          <p:nvPr/>
        </p:nvSpPr>
        <p:spPr>
          <a:xfrm>
            <a:off x="978237" y="3111136"/>
            <a:ext cx="1018420"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key</a:t>
            </a:r>
          </a:p>
        </p:txBody>
      </p:sp>
      <p:sp>
        <p:nvSpPr>
          <p:cNvPr id="10" name="矩形 9"/>
          <p:cNvSpPr/>
          <p:nvPr/>
        </p:nvSpPr>
        <p:spPr>
          <a:xfrm>
            <a:off x="2483768" y="3080359"/>
            <a:ext cx="495649" cy="523220"/>
          </a:xfrm>
          <a:prstGeom prst="rect">
            <a:avLst/>
          </a:prstGeom>
        </p:spPr>
        <p:txBody>
          <a:bodyPr wrap="none">
            <a:spAutoFit/>
          </a:bodyPr>
          <a:lstStyle/>
          <a:p>
            <a:r>
              <a:rPr lang="en-US" altLang="zh-CN" sz="2800" b="1">
                <a:solidFill>
                  <a:srgbClr val="007C6A"/>
                </a:solidFill>
                <a:latin typeface="Verdana" panose="020B0604030504040204" pitchFamily="34" charset="0"/>
              </a:rPr>
              <a:t>+</a:t>
            </a:r>
          </a:p>
        </p:txBody>
      </p:sp>
    </p:spTree>
    <p:extLst>
      <p:ext uri="{BB962C8B-B14F-4D97-AF65-F5344CB8AC3E}">
        <p14:creationId xmlns:p14="http://schemas.microsoft.com/office/powerpoint/2010/main" val="4125049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3517181"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--Key</a:t>
            </a:r>
          </a:p>
        </p:txBody>
      </p:sp>
      <p:sp>
        <p:nvSpPr>
          <p:cNvPr id="3" name="矩形 2"/>
          <p:cNvSpPr/>
          <p:nvPr/>
        </p:nvSpPr>
        <p:spPr>
          <a:xfrm>
            <a:off x="827584" y="1052736"/>
            <a:ext cx="3776996" cy="1200329"/>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keys  *</a:t>
            </a:r>
          </a:p>
          <a:p>
            <a:pPr marL="800100" lvl="1" indent="-342900">
              <a:lnSpc>
                <a:spcPct val="150000"/>
              </a:lnSpc>
              <a:buFont typeface="Arial" panose="020B0604020202020204" pitchFamily="34" charset="0"/>
              <a:buChar char="•"/>
            </a:pPr>
            <a:r>
              <a:rPr lang="zh-CN" altLang="en-US" sz="2400" b="1">
                <a:solidFill>
                  <a:srgbClr val="007C6A"/>
                </a:solidFill>
              </a:rPr>
              <a:t>查询当前库的所有键</a:t>
            </a:r>
            <a:endParaRPr lang="en-US" altLang="zh-CN" sz="2400" b="1">
              <a:solidFill>
                <a:srgbClr val="007C6A"/>
              </a:solidFill>
            </a:endParaRPr>
          </a:p>
        </p:txBody>
      </p:sp>
      <p:sp>
        <p:nvSpPr>
          <p:cNvPr id="4" name="矩形 3"/>
          <p:cNvSpPr/>
          <p:nvPr/>
        </p:nvSpPr>
        <p:spPr>
          <a:xfrm>
            <a:off x="827584" y="2443960"/>
            <a:ext cx="213199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exists  &lt;key&gt;</a:t>
            </a:r>
          </a:p>
        </p:txBody>
      </p:sp>
      <p:sp>
        <p:nvSpPr>
          <p:cNvPr id="5" name="矩形 4"/>
          <p:cNvSpPr/>
          <p:nvPr/>
        </p:nvSpPr>
        <p:spPr>
          <a:xfrm>
            <a:off x="863229" y="2992254"/>
            <a:ext cx="377699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判断某个键是否存在</a:t>
            </a:r>
            <a:endParaRPr lang="en-US" altLang="zh-CN" sz="2400" b="1">
              <a:solidFill>
                <a:srgbClr val="007C6A"/>
              </a:solidFill>
            </a:endParaRPr>
          </a:p>
        </p:txBody>
      </p:sp>
      <p:sp>
        <p:nvSpPr>
          <p:cNvPr id="6" name="矩形 5"/>
          <p:cNvSpPr/>
          <p:nvPr/>
        </p:nvSpPr>
        <p:spPr>
          <a:xfrm>
            <a:off x="863229" y="3829480"/>
            <a:ext cx="219476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type  &lt;key&gt;   </a:t>
            </a:r>
          </a:p>
        </p:txBody>
      </p:sp>
      <p:sp>
        <p:nvSpPr>
          <p:cNvPr id="7" name="矩形 6"/>
          <p:cNvSpPr/>
          <p:nvPr/>
        </p:nvSpPr>
        <p:spPr>
          <a:xfrm>
            <a:off x="898874" y="4377774"/>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查看键的类型</a:t>
            </a:r>
            <a:endParaRPr lang="en-US" altLang="zh-CN" sz="2400" b="1">
              <a:solidFill>
                <a:srgbClr val="007C6A"/>
              </a:solidFill>
            </a:endParaRPr>
          </a:p>
        </p:txBody>
      </p:sp>
      <p:sp>
        <p:nvSpPr>
          <p:cNvPr id="8" name="矩形 7"/>
          <p:cNvSpPr/>
          <p:nvPr/>
        </p:nvSpPr>
        <p:spPr>
          <a:xfrm>
            <a:off x="863229" y="5122143"/>
            <a:ext cx="181004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del  &lt;key&gt;</a:t>
            </a:r>
          </a:p>
        </p:txBody>
      </p:sp>
      <p:sp>
        <p:nvSpPr>
          <p:cNvPr id="9" name="矩形 8"/>
          <p:cNvSpPr/>
          <p:nvPr/>
        </p:nvSpPr>
        <p:spPr>
          <a:xfrm>
            <a:off x="898874" y="5670437"/>
            <a:ext cx="2539478"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删除某个键</a:t>
            </a:r>
            <a:endParaRPr lang="en-US" altLang="zh-CN" sz="2400" b="1">
              <a:solidFill>
                <a:srgbClr val="007C6A"/>
              </a:solidFill>
            </a:endParaRPr>
          </a:p>
        </p:txBody>
      </p:sp>
    </p:spTree>
    <p:extLst>
      <p:ext uri="{BB962C8B-B14F-4D97-AF65-F5344CB8AC3E}">
        <p14:creationId xmlns:p14="http://schemas.microsoft.com/office/powerpoint/2010/main" val="2700593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196752"/>
            <a:ext cx="381527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expire   &lt;key&gt;   &lt;seconds&gt;</a:t>
            </a:r>
          </a:p>
        </p:txBody>
      </p:sp>
      <p:sp>
        <p:nvSpPr>
          <p:cNvPr id="3" name="矩形 2"/>
          <p:cNvSpPr/>
          <p:nvPr/>
        </p:nvSpPr>
        <p:spPr>
          <a:xfrm>
            <a:off x="863229" y="1745046"/>
            <a:ext cx="532389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为键值设置过期时间，单位秒。</a:t>
            </a:r>
            <a:endParaRPr lang="en-US" altLang="zh-CN" sz="2400" b="1">
              <a:solidFill>
                <a:srgbClr val="007C6A"/>
              </a:solidFill>
            </a:endParaRPr>
          </a:p>
        </p:txBody>
      </p:sp>
      <p:sp>
        <p:nvSpPr>
          <p:cNvPr id="4" name="矩形 3"/>
          <p:cNvSpPr/>
          <p:nvPr/>
        </p:nvSpPr>
        <p:spPr>
          <a:xfrm>
            <a:off x="1187624" y="4365104"/>
            <a:ext cx="6625532"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rPr>
              <a:t>查看还有多少秒过期，</a:t>
            </a:r>
            <a:r>
              <a:rPr lang="en-US" altLang="zh-CN" sz="2000" b="1">
                <a:solidFill>
                  <a:srgbClr val="007C6A"/>
                </a:solidFill>
              </a:rPr>
              <a:t>-1</a:t>
            </a:r>
            <a:r>
              <a:rPr lang="zh-CN" altLang="en-US" sz="2000" b="1">
                <a:solidFill>
                  <a:srgbClr val="007C6A"/>
                </a:solidFill>
              </a:rPr>
              <a:t>表示永不过期，</a:t>
            </a:r>
            <a:r>
              <a:rPr lang="en-US" altLang="zh-CN" sz="2000" b="1">
                <a:solidFill>
                  <a:srgbClr val="007C6A"/>
                </a:solidFill>
              </a:rPr>
              <a:t>-2</a:t>
            </a:r>
            <a:r>
              <a:rPr lang="zh-CN" altLang="en-US" sz="2000" b="1">
                <a:solidFill>
                  <a:srgbClr val="007C6A"/>
                </a:solidFill>
              </a:rPr>
              <a:t>表示已过期</a:t>
            </a:r>
          </a:p>
        </p:txBody>
      </p:sp>
      <p:sp>
        <p:nvSpPr>
          <p:cNvPr id="5" name="矩形 4"/>
          <p:cNvSpPr/>
          <p:nvPr/>
        </p:nvSpPr>
        <p:spPr>
          <a:xfrm>
            <a:off x="863229" y="3407372"/>
            <a:ext cx="183851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ttl   &lt;key&gt; </a:t>
            </a:r>
          </a:p>
        </p:txBody>
      </p:sp>
      <p:sp>
        <p:nvSpPr>
          <p:cNvPr id="9" name="矩形 8"/>
          <p:cNvSpPr/>
          <p:nvPr/>
        </p:nvSpPr>
        <p:spPr>
          <a:xfrm>
            <a:off x="2483768" y="116632"/>
            <a:ext cx="3517181"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--Key</a:t>
            </a:r>
          </a:p>
        </p:txBody>
      </p:sp>
    </p:spTree>
    <p:extLst>
      <p:ext uri="{BB962C8B-B14F-4D97-AF65-F5344CB8AC3E}">
        <p14:creationId xmlns:p14="http://schemas.microsoft.com/office/powerpoint/2010/main" val="370975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9295" y="1396274"/>
            <a:ext cx="4824536" cy="95173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b="1">
                <a:solidFill>
                  <a:srgbClr val="007C6A"/>
                </a:solidFill>
                <a:latin typeface="Verdana" panose="020B0604030504040204" pitchFamily="34" charset="0"/>
                <a:ea typeface="Verdana" panose="020B0604030504040204" pitchFamily="34" charset="0"/>
                <a:cs typeface="Verdana" panose="020B0604030504040204" pitchFamily="34" charset="0"/>
              </a:rPr>
              <a:t>dbsize </a:t>
            </a:r>
            <a:r>
              <a:rPr lang="en-US" altLang="zh-CN" sz="2000" b="1">
                <a:solidFill>
                  <a:srgbClr val="007C6A"/>
                </a:solidFill>
                <a:latin typeface="宋体" panose="02010600030101010101" pitchFamily="2" charset="-122"/>
              </a:rPr>
              <a:t> </a:t>
            </a:r>
            <a:endParaRPr lang="zh-CN" altLang="en-US" sz="2000" b="1">
              <a:solidFill>
                <a:srgbClr val="007C6A"/>
              </a:solidFill>
              <a:latin typeface="宋体" panose="02010600030101010101" pitchFamily="2" charset="-122"/>
            </a:endParaRPr>
          </a:p>
          <a:p>
            <a:pPr marL="342900" indent="-342900">
              <a:lnSpc>
                <a:spcPct val="150000"/>
              </a:lnSpc>
              <a:buFont typeface="Arial" panose="020B0604020202020204" pitchFamily="34" charset="0"/>
              <a:buChar char="•"/>
            </a:pPr>
            <a:r>
              <a:rPr lang="zh-CN" altLang="en-US" sz="2000" b="1">
                <a:solidFill>
                  <a:srgbClr val="007C6A"/>
                </a:solidFill>
                <a:latin typeface="宋体" panose="02010600030101010101" pitchFamily="2" charset="-122"/>
              </a:rPr>
              <a:t>查看当前数据库的</a:t>
            </a:r>
            <a:r>
              <a:rPr lang="en-US" altLang="zh-CN" sz="2000" b="1">
                <a:solidFill>
                  <a:srgbClr val="007C6A"/>
                </a:solidFill>
                <a:latin typeface="Verdana" panose="020B0604030504040204" pitchFamily="34" charset="0"/>
              </a:rPr>
              <a:t>key</a:t>
            </a:r>
            <a:r>
              <a:rPr lang="zh-CN" altLang="en-US" sz="2000" b="1">
                <a:solidFill>
                  <a:srgbClr val="007C6A"/>
                </a:solidFill>
                <a:latin typeface="宋体" panose="02010600030101010101" pitchFamily="2" charset="-122"/>
              </a:rPr>
              <a:t>的数量</a:t>
            </a:r>
          </a:p>
        </p:txBody>
      </p:sp>
      <p:sp>
        <p:nvSpPr>
          <p:cNvPr id="3" name="矩形 2"/>
          <p:cNvSpPr/>
          <p:nvPr/>
        </p:nvSpPr>
        <p:spPr>
          <a:xfrm>
            <a:off x="815226" y="2708920"/>
            <a:ext cx="4128015" cy="1015663"/>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a:solidFill>
                  <a:srgbClr val="007C6A"/>
                </a:solidFill>
                <a:latin typeface="Verdana" panose="020B0604030504040204" pitchFamily="34" charset="0"/>
              </a:rPr>
              <a:t>flushdb</a:t>
            </a:r>
            <a:endParaRPr lang="en-US" altLang="zh-CN" sz="2000" b="1">
              <a:solidFill>
                <a:srgbClr val="007C6A"/>
              </a:solidFill>
              <a:latin typeface="宋体" panose="02010600030101010101" pitchFamily="2" charset="-122"/>
            </a:endParaRPr>
          </a:p>
          <a:p>
            <a:pPr marL="342900" lvl="1" indent="-342900">
              <a:lnSpc>
                <a:spcPct val="150000"/>
              </a:lnSpc>
              <a:buFont typeface="Arial" panose="020B0604020202020204" pitchFamily="34" charset="0"/>
              <a:buChar char="•"/>
            </a:pPr>
            <a:r>
              <a:rPr lang="en-US" altLang="zh-CN" sz="2000" b="1">
                <a:solidFill>
                  <a:srgbClr val="007C6A"/>
                </a:solidFill>
                <a:latin typeface="宋体" panose="02010600030101010101" pitchFamily="2" charset="-122"/>
              </a:rPr>
              <a:t> </a:t>
            </a:r>
            <a:r>
              <a:rPr lang="zh-CN" altLang="en-US" sz="2000" b="1">
                <a:solidFill>
                  <a:srgbClr val="007C6A"/>
                </a:solidFill>
                <a:latin typeface="宋体" panose="02010600030101010101" pitchFamily="2" charset="-122"/>
              </a:rPr>
              <a:t>清空当前库</a:t>
            </a:r>
            <a:endParaRPr lang="zh-CN" altLang="en-US" sz="2000" b="1">
              <a:solidFill>
                <a:srgbClr val="007C6A"/>
              </a:solidFill>
              <a:latin typeface="Verdana" panose="020B0604030504040204" pitchFamily="34" charset="0"/>
            </a:endParaRPr>
          </a:p>
        </p:txBody>
      </p:sp>
      <p:sp>
        <p:nvSpPr>
          <p:cNvPr id="5" name="矩形 4"/>
          <p:cNvSpPr/>
          <p:nvPr/>
        </p:nvSpPr>
        <p:spPr>
          <a:xfrm>
            <a:off x="815225" y="4085494"/>
            <a:ext cx="4128015" cy="943528"/>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a:solidFill>
                  <a:srgbClr val="007C6A"/>
                </a:solidFill>
                <a:latin typeface="Verdana" panose="020B0604030504040204" pitchFamily="34" charset="0"/>
              </a:rPr>
              <a:t>flushall</a:t>
            </a:r>
            <a:endParaRPr lang="en-US" altLang="zh-CN" sz="2000" b="1">
              <a:solidFill>
                <a:srgbClr val="007C6A"/>
              </a:solidFill>
              <a:latin typeface="宋体" panose="02010600030101010101" pitchFamily="2" charset="-122"/>
            </a:endParaRPr>
          </a:p>
          <a:p>
            <a:pPr marL="342900" lvl="1" indent="-342900">
              <a:lnSpc>
                <a:spcPct val="150000"/>
              </a:lnSpc>
              <a:buFont typeface="Arial" panose="020B0604020202020204" pitchFamily="34" charset="0"/>
              <a:buChar char="•"/>
            </a:pPr>
            <a:r>
              <a:rPr lang="zh-CN" altLang="en-US" sz="2000" b="1">
                <a:solidFill>
                  <a:srgbClr val="007C6A"/>
                </a:solidFill>
                <a:latin typeface="宋体" panose="02010600030101010101" pitchFamily="2" charset="-122"/>
              </a:rPr>
              <a:t>通杀全部库 </a:t>
            </a:r>
          </a:p>
        </p:txBody>
      </p:sp>
      <p:sp>
        <p:nvSpPr>
          <p:cNvPr id="7" name="矩形 6"/>
          <p:cNvSpPr/>
          <p:nvPr/>
        </p:nvSpPr>
        <p:spPr>
          <a:xfrm>
            <a:off x="2483768" y="116632"/>
            <a:ext cx="3517181"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--Key</a:t>
            </a:r>
          </a:p>
        </p:txBody>
      </p:sp>
    </p:spTree>
    <p:extLst>
      <p:ext uri="{BB962C8B-B14F-4D97-AF65-F5344CB8AC3E}">
        <p14:creationId xmlns:p14="http://schemas.microsoft.com/office/powerpoint/2010/main" val="1948026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3804568"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--String</a:t>
            </a:r>
          </a:p>
        </p:txBody>
      </p:sp>
      <p:sp>
        <p:nvSpPr>
          <p:cNvPr id="3" name="矩形 2"/>
          <p:cNvSpPr/>
          <p:nvPr/>
        </p:nvSpPr>
        <p:spPr>
          <a:xfrm>
            <a:off x="643645" y="1988840"/>
            <a:ext cx="7992888" cy="3046988"/>
          </a:xfrm>
          <a:prstGeom prst="rect">
            <a:avLst/>
          </a:prstGeom>
        </p:spPr>
        <p:txBody>
          <a:bodyPr wrap="square">
            <a:spAutoFit/>
          </a:bodyPr>
          <a:lstStyle/>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是</a:t>
            </a:r>
            <a:r>
              <a:rPr lang="en-US" altLang="zh-CN" sz="2400" b="1">
                <a:solidFill>
                  <a:srgbClr val="007C6A"/>
                </a:solidFill>
                <a:latin typeface="+mn-ea"/>
              </a:rPr>
              <a:t>Redis</a:t>
            </a:r>
            <a:r>
              <a:rPr lang="zh-CN" altLang="en-US" sz="2400" b="1">
                <a:solidFill>
                  <a:srgbClr val="007C6A"/>
                </a:solidFill>
                <a:latin typeface="+mn-ea"/>
              </a:rPr>
              <a:t>最基本的类型，你可以理解成与</a:t>
            </a:r>
            <a:r>
              <a:rPr lang="en-US" altLang="zh-CN" sz="2400" b="1">
                <a:solidFill>
                  <a:srgbClr val="007C6A"/>
                </a:solidFill>
                <a:latin typeface="+mn-ea"/>
              </a:rPr>
              <a:t>Memcached</a:t>
            </a:r>
            <a:r>
              <a:rPr lang="zh-CN" altLang="en-US" sz="2400" b="1">
                <a:solidFill>
                  <a:srgbClr val="007C6A"/>
                </a:solidFill>
                <a:latin typeface="+mn-ea"/>
              </a:rPr>
              <a:t>一模一样的类型，一个</a:t>
            </a:r>
            <a:r>
              <a:rPr lang="en-US" altLang="zh-CN" sz="2400" b="1">
                <a:solidFill>
                  <a:srgbClr val="007C6A"/>
                </a:solidFill>
                <a:latin typeface="+mn-ea"/>
              </a:rPr>
              <a:t>key</a:t>
            </a:r>
            <a:r>
              <a:rPr lang="zh-CN" altLang="en-US" sz="2400" b="1">
                <a:solidFill>
                  <a:srgbClr val="007C6A"/>
                </a:solidFill>
                <a:latin typeface="+mn-ea"/>
              </a:rPr>
              <a:t>对应一个</a:t>
            </a:r>
            <a:r>
              <a:rPr lang="en-US" altLang="zh-CN" sz="2400" b="1">
                <a:solidFill>
                  <a:srgbClr val="007C6A"/>
                </a:solidFill>
                <a:latin typeface="+mn-ea"/>
              </a:rPr>
              <a:t>value</a:t>
            </a:r>
            <a:r>
              <a:rPr lang="zh-CN" altLang="en-US" sz="2400" b="1">
                <a:solidFill>
                  <a:srgbClr val="007C6A"/>
                </a:solidFill>
                <a:latin typeface="+mn-ea"/>
              </a:rPr>
              <a:t>。</a:t>
            </a: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类型是二进制安全的。意味着</a:t>
            </a:r>
            <a:r>
              <a:rPr lang="en-US" altLang="zh-CN" sz="2400" b="1">
                <a:solidFill>
                  <a:srgbClr val="007C6A"/>
                </a:solidFill>
                <a:latin typeface="+mn-ea"/>
              </a:rPr>
              <a:t>Redis</a:t>
            </a:r>
            <a:r>
              <a:rPr lang="zh-CN" altLang="en-US" sz="2400" b="1">
                <a:solidFill>
                  <a:srgbClr val="007C6A"/>
                </a:solidFill>
                <a:latin typeface="+mn-ea"/>
              </a:rPr>
              <a:t>的</a:t>
            </a:r>
            <a:r>
              <a:rPr lang="en-US" altLang="zh-CN" sz="2400" b="1">
                <a:solidFill>
                  <a:srgbClr val="007C6A"/>
                </a:solidFill>
                <a:latin typeface="+mn-ea"/>
              </a:rPr>
              <a:t>string</a:t>
            </a:r>
            <a:r>
              <a:rPr lang="zh-CN" altLang="en-US" sz="2400" b="1">
                <a:solidFill>
                  <a:srgbClr val="007C6A"/>
                </a:solidFill>
                <a:latin typeface="+mn-ea"/>
              </a:rPr>
              <a:t>可以包含任何数据。比如</a:t>
            </a:r>
            <a:r>
              <a:rPr lang="en-US" altLang="zh-CN" sz="2400" b="1">
                <a:solidFill>
                  <a:srgbClr val="007C6A"/>
                </a:solidFill>
                <a:latin typeface="+mn-ea"/>
              </a:rPr>
              <a:t>jpg</a:t>
            </a:r>
            <a:r>
              <a:rPr lang="zh-CN" altLang="en-US" sz="2400" b="1">
                <a:solidFill>
                  <a:srgbClr val="007C6A"/>
                </a:solidFill>
                <a:latin typeface="+mn-ea"/>
              </a:rPr>
              <a:t>图片或者序列化的对象 。</a:t>
            </a: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a:t>
            </a:r>
            <a:r>
              <a:rPr lang="en-US" altLang="zh-CN" sz="2400" b="1">
                <a:solidFill>
                  <a:srgbClr val="007C6A"/>
                </a:solidFill>
                <a:latin typeface="+mn-ea"/>
              </a:rPr>
              <a:t>Redis</a:t>
            </a:r>
            <a:r>
              <a:rPr lang="zh-CN" altLang="en-US" sz="2400" b="1">
                <a:solidFill>
                  <a:srgbClr val="007C6A"/>
                </a:solidFill>
                <a:latin typeface="+mn-ea"/>
              </a:rPr>
              <a:t>最基本的数据类型，一个</a:t>
            </a:r>
            <a:r>
              <a:rPr lang="en-US" altLang="zh-CN" sz="2400" b="1">
                <a:solidFill>
                  <a:srgbClr val="007C6A"/>
                </a:solidFill>
                <a:latin typeface="+mn-ea"/>
              </a:rPr>
              <a:t>Redis</a:t>
            </a:r>
            <a:r>
              <a:rPr lang="zh-CN" altLang="en-US" sz="2400" b="1">
                <a:solidFill>
                  <a:srgbClr val="007C6A"/>
                </a:solidFill>
                <a:latin typeface="+mn-ea"/>
              </a:rPr>
              <a:t>中字符串</a:t>
            </a:r>
            <a:r>
              <a:rPr lang="en-US" altLang="zh-CN" sz="2400" b="1">
                <a:solidFill>
                  <a:srgbClr val="007C6A"/>
                </a:solidFill>
                <a:latin typeface="+mn-ea"/>
              </a:rPr>
              <a:t>value</a:t>
            </a:r>
            <a:r>
              <a:rPr lang="zh-CN" altLang="en-US" sz="2400" b="1">
                <a:solidFill>
                  <a:srgbClr val="007C6A"/>
                </a:solidFill>
                <a:latin typeface="+mn-ea"/>
              </a:rPr>
              <a:t>最多可以是</a:t>
            </a:r>
            <a:r>
              <a:rPr lang="en-US" altLang="zh-CN" sz="2400" b="1">
                <a:solidFill>
                  <a:srgbClr val="007C6A"/>
                </a:solidFill>
                <a:latin typeface="+mn-ea"/>
              </a:rPr>
              <a:t>512M</a:t>
            </a:r>
            <a:endParaRPr lang="zh-CN" altLang="en-US" sz="2400" b="1">
              <a:solidFill>
                <a:srgbClr val="007C6A"/>
              </a:solidFill>
              <a:latin typeface="+mn-ea"/>
            </a:endParaRPr>
          </a:p>
        </p:txBody>
      </p:sp>
      <p:sp>
        <p:nvSpPr>
          <p:cNvPr id="4" name="矩形 3"/>
          <p:cNvSpPr/>
          <p:nvPr/>
        </p:nvSpPr>
        <p:spPr>
          <a:xfrm>
            <a:off x="467544" y="1146680"/>
            <a:ext cx="1271502" cy="523220"/>
          </a:xfrm>
          <a:prstGeom prst="rect">
            <a:avLst/>
          </a:prstGeom>
        </p:spPr>
        <p:txBody>
          <a:bodyPr wrap="none">
            <a:spAutoFit/>
          </a:bodyPr>
          <a:lstStyle/>
          <a:p>
            <a:r>
              <a:rPr lang="en-US" altLang="zh-CN" sz="2800" b="1">
                <a:solidFill>
                  <a:srgbClr val="007C6A"/>
                </a:solidFill>
                <a:latin typeface="+mn-ea"/>
              </a:rPr>
              <a:t>String</a:t>
            </a:r>
            <a:endParaRPr lang="zh-CN" altLang="en-US" sz="2800">
              <a:solidFill>
                <a:srgbClr val="007C6A"/>
              </a:solidFill>
            </a:endParaRPr>
          </a:p>
        </p:txBody>
      </p:sp>
    </p:spTree>
    <p:extLst>
      <p:ext uri="{BB962C8B-B14F-4D97-AF65-F5344CB8AC3E}">
        <p14:creationId xmlns:p14="http://schemas.microsoft.com/office/powerpoint/2010/main" val="2719005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908720"/>
            <a:ext cx="18863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get   &lt;key&gt;</a:t>
            </a:r>
          </a:p>
        </p:txBody>
      </p:sp>
      <p:sp>
        <p:nvSpPr>
          <p:cNvPr id="4" name="矩形 3"/>
          <p:cNvSpPr/>
          <p:nvPr/>
        </p:nvSpPr>
        <p:spPr>
          <a:xfrm>
            <a:off x="750236" y="1412776"/>
            <a:ext cx="2848857"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查询对应键值</a:t>
            </a:r>
            <a:endParaRPr lang="en-US" altLang="zh-CN" sz="2400" b="1">
              <a:solidFill>
                <a:srgbClr val="007C6A"/>
              </a:solidFill>
            </a:endParaRPr>
          </a:p>
        </p:txBody>
      </p:sp>
      <p:sp>
        <p:nvSpPr>
          <p:cNvPr id="5" name="矩形 4"/>
          <p:cNvSpPr/>
          <p:nvPr/>
        </p:nvSpPr>
        <p:spPr>
          <a:xfrm>
            <a:off x="750236" y="1979674"/>
            <a:ext cx="3002489"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set   &lt;key&gt;  &lt;value&gt;</a:t>
            </a:r>
          </a:p>
        </p:txBody>
      </p:sp>
      <p:sp>
        <p:nvSpPr>
          <p:cNvPr id="6" name="矩形 5"/>
          <p:cNvSpPr/>
          <p:nvPr/>
        </p:nvSpPr>
        <p:spPr>
          <a:xfrm>
            <a:off x="765389" y="2449097"/>
            <a:ext cx="253947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添加键值对</a:t>
            </a:r>
            <a:endParaRPr lang="en-US" altLang="zh-CN" sz="2400" b="1">
              <a:solidFill>
                <a:srgbClr val="007C6A"/>
              </a:solidFill>
            </a:endParaRPr>
          </a:p>
        </p:txBody>
      </p:sp>
      <p:sp>
        <p:nvSpPr>
          <p:cNvPr id="7" name="矩形 6"/>
          <p:cNvSpPr/>
          <p:nvPr/>
        </p:nvSpPr>
        <p:spPr>
          <a:xfrm>
            <a:off x="757207" y="3079218"/>
            <a:ext cx="3517566"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append  &lt;key&gt;  &lt;value&gt;</a:t>
            </a:r>
          </a:p>
        </p:txBody>
      </p:sp>
      <p:sp>
        <p:nvSpPr>
          <p:cNvPr id="8" name="矩形 7"/>
          <p:cNvSpPr/>
          <p:nvPr/>
        </p:nvSpPr>
        <p:spPr>
          <a:xfrm>
            <a:off x="772360" y="3560100"/>
            <a:ext cx="577145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将给定的</a:t>
            </a:r>
            <a:r>
              <a:rPr lang="en-US" altLang="zh-CN" sz="2400" b="1">
                <a:solidFill>
                  <a:srgbClr val="007C6A"/>
                </a:solidFill>
              </a:rPr>
              <a:t>&lt;value&gt; </a:t>
            </a:r>
            <a:r>
              <a:rPr lang="zh-CN" altLang="en-US" sz="2400" b="1">
                <a:solidFill>
                  <a:srgbClr val="007C6A"/>
                </a:solidFill>
              </a:rPr>
              <a:t>追加到原值的末尾</a:t>
            </a:r>
            <a:endParaRPr lang="en-US" altLang="zh-CN" sz="2400" b="1">
              <a:solidFill>
                <a:srgbClr val="007C6A"/>
              </a:solidFill>
            </a:endParaRPr>
          </a:p>
        </p:txBody>
      </p:sp>
      <p:sp>
        <p:nvSpPr>
          <p:cNvPr id="10" name="矩形 9"/>
          <p:cNvSpPr/>
          <p:nvPr/>
        </p:nvSpPr>
        <p:spPr>
          <a:xfrm>
            <a:off x="749979" y="4248845"/>
            <a:ext cx="2215350"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strlen</a:t>
            </a:r>
            <a:r>
              <a:rPr lang="en-US" altLang="zh-CN" sz="2400" b="1">
                <a:solidFill>
                  <a:srgbClr val="007C6A"/>
                </a:solidFill>
              </a:rPr>
              <a:t>  &lt;key&gt;</a:t>
            </a:r>
          </a:p>
        </p:txBody>
      </p:sp>
      <p:sp>
        <p:nvSpPr>
          <p:cNvPr id="11" name="矩形 10"/>
          <p:cNvSpPr/>
          <p:nvPr/>
        </p:nvSpPr>
        <p:spPr>
          <a:xfrm>
            <a:off x="809229" y="4792203"/>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获得值的长度</a:t>
            </a:r>
            <a:endParaRPr lang="en-US" altLang="zh-CN" sz="2400" b="1">
              <a:solidFill>
                <a:srgbClr val="007C6A"/>
              </a:solidFill>
            </a:endParaRPr>
          </a:p>
        </p:txBody>
      </p:sp>
      <p:sp>
        <p:nvSpPr>
          <p:cNvPr id="12" name="矩形 11"/>
          <p:cNvSpPr/>
          <p:nvPr/>
        </p:nvSpPr>
        <p:spPr>
          <a:xfrm>
            <a:off x="2483768" y="116632"/>
            <a:ext cx="3804568"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--String</a:t>
            </a:r>
          </a:p>
        </p:txBody>
      </p:sp>
      <p:sp>
        <p:nvSpPr>
          <p:cNvPr id="3" name="矩形 2"/>
          <p:cNvSpPr/>
          <p:nvPr/>
        </p:nvSpPr>
        <p:spPr>
          <a:xfrm>
            <a:off x="825801" y="5789222"/>
            <a:ext cx="554658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只有在 </a:t>
            </a:r>
            <a:r>
              <a:rPr lang="en-US" altLang="zh-CN" sz="2400" b="1">
                <a:solidFill>
                  <a:srgbClr val="007C6A"/>
                </a:solidFill>
              </a:rPr>
              <a:t>key </a:t>
            </a:r>
            <a:r>
              <a:rPr lang="zh-CN" altLang="en-US" sz="2400" b="1">
                <a:solidFill>
                  <a:srgbClr val="007C6A"/>
                </a:solidFill>
              </a:rPr>
              <a:t>不存在时设置 </a:t>
            </a:r>
            <a:r>
              <a:rPr lang="en-US" altLang="zh-CN" sz="2400" b="1">
                <a:solidFill>
                  <a:srgbClr val="007C6A"/>
                </a:solidFill>
              </a:rPr>
              <a:t>key </a:t>
            </a:r>
            <a:r>
              <a:rPr lang="zh-CN" altLang="en-US" sz="2400" b="1">
                <a:solidFill>
                  <a:srgbClr val="007C6A"/>
                </a:solidFill>
              </a:rPr>
              <a:t>的值</a:t>
            </a:r>
          </a:p>
        </p:txBody>
      </p:sp>
      <p:sp>
        <p:nvSpPr>
          <p:cNvPr id="13" name="矩形 12"/>
          <p:cNvSpPr/>
          <p:nvPr/>
        </p:nvSpPr>
        <p:spPr>
          <a:xfrm>
            <a:off x="732821" y="5235545"/>
            <a:ext cx="323684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setnx  &lt;key&gt;  &lt;value&gt;</a:t>
            </a:r>
          </a:p>
        </p:txBody>
      </p:sp>
    </p:spTree>
    <p:extLst>
      <p:ext uri="{BB962C8B-B14F-4D97-AF65-F5344CB8AC3E}">
        <p14:creationId xmlns:p14="http://schemas.microsoft.com/office/powerpoint/2010/main" val="352360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376" y="1010833"/>
            <a:ext cx="2244524" cy="584775"/>
          </a:xfrm>
          <a:prstGeom prst="rect">
            <a:avLst/>
          </a:prstGeom>
          <a:noFill/>
        </p:spPr>
        <p:txBody>
          <a:bodyPr wrap="none" lIns="91440" tIns="45720" rIns="91440" bIns="45720">
            <a:spAutoFit/>
          </a:bodyPr>
          <a:lstStyle/>
          <a:p>
            <a:pPr algn="ctr"/>
            <a:r>
              <a:rPr lang="zh-CN" altLang="en-US" sz="3200" b="1">
                <a:ln w="0"/>
                <a:solidFill>
                  <a:srgbClr val="007C6A"/>
                </a:solidFill>
                <a:effectLst>
                  <a:outerShdw blurRad="38100" dist="25400" dir="5400000" algn="ctr" rotWithShape="0">
                    <a:srgbClr val="6E747A">
                      <a:alpha val="43000"/>
                    </a:srgbClr>
                  </a:outerShdw>
                </a:effectLst>
              </a:rPr>
              <a:t>技术的分类</a:t>
            </a:r>
            <a:endParaRPr lang="zh-CN" altLang="en-US" sz="3200" b="1" cap="none" spc="0">
              <a:ln w="0"/>
              <a:solidFill>
                <a:srgbClr val="007C6A"/>
              </a:solidFill>
              <a:effectLst>
                <a:outerShdw blurRad="38100" dist="25400" dir="5400000" algn="ctr" rotWithShape="0">
                  <a:srgbClr val="6E747A">
                    <a:alpha val="43000"/>
                  </a:srgbClr>
                </a:outerShdw>
              </a:effectLst>
            </a:endParaRPr>
          </a:p>
        </p:txBody>
      </p:sp>
      <p:sp>
        <p:nvSpPr>
          <p:cNvPr id="3" name="矩形 2"/>
          <p:cNvSpPr/>
          <p:nvPr/>
        </p:nvSpPr>
        <p:spPr>
          <a:xfrm>
            <a:off x="406376" y="2102321"/>
            <a:ext cx="3634328" cy="523220"/>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800" b="0" cap="none" spc="0">
                <a:ln w="0"/>
                <a:solidFill>
                  <a:srgbClr val="007C6A"/>
                </a:solidFill>
                <a:effectLst>
                  <a:outerShdw blurRad="38100" dist="25400" dir="5400000" algn="ctr" rotWithShape="0">
                    <a:srgbClr val="6E747A">
                      <a:alpha val="43000"/>
                    </a:srgbClr>
                  </a:outerShdw>
                </a:effectLst>
              </a:rPr>
              <a:t>解决功能</a:t>
            </a:r>
            <a:r>
              <a:rPr lang="zh-CN" altLang="en-US" sz="2800">
                <a:ln w="0"/>
                <a:solidFill>
                  <a:srgbClr val="007C6A"/>
                </a:solidFill>
                <a:effectLst>
                  <a:outerShdw blurRad="38100" dist="25400" dir="5400000" algn="ctr" rotWithShape="0">
                    <a:srgbClr val="6E747A">
                      <a:alpha val="43000"/>
                    </a:srgbClr>
                  </a:outerShdw>
                </a:effectLst>
              </a:rPr>
              <a:t>性</a:t>
            </a:r>
            <a:r>
              <a:rPr lang="zh-CN" altLang="en-US" sz="2800" b="0" cap="none" spc="0">
                <a:ln w="0"/>
                <a:solidFill>
                  <a:srgbClr val="007C6A"/>
                </a:solidFill>
                <a:effectLst>
                  <a:outerShdw blurRad="38100" dist="25400" dir="5400000" algn="ctr" rotWithShape="0">
                    <a:srgbClr val="6E747A">
                      <a:alpha val="43000"/>
                    </a:srgbClr>
                  </a:outerShdw>
                </a:effectLst>
              </a:rPr>
              <a:t>的问题</a:t>
            </a:r>
          </a:p>
        </p:txBody>
      </p:sp>
      <p:sp>
        <p:nvSpPr>
          <p:cNvPr id="4" name="矩形 3"/>
          <p:cNvSpPr/>
          <p:nvPr/>
        </p:nvSpPr>
        <p:spPr>
          <a:xfrm>
            <a:off x="4671237" y="1732483"/>
            <a:ext cx="3916265" cy="1384995"/>
          </a:xfrm>
          <a:prstGeom prst="rect">
            <a:avLst/>
          </a:prstGeom>
          <a:noFill/>
        </p:spPr>
        <p:txBody>
          <a:bodyPr wrap="none" lIns="91440" tIns="45720" rIns="91440" bIns="45720">
            <a:spAutoFit/>
          </a:bodyPr>
          <a:lstStyle/>
          <a:p>
            <a:pPr algn="ctr"/>
            <a:r>
              <a:rPr lang="en-US" altLang="zh-CN" sz="2800" b="0" cap="none" spc="0">
                <a:ln w="0"/>
                <a:solidFill>
                  <a:srgbClr val="007C6A"/>
                </a:solidFill>
                <a:effectLst>
                  <a:outerShdw blurRad="38100" dist="25400" dir="5400000" algn="ctr" rotWithShape="0">
                    <a:srgbClr val="6E747A">
                      <a:alpha val="43000"/>
                    </a:srgbClr>
                  </a:outerShdw>
                </a:effectLst>
              </a:rPr>
              <a:t>Java</a:t>
            </a:r>
            <a:r>
              <a:rPr lang="zh-CN" altLang="en-US" sz="2800" b="0" cap="none" spc="0">
                <a:ln w="0"/>
                <a:solidFill>
                  <a:srgbClr val="007C6A"/>
                </a:solidFill>
                <a:effectLst>
                  <a:outerShdw blurRad="38100" dist="25400" dir="5400000" algn="ctr" rotWithShape="0">
                    <a:srgbClr val="6E747A">
                      <a:alpha val="43000"/>
                    </a:srgbClr>
                  </a:outerShdw>
                </a:effectLst>
              </a:rPr>
              <a:t>、</a:t>
            </a:r>
            <a:r>
              <a:rPr lang="en-US" altLang="zh-CN" sz="2800" b="0" cap="none" spc="0">
                <a:ln w="0"/>
                <a:solidFill>
                  <a:srgbClr val="007C6A"/>
                </a:solidFill>
                <a:effectLst>
                  <a:outerShdw blurRad="38100" dist="25400" dir="5400000" algn="ctr" rotWithShape="0">
                    <a:srgbClr val="6E747A">
                      <a:alpha val="43000"/>
                    </a:srgbClr>
                  </a:outerShdw>
                </a:effectLst>
              </a:rPr>
              <a:t>Jsp</a:t>
            </a:r>
            <a:r>
              <a:rPr lang="zh-CN" altLang="en-US" sz="2800" b="0" cap="none" spc="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 RDBMS</a:t>
            </a:r>
            <a:endParaRPr lang="en-US" altLang="zh-CN" sz="2800" b="0" cap="none" spc="0">
              <a:ln w="0"/>
              <a:solidFill>
                <a:srgbClr val="007C6A"/>
              </a:solidFill>
              <a:effectLst>
                <a:outerShdw blurRad="38100" dist="25400" dir="5400000" algn="ctr" rotWithShape="0">
                  <a:srgbClr val="6E747A">
                    <a:alpha val="43000"/>
                  </a:srgbClr>
                </a:outerShdw>
              </a:effectLst>
            </a:endParaRPr>
          </a:p>
          <a:p>
            <a:pPr algn="ctr"/>
            <a:r>
              <a:rPr lang="en-US" altLang="zh-CN" sz="2800">
                <a:ln w="0"/>
                <a:solidFill>
                  <a:srgbClr val="007C6A"/>
                </a:solidFill>
                <a:effectLst>
                  <a:outerShdw blurRad="38100" dist="25400" dir="5400000" algn="ctr" rotWithShape="0">
                    <a:srgbClr val="6E747A">
                      <a:alpha val="43000"/>
                    </a:srgbClr>
                  </a:outerShdw>
                </a:effectLst>
              </a:rPr>
              <a:t>Tomcat</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HTML</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Linux</a:t>
            </a:r>
            <a:r>
              <a:rPr lang="zh-CN" altLang="en-US" sz="2800">
                <a:ln w="0"/>
                <a:solidFill>
                  <a:srgbClr val="007C6A"/>
                </a:solidFill>
                <a:effectLst>
                  <a:outerShdw blurRad="38100" dist="25400" dir="5400000" algn="ctr" rotWithShape="0">
                    <a:srgbClr val="6E747A">
                      <a:alpha val="43000"/>
                    </a:srgbClr>
                  </a:outerShdw>
                </a:effectLst>
              </a:rPr>
              <a:t>、</a:t>
            </a:r>
            <a:endParaRPr lang="en-US" altLang="zh-CN" sz="2800">
              <a:ln w="0"/>
              <a:solidFill>
                <a:srgbClr val="007C6A"/>
              </a:solidFill>
              <a:effectLst>
                <a:outerShdw blurRad="38100" dist="25400" dir="5400000" algn="ctr" rotWithShape="0">
                  <a:srgbClr val="6E747A">
                    <a:alpha val="43000"/>
                  </a:srgbClr>
                </a:outerShdw>
              </a:effectLst>
            </a:endParaRPr>
          </a:p>
          <a:p>
            <a:pPr algn="ctr"/>
            <a:r>
              <a:rPr lang="en-US" altLang="zh-CN" sz="2800">
                <a:ln w="0"/>
                <a:solidFill>
                  <a:srgbClr val="007C6A"/>
                </a:solidFill>
                <a:effectLst>
                  <a:outerShdw blurRad="38100" dist="25400" dir="5400000" algn="ctr" rotWithShape="0">
                    <a:srgbClr val="6E747A">
                      <a:alpha val="43000"/>
                    </a:srgbClr>
                  </a:outerShdw>
                </a:effectLst>
              </a:rPr>
              <a:t>Jdbc</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SVN</a:t>
            </a:r>
            <a:endParaRPr lang="zh-CN" altLang="en-US" sz="2800" b="0" cap="none" spc="0">
              <a:ln w="0"/>
              <a:solidFill>
                <a:srgbClr val="007C6A"/>
              </a:solidFill>
              <a:effectLst>
                <a:outerShdw blurRad="38100" dist="25400" dir="5400000" algn="ctr" rotWithShape="0">
                  <a:srgbClr val="6E747A">
                    <a:alpha val="43000"/>
                  </a:srgbClr>
                </a:outerShdw>
              </a:effectLst>
            </a:endParaRPr>
          </a:p>
        </p:txBody>
      </p:sp>
      <p:sp>
        <p:nvSpPr>
          <p:cNvPr id="5" name="矩形 4"/>
          <p:cNvSpPr/>
          <p:nvPr/>
        </p:nvSpPr>
        <p:spPr>
          <a:xfrm>
            <a:off x="406376" y="3717029"/>
            <a:ext cx="3634328" cy="523220"/>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800" b="0" cap="none" spc="0">
                <a:ln w="0"/>
                <a:solidFill>
                  <a:srgbClr val="007C6A"/>
                </a:solidFill>
                <a:effectLst>
                  <a:outerShdw blurRad="38100" dist="25400" dir="5400000" algn="ctr" rotWithShape="0">
                    <a:srgbClr val="6E747A">
                      <a:alpha val="43000"/>
                    </a:srgbClr>
                  </a:outerShdw>
                </a:effectLst>
              </a:rPr>
              <a:t>解决扩展性的问题</a:t>
            </a:r>
          </a:p>
        </p:txBody>
      </p:sp>
      <p:sp>
        <p:nvSpPr>
          <p:cNvPr id="6" name="矩形 5"/>
          <p:cNvSpPr/>
          <p:nvPr/>
        </p:nvSpPr>
        <p:spPr>
          <a:xfrm>
            <a:off x="4499992" y="3501586"/>
            <a:ext cx="4420306" cy="954107"/>
          </a:xfrm>
          <a:prstGeom prst="rect">
            <a:avLst/>
          </a:prstGeom>
          <a:noFill/>
        </p:spPr>
        <p:txBody>
          <a:bodyPr wrap="square" lIns="91440" tIns="45720" rIns="91440" bIns="45720">
            <a:spAutoFit/>
          </a:bodyPr>
          <a:lstStyle/>
          <a:p>
            <a:pPr algn="ctr"/>
            <a:r>
              <a:rPr lang="en-US" altLang="zh-CN" sz="2800">
                <a:ln w="0"/>
                <a:solidFill>
                  <a:srgbClr val="007C6A"/>
                </a:solidFill>
                <a:effectLst>
                  <a:outerShdw blurRad="38100" dist="25400" dir="5400000" algn="ctr" rotWithShape="0">
                    <a:srgbClr val="6E747A">
                      <a:alpha val="43000"/>
                    </a:srgbClr>
                  </a:outerShdw>
                </a:effectLst>
              </a:rPr>
              <a:t>Struts</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Spring</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SpringMVC</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Hibernate</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Mybatis</a:t>
            </a:r>
          </a:p>
        </p:txBody>
      </p:sp>
      <p:sp>
        <p:nvSpPr>
          <p:cNvPr id="7" name="矩形 6"/>
          <p:cNvSpPr/>
          <p:nvPr/>
        </p:nvSpPr>
        <p:spPr>
          <a:xfrm>
            <a:off x="406376" y="5300638"/>
            <a:ext cx="3634329" cy="58477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3200" b="0" cap="none" spc="0">
                <a:ln w="0"/>
                <a:solidFill>
                  <a:srgbClr val="007C6A"/>
                </a:solidFill>
                <a:effectLst>
                  <a:outerShdw blurRad="38100" dist="25400" dir="5400000" algn="ctr" rotWithShape="0">
                    <a:srgbClr val="6E747A">
                      <a:alpha val="43000"/>
                    </a:srgbClr>
                  </a:outerShdw>
                </a:effectLst>
              </a:rPr>
              <a:t>解决性能的问题</a:t>
            </a:r>
          </a:p>
        </p:txBody>
      </p:sp>
      <p:sp>
        <p:nvSpPr>
          <p:cNvPr id="8" name="矩形 7"/>
          <p:cNvSpPr/>
          <p:nvPr/>
        </p:nvSpPr>
        <p:spPr>
          <a:xfrm>
            <a:off x="4499992" y="5300638"/>
            <a:ext cx="4420306" cy="954107"/>
          </a:xfrm>
          <a:prstGeom prst="rect">
            <a:avLst/>
          </a:prstGeom>
          <a:noFill/>
        </p:spPr>
        <p:txBody>
          <a:bodyPr wrap="square" lIns="91440" tIns="45720" rIns="91440" bIns="45720">
            <a:spAutoFit/>
          </a:bodyPr>
          <a:lstStyle/>
          <a:p>
            <a:pPr algn="ctr"/>
            <a:r>
              <a:rPr lang="en-US" altLang="zh-CN" sz="2800">
                <a:ln w="0"/>
                <a:solidFill>
                  <a:srgbClr val="007C6A"/>
                </a:solidFill>
                <a:effectLst>
                  <a:outerShdw blurRad="38100" dist="25400" dir="5400000" algn="ctr" rotWithShape="0">
                    <a:srgbClr val="6E747A">
                      <a:alpha val="43000"/>
                    </a:srgbClr>
                  </a:outerShdw>
                </a:effectLst>
              </a:rPr>
              <a:t>NoSQL</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Java</a:t>
            </a:r>
            <a:r>
              <a:rPr lang="zh-CN" altLang="en-US" sz="2800">
                <a:ln w="0"/>
                <a:solidFill>
                  <a:srgbClr val="007C6A"/>
                </a:solidFill>
                <a:effectLst>
                  <a:outerShdw blurRad="38100" dist="25400" dir="5400000" algn="ctr" rotWithShape="0">
                    <a:srgbClr val="6E747A">
                      <a:alpha val="43000"/>
                    </a:srgbClr>
                  </a:outerShdw>
                </a:effectLst>
              </a:rPr>
              <a:t>线程、</a:t>
            </a:r>
            <a:r>
              <a:rPr lang="en-US" altLang="zh-CN" sz="2800">
                <a:ln w="0"/>
                <a:solidFill>
                  <a:srgbClr val="007C6A"/>
                </a:solidFill>
                <a:effectLst>
                  <a:outerShdw blurRad="38100" dist="25400" dir="5400000" algn="ctr" rotWithShape="0">
                    <a:srgbClr val="6E747A">
                      <a:alpha val="43000"/>
                    </a:srgbClr>
                  </a:outerShdw>
                </a:effectLst>
              </a:rPr>
              <a:t>Hadoop</a:t>
            </a:r>
            <a:r>
              <a:rPr lang="zh-CN" altLang="en-US" sz="2800">
                <a:ln w="0"/>
                <a:solidFill>
                  <a:srgbClr val="007C6A"/>
                </a:solidFill>
                <a:effectLst>
                  <a:outerShdw blurRad="38100" dist="25400" dir="5400000" algn="ctr" rotWithShape="0">
                    <a:srgbClr val="6E747A">
                      <a:alpha val="43000"/>
                    </a:srgbClr>
                  </a:outerShdw>
                </a:effectLst>
              </a:rPr>
              <a:t>、</a:t>
            </a:r>
            <a:endParaRPr lang="en-US" altLang="zh-CN" sz="2800">
              <a:ln w="0"/>
              <a:solidFill>
                <a:srgbClr val="007C6A"/>
              </a:solidFill>
              <a:effectLst>
                <a:outerShdw blurRad="38100" dist="25400" dir="5400000" algn="ctr" rotWithShape="0">
                  <a:srgbClr val="6E747A">
                    <a:alpha val="43000"/>
                  </a:srgbClr>
                </a:outerShdw>
              </a:effectLst>
            </a:endParaRPr>
          </a:p>
          <a:p>
            <a:pPr algn="ctr"/>
            <a:r>
              <a:rPr lang="en-US" altLang="zh-CN" sz="2800">
                <a:ln w="0"/>
                <a:solidFill>
                  <a:srgbClr val="007C6A"/>
                </a:solidFill>
                <a:effectLst>
                  <a:outerShdw blurRad="38100" dist="25400" dir="5400000" algn="ctr" rotWithShape="0">
                    <a:srgbClr val="6E747A">
                      <a:alpha val="43000"/>
                    </a:srgbClr>
                  </a:outerShdw>
                </a:effectLst>
              </a:rPr>
              <a:t>Nginx</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MQ</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solidFill>
                  <a:srgbClr val="007C6A"/>
                </a:solidFill>
              </a:rPr>
              <a:t> ElasticSearch</a:t>
            </a:r>
            <a:endParaRPr lang="en-US" altLang="zh-CN" sz="2800">
              <a:ln w="0"/>
              <a:solidFill>
                <a:srgbClr val="007C6A"/>
              </a:solidFill>
              <a:effectLst>
                <a:outerShdw blurRad="38100" dist="25400" dir="5400000" algn="ctr" rotWithShape="0">
                  <a:srgbClr val="6E747A">
                    <a:alpha val="43000"/>
                  </a:srgbClr>
                </a:outerShdw>
              </a:effectLst>
            </a:endParaRPr>
          </a:p>
        </p:txBody>
      </p:sp>
      <p:sp>
        <p:nvSpPr>
          <p:cNvPr id="9" name="下箭头 8"/>
          <p:cNvSpPr/>
          <p:nvPr/>
        </p:nvSpPr>
        <p:spPr>
          <a:xfrm>
            <a:off x="1856200" y="2865450"/>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1856199" y="4518415"/>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54695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124744"/>
            <a:ext cx="189180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a:t>
            </a:r>
            <a:r>
              <a:rPr lang="en-US" altLang="zh-CN" sz="2400" b="1">
                <a:solidFill>
                  <a:srgbClr val="007C6A"/>
                </a:solidFill>
              </a:rPr>
              <a:t>  &lt;key&gt;</a:t>
            </a:r>
          </a:p>
        </p:txBody>
      </p:sp>
      <p:sp>
        <p:nvSpPr>
          <p:cNvPr id="3" name="矩形 2"/>
          <p:cNvSpPr/>
          <p:nvPr/>
        </p:nvSpPr>
        <p:spPr>
          <a:xfrm>
            <a:off x="749112" y="1651426"/>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a:t>
            </a:r>
            <a:r>
              <a:rPr lang="en-US" altLang="zh-CN" sz="2400" b="1">
                <a:solidFill>
                  <a:srgbClr val="007C6A"/>
                </a:solidFill>
              </a:rPr>
              <a:t>1</a:t>
            </a: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p>
        </p:txBody>
      </p:sp>
      <p:sp>
        <p:nvSpPr>
          <p:cNvPr id="4" name="矩形 3"/>
          <p:cNvSpPr/>
          <p:nvPr/>
        </p:nvSpPr>
        <p:spPr>
          <a:xfrm>
            <a:off x="749112" y="2732106"/>
            <a:ext cx="19719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decr</a:t>
            </a:r>
            <a:r>
              <a:rPr lang="en-US" altLang="zh-CN" sz="2400" b="1">
                <a:solidFill>
                  <a:srgbClr val="007C6A"/>
                </a:solidFill>
              </a:rPr>
              <a:t>  &lt;key&gt;</a:t>
            </a:r>
          </a:p>
        </p:txBody>
      </p:sp>
      <p:sp>
        <p:nvSpPr>
          <p:cNvPr id="5" name="矩形 4"/>
          <p:cNvSpPr/>
          <p:nvPr/>
        </p:nvSpPr>
        <p:spPr>
          <a:xfrm>
            <a:off x="814656" y="3258788"/>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中储存的数字值减</a:t>
            </a:r>
            <a:r>
              <a:rPr lang="en-US" altLang="zh-CN" sz="2400" b="1">
                <a:solidFill>
                  <a:srgbClr val="007C6A"/>
                </a:solidFill>
              </a:rPr>
              <a:t>1</a:t>
            </a: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p>
        </p:txBody>
      </p:sp>
      <p:sp>
        <p:nvSpPr>
          <p:cNvPr id="6" name="矩形 5"/>
          <p:cNvSpPr/>
          <p:nvPr/>
        </p:nvSpPr>
        <p:spPr>
          <a:xfrm>
            <a:off x="814656" y="4560243"/>
            <a:ext cx="440357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incrby</a:t>
            </a:r>
            <a:r>
              <a:rPr lang="en-US" altLang="zh-CN" sz="2400" b="1">
                <a:solidFill>
                  <a:srgbClr val="007C6A"/>
                </a:solidFill>
              </a:rPr>
              <a:t> / </a:t>
            </a:r>
            <a:r>
              <a:rPr lang="en-US" altLang="zh-CN" sz="2400" b="1" err="1">
                <a:solidFill>
                  <a:srgbClr val="007C6A"/>
                </a:solidFill>
              </a:rPr>
              <a:t>decrby</a:t>
            </a:r>
            <a:r>
              <a:rPr lang="en-US" altLang="zh-CN" sz="2400" b="1">
                <a:solidFill>
                  <a:srgbClr val="007C6A"/>
                </a:solidFill>
              </a:rPr>
              <a:t>  &lt;key&gt;  &lt;</a:t>
            </a:r>
            <a:r>
              <a:rPr lang="zh-CN" altLang="en-US" sz="2400" b="1">
                <a:solidFill>
                  <a:srgbClr val="007C6A"/>
                </a:solidFill>
              </a:rPr>
              <a:t>步长</a:t>
            </a:r>
            <a:r>
              <a:rPr lang="en-US" altLang="zh-CN" sz="2400" b="1">
                <a:solidFill>
                  <a:srgbClr val="007C6A"/>
                </a:solidFill>
              </a:rPr>
              <a:t>&gt;</a:t>
            </a:r>
          </a:p>
        </p:txBody>
      </p:sp>
      <p:sp>
        <p:nvSpPr>
          <p:cNvPr id="7" name="矩形 6"/>
          <p:cNvSpPr/>
          <p:nvPr/>
        </p:nvSpPr>
        <p:spPr>
          <a:xfrm>
            <a:off x="880200" y="5086925"/>
            <a:ext cx="682744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中储存的数字值增减。自定义步长。</a:t>
            </a:r>
            <a:endParaRPr lang="en-US" altLang="zh-CN" sz="2400" b="1">
              <a:solidFill>
                <a:srgbClr val="007C6A"/>
              </a:solidFill>
            </a:endParaRPr>
          </a:p>
        </p:txBody>
      </p:sp>
      <p:sp>
        <p:nvSpPr>
          <p:cNvPr id="8" name="矩形 7"/>
          <p:cNvSpPr/>
          <p:nvPr/>
        </p:nvSpPr>
        <p:spPr>
          <a:xfrm>
            <a:off x="2483768" y="116632"/>
            <a:ext cx="3804568"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--String</a:t>
            </a:r>
          </a:p>
        </p:txBody>
      </p:sp>
    </p:spTree>
    <p:extLst>
      <p:ext uri="{BB962C8B-B14F-4D97-AF65-F5344CB8AC3E}">
        <p14:creationId xmlns:p14="http://schemas.microsoft.com/office/powerpoint/2010/main" val="3039396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980728"/>
            <a:ext cx="1459054" cy="58310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原子性</a:t>
            </a:r>
            <a:endParaRPr lang="en-US" altLang="zh-CN" sz="2400" b="1">
              <a:solidFill>
                <a:srgbClr val="007C6A"/>
              </a:solidFill>
            </a:endParaRPr>
          </a:p>
        </p:txBody>
      </p:sp>
      <p:pic>
        <p:nvPicPr>
          <p:cNvPr id="4" name="图片 3"/>
          <p:cNvPicPr>
            <a:picLocks noChangeAspect="1"/>
          </p:cNvPicPr>
          <p:nvPr/>
        </p:nvPicPr>
        <p:blipFill>
          <a:blip r:embed="rId2"/>
          <a:stretch>
            <a:fillRect/>
          </a:stretch>
        </p:blipFill>
        <p:spPr>
          <a:xfrm>
            <a:off x="5111552" y="1008429"/>
            <a:ext cx="3180952" cy="1761905"/>
          </a:xfrm>
          <a:prstGeom prst="rect">
            <a:avLst/>
          </a:prstGeom>
          <a:ln>
            <a:solidFill>
              <a:schemeClr val="accent1"/>
            </a:solidFill>
          </a:ln>
        </p:spPr>
      </p:pic>
      <p:sp>
        <p:nvSpPr>
          <p:cNvPr id="5" name="矩形 4"/>
          <p:cNvSpPr/>
          <p:nvPr/>
        </p:nvSpPr>
        <p:spPr>
          <a:xfrm>
            <a:off x="395536" y="1772816"/>
            <a:ext cx="4572000" cy="1200329"/>
          </a:xfrm>
          <a:prstGeom prst="rect">
            <a:avLst/>
          </a:prstGeom>
        </p:spPr>
        <p:txBody>
          <a:bodyPr>
            <a:spAutoFit/>
          </a:bodyPr>
          <a:lstStyle/>
          <a:p>
            <a:pPr marL="285750" indent="-285750">
              <a:buFont typeface="Arial" panose="020B0604020202020204" pitchFamily="34" charset="0"/>
              <a:buChar char="•"/>
            </a:pPr>
            <a:r>
              <a:rPr lang="zh-CN" altLang="en-US">
                <a:solidFill>
                  <a:srgbClr val="007C6A"/>
                </a:solidFill>
                <a:latin typeface="arial" panose="020B0604020202020204" pitchFamily="34" charset="0"/>
              </a:rPr>
              <a:t>所谓原子操作是指不会被线程调度机制打断的操作；这种操作一旦开始，就一直运行到结束，中间不会有任何 </a:t>
            </a:r>
            <a:r>
              <a:rPr lang="en-US" altLang="zh-CN">
                <a:solidFill>
                  <a:srgbClr val="007C6A"/>
                </a:solidFill>
                <a:latin typeface="arial" panose="020B0604020202020204" pitchFamily="34" charset="0"/>
              </a:rPr>
              <a:t>context switch </a:t>
            </a:r>
            <a:r>
              <a:rPr lang="zh-CN" altLang="en-US">
                <a:solidFill>
                  <a:srgbClr val="007C6A"/>
                </a:solidFill>
                <a:latin typeface="arial" panose="020B0604020202020204" pitchFamily="34" charset="0"/>
              </a:rPr>
              <a:t>（切换到另一个线程）。</a:t>
            </a:r>
            <a:endParaRPr lang="zh-CN" altLang="en-US">
              <a:solidFill>
                <a:srgbClr val="007C6A"/>
              </a:solidFill>
            </a:endParaRPr>
          </a:p>
        </p:txBody>
      </p:sp>
      <p:sp>
        <p:nvSpPr>
          <p:cNvPr id="6" name="矩形 5"/>
          <p:cNvSpPr/>
          <p:nvPr/>
        </p:nvSpPr>
        <p:spPr>
          <a:xfrm>
            <a:off x="543556" y="3429000"/>
            <a:ext cx="7844868" cy="923330"/>
          </a:xfrm>
          <a:prstGeom prst="rect">
            <a:avLst/>
          </a:prstGeom>
        </p:spPr>
        <p:txBody>
          <a:bodyPr wrap="square">
            <a:spAutoFit/>
          </a:bodyPr>
          <a:lstStyle/>
          <a:p>
            <a:r>
              <a:rPr lang="zh-CN" altLang="en-US">
                <a:solidFill>
                  <a:srgbClr val="007C6A"/>
                </a:solidFill>
                <a:latin typeface="Hiragino Sans GB W3"/>
              </a:rPr>
              <a:t>（</a:t>
            </a:r>
            <a:r>
              <a:rPr lang="en-US" altLang="zh-CN">
                <a:solidFill>
                  <a:srgbClr val="007C6A"/>
                </a:solidFill>
                <a:latin typeface="Hiragino Sans GB W3"/>
              </a:rPr>
              <a:t>1</a:t>
            </a:r>
            <a:r>
              <a:rPr lang="zh-CN" altLang="en-US">
                <a:solidFill>
                  <a:srgbClr val="007C6A"/>
                </a:solidFill>
                <a:latin typeface="Hiragino Sans GB W3"/>
              </a:rPr>
              <a:t>） 在单线程中， 能够在单条指令中完成的操作都可以认为是</a:t>
            </a:r>
            <a:r>
              <a:rPr lang="en-US" altLang="zh-CN">
                <a:solidFill>
                  <a:srgbClr val="007C6A"/>
                </a:solidFill>
                <a:latin typeface="Hiragino Sans GB W3"/>
              </a:rPr>
              <a:t>" </a:t>
            </a:r>
            <a:r>
              <a:rPr lang="zh-CN" altLang="en-US">
                <a:solidFill>
                  <a:srgbClr val="007C6A"/>
                </a:solidFill>
                <a:latin typeface="Hiragino Sans GB W3"/>
              </a:rPr>
              <a:t>原子操作</a:t>
            </a:r>
            <a:r>
              <a:rPr lang="en-US" altLang="zh-CN">
                <a:solidFill>
                  <a:srgbClr val="007C6A"/>
                </a:solidFill>
                <a:latin typeface="Hiragino Sans GB W3"/>
              </a:rPr>
              <a:t>"</a:t>
            </a:r>
            <a:r>
              <a:rPr lang="zh-CN" altLang="en-US">
                <a:solidFill>
                  <a:srgbClr val="007C6A"/>
                </a:solidFill>
                <a:latin typeface="Hiragino Sans GB W3"/>
              </a:rPr>
              <a:t>，因为中断只能发生于指令之间。</a:t>
            </a:r>
          </a:p>
          <a:p>
            <a:r>
              <a:rPr lang="zh-CN" altLang="en-US">
                <a:solidFill>
                  <a:srgbClr val="007C6A"/>
                </a:solidFill>
                <a:latin typeface="Hiragino Sans GB W3"/>
              </a:rPr>
              <a:t>（</a:t>
            </a:r>
            <a:r>
              <a:rPr lang="en-US" altLang="zh-CN">
                <a:solidFill>
                  <a:srgbClr val="007C6A"/>
                </a:solidFill>
                <a:latin typeface="Hiragino Sans GB W3"/>
              </a:rPr>
              <a:t>2</a:t>
            </a:r>
            <a:r>
              <a:rPr lang="zh-CN" altLang="en-US">
                <a:solidFill>
                  <a:srgbClr val="007C6A"/>
                </a:solidFill>
                <a:latin typeface="Hiragino Sans GB W3"/>
              </a:rPr>
              <a:t>）在多线程中，不能被其它进程（线程）打断的操作就叫原子操作。</a:t>
            </a:r>
            <a:endParaRPr lang="zh-CN" altLang="en-US" b="0" i="0">
              <a:solidFill>
                <a:srgbClr val="007C6A"/>
              </a:solidFill>
              <a:effectLst/>
              <a:latin typeface="Hiragino Sans GB W3"/>
            </a:endParaRPr>
          </a:p>
        </p:txBody>
      </p:sp>
      <p:sp>
        <p:nvSpPr>
          <p:cNvPr id="7" name="矩形 6"/>
          <p:cNvSpPr/>
          <p:nvPr/>
        </p:nvSpPr>
        <p:spPr>
          <a:xfrm>
            <a:off x="620788" y="5733256"/>
            <a:ext cx="7844868" cy="369332"/>
          </a:xfrm>
          <a:prstGeom prst="rect">
            <a:avLst/>
          </a:prstGeom>
        </p:spPr>
        <p:txBody>
          <a:bodyPr wrap="square">
            <a:spAutoFit/>
          </a:bodyPr>
          <a:lstStyle/>
          <a:p>
            <a:r>
              <a:rPr lang="en-US" altLang="zh-CN" b="1" i="0">
                <a:solidFill>
                  <a:srgbClr val="007C6A"/>
                </a:solidFill>
                <a:effectLst/>
                <a:latin typeface="Hiragino Sans GB W3"/>
              </a:rPr>
              <a:t>java</a:t>
            </a:r>
            <a:r>
              <a:rPr lang="zh-CN" altLang="en-US" b="1" i="0">
                <a:solidFill>
                  <a:srgbClr val="007C6A"/>
                </a:solidFill>
                <a:effectLst/>
                <a:latin typeface="Hiragino Sans GB W3"/>
              </a:rPr>
              <a:t>中的</a:t>
            </a:r>
            <a:r>
              <a:rPr lang="en-US" altLang="zh-CN" b="1" i="0">
                <a:solidFill>
                  <a:srgbClr val="007C6A"/>
                </a:solidFill>
                <a:effectLst/>
                <a:latin typeface="Hiragino Sans GB W3"/>
              </a:rPr>
              <a:t>i++</a:t>
            </a:r>
            <a:r>
              <a:rPr lang="zh-CN" altLang="en-US" b="1" i="0">
                <a:solidFill>
                  <a:srgbClr val="007C6A"/>
                </a:solidFill>
                <a:effectLst/>
                <a:latin typeface="Hiragino Sans GB W3"/>
              </a:rPr>
              <a:t>是否是原子操作？</a:t>
            </a:r>
          </a:p>
        </p:txBody>
      </p:sp>
      <p:sp>
        <p:nvSpPr>
          <p:cNvPr id="8" name="矩形 7"/>
          <p:cNvSpPr/>
          <p:nvPr/>
        </p:nvSpPr>
        <p:spPr>
          <a:xfrm>
            <a:off x="620788" y="4803178"/>
            <a:ext cx="7844868" cy="369332"/>
          </a:xfrm>
          <a:prstGeom prst="rect">
            <a:avLst/>
          </a:prstGeom>
        </p:spPr>
        <p:txBody>
          <a:bodyPr wrap="square">
            <a:spAutoFit/>
          </a:bodyPr>
          <a:lstStyle/>
          <a:p>
            <a:r>
              <a:rPr lang="en-US" altLang="zh-CN" b="1">
                <a:solidFill>
                  <a:srgbClr val="007C6A"/>
                </a:solidFill>
                <a:latin typeface="Hiragino Sans GB W3"/>
              </a:rPr>
              <a:t>Redis</a:t>
            </a:r>
            <a:r>
              <a:rPr lang="zh-CN" altLang="en-US" b="1">
                <a:solidFill>
                  <a:srgbClr val="007C6A"/>
                </a:solidFill>
                <a:latin typeface="Hiragino Sans GB W3"/>
              </a:rPr>
              <a:t>单命令的原子性主要得益于</a:t>
            </a:r>
            <a:r>
              <a:rPr lang="en-US" altLang="zh-CN" b="1">
                <a:solidFill>
                  <a:srgbClr val="007C6A"/>
                </a:solidFill>
                <a:latin typeface="Hiragino Sans GB W3"/>
              </a:rPr>
              <a:t>Redis</a:t>
            </a:r>
            <a:r>
              <a:rPr lang="zh-CN" altLang="en-US" b="1">
                <a:solidFill>
                  <a:srgbClr val="007C6A"/>
                </a:solidFill>
                <a:latin typeface="Hiragino Sans GB W3"/>
              </a:rPr>
              <a:t>的单线程</a:t>
            </a:r>
            <a:endParaRPr lang="zh-CN" altLang="en-US" b="1" i="0">
              <a:solidFill>
                <a:srgbClr val="007C6A"/>
              </a:solidFill>
              <a:effectLst/>
              <a:latin typeface="Hiragino Sans GB W3"/>
            </a:endParaRPr>
          </a:p>
        </p:txBody>
      </p:sp>
      <p:sp>
        <p:nvSpPr>
          <p:cNvPr id="9" name="矩形 8"/>
          <p:cNvSpPr/>
          <p:nvPr/>
        </p:nvSpPr>
        <p:spPr>
          <a:xfrm>
            <a:off x="2483768" y="116632"/>
            <a:ext cx="3804568"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--String</a:t>
            </a:r>
          </a:p>
        </p:txBody>
      </p:sp>
    </p:spTree>
    <p:extLst>
      <p:ext uri="{BB962C8B-B14F-4D97-AF65-F5344CB8AC3E}">
        <p14:creationId xmlns:p14="http://schemas.microsoft.com/office/powerpoint/2010/main" val="104383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124744"/>
            <a:ext cx="643958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a:t>
            </a:r>
            <a:r>
              <a:rPr lang="en-US" altLang="zh-CN" sz="2400" b="1">
                <a:solidFill>
                  <a:srgbClr val="007C6A"/>
                </a:solidFill>
              </a:rPr>
              <a:t>  &lt;key1&gt;  &lt;value1&gt;  &lt;key2&gt;  &lt;value2&gt;  ..... </a:t>
            </a:r>
          </a:p>
        </p:txBody>
      </p:sp>
      <p:sp>
        <p:nvSpPr>
          <p:cNvPr id="4" name="矩形 3"/>
          <p:cNvSpPr/>
          <p:nvPr/>
        </p:nvSpPr>
        <p:spPr>
          <a:xfrm>
            <a:off x="865183" y="1628800"/>
            <a:ext cx="551490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同时设置一个或多个 </a:t>
            </a:r>
            <a:r>
              <a:rPr lang="en-US" altLang="zh-CN" sz="2400" b="1">
                <a:solidFill>
                  <a:srgbClr val="007C6A"/>
                </a:solidFill>
              </a:rPr>
              <a:t>key-value</a:t>
            </a:r>
            <a:r>
              <a:rPr lang="zh-CN" altLang="en-US" sz="2400" b="1">
                <a:solidFill>
                  <a:srgbClr val="007C6A"/>
                </a:solidFill>
              </a:rPr>
              <a:t>对</a:t>
            </a:r>
            <a:r>
              <a:rPr lang="en-US" altLang="zh-CN" sz="2400" b="1">
                <a:solidFill>
                  <a:srgbClr val="007C6A"/>
                </a:solidFill>
              </a:rPr>
              <a:t>  </a:t>
            </a:r>
          </a:p>
        </p:txBody>
      </p:sp>
      <p:sp>
        <p:nvSpPr>
          <p:cNvPr id="5" name="矩形 4"/>
          <p:cNvSpPr/>
          <p:nvPr/>
        </p:nvSpPr>
        <p:spPr>
          <a:xfrm>
            <a:off x="683568" y="2087699"/>
            <a:ext cx="498482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mget</a:t>
            </a:r>
            <a:r>
              <a:rPr lang="en-US" altLang="zh-CN" sz="2400" b="1">
                <a:solidFill>
                  <a:srgbClr val="007C6A"/>
                </a:solidFill>
              </a:rPr>
              <a:t>  &lt;key1&gt;   &lt;key2&gt;   &lt;key3&gt; ..... </a:t>
            </a:r>
          </a:p>
        </p:txBody>
      </p:sp>
      <p:sp>
        <p:nvSpPr>
          <p:cNvPr id="6" name="矩形 5"/>
          <p:cNvSpPr/>
          <p:nvPr/>
        </p:nvSpPr>
        <p:spPr>
          <a:xfrm>
            <a:off x="865183" y="2624182"/>
            <a:ext cx="4673395"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同时获取一个或多个 </a:t>
            </a:r>
            <a:r>
              <a:rPr lang="en-US" altLang="zh-CN" sz="2400" b="1">
                <a:solidFill>
                  <a:srgbClr val="007C6A"/>
                </a:solidFill>
              </a:rPr>
              <a:t>value  </a:t>
            </a:r>
          </a:p>
        </p:txBody>
      </p:sp>
      <p:sp>
        <p:nvSpPr>
          <p:cNvPr id="7" name="矩形 6"/>
          <p:cNvSpPr/>
          <p:nvPr/>
        </p:nvSpPr>
        <p:spPr>
          <a:xfrm>
            <a:off x="710957" y="3296398"/>
            <a:ext cx="667394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msetnx</a:t>
            </a:r>
            <a:r>
              <a:rPr lang="en-US" altLang="zh-CN" sz="2400" b="1">
                <a:solidFill>
                  <a:srgbClr val="007C6A"/>
                </a:solidFill>
              </a:rPr>
              <a:t> &lt;key1&gt;  &lt;value1&gt;  &lt;key2&gt;  &lt;value2&gt;  ..... </a:t>
            </a:r>
          </a:p>
        </p:txBody>
      </p:sp>
      <p:sp>
        <p:nvSpPr>
          <p:cNvPr id="8" name="矩形 7"/>
          <p:cNvSpPr/>
          <p:nvPr/>
        </p:nvSpPr>
        <p:spPr>
          <a:xfrm>
            <a:off x="889086" y="3927477"/>
            <a:ext cx="7355322" cy="101566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000" b="1">
                <a:solidFill>
                  <a:srgbClr val="007C6A"/>
                </a:solidFill>
              </a:rPr>
              <a:t>同时设置一个或多个 </a:t>
            </a:r>
            <a:r>
              <a:rPr lang="en-US" altLang="zh-CN" sz="2000" b="1">
                <a:solidFill>
                  <a:srgbClr val="007C6A"/>
                </a:solidFill>
              </a:rPr>
              <a:t>key-value </a:t>
            </a:r>
            <a:r>
              <a:rPr lang="zh-CN" altLang="en-US" sz="2000" b="1">
                <a:solidFill>
                  <a:srgbClr val="007C6A"/>
                </a:solidFill>
              </a:rPr>
              <a:t>对，当且仅当所有给定 </a:t>
            </a:r>
            <a:r>
              <a:rPr lang="en-US" altLang="zh-CN" sz="2000" b="1">
                <a:solidFill>
                  <a:srgbClr val="007C6A"/>
                </a:solidFill>
              </a:rPr>
              <a:t>key </a:t>
            </a:r>
            <a:r>
              <a:rPr lang="zh-CN" altLang="en-US" sz="2000" b="1">
                <a:solidFill>
                  <a:srgbClr val="007C6A"/>
                </a:solidFill>
              </a:rPr>
              <a:t>都不存在。</a:t>
            </a:r>
            <a:endParaRPr lang="en-US" altLang="zh-CN" sz="2000" b="1">
              <a:solidFill>
                <a:srgbClr val="007C6A"/>
              </a:solidFill>
            </a:endParaRPr>
          </a:p>
        </p:txBody>
      </p:sp>
      <p:sp>
        <p:nvSpPr>
          <p:cNvPr id="9" name="矩形 8"/>
          <p:cNvSpPr/>
          <p:nvPr/>
        </p:nvSpPr>
        <p:spPr>
          <a:xfrm>
            <a:off x="2483768" y="116632"/>
            <a:ext cx="3743397"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–string</a:t>
            </a:r>
          </a:p>
        </p:txBody>
      </p:sp>
    </p:spTree>
    <p:extLst>
      <p:ext uri="{BB962C8B-B14F-4D97-AF65-F5344CB8AC3E}">
        <p14:creationId xmlns:p14="http://schemas.microsoft.com/office/powerpoint/2010/main" val="2578144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124744"/>
            <a:ext cx="590142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a:t>
            </a:r>
            <a:r>
              <a:rPr lang="zh-CN" altLang="en-US" sz="2400" b="1">
                <a:solidFill>
                  <a:srgbClr val="007C6A"/>
                </a:solidFill>
              </a:rPr>
              <a:t>结束位置</a:t>
            </a:r>
            <a:r>
              <a:rPr lang="en-US" altLang="zh-CN" sz="2400" b="1">
                <a:solidFill>
                  <a:srgbClr val="007C6A"/>
                </a:solidFill>
              </a:rPr>
              <a:t>&gt;</a:t>
            </a:r>
          </a:p>
        </p:txBody>
      </p:sp>
      <p:sp>
        <p:nvSpPr>
          <p:cNvPr id="3" name="矩形 2"/>
          <p:cNvSpPr/>
          <p:nvPr/>
        </p:nvSpPr>
        <p:spPr>
          <a:xfrm>
            <a:off x="749112" y="1651426"/>
            <a:ext cx="6090770"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获得值的范围，类似</a:t>
            </a:r>
            <a:r>
              <a:rPr lang="en-US" altLang="zh-CN" sz="2400" b="1">
                <a:solidFill>
                  <a:srgbClr val="007C6A"/>
                </a:solidFill>
              </a:rPr>
              <a:t>java</a:t>
            </a:r>
            <a:r>
              <a:rPr lang="zh-CN" altLang="en-US" sz="2400" b="1">
                <a:solidFill>
                  <a:srgbClr val="007C6A"/>
                </a:solidFill>
              </a:rPr>
              <a:t>中的</a:t>
            </a:r>
            <a:r>
              <a:rPr lang="en-US" altLang="zh-CN" sz="2400" b="1">
                <a:solidFill>
                  <a:srgbClr val="007C6A"/>
                </a:solidFill>
              </a:rPr>
              <a:t>substring</a:t>
            </a:r>
          </a:p>
        </p:txBody>
      </p:sp>
      <p:sp>
        <p:nvSpPr>
          <p:cNvPr id="4" name="矩形 3"/>
          <p:cNvSpPr/>
          <p:nvPr/>
        </p:nvSpPr>
        <p:spPr>
          <a:xfrm>
            <a:off x="701069" y="2297757"/>
            <a:ext cx="547226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&lt;value&gt;</a:t>
            </a:r>
          </a:p>
        </p:txBody>
      </p:sp>
      <p:sp>
        <p:nvSpPr>
          <p:cNvPr id="5" name="矩形 4"/>
          <p:cNvSpPr/>
          <p:nvPr/>
        </p:nvSpPr>
        <p:spPr>
          <a:xfrm>
            <a:off x="766613" y="2824439"/>
            <a:ext cx="7621811" cy="1200329"/>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400" b="1">
                <a:solidFill>
                  <a:srgbClr val="007C6A"/>
                </a:solidFill>
              </a:rPr>
              <a:t>用 </a:t>
            </a:r>
            <a:r>
              <a:rPr lang="en-US" altLang="zh-CN" sz="2400" b="1">
                <a:solidFill>
                  <a:srgbClr val="007C6A"/>
                </a:solidFill>
              </a:rPr>
              <a:t>&lt;value&gt; </a:t>
            </a:r>
            <a:r>
              <a:rPr lang="zh-CN" altLang="en-US" sz="2400" b="1">
                <a:solidFill>
                  <a:srgbClr val="007C6A"/>
                </a:solidFill>
              </a:rPr>
              <a:t> 覆写</a:t>
            </a:r>
            <a:r>
              <a:rPr lang="en-US" altLang="zh-CN" sz="2400" b="1">
                <a:solidFill>
                  <a:srgbClr val="007C6A"/>
                </a:solidFill>
              </a:rPr>
              <a:t>&lt;key&gt; </a:t>
            </a:r>
            <a:r>
              <a:rPr lang="zh-CN" altLang="en-US" sz="2400" b="1">
                <a:solidFill>
                  <a:srgbClr val="007C6A"/>
                </a:solidFill>
              </a:rPr>
              <a:t>所储存的字符串值，从</a:t>
            </a:r>
            <a:r>
              <a:rPr lang="en-US" altLang="zh-CN" sz="2400" b="1">
                <a:solidFill>
                  <a:srgbClr val="007C6A"/>
                </a:solidFill>
              </a:rPr>
              <a:t>&lt;</a:t>
            </a:r>
            <a:r>
              <a:rPr lang="zh-CN" altLang="en-US" sz="2400" b="1">
                <a:solidFill>
                  <a:srgbClr val="007C6A"/>
                </a:solidFill>
              </a:rPr>
              <a:t>起始位置</a:t>
            </a:r>
            <a:r>
              <a:rPr lang="en-US" altLang="zh-CN" sz="2400" b="1">
                <a:solidFill>
                  <a:srgbClr val="007C6A"/>
                </a:solidFill>
              </a:rPr>
              <a:t>&gt;</a:t>
            </a:r>
            <a:r>
              <a:rPr lang="zh-CN" altLang="en-US" sz="2400" b="1">
                <a:solidFill>
                  <a:srgbClr val="007C6A"/>
                </a:solidFill>
              </a:rPr>
              <a:t>开始。</a:t>
            </a:r>
            <a:endParaRPr lang="en-US" altLang="zh-CN" sz="2400" b="1">
              <a:solidFill>
                <a:srgbClr val="007C6A"/>
              </a:solidFill>
            </a:endParaRPr>
          </a:p>
        </p:txBody>
      </p:sp>
      <p:sp>
        <p:nvSpPr>
          <p:cNvPr id="6" name="矩形 5"/>
          <p:cNvSpPr/>
          <p:nvPr/>
        </p:nvSpPr>
        <p:spPr>
          <a:xfrm>
            <a:off x="2483768" y="116632"/>
            <a:ext cx="3804568"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--String</a:t>
            </a:r>
          </a:p>
        </p:txBody>
      </p:sp>
    </p:spTree>
    <p:extLst>
      <p:ext uri="{BB962C8B-B14F-4D97-AF65-F5344CB8AC3E}">
        <p14:creationId xmlns:p14="http://schemas.microsoft.com/office/powerpoint/2010/main" val="3340015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196752"/>
            <a:ext cx="6120680"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setex</a:t>
            </a:r>
            <a:r>
              <a:rPr lang="en-US" altLang="zh-CN" sz="2400" b="1">
                <a:solidFill>
                  <a:srgbClr val="007C6A"/>
                </a:solidFill>
              </a:rPr>
              <a:t>  &lt;key&gt;  &lt;</a:t>
            </a:r>
            <a:r>
              <a:rPr lang="zh-CN" altLang="en-US" sz="2400" b="1">
                <a:solidFill>
                  <a:srgbClr val="007C6A"/>
                </a:solidFill>
              </a:rPr>
              <a:t>过期时间</a:t>
            </a:r>
            <a:r>
              <a:rPr lang="en-US" altLang="zh-CN" sz="2400" b="1">
                <a:solidFill>
                  <a:srgbClr val="007C6A"/>
                </a:solidFill>
              </a:rPr>
              <a:t>&gt;   &lt;value&gt;</a:t>
            </a:r>
          </a:p>
        </p:txBody>
      </p:sp>
      <p:sp>
        <p:nvSpPr>
          <p:cNvPr id="4" name="矩形 3"/>
          <p:cNvSpPr/>
          <p:nvPr/>
        </p:nvSpPr>
        <p:spPr>
          <a:xfrm>
            <a:off x="683568" y="2852936"/>
            <a:ext cx="326794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getset</a:t>
            </a:r>
            <a:r>
              <a:rPr lang="en-US" altLang="zh-CN" sz="2400" b="1">
                <a:solidFill>
                  <a:srgbClr val="007C6A"/>
                </a:solidFill>
              </a:rPr>
              <a:t> &lt;key&gt;  &lt;value&gt;</a:t>
            </a:r>
          </a:p>
        </p:txBody>
      </p:sp>
      <p:sp>
        <p:nvSpPr>
          <p:cNvPr id="5" name="矩形 4"/>
          <p:cNvSpPr/>
          <p:nvPr/>
        </p:nvSpPr>
        <p:spPr>
          <a:xfrm>
            <a:off x="863229" y="1745046"/>
            <a:ext cx="687079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设置键值的同时，设置过期时间，单位秒。</a:t>
            </a:r>
            <a:endParaRPr lang="en-US" altLang="zh-CN" sz="2400" b="1">
              <a:solidFill>
                <a:srgbClr val="007C6A"/>
              </a:solidFill>
            </a:endParaRPr>
          </a:p>
        </p:txBody>
      </p:sp>
      <p:sp>
        <p:nvSpPr>
          <p:cNvPr id="6" name="矩形 5"/>
          <p:cNvSpPr/>
          <p:nvPr/>
        </p:nvSpPr>
        <p:spPr>
          <a:xfrm>
            <a:off x="862586" y="3637660"/>
            <a:ext cx="625203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以新换旧，设置了新值同时获得就值。</a:t>
            </a:r>
            <a:endParaRPr lang="en-US" altLang="zh-CN" sz="2400" b="1">
              <a:solidFill>
                <a:srgbClr val="007C6A"/>
              </a:solidFill>
            </a:endParaRPr>
          </a:p>
        </p:txBody>
      </p:sp>
      <p:sp>
        <p:nvSpPr>
          <p:cNvPr id="9" name="矩形 8"/>
          <p:cNvSpPr/>
          <p:nvPr/>
        </p:nvSpPr>
        <p:spPr>
          <a:xfrm>
            <a:off x="2483768" y="116632"/>
            <a:ext cx="3804568"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--String</a:t>
            </a:r>
          </a:p>
        </p:txBody>
      </p:sp>
    </p:spTree>
    <p:extLst>
      <p:ext uri="{BB962C8B-B14F-4D97-AF65-F5344CB8AC3E}">
        <p14:creationId xmlns:p14="http://schemas.microsoft.com/office/powerpoint/2010/main" val="4282858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3434017"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--list</a:t>
            </a:r>
          </a:p>
        </p:txBody>
      </p:sp>
      <p:sp>
        <p:nvSpPr>
          <p:cNvPr id="3" name="矩形 2"/>
          <p:cNvSpPr/>
          <p:nvPr/>
        </p:nvSpPr>
        <p:spPr>
          <a:xfrm>
            <a:off x="441868" y="1147106"/>
            <a:ext cx="7848872" cy="2977738"/>
          </a:xfrm>
          <a:prstGeom prst="rect">
            <a:avLst/>
          </a:prstGeom>
          <a:ln>
            <a:solidFill>
              <a:schemeClr val="bg1"/>
            </a:solidFill>
          </a:ln>
        </p:spPr>
        <p:txBody>
          <a:bodyPr wrap="square">
            <a:spAutoFit/>
          </a:bodyPr>
          <a:lstStyle/>
          <a:p>
            <a:pPr>
              <a:lnSpc>
                <a:spcPct val="150000"/>
              </a:lnSpc>
            </a:pPr>
            <a:r>
              <a:rPr lang="en-US" altLang="zh-CN" sz="2400" b="1">
                <a:solidFill>
                  <a:srgbClr val="007C6A"/>
                </a:solidFill>
                <a:latin typeface="Verdana" panose="020B0604030504040204" pitchFamily="34" charset="0"/>
              </a:rPr>
              <a:t>List</a:t>
            </a:r>
            <a:endParaRPr lang="zh-CN" altLang="en-US" sz="1400" b="1">
              <a:solidFill>
                <a:srgbClr val="007C6A"/>
              </a:solidFill>
              <a:latin typeface="Verdana" panose="020B0604030504040204" pitchFamily="34" charset="0"/>
            </a:endParaRPr>
          </a:p>
          <a:p>
            <a:pPr marL="285750" indent="-285750">
              <a:lnSpc>
                <a:spcPct val="150000"/>
              </a:lnSpc>
              <a:buFont typeface="Wingdings" panose="05000000000000000000" pitchFamily="2" charset="2"/>
              <a:buChar char="Ø"/>
            </a:pPr>
            <a:r>
              <a:rPr lang="zh-CN" altLang="en-US">
                <a:solidFill>
                  <a:srgbClr val="007C6A"/>
                </a:solidFill>
                <a:latin typeface="Verdana" panose="020B0604030504040204" pitchFamily="34" charset="0"/>
                <a:ea typeface="Verdana" panose="020B0604030504040204" pitchFamily="34" charset="0"/>
              </a:rPr>
              <a:t>单键多值</a:t>
            </a:r>
            <a:endParaRPr lang="en-US" altLang="zh-CN">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altLang="zh-CN">
                <a:solidFill>
                  <a:srgbClr val="007C6A"/>
                </a:solidFill>
                <a:latin typeface="Verdana" panose="020B0604030504040204" pitchFamily="34" charset="0"/>
                <a:ea typeface="Verdana" panose="020B0604030504040204" pitchFamily="34" charset="0"/>
              </a:rPr>
              <a:t>Redis </a:t>
            </a:r>
            <a:r>
              <a:rPr lang="zh-CN" altLang="en-US">
                <a:solidFill>
                  <a:srgbClr val="007C6A"/>
                </a:solidFill>
                <a:latin typeface="Verdana" panose="020B0604030504040204" pitchFamily="34" charset="0"/>
                <a:ea typeface="Verdana" panose="020B0604030504040204" pitchFamily="34" charset="0"/>
              </a:rPr>
              <a:t>列表是简单的字符串列表，按照插入顺序排序。你可以添加一个元素导列表的头部（左边）或者尾部（右边）。</a:t>
            </a:r>
            <a:endParaRPr lang="en-US" altLang="zh-CN">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zh-CN" altLang="en-US">
                <a:solidFill>
                  <a:srgbClr val="007C6A"/>
                </a:solidFill>
                <a:latin typeface="Verdana" panose="020B0604030504040204" pitchFamily="34" charset="0"/>
                <a:ea typeface="Verdana" panose="020B0604030504040204" pitchFamily="34" charset="0"/>
              </a:rPr>
              <a:t>它的底层实际是个</a:t>
            </a:r>
            <a:r>
              <a:rPr lang="zh-CN" altLang="en-US" b="1">
                <a:solidFill>
                  <a:srgbClr val="007C6A"/>
                </a:solidFill>
                <a:latin typeface="Verdana" panose="020B0604030504040204" pitchFamily="34" charset="0"/>
                <a:ea typeface="Verdana" panose="020B0604030504040204" pitchFamily="34" charset="0"/>
              </a:rPr>
              <a:t>双向链表，对两端的操作性能很高，通过索引下标的操作中间的节点性能会较差。</a:t>
            </a:r>
          </a:p>
          <a:p>
            <a:pPr marL="285750" indent="-285750">
              <a:lnSpc>
                <a:spcPct val="150000"/>
              </a:lnSpc>
              <a:buFont typeface="Wingdings" panose="05000000000000000000" pitchFamily="2" charset="2"/>
              <a:buChar char="Ø"/>
            </a:pPr>
            <a:endParaRPr lang="zh-CN" altLang="en-US" sz="1100">
              <a:solidFill>
                <a:srgbClr val="007C6A"/>
              </a:solidFill>
              <a:latin typeface="Verdana" panose="020B0604030504040204" pitchFamily="34" charset="0"/>
              <a:ea typeface="Verdana" panose="020B0604030504040204" pitchFamily="34" charset="0"/>
            </a:endParaRPr>
          </a:p>
        </p:txBody>
      </p:sp>
      <p:cxnSp>
        <p:nvCxnSpPr>
          <p:cNvPr id="6" name="直接连接符 5"/>
          <p:cNvCxnSpPr/>
          <p:nvPr/>
        </p:nvCxnSpPr>
        <p:spPr>
          <a:xfrm>
            <a:off x="941602" y="4508987"/>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41602" y="5229067"/>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146490"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v1</a:t>
            </a:r>
            <a:endParaRPr lang="zh-CN" altLang="en-US"/>
          </a:p>
        </p:txBody>
      </p:sp>
      <p:sp>
        <p:nvSpPr>
          <p:cNvPr id="11" name="圆角矩形 10"/>
          <p:cNvSpPr/>
          <p:nvPr/>
        </p:nvSpPr>
        <p:spPr>
          <a:xfrm>
            <a:off x="2170398"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v2</a:t>
            </a:r>
            <a:endParaRPr lang="zh-CN" altLang="en-US"/>
          </a:p>
        </p:txBody>
      </p:sp>
      <p:sp>
        <p:nvSpPr>
          <p:cNvPr id="12" name="圆角矩形 11"/>
          <p:cNvSpPr/>
          <p:nvPr/>
        </p:nvSpPr>
        <p:spPr>
          <a:xfrm>
            <a:off x="3194306"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v3</a:t>
            </a:r>
            <a:endParaRPr lang="zh-CN" altLang="en-US"/>
          </a:p>
        </p:txBody>
      </p:sp>
      <p:sp>
        <p:nvSpPr>
          <p:cNvPr id="13" name="圆角矩形 12"/>
          <p:cNvSpPr/>
          <p:nvPr/>
        </p:nvSpPr>
        <p:spPr>
          <a:xfrm>
            <a:off x="4178516"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v4</a:t>
            </a:r>
            <a:endParaRPr lang="zh-CN" altLang="en-US"/>
          </a:p>
        </p:txBody>
      </p:sp>
      <p:sp>
        <p:nvSpPr>
          <p:cNvPr id="14" name="圆角矩形 13"/>
          <p:cNvSpPr/>
          <p:nvPr/>
        </p:nvSpPr>
        <p:spPr>
          <a:xfrm>
            <a:off x="5106515"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v5</a:t>
            </a:r>
            <a:endParaRPr lang="zh-CN" altLang="en-US"/>
          </a:p>
        </p:txBody>
      </p:sp>
      <p:sp>
        <p:nvSpPr>
          <p:cNvPr id="15" name="圆角矩形 14"/>
          <p:cNvSpPr/>
          <p:nvPr/>
        </p:nvSpPr>
        <p:spPr>
          <a:xfrm>
            <a:off x="6034514"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v6</a:t>
            </a:r>
            <a:endParaRPr lang="zh-CN" altLang="en-US"/>
          </a:p>
        </p:txBody>
      </p:sp>
      <p:sp>
        <p:nvSpPr>
          <p:cNvPr id="16" name="圆角矩形 15"/>
          <p:cNvSpPr/>
          <p:nvPr/>
        </p:nvSpPr>
        <p:spPr>
          <a:xfrm>
            <a:off x="6962513"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v7</a:t>
            </a:r>
            <a:endParaRPr lang="zh-CN" altLang="en-US"/>
          </a:p>
        </p:txBody>
      </p:sp>
      <p:grpSp>
        <p:nvGrpSpPr>
          <p:cNvPr id="25" name="组合 24"/>
          <p:cNvGrpSpPr/>
          <p:nvPr/>
        </p:nvGrpSpPr>
        <p:grpSpPr>
          <a:xfrm>
            <a:off x="1814550" y="4764102"/>
            <a:ext cx="479876" cy="224408"/>
            <a:chOff x="1700064" y="5373216"/>
            <a:chExt cx="479876" cy="224408"/>
          </a:xfrm>
        </p:grpSpPr>
        <p:cxnSp>
          <p:nvCxnSpPr>
            <p:cNvPr id="20" name="直接箭头连接符 19"/>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852904" y="4764102"/>
            <a:ext cx="479876" cy="224408"/>
            <a:chOff x="1700064" y="5373216"/>
            <a:chExt cx="479876" cy="224408"/>
          </a:xfrm>
        </p:grpSpPr>
        <p:cxnSp>
          <p:nvCxnSpPr>
            <p:cNvPr id="27" name="直接箭头连接符 26"/>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3842518" y="4746816"/>
            <a:ext cx="479876" cy="224408"/>
            <a:chOff x="1700064" y="5373216"/>
            <a:chExt cx="479876" cy="224408"/>
          </a:xfrm>
        </p:grpSpPr>
        <p:cxnSp>
          <p:nvCxnSpPr>
            <p:cNvPr id="30" name="直接箭头连接符 29"/>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4791008" y="4746816"/>
            <a:ext cx="479876" cy="224408"/>
            <a:chOff x="1700064" y="5373216"/>
            <a:chExt cx="479876" cy="224408"/>
          </a:xfrm>
        </p:grpSpPr>
        <p:cxnSp>
          <p:nvCxnSpPr>
            <p:cNvPr id="33" name="直接箭头连接符 32"/>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5794576" y="4757851"/>
            <a:ext cx="479876" cy="224408"/>
            <a:chOff x="1700064" y="5373216"/>
            <a:chExt cx="479876" cy="224408"/>
          </a:xfrm>
        </p:grpSpPr>
        <p:cxnSp>
          <p:nvCxnSpPr>
            <p:cNvPr id="36" name="直接箭头连接符 35"/>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6654620" y="4743121"/>
            <a:ext cx="479876" cy="224408"/>
            <a:chOff x="1700064" y="5373216"/>
            <a:chExt cx="479876" cy="224408"/>
          </a:xfrm>
        </p:grpSpPr>
        <p:cxnSp>
          <p:nvCxnSpPr>
            <p:cNvPr id="39" name="直接箭头连接符 38"/>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2" name="直接箭头连接符 41"/>
          <p:cNvCxnSpPr/>
          <p:nvPr/>
        </p:nvCxnSpPr>
        <p:spPr>
          <a:xfrm flipV="1">
            <a:off x="416530" y="4910640"/>
            <a:ext cx="360447" cy="822483"/>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129526" y="4987700"/>
            <a:ext cx="462641" cy="90972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674558" y="5085051"/>
            <a:ext cx="344849" cy="812369"/>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flipV="1">
            <a:off x="7849674" y="5023183"/>
            <a:ext cx="470834" cy="936103"/>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635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3434017"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--list</a:t>
            </a:r>
          </a:p>
        </p:txBody>
      </p:sp>
      <p:sp>
        <p:nvSpPr>
          <p:cNvPr id="41" name="矩形 40"/>
          <p:cNvSpPr/>
          <p:nvPr/>
        </p:nvSpPr>
        <p:spPr>
          <a:xfrm>
            <a:off x="611560" y="1052736"/>
            <a:ext cx="723717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lpush</a:t>
            </a:r>
            <a:r>
              <a:rPr lang="en-US" altLang="zh-CN" sz="2400" b="1">
                <a:solidFill>
                  <a:srgbClr val="007C6A"/>
                </a:solidFill>
              </a:rPr>
              <a:t>/</a:t>
            </a:r>
            <a:r>
              <a:rPr lang="en-US" altLang="zh-CN" sz="2400" b="1" err="1">
                <a:solidFill>
                  <a:srgbClr val="007C6A"/>
                </a:solidFill>
              </a:rPr>
              <a:t>rpush</a:t>
            </a:r>
            <a:r>
              <a:rPr lang="en-US" altLang="zh-CN" sz="2400" b="1">
                <a:solidFill>
                  <a:srgbClr val="007C6A"/>
                </a:solidFill>
              </a:rPr>
              <a:t>  &lt;key&gt;  &lt;value1&gt;  &lt;value2&gt;  &lt;value3&gt; ....</a:t>
            </a:r>
          </a:p>
        </p:txBody>
      </p:sp>
      <p:sp>
        <p:nvSpPr>
          <p:cNvPr id="44" name="矩形 43"/>
          <p:cNvSpPr/>
          <p:nvPr/>
        </p:nvSpPr>
        <p:spPr>
          <a:xfrm>
            <a:off x="755576" y="1641808"/>
            <a:ext cx="545694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右边插入一个或多个值。</a:t>
            </a:r>
            <a:endParaRPr lang="en-US" altLang="zh-CN" sz="2400" b="1">
              <a:solidFill>
                <a:srgbClr val="007C6A"/>
              </a:solidFill>
            </a:endParaRPr>
          </a:p>
        </p:txBody>
      </p:sp>
      <p:sp>
        <p:nvSpPr>
          <p:cNvPr id="45" name="矩形 44"/>
          <p:cNvSpPr/>
          <p:nvPr/>
        </p:nvSpPr>
        <p:spPr>
          <a:xfrm>
            <a:off x="611560" y="2230880"/>
            <a:ext cx="279108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lpop</a:t>
            </a:r>
            <a:r>
              <a:rPr lang="en-US" altLang="zh-CN" sz="2400" b="1">
                <a:solidFill>
                  <a:srgbClr val="007C6A"/>
                </a:solidFill>
              </a:rPr>
              <a:t>/</a:t>
            </a:r>
            <a:r>
              <a:rPr lang="en-US" altLang="zh-CN" sz="2400" b="1" err="1">
                <a:solidFill>
                  <a:srgbClr val="007C6A"/>
                </a:solidFill>
              </a:rPr>
              <a:t>rpop</a:t>
            </a:r>
            <a:r>
              <a:rPr lang="en-US" altLang="zh-CN" sz="2400" b="1">
                <a:solidFill>
                  <a:srgbClr val="007C6A"/>
                </a:solidFill>
              </a:rPr>
              <a:t>  &lt;key&gt; </a:t>
            </a:r>
          </a:p>
        </p:txBody>
      </p:sp>
      <p:sp>
        <p:nvSpPr>
          <p:cNvPr id="46" name="矩形 45"/>
          <p:cNvSpPr/>
          <p:nvPr/>
        </p:nvSpPr>
        <p:spPr>
          <a:xfrm>
            <a:off x="755576" y="2819952"/>
            <a:ext cx="4528804"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右边吐出一个值。</a:t>
            </a:r>
            <a:endParaRPr lang="en-US" altLang="zh-CN" sz="2400" b="1">
              <a:solidFill>
                <a:srgbClr val="007C6A"/>
              </a:solidFill>
            </a:endParaRPr>
          </a:p>
          <a:p>
            <a:pPr marL="800100" lvl="1" indent="-342900">
              <a:lnSpc>
                <a:spcPct val="150000"/>
              </a:lnSpc>
              <a:buFont typeface="Arial" panose="020B0604020202020204" pitchFamily="34" charset="0"/>
              <a:buChar char="•"/>
            </a:pPr>
            <a:r>
              <a:rPr lang="zh-CN" altLang="en-US" sz="2400" b="1">
                <a:solidFill>
                  <a:srgbClr val="007C6A"/>
                </a:solidFill>
              </a:rPr>
              <a:t>值在键在，值光键亡。</a:t>
            </a:r>
            <a:endParaRPr lang="en-US" altLang="zh-CN" sz="2400" b="1">
              <a:solidFill>
                <a:srgbClr val="007C6A"/>
              </a:solidFill>
            </a:endParaRPr>
          </a:p>
        </p:txBody>
      </p:sp>
      <p:sp>
        <p:nvSpPr>
          <p:cNvPr id="5" name="矩形 4"/>
          <p:cNvSpPr/>
          <p:nvPr/>
        </p:nvSpPr>
        <p:spPr>
          <a:xfrm>
            <a:off x="755576" y="4228928"/>
            <a:ext cx="411349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 </a:t>
            </a:r>
            <a:r>
              <a:rPr lang="en-US" altLang="zh-CN" sz="2400" b="1" err="1">
                <a:solidFill>
                  <a:srgbClr val="007C6A"/>
                </a:solidFill>
              </a:rPr>
              <a:t>rpoplpush</a:t>
            </a:r>
            <a:r>
              <a:rPr lang="en-US" altLang="zh-CN" sz="2400" b="1">
                <a:solidFill>
                  <a:srgbClr val="007C6A"/>
                </a:solidFill>
              </a:rPr>
              <a:t>  &lt;key1&gt;  &lt;key2&gt;</a:t>
            </a:r>
            <a:r>
              <a:rPr lang="zh-CN" altLang="en-US" sz="2400" b="1">
                <a:solidFill>
                  <a:srgbClr val="007C6A"/>
                </a:solidFill>
              </a:rPr>
              <a:t> </a:t>
            </a:r>
            <a:r>
              <a:rPr lang="en-US" altLang="zh-CN" sz="2400" b="1">
                <a:solidFill>
                  <a:srgbClr val="007C6A"/>
                </a:solidFill>
              </a:rPr>
              <a:t> </a:t>
            </a:r>
            <a:endParaRPr lang="zh-CN" altLang="en-US" sz="2400" b="1">
              <a:solidFill>
                <a:srgbClr val="007C6A"/>
              </a:solidFill>
            </a:endParaRPr>
          </a:p>
        </p:txBody>
      </p:sp>
      <p:sp>
        <p:nvSpPr>
          <p:cNvPr id="48" name="矩形 47"/>
          <p:cNvSpPr/>
          <p:nvPr/>
        </p:nvSpPr>
        <p:spPr>
          <a:xfrm>
            <a:off x="825793" y="5022843"/>
            <a:ext cx="8363059"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a:t>
            </a:r>
            <a:r>
              <a:rPr lang="en-US" altLang="zh-CN" sz="2400" b="1">
                <a:solidFill>
                  <a:srgbClr val="007C6A"/>
                </a:solidFill>
              </a:rPr>
              <a:t>&lt;key1&gt;</a:t>
            </a:r>
            <a:r>
              <a:rPr lang="zh-CN" altLang="en-US" sz="2400" b="1">
                <a:solidFill>
                  <a:srgbClr val="007C6A"/>
                </a:solidFill>
              </a:rPr>
              <a:t>列表右边吐出一个值，插到</a:t>
            </a:r>
            <a:r>
              <a:rPr lang="en-US" altLang="zh-CN" sz="2400" b="1">
                <a:solidFill>
                  <a:srgbClr val="007C6A"/>
                </a:solidFill>
              </a:rPr>
              <a:t>&lt;key2&gt;</a:t>
            </a:r>
            <a:r>
              <a:rPr lang="zh-CN" altLang="en-US" sz="2400" b="1">
                <a:solidFill>
                  <a:srgbClr val="007C6A"/>
                </a:solidFill>
              </a:rPr>
              <a:t>列表左边。</a:t>
            </a:r>
            <a:endParaRPr lang="en-US" altLang="zh-CN" sz="2400" b="1">
              <a:solidFill>
                <a:srgbClr val="007C6A"/>
              </a:solidFill>
            </a:endParaRPr>
          </a:p>
        </p:txBody>
      </p:sp>
    </p:spTree>
    <p:extLst>
      <p:ext uri="{BB962C8B-B14F-4D97-AF65-F5344CB8AC3E}">
        <p14:creationId xmlns:p14="http://schemas.microsoft.com/office/powerpoint/2010/main" val="26885801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5313" y="3066879"/>
            <a:ext cx="3469924"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lindex</a:t>
            </a:r>
            <a:r>
              <a:rPr lang="en-US" altLang="zh-CN" sz="2000">
                <a:solidFill>
                  <a:srgbClr val="007C6A"/>
                </a:solidFill>
                <a:latin typeface="Verdana" panose="020B0604030504040204" pitchFamily="34" charset="0"/>
              </a:rPr>
              <a:t> &lt;key&gt; &lt;index&gt;</a:t>
            </a:r>
            <a:endParaRPr lang="zh-CN" altLang="en-US" sz="2000">
              <a:solidFill>
                <a:srgbClr val="007C6A"/>
              </a:solidFill>
              <a:latin typeface="Verdana" panose="020B0604030504040204" pitchFamily="34" charset="0"/>
            </a:endParaRPr>
          </a:p>
        </p:txBody>
      </p:sp>
      <p:sp>
        <p:nvSpPr>
          <p:cNvPr id="3" name="矩形 2"/>
          <p:cNvSpPr/>
          <p:nvPr/>
        </p:nvSpPr>
        <p:spPr>
          <a:xfrm>
            <a:off x="1203345" y="3642943"/>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
        <p:nvSpPr>
          <p:cNvPr id="4" name="矩形 3"/>
          <p:cNvSpPr/>
          <p:nvPr/>
        </p:nvSpPr>
        <p:spPr>
          <a:xfrm>
            <a:off x="916375" y="4819002"/>
            <a:ext cx="1950277"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llen</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7" name="矩形 6"/>
          <p:cNvSpPr/>
          <p:nvPr/>
        </p:nvSpPr>
        <p:spPr>
          <a:xfrm>
            <a:off x="1263737" y="5371198"/>
            <a:ext cx="219964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Verdana" panose="020B0604030504040204" pitchFamily="34" charset="0"/>
              </a:rPr>
              <a:t>获得列表长度</a:t>
            </a:r>
            <a:r>
              <a:rPr lang="en-US" altLang="zh-CN" sz="2000" b="1">
                <a:solidFill>
                  <a:srgbClr val="007C6A"/>
                </a:solidFill>
                <a:latin typeface="宋体" panose="02010600030101010101" pitchFamily="2" charset="-122"/>
              </a:rPr>
              <a:t> </a:t>
            </a:r>
            <a:endParaRPr lang="zh-CN" altLang="en-US" sz="2000" b="1">
              <a:solidFill>
                <a:srgbClr val="007C6A"/>
              </a:solidFill>
              <a:latin typeface="Verdana" panose="020B0604030504040204" pitchFamily="34" charset="0"/>
            </a:endParaRPr>
          </a:p>
        </p:txBody>
      </p:sp>
      <p:sp>
        <p:nvSpPr>
          <p:cNvPr id="8" name="矩形 7"/>
          <p:cNvSpPr/>
          <p:nvPr/>
        </p:nvSpPr>
        <p:spPr>
          <a:xfrm>
            <a:off x="2483768" y="116632"/>
            <a:ext cx="3434017"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--list</a:t>
            </a:r>
          </a:p>
        </p:txBody>
      </p:sp>
      <p:sp>
        <p:nvSpPr>
          <p:cNvPr id="9" name="矩形 8"/>
          <p:cNvSpPr/>
          <p:nvPr/>
        </p:nvSpPr>
        <p:spPr>
          <a:xfrm>
            <a:off x="879726" y="1314756"/>
            <a:ext cx="451380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lrange</a:t>
            </a:r>
            <a:r>
              <a:rPr lang="en-US" altLang="zh-CN" sz="2000" dirty="0">
                <a:solidFill>
                  <a:srgbClr val="007C6A"/>
                </a:solidFill>
                <a:latin typeface="Verdana" panose="020B0604030504040204" pitchFamily="34" charset="0"/>
              </a:rPr>
              <a:t> &lt;key&gt; &lt;start&gt; &lt;stop&gt;</a:t>
            </a:r>
            <a:endParaRPr lang="zh-CN" altLang="en-US" sz="2000" dirty="0">
              <a:solidFill>
                <a:srgbClr val="007C6A"/>
              </a:solidFill>
              <a:latin typeface="Verdana" panose="020B0604030504040204" pitchFamily="34" charset="0"/>
            </a:endParaRPr>
          </a:p>
        </p:txBody>
      </p:sp>
      <p:sp>
        <p:nvSpPr>
          <p:cNvPr id="10" name="矩形 9"/>
          <p:cNvSpPr/>
          <p:nvPr/>
        </p:nvSpPr>
        <p:spPr>
          <a:xfrm>
            <a:off x="1167758" y="1890820"/>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extLst>
      <p:ext uri="{BB962C8B-B14F-4D97-AF65-F5344CB8AC3E}">
        <p14:creationId xmlns:p14="http://schemas.microsoft.com/office/powerpoint/2010/main" val="3097042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268760"/>
            <a:ext cx="6039154" cy="461665"/>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linsert</a:t>
            </a:r>
            <a:r>
              <a:rPr lang="en-US" altLang="zh-CN">
                <a:solidFill>
                  <a:srgbClr val="007C6A"/>
                </a:solidFill>
                <a:latin typeface="Verdana" panose="020B0604030504040204" pitchFamily="34" charset="0"/>
              </a:rPr>
              <a:t> &lt;key&gt;  before &lt;value</a:t>
            </a:r>
            <a:r>
              <a:rPr lang="en-US" altLang="zh-CN" sz="2400">
                <a:solidFill>
                  <a:srgbClr val="007C6A"/>
                </a:solidFill>
              </a:rPr>
              <a:t>&gt;  &lt;newvalue&gt;</a:t>
            </a:r>
            <a:r>
              <a:rPr lang="en-US" altLang="zh-CN" sz="2400">
                <a:solidFill>
                  <a:srgbClr val="007C6A"/>
                </a:solidFill>
                <a:latin typeface="Verdana" panose="020B0604030504040204" pitchFamily="34" charset="0"/>
              </a:rPr>
              <a:t>  </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3" name="矩形 2"/>
          <p:cNvSpPr/>
          <p:nvPr/>
        </p:nvSpPr>
        <p:spPr>
          <a:xfrm>
            <a:off x="1259632" y="1754063"/>
            <a:ext cx="5320687" cy="400110"/>
          </a:xfrm>
          <a:prstGeom prst="rect">
            <a:avLst/>
          </a:prstGeom>
        </p:spPr>
        <p:txBody>
          <a:bodyPr wrap="none">
            <a:spAutoFit/>
          </a:bodyPr>
          <a:lstStyle/>
          <a:p>
            <a:pPr marL="342900" indent="-342900">
              <a:buFont typeface="Arial" panose="020B0604020202020204" pitchFamily="34" charset="0"/>
              <a:buChar char="•"/>
            </a:pPr>
            <a:r>
              <a:rPr lang="en-US" altLang="zh-CN" sz="2000" b="1">
                <a:solidFill>
                  <a:srgbClr val="007C6A"/>
                </a:solidFill>
                <a:latin typeface="宋体" panose="02010600030101010101" pitchFamily="2" charset="-122"/>
              </a:rPr>
              <a:t> </a:t>
            </a:r>
            <a:r>
              <a:rPr lang="zh-CN" altLang="en-US" sz="2000" b="1">
                <a:solidFill>
                  <a:srgbClr val="007C6A"/>
                </a:solidFill>
                <a:latin typeface="宋体" panose="02010600030101010101" pitchFamily="2" charset="-122"/>
              </a:rPr>
              <a:t>在</a:t>
            </a:r>
            <a:r>
              <a:rPr lang="en-US" altLang="zh-CN" sz="2000" b="1">
                <a:solidFill>
                  <a:srgbClr val="007C6A"/>
                </a:solidFill>
                <a:latin typeface="宋体" panose="02010600030101010101" pitchFamily="2" charset="-122"/>
              </a:rPr>
              <a:t>&lt;value&gt;</a:t>
            </a:r>
            <a:r>
              <a:rPr lang="zh-CN" altLang="en-US" sz="2000" b="1">
                <a:solidFill>
                  <a:srgbClr val="007C6A"/>
                </a:solidFill>
                <a:latin typeface="宋体" panose="02010600030101010101" pitchFamily="2" charset="-122"/>
              </a:rPr>
              <a:t>的后面插入</a:t>
            </a:r>
            <a:r>
              <a:rPr lang="en-US" altLang="zh-CN" sz="2000" b="1">
                <a:solidFill>
                  <a:srgbClr val="007C6A"/>
                </a:solidFill>
                <a:latin typeface="宋体" panose="02010600030101010101" pitchFamily="2" charset="-122"/>
              </a:rPr>
              <a:t>&lt;newvalue&gt;</a:t>
            </a:r>
            <a:r>
              <a:rPr lang="zh-CN" altLang="en-US" sz="2000" b="1">
                <a:solidFill>
                  <a:srgbClr val="007C6A"/>
                </a:solidFill>
                <a:latin typeface="宋体" panose="02010600030101010101" pitchFamily="2" charset="-122"/>
              </a:rPr>
              <a:t> 插入值</a:t>
            </a:r>
            <a:endParaRPr lang="zh-CN" altLang="en-US" sz="2000" b="1">
              <a:solidFill>
                <a:srgbClr val="007C6A"/>
              </a:solidFill>
              <a:latin typeface="Verdana" panose="020B0604030504040204" pitchFamily="34" charset="0"/>
            </a:endParaRPr>
          </a:p>
        </p:txBody>
      </p:sp>
      <p:sp>
        <p:nvSpPr>
          <p:cNvPr id="4" name="矩形 3"/>
          <p:cNvSpPr/>
          <p:nvPr/>
        </p:nvSpPr>
        <p:spPr>
          <a:xfrm>
            <a:off x="2483768" y="116632"/>
            <a:ext cx="3434017"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--list</a:t>
            </a:r>
          </a:p>
        </p:txBody>
      </p:sp>
      <p:sp>
        <p:nvSpPr>
          <p:cNvPr id="5" name="矩形 4"/>
          <p:cNvSpPr/>
          <p:nvPr/>
        </p:nvSpPr>
        <p:spPr>
          <a:xfrm>
            <a:off x="852699" y="2780928"/>
            <a:ext cx="3712555" cy="369332"/>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lrem</a:t>
            </a:r>
            <a:r>
              <a:rPr lang="en-US" altLang="zh-CN">
                <a:solidFill>
                  <a:srgbClr val="007C6A"/>
                </a:solidFill>
                <a:latin typeface="Verdana" panose="020B0604030504040204" pitchFamily="34" charset="0"/>
              </a:rPr>
              <a:t> &lt;key&gt; &lt;n&gt;  &lt;value&gt;</a:t>
            </a:r>
            <a:endParaRPr lang="zh-CN" altLang="en-US">
              <a:solidFill>
                <a:srgbClr val="007C6A"/>
              </a:solidFill>
              <a:latin typeface="Verdana" panose="020B0604030504040204" pitchFamily="34" charset="0"/>
            </a:endParaRPr>
          </a:p>
        </p:txBody>
      </p:sp>
      <p:sp>
        <p:nvSpPr>
          <p:cNvPr id="6" name="矩形 5"/>
          <p:cNvSpPr/>
          <p:nvPr/>
        </p:nvSpPr>
        <p:spPr>
          <a:xfrm>
            <a:off x="1095421" y="3182131"/>
            <a:ext cx="416973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从左边删除</a:t>
            </a:r>
            <a:r>
              <a:rPr lang="en-US" altLang="zh-CN" sz="2000" b="1">
                <a:solidFill>
                  <a:srgbClr val="007C6A"/>
                </a:solidFill>
                <a:latin typeface="宋体" panose="02010600030101010101" pitchFamily="2" charset="-122"/>
              </a:rPr>
              <a:t>n</a:t>
            </a:r>
            <a:r>
              <a:rPr lang="zh-CN" altLang="en-US" sz="2000" b="1">
                <a:solidFill>
                  <a:srgbClr val="007C6A"/>
                </a:solidFill>
                <a:latin typeface="宋体" panose="02010600030101010101" pitchFamily="2" charset="-122"/>
              </a:rPr>
              <a:t>个</a:t>
            </a:r>
            <a:r>
              <a:rPr lang="en-US" altLang="zh-CN" sz="2000" b="1">
                <a:solidFill>
                  <a:srgbClr val="007C6A"/>
                </a:solidFill>
                <a:latin typeface="宋体" panose="02010600030101010101" pitchFamily="2" charset="-122"/>
              </a:rPr>
              <a:t>value</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extLst>
      <p:ext uri="{BB962C8B-B14F-4D97-AF65-F5344CB8AC3E}">
        <p14:creationId xmlns:p14="http://schemas.microsoft.com/office/powerpoint/2010/main" val="3760226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4293096"/>
            <a:ext cx="7992888"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ea typeface="Verdana" panose="020B0604030504040204" pitchFamily="34" charset="0"/>
              </a:rPr>
              <a:t>的</a:t>
            </a:r>
            <a:r>
              <a:rPr lang="en-US" altLang="zh-CN" sz="2400">
                <a:solidFill>
                  <a:srgbClr val="007C6A"/>
                </a:solidFill>
                <a:latin typeface="Verdana" panose="020B0604030504040204" pitchFamily="34" charset="0"/>
                <a:ea typeface="Verdana" panose="020B0604030504040204" pitchFamily="34" charset="0"/>
              </a:rPr>
              <a:t>Set</a:t>
            </a:r>
            <a:r>
              <a:rPr lang="zh-CN" altLang="en-US" sz="2400">
                <a:solidFill>
                  <a:srgbClr val="007C6A"/>
                </a:solidFill>
                <a:latin typeface="Verdana" panose="020B0604030504040204" pitchFamily="34" charset="0"/>
                <a:ea typeface="Verdana" panose="020B0604030504040204" pitchFamily="34" charset="0"/>
              </a:rPr>
              <a:t>是</a:t>
            </a:r>
            <a:r>
              <a:rPr lang="en-US" altLang="zh-CN" sz="2400">
                <a:solidFill>
                  <a:srgbClr val="007C6A"/>
                </a:solidFill>
                <a:latin typeface="Verdana" panose="020B0604030504040204" pitchFamily="34" charset="0"/>
                <a:ea typeface="Verdana" panose="020B0604030504040204" pitchFamily="34" charset="0"/>
              </a:rPr>
              <a:t>string</a:t>
            </a:r>
            <a:r>
              <a:rPr lang="zh-CN" altLang="en-US" sz="2400">
                <a:solidFill>
                  <a:srgbClr val="007C6A"/>
                </a:solidFill>
                <a:latin typeface="Verdana" panose="020B0604030504040204" pitchFamily="34" charset="0"/>
                <a:ea typeface="Verdana" panose="020B0604030504040204" pitchFamily="34" charset="0"/>
              </a:rPr>
              <a:t>类型的无序集合。它底层其实是一个</a:t>
            </a:r>
            <a:r>
              <a:rPr lang="en-US" altLang="zh-CN" sz="2400">
                <a:solidFill>
                  <a:srgbClr val="007C6A"/>
                </a:solidFill>
                <a:latin typeface="Verdana" panose="020B0604030504040204" pitchFamily="34" charset="0"/>
                <a:ea typeface="Verdana" panose="020B0604030504040204" pitchFamily="34" charset="0"/>
              </a:rPr>
              <a:t>value</a:t>
            </a:r>
            <a:r>
              <a:rPr lang="zh-CN" altLang="en-US" sz="2400">
                <a:solidFill>
                  <a:srgbClr val="007C6A"/>
                </a:solidFill>
                <a:latin typeface="Verdana" panose="020B0604030504040204" pitchFamily="34" charset="0"/>
                <a:ea typeface="Verdana" panose="020B0604030504040204" pitchFamily="34" charset="0"/>
              </a:rPr>
              <a:t>为</a:t>
            </a:r>
            <a:r>
              <a:rPr lang="en-US" altLang="zh-CN" sz="2400">
                <a:solidFill>
                  <a:srgbClr val="007C6A"/>
                </a:solidFill>
                <a:latin typeface="Verdana" panose="020B0604030504040204" pitchFamily="34" charset="0"/>
                <a:ea typeface="Verdana" panose="020B0604030504040204" pitchFamily="34" charset="0"/>
              </a:rPr>
              <a:t>null</a:t>
            </a:r>
            <a:r>
              <a:rPr lang="zh-CN" altLang="en-US" sz="2400">
                <a:solidFill>
                  <a:srgbClr val="007C6A"/>
                </a:solidFill>
                <a:latin typeface="Verdana" panose="020B0604030504040204" pitchFamily="34" charset="0"/>
                <a:ea typeface="Verdana" panose="020B0604030504040204" pitchFamily="34" charset="0"/>
              </a:rPr>
              <a:t>的</a:t>
            </a:r>
            <a:r>
              <a:rPr lang="en-US" altLang="zh-CN" sz="2400">
                <a:solidFill>
                  <a:srgbClr val="007C6A"/>
                </a:solidFill>
                <a:latin typeface="Verdana" panose="020B0604030504040204" pitchFamily="34" charset="0"/>
                <a:ea typeface="Verdana" panose="020B0604030504040204" pitchFamily="34" charset="0"/>
              </a:rPr>
              <a:t>hash</a:t>
            </a:r>
            <a:r>
              <a:rPr lang="zh-CN" altLang="en-US" sz="2400">
                <a:solidFill>
                  <a:srgbClr val="007C6A"/>
                </a:solidFill>
                <a:latin typeface="Verdana" panose="020B0604030504040204" pitchFamily="34" charset="0"/>
                <a:ea typeface="Verdana" panose="020B0604030504040204" pitchFamily="34" charset="0"/>
              </a:rPr>
              <a:t>表</a:t>
            </a:r>
            <a:r>
              <a:rPr lang="en-US" altLang="zh-CN" sz="2400">
                <a:solidFill>
                  <a:srgbClr val="007C6A"/>
                </a:solidFill>
                <a:latin typeface="Verdana" panose="020B0604030504040204" pitchFamily="34" charset="0"/>
                <a:ea typeface="Verdana" panose="020B0604030504040204" pitchFamily="34" charset="0"/>
              </a:rPr>
              <a:t>,</a:t>
            </a:r>
            <a:r>
              <a:rPr lang="zh-CN" altLang="en-US" sz="2400">
                <a:solidFill>
                  <a:srgbClr val="007C6A"/>
                </a:solidFill>
                <a:latin typeface="Verdana" panose="020B0604030504040204" pitchFamily="34" charset="0"/>
                <a:ea typeface="Verdana" panose="020B0604030504040204" pitchFamily="34" charset="0"/>
              </a:rPr>
              <a:t>所以添加，删除，查找的复杂度都是</a:t>
            </a:r>
            <a:r>
              <a:rPr lang="en-US" altLang="zh-CN" sz="2400">
                <a:solidFill>
                  <a:srgbClr val="007C6A"/>
                </a:solidFill>
                <a:latin typeface="Verdana" panose="020B0604030504040204" pitchFamily="34" charset="0"/>
                <a:ea typeface="Verdana" panose="020B0604030504040204" pitchFamily="34" charset="0"/>
              </a:rPr>
              <a:t>O(1)</a:t>
            </a:r>
            <a:r>
              <a:rPr lang="zh-CN" altLang="en-US" sz="2400">
                <a:solidFill>
                  <a:srgbClr val="007C6A"/>
                </a:solidFill>
                <a:latin typeface="Verdana" panose="020B0604030504040204" pitchFamily="34" charset="0"/>
                <a:ea typeface="Verdana" panose="020B0604030504040204" pitchFamily="34" charset="0"/>
              </a:rPr>
              <a:t>。</a:t>
            </a:r>
          </a:p>
        </p:txBody>
      </p:sp>
      <p:sp>
        <p:nvSpPr>
          <p:cNvPr id="3" name="矩形 2"/>
          <p:cNvSpPr/>
          <p:nvPr/>
        </p:nvSpPr>
        <p:spPr>
          <a:xfrm>
            <a:off x="2483768" y="116632"/>
            <a:ext cx="3509102"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set</a:t>
            </a:r>
          </a:p>
        </p:txBody>
      </p:sp>
      <p:sp>
        <p:nvSpPr>
          <p:cNvPr id="4" name="矩形 3"/>
          <p:cNvSpPr/>
          <p:nvPr/>
        </p:nvSpPr>
        <p:spPr>
          <a:xfrm>
            <a:off x="681070" y="1096868"/>
            <a:ext cx="8112358"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set</a:t>
            </a:r>
            <a:r>
              <a:rPr lang="zh-CN" altLang="en-US"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对外提供的功能与</a:t>
            </a:r>
            <a:r>
              <a:rPr lang="en-US" altLang="zh-CN"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类似是一个列表的功能，特殊之处在于</a:t>
            </a:r>
            <a:r>
              <a:rPr lang="en-US" altLang="zh-CN"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是可以自动排重的，当你需要存储一个列表数据，又不希望出现重复数据时，</a:t>
            </a:r>
            <a:r>
              <a:rPr lang="en-US" altLang="zh-CN"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是一个很好的选择，并且</a:t>
            </a:r>
            <a:r>
              <a:rPr lang="en-US" altLang="zh-CN"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提供了判断某个成员是否在一个</a:t>
            </a:r>
            <a:r>
              <a:rPr lang="en-US" altLang="zh-CN"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集合内的重要接口，这个也是</a:t>
            </a:r>
            <a:r>
              <a:rPr lang="en-US" altLang="zh-CN"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所不能提供的。</a:t>
            </a:r>
          </a:p>
        </p:txBody>
      </p:sp>
    </p:spTree>
    <p:extLst>
      <p:ext uri="{BB962C8B-B14F-4D97-AF65-F5344CB8AC3E}">
        <p14:creationId xmlns:p14="http://schemas.microsoft.com/office/powerpoint/2010/main" val="349171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017" y="1052736"/>
            <a:ext cx="7776864" cy="1015663"/>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Web1.0</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的时代，数据访问量很有限，用一夫当关的高性能的单点服务器可以解决大部分问题。</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2"/>
          <a:stretch>
            <a:fillRect/>
          </a:stretch>
        </p:blipFill>
        <p:spPr>
          <a:xfrm>
            <a:off x="763141" y="2771233"/>
            <a:ext cx="1313902" cy="1218187"/>
          </a:xfrm>
          <a:prstGeom prst="rect">
            <a:avLst/>
          </a:prstGeom>
        </p:spPr>
      </p:pic>
      <p:pic>
        <p:nvPicPr>
          <p:cNvPr id="11" name="图片 10"/>
          <p:cNvPicPr>
            <a:picLocks noChangeAspect="1"/>
          </p:cNvPicPr>
          <p:nvPr/>
        </p:nvPicPr>
        <p:blipFill>
          <a:blip r:embed="rId3"/>
          <a:stretch>
            <a:fillRect/>
          </a:stretch>
        </p:blipFill>
        <p:spPr>
          <a:xfrm>
            <a:off x="3563888" y="2501363"/>
            <a:ext cx="1553613" cy="1619725"/>
          </a:xfrm>
          <a:prstGeom prst="rect">
            <a:avLst/>
          </a:prstGeom>
        </p:spPr>
      </p:pic>
      <p:pic>
        <p:nvPicPr>
          <p:cNvPr id="12" name="图片 11"/>
          <p:cNvPicPr>
            <a:picLocks noChangeAspect="1"/>
          </p:cNvPicPr>
          <p:nvPr/>
        </p:nvPicPr>
        <p:blipFill>
          <a:blip r:embed="rId4"/>
          <a:stretch>
            <a:fillRect/>
          </a:stretch>
        </p:blipFill>
        <p:spPr>
          <a:xfrm>
            <a:off x="6231634" y="2559035"/>
            <a:ext cx="1579064" cy="1504379"/>
          </a:xfrm>
          <a:prstGeom prst="rect">
            <a:avLst/>
          </a:prstGeom>
        </p:spPr>
      </p:pic>
      <p:sp>
        <p:nvSpPr>
          <p:cNvPr id="13" name="TextBox 1"/>
          <p:cNvSpPr txBox="1"/>
          <p:nvPr/>
        </p:nvSpPr>
        <p:spPr>
          <a:xfrm>
            <a:off x="3653797" y="4194784"/>
            <a:ext cx="1519808" cy="499111"/>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
          <p:cNvSpPr txBox="1"/>
          <p:nvPr/>
        </p:nvSpPr>
        <p:spPr>
          <a:xfrm>
            <a:off x="6444208" y="4167341"/>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 name="直接箭头连接符 15"/>
          <p:cNvCxnSpPr/>
          <p:nvPr/>
        </p:nvCxnSpPr>
        <p:spPr>
          <a:xfrm>
            <a:off x="2513650" y="3311224"/>
            <a:ext cx="762206" cy="0"/>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244487" y="3380327"/>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421083" y="290714"/>
            <a:ext cx="2765501" cy="461665"/>
          </a:xfrm>
          <a:prstGeom prst="rect">
            <a:avLst/>
          </a:prstGeom>
        </p:spPr>
        <p:txBody>
          <a:bodyPr wrap="none">
            <a:spAutoFit/>
          </a:bodyPr>
          <a:lstStyle/>
          <a:p>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7584" y="1268760"/>
            <a:ext cx="7560840" cy="52322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sadd</a:t>
            </a:r>
            <a:r>
              <a:rPr lang="en-US" altLang="zh-CN" sz="2000">
                <a:solidFill>
                  <a:srgbClr val="007C6A"/>
                </a:solidFill>
                <a:latin typeface="Verdana" panose="020B0604030504040204" pitchFamily="34" charset="0"/>
              </a:rPr>
              <a:t> &lt;key&gt;  &lt;value1&gt;  &lt;value2&gt; .....</a:t>
            </a:r>
            <a:r>
              <a:rPr lang="en-US" altLang="zh-CN" sz="2800">
                <a:solidFill>
                  <a:srgbClr val="007C6A"/>
                </a:solidFill>
                <a:latin typeface="Verdana" panose="020B0604030504040204" pitchFamily="34" charset="0"/>
              </a:rPr>
              <a:t>  </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5" name="矩形 4"/>
          <p:cNvSpPr/>
          <p:nvPr/>
        </p:nvSpPr>
        <p:spPr>
          <a:xfrm>
            <a:off x="1187624" y="1730425"/>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a:solidFill>
                  <a:srgbClr val="007C6A"/>
                </a:solidFill>
                <a:latin typeface="Verdana" panose="020B0604030504040204" pitchFamily="34" charset="0"/>
              </a:rPr>
              <a:t>将一个或多个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元素加入到集合 </a:t>
            </a:r>
            <a:r>
              <a:rPr lang="en-US" altLang="zh-CN" sz="2000">
                <a:solidFill>
                  <a:srgbClr val="007C6A"/>
                </a:solidFill>
                <a:latin typeface="Verdana" panose="020B0604030504040204" pitchFamily="34" charset="0"/>
              </a:rPr>
              <a:t>key </a:t>
            </a:r>
            <a:r>
              <a:rPr lang="zh-CN" altLang="en-US" sz="2000">
                <a:solidFill>
                  <a:srgbClr val="007C6A"/>
                </a:solidFill>
                <a:latin typeface="Verdana" panose="020B0604030504040204" pitchFamily="34" charset="0"/>
              </a:rPr>
              <a:t>当中，已经存在于集合的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元素将被忽略。</a:t>
            </a:r>
          </a:p>
        </p:txBody>
      </p:sp>
      <p:sp>
        <p:nvSpPr>
          <p:cNvPr id="6" name="矩形 5"/>
          <p:cNvSpPr/>
          <p:nvPr/>
        </p:nvSpPr>
        <p:spPr>
          <a:xfrm>
            <a:off x="964188" y="4304153"/>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a:solidFill>
                  <a:srgbClr val="007C6A"/>
                </a:solidFill>
                <a:latin typeface="Verdana" panose="020B0604030504040204" pitchFamily="34" charset="0"/>
              </a:rPr>
              <a:t>sismember &lt;key&gt;  &lt;value&gt;</a:t>
            </a:r>
            <a:endParaRPr lang="zh-CN" altLang="en-US" sz="2000">
              <a:solidFill>
                <a:srgbClr val="007C6A"/>
              </a:solidFill>
              <a:latin typeface="Verdana" panose="020B0604030504040204" pitchFamily="34" charset="0"/>
            </a:endParaRPr>
          </a:p>
        </p:txBody>
      </p:sp>
      <p:sp>
        <p:nvSpPr>
          <p:cNvPr id="7" name="矩形 6"/>
          <p:cNvSpPr/>
          <p:nvPr/>
        </p:nvSpPr>
        <p:spPr>
          <a:xfrm>
            <a:off x="1396236" y="4706773"/>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判断集合</a:t>
            </a:r>
            <a:r>
              <a:rPr lang="en-US" altLang="zh-CN" sz="2000">
                <a:solidFill>
                  <a:srgbClr val="007C6A"/>
                </a:solidFill>
                <a:latin typeface="Verdana" panose="020B0604030504040204" pitchFamily="34" charset="0"/>
              </a:rPr>
              <a:t>&lt;key&gt;</a:t>
            </a:r>
            <a:r>
              <a:rPr lang="zh-CN" altLang="en-US" sz="2000">
                <a:solidFill>
                  <a:srgbClr val="007C6A"/>
                </a:solidFill>
                <a:latin typeface="Verdana" panose="020B0604030504040204" pitchFamily="34" charset="0"/>
              </a:rPr>
              <a:t>是否为含有该</a:t>
            </a:r>
            <a:r>
              <a:rPr lang="en-US" altLang="zh-CN" sz="2000">
                <a:solidFill>
                  <a:srgbClr val="007C6A"/>
                </a:solidFill>
                <a:latin typeface="Verdana" panose="020B0604030504040204" pitchFamily="34" charset="0"/>
              </a:rPr>
              <a:t>&lt;value&gt;</a:t>
            </a:r>
            <a:r>
              <a:rPr lang="zh-CN" altLang="en-US" sz="2000">
                <a:solidFill>
                  <a:srgbClr val="007C6A"/>
                </a:solidFill>
                <a:latin typeface="Verdana" panose="020B0604030504040204" pitchFamily="34" charset="0"/>
              </a:rPr>
              <a:t>值，有返回</a:t>
            </a:r>
            <a:r>
              <a:rPr lang="en-US" altLang="zh-CN" sz="2000">
                <a:solidFill>
                  <a:srgbClr val="007C6A"/>
                </a:solidFill>
                <a:latin typeface="Verdana" panose="020B0604030504040204" pitchFamily="34" charset="0"/>
              </a:rPr>
              <a:t>1</a:t>
            </a:r>
            <a:r>
              <a:rPr lang="zh-CN" altLang="en-US" sz="2000">
                <a:solidFill>
                  <a:srgbClr val="007C6A"/>
                </a:solidFill>
                <a:latin typeface="Verdana" panose="020B0604030504040204" pitchFamily="34" charset="0"/>
              </a:rPr>
              <a:t>，没有返回</a:t>
            </a:r>
            <a:r>
              <a:rPr lang="en-US" altLang="zh-CN" sz="2000">
                <a:solidFill>
                  <a:srgbClr val="007C6A"/>
                </a:solidFill>
                <a:latin typeface="Verdana" panose="020B0604030504040204" pitchFamily="34" charset="0"/>
              </a:rPr>
              <a:t>0</a:t>
            </a:r>
            <a:endParaRPr lang="zh-CN" altLang="en-US" sz="2000">
              <a:solidFill>
                <a:srgbClr val="007C6A"/>
              </a:solidFill>
              <a:latin typeface="Verdana" panose="020B0604030504040204" pitchFamily="34" charset="0"/>
            </a:endParaRPr>
          </a:p>
        </p:txBody>
      </p:sp>
      <p:sp>
        <p:nvSpPr>
          <p:cNvPr id="8" name="矩形 7"/>
          <p:cNvSpPr/>
          <p:nvPr/>
        </p:nvSpPr>
        <p:spPr>
          <a:xfrm>
            <a:off x="889263" y="2948491"/>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smembers</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9" name="矩形 8"/>
          <p:cNvSpPr/>
          <p:nvPr/>
        </p:nvSpPr>
        <p:spPr>
          <a:xfrm>
            <a:off x="1321311" y="3332452"/>
            <a:ext cx="6696744" cy="42082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取出该集合的所有值。</a:t>
            </a:r>
          </a:p>
        </p:txBody>
      </p:sp>
      <p:sp>
        <p:nvSpPr>
          <p:cNvPr id="10" name="矩形 9"/>
          <p:cNvSpPr/>
          <p:nvPr/>
        </p:nvSpPr>
        <p:spPr>
          <a:xfrm>
            <a:off x="2483768" y="116632"/>
            <a:ext cx="3509102"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set</a:t>
            </a:r>
          </a:p>
        </p:txBody>
      </p:sp>
    </p:spTree>
    <p:extLst>
      <p:ext uri="{BB962C8B-B14F-4D97-AF65-F5344CB8AC3E}">
        <p14:creationId xmlns:p14="http://schemas.microsoft.com/office/powerpoint/2010/main" val="715494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196752"/>
            <a:ext cx="386355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scard</a:t>
            </a:r>
            <a:r>
              <a:rPr lang="zh-CN" altLang="en-US">
                <a:solidFill>
                  <a:srgbClr val="007C6A"/>
                </a:solidFill>
                <a:latin typeface="Verdana" panose="020B0604030504040204" pitchFamily="34" charset="0"/>
              </a:rPr>
              <a:t>   </a:t>
            </a:r>
            <a:r>
              <a:rPr lang="en-US" altLang="zh-CN">
                <a:solidFill>
                  <a:srgbClr val="007C6A"/>
                </a:solidFill>
                <a:latin typeface="Verdana" panose="020B0604030504040204" pitchFamily="34" charset="0"/>
              </a:rPr>
              <a:t>&lt;key&gt;</a:t>
            </a:r>
            <a:endParaRPr lang="zh-CN" altLang="en-US">
              <a:solidFill>
                <a:srgbClr val="007C6A"/>
              </a:solidFill>
              <a:latin typeface="Verdana" panose="020B0604030504040204" pitchFamily="34" charset="0"/>
            </a:endParaRPr>
          </a:p>
        </p:txBody>
      </p:sp>
      <p:sp>
        <p:nvSpPr>
          <p:cNvPr id="3" name="矩形 2"/>
          <p:cNvSpPr/>
          <p:nvPr/>
        </p:nvSpPr>
        <p:spPr>
          <a:xfrm>
            <a:off x="1187624" y="1730425"/>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返回该集合的元素个数。</a:t>
            </a:r>
          </a:p>
        </p:txBody>
      </p:sp>
      <p:sp>
        <p:nvSpPr>
          <p:cNvPr id="4" name="矩形 3"/>
          <p:cNvSpPr/>
          <p:nvPr/>
        </p:nvSpPr>
        <p:spPr>
          <a:xfrm>
            <a:off x="899591" y="2492896"/>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srem</a:t>
            </a:r>
            <a:r>
              <a:rPr lang="en-US" altLang="zh-CN">
                <a:solidFill>
                  <a:srgbClr val="007C6A"/>
                </a:solidFill>
                <a:latin typeface="Verdana" panose="020B0604030504040204" pitchFamily="34" charset="0"/>
              </a:rPr>
              <a:t> &lt;key&gt; &lt;value1&gt; &lt;value2&gt; ....</a:t>
            </a:r>
            <a:endParaRPr lang="zh-CN" altLang="en-US">
              <a:solidFill>
                <a:srgbClr val="007C6A"/>
              </a:solidFill>
              <a:latin typeface="Verdana" panose="020B0604030504040204" pitchFamily="34" charset="0"/>
            </a:endParaRPr>
          </a:p>
        </p:txBody>
      </p:sp>
      <p:sp>
        <p:nvSpPr>
          <p:cNvPr id="5" name="矩形 4"/>
          <p:cNvSpPr/>
          <p:nvPr/>
        </p:nvSpPr>
        <p:spPr>
          <a:xfrm>
            <a:off x="1187624" y="3026569"/>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删除集合中的某个元素。</a:t>
            </a:r>
          </a:p>
        </p:txBody>
      </p:sp>
      <p:sp>
        <p:nvSpPr>
          <p:cNvPr id="7" name="矩形 6"/>
          <p:cNvSpPr/>
          <p:nvPr/>
        </p:nvSpPr>
        <p:spPr>
          <a:xfrm>
            <a:off x="899591" y="3789040"/>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spop</a:t>
            </a:r>
            <a:r>
              <a:rPr lang="en-US" altLang="zh-CN">
                <a:solidFill>
                  <a:srgbClr val="007C6A"/>
                </a:solidFill>
                <a:latin typeface="Verdana" panose="020B0604030504040204" pitchFamily="34" charset="0"/>
              </a:rPr>
              <a:t> &lt;key&gt;  </a:t>
            </a:r>
            <a:endParaRPr lang="zh-CN" altLang="en-US">
              <a:solidFill>
                <a:srgbClr val="007C6A"/>
              </a:solidFill>
              <a:latin typeface="Verdana" panose="020B0604030504040204" pitchFamily="34" charset="0"/>
            </a:endParaRPr>
          </a:p>
        </p:txBody>
      </p:sp>
      <p:sp>
        <p:nvSpPr>
          <p:cNvPr id="8" name="矩形 7"/>
          <p:cNvSpPr/>
          <p:nvPr/>
        </p:nvSpPr>
        <p:spPr>
          <a:xfrm>
            <a:off x="925200" y="5060461"/>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srandmember &lt;key&gt; &lt;n&gt;</a:t>
            </a:r>
            <a:endParaRPr lang="zh-CN" altLang="en-US">
              <a:solidFill>
                <a:srgbClr val="007C6A"/>
              </a:solidFill>
              <a:latin typeface="Verdana" panose="020B0604030504040204" pitchFamily="34" charset="0"/>
            </a:endParaRPr>
          </a:p>
        </p:txBody>
      </p:sp>
      <p:sp>
        <p:nvSpPr>
          <p:cNvPr id="9" name="矩形 8"/>
          <p:cNvSpPr/>
          <p:nvPr/>
        </p:nvSpPr>
        <p:spPr>
          <a:xfrm>
            <a:off x="1212046" y="4297799"/>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随机从该集合中吐出一个值。</a:t>
            </a:r>
          </a:p>
        </p:txBody>
      </p:sp>
      <p:sp>
        <p:nvSpPr>
          <p:cNvPr id="10" name="矩形 9"/>
          <p:cNvSpPr/>
          <p:nvPr/>
        </p:nvSpPr>
        <p:spPr>
          <a:xfrm>
            <a:off x="1244131" y="5429793"/>
            <a:ext cx="4652814" cy="757130"/>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随机从该集合中取出</a:t>
            </a:r>
            <a:r>
              <a:rPr lang="en-US" altLang="zh-CN">
                <a:solidFill>
                  <a:srgbClr val="007C6A"/>
                </a:solidFill>
                <a:latin typeface="Verdana" panose="020B0604030504040204" pitchFamily="34" charset="0"/>
              </a:rPr>
              <a:t>n</a:t>
            </a:r>
            <a:r>
              <a:rPr lang="zh-CN" altLang="en-US">
                <a:solidFill>
                  <a:srgbClr val="007C6A"/>
                </a:solidFill>
                <a:latin typeface="Verdana" panose="020B0604030504040204" pitchFamily="34" charset="0"/>
              </a:rPr>
              <a:t>个值。</a:t>
            </a:r>
            <a:endParaRPr lang="en-US" altLang="zh-CN">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不会从集合中删除</a:t>
            </a:r>
          </a:p>
        </p:txBody>
      </p:sp>
      <p:sp>
        <p:nvSpPr>
          <p:cNvPr id="11" name="矩形 10"/>
          <p:cNvSpPr/>
          <p:nvPr/>
        </p:nvSpPr>
        <p:spPr>
          <a:xfrm>
            <a:off x="2483768" y="116632"/>
            <a:ext cx="3509102"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set</a:t>
            </a:r>
          </a:p>
        </p:txBody>
      </p:sp>
    </p:spTree>
    <p:extLst>
      <p:ext uri="{BB962C8B-B14F-4D97-AF65-F5344CB8AC3E}">
        <p14:creationId xmlns:p14="http://schemas.microsoft.com/office/powerpoint/2010/main" val="918634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3" y="2581512"/>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sunion</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5" name="矩形 4"/>
          <p:cNvSpPr/>
          <p:nvPr/>
        </p:nvSpPr>
        <p:spPr>
          <a:xfrm>
            <a:off x="963217" y="1722041"/>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返回两个集合的交集元素。</a:t>
            </a:r>
          </a:p>
        </p:txBody>
      </p:sp>
      <p:sp>
        <p:nvSpPr>
          <p:cNvPr id="11" name="矩形 10"/>
          <p:cNvSpPr/>
          <p:nvPr/>
        </p:nvSpPr>
        <p:spPr>
          <a:xfrm>
            <a:off x="827584" y="1340768"/>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sinter &lt;key1&gt; &lt;key2&gt;  </a:t>
            </a:r>
            <a:endParaRPr lang="zh-CN" altLang="en-US">
              <a:solidFill>
                <a:srgbClr val="007C6A"/>
              </a:solidFill>
              <a:latin typeface="Verdana" panose="020B0604030504040204" pitchFamily="34" charset="0"/>
            </a:endParaRPr>
          </a:p>
        </p:txBody>
      </p:sp>
      <p:sp>
        <p:nvSpPr>
          <p:cNvPr id="12" name="矩形 11"/>
          <p:cNvSpPr/>
          <p:nvPr/>
        </p:nvSpPr>
        <p:spPr>
          <a:xfrm>
            <a:off x="888576" y="3027017"/>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返回两个集合的并集元素。</a:t>
            </a:r>
          </a:p>
        </p:txBody>
      </p:sp>
      <p:sp>
        <p:nvSpPr>
          <p:cNvPr id="13" name="矩形 12"/>
          <p:cNvSpPr/>
          <p:nvPr/>
        </p:nvSpPr>
        <p:spPr>
          <a:xfrm>
            <a:off x="888576" y="3896464"/>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sdiff</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14" name="矩形 13"/>
          <p:cNvSpPr/>
          <p:nvPr/>
        </p:nvSpPr>
        <p:spPr>
          <a:xfrm>
            <a:off x="949569" y="4341969"/>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返回两个集合的差集元素。</a:t>
            </a:r>
          </a:p>
        </p:txBody>
      </p:sp>
      <p:sp>
        <p:nvSpPr>
          <p:cNvPr id="10" name="矩形 9"/>
          <p:cNvSpPr/>
          <p:nvPr/>
        </p:nvSpPr>
        <p:spPr>
          <a:xfrm>
            <a:off x="2483768" y="116632"/>
            <a:ext cx="3509102"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set</a:t>
            </a:r>
          </a:p>
        </p:txBody>
      </p:sp>
    </p:spTree>
    <p:extLst>
      <p:ext uri="{BB962C8B-B14F-4D97-AF65-F5344CB8AC3E}">
        <p14:creationId xmlns:p14="http://schemas.microsoft.com/office/powerpoint/2010/main" val="955985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2132856"/>
            <a:ext cx="8112358" cy="2937599"/>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40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a:t>
            </a:r>
            <a:r>
              <a:rPr lang="en-US" altLang="zh-CN" sz="2400">
                <a:solidFill>
                  <a:srgbClr val="007C6A"/>
                </a:solidFill>
                <a:latin typeface="Verdana" panose="020B0604030504040204" pitchFamily="34" charset="0"/>
                <a:ea typeface="Verdana" panose="020B0604030504040204" pitchFamily="34" charset="0"/>
              </a:rPr>
              <a:t> hash </a:t>
            </a:r>
            <a:r>
              <a:rPr lang="zh-CN" altLang="en-US" sz="2400">
                <a:solidFill>
                  <a:srgbClr val="007C6A"/>
                </a:solidFill>
                <a:latin typeface="Verdana" panose="020B0604030504040204" pitchFamily="34" charset="0"/>
                <a:ea typeface="Verdana" panose="020B0604030504040204" pitchFamily="34" charset="0"/>
              </a:rPr>
              <a:t>是一个键值对集合。</a:t>
            </a:r>
            <a:endParaRPr lang="zh-CN" altLang="en-US" sz="1400">
              <a:solidFill>
                <a:srgbClr val="007C6A"/>
              </a:solidFill>
              <a:latin typeface="Verdana" panose="020B0604030504040204" pitchFamily="34" charset="0"/>
              <a:ea typeface="Verdana" panose="020B0604030504040204" pitchFamily="34" charset="0"/>
            </a:endParaRPr>
          </a:p>
          <a:p>
            <a:pPr marL="342900" indent="-342900">
              <a:lnSpc>
                <a:spcPct val="200000"/>
              </a:lnSpc>
              <a:buFont typeface="Wingdings" panose="05000000000000000000" pitchFamily="2" charset="2"/>
              <a:buChar char="Ø"/>
            </a:pPr>
            <a:r>
              <a:rPr lang="en-US" altLang="zh-CN" sz="2400" err="1">
                <a:solidFill>
                  <a:srgbClr val="007C6A"/>
                </a:solidFill>
                <a:latin typeface="Verdana" panose="020B0604030504040204" pitchFamily="34" charset="0"/>
                <a:ea typeface="Verdana" panose="020B0604030504040204" pitchFamily="34" charset="0"/>
              </a:rPr>
              <a:t>Redis</a:t>
            </a:r>
            <a:r>
              <a:rPr lang="en-US" altLang="zh-CN" sz="2400">
                <a:solidFill>
                  <a:srgbClr val="007C6A"/>
                </a:solidFill>
                <a:latin typeface="Verdana" panose="020B0604030504040204" pitchFamily="34" charset="0"/>
                <a:ea typeface="Verdana" panose="020B0604030504040204" pitchFamily="34" charset="0"/>
              </a:rPr>
              <a:t> hash</a:t>
            </a:r>
            <a:r>
              <a:rPr lang="zh-CN" altLang="en-US" sz="2400">
                <a:solidFill>
                  <a:srgbClr val="007C6A"/>
                </a:solidFill>
                <a:latin typeface="Verdana" panose="020B0604030504040204" pitchFamily="34" charset="0"/>
                <a:ea typeface="Verdana" panose="020B0604030504040204" pitchFamily="34" charset="0"/>
              </a:rPr>
              <a:t>是一个</a:t>
            </a:r>
            <a:r>
              <a:rPr lang="en-US" altLang="zh-CN" sz="2400">
                <a:solidFill>
                  <a:srgbClr val="007C6A"/>
                </a:solidFill>
                <a:latin typeface="Verdana" panose="020B0604030504040204" pitchFamily="34" charset="0"/>
                <a:ea typeface="Verdana" panose="020B0604030504040204" pitchFamily="34" charset="0"/>
              </a:rPr>
              <a:t>string</a:t>
            </a:r>
            <a:r>
              <a:rPr lang="zh-CN" altLang="en-US" sz="2400">
                <a:solidFill>
                  <a:srgbClr val="007C6A"/>
                </a:solidFill>
                <a:latin typeface="Verdana" panose="020B0604030504040204" pitchFamily="34" charset="0"/>
                <a:ea typeface="Verdana" panose="020B0604030504040204" pitchFamily="34" charset="0"/>
              </a:rPr>
              <a:t>类型的</a:t>
            </a:r>
            <a:r>
              <a:rPr lang="en-US" altLang="zh-CN" sz="2400">
                <a:solidFill>
                  <a:srgbClr val="007C6A"/>
                </a:solidFill>
                <a:latin typeface="Verdana" panose="020B0604030504040204" pitchFamily="34" charset="0"/>
                <a:ea typeface="Verdana" panose="020B0604030504040204" pitchFamily="34" charset="0"/>
              </a:rPr>
              <a:t>field</a:t>
            </a:r>
            <a:r>
              <a:rPr lang="zh-CN" altLang="en-US" sz="2400">
                <a:solidFill>
                  <a:srgbClr val="007C6A"/>
                </a:solidFill>
                <a:latin typeface="Verdana" panose="020B0604030504040204" pitchFamily="34" charset="0"/>
                <a:ea typeface="Verdana" panose="020B0604030504040204" pitchFamily="34" charset="0"/>
              </a:rPr>
              <a:t>和</a:t>
            </a:r>
            <a:r>
              <a:rPr lang="en-US" altLang="zh-CN" sz="2400">
                <a:solidFill>
                  <a:srgbClr val="007C6A"/>
                </a:solidFill>
                <a:latin typeface="Verdana" panose="020B0604030504040204" pitchFamily="34" charset="0"/>
                <a:ea typeface="Verdana" panose="020B0604030504040204" pitchFamily="34" charset="0"/>
              </a:rPr>
              <a:t>value</a:t>
            </a:r>
            <a:r>
              <a:rPr lang="zh-CN" altLang="en-US" sz="2400">
                <a:solidFill>
                  <a:srgbClr val="007C6A"/>
                </a:solidFill>
                <a:latin typeface="Verdana" panose="020B0604030504040204" pitchFamily="34" charset="0"/>
                <a:ea typeface="Verdana" panose="020B0604030504040204" pitchFamily="34" charset="0"/>
              </a:rPr>
              <a:t>的映射表，</a:t>
            </a:r>
            <a:r>
              <a:rPr lang="en-US" altLang="zh-CN" sz="2400">
                <a:solidFill>
                  <a:srgbClr val="007C6A"/>
                </a:solidFill>
                <a:latin typeface="Verdana" panose="020B0604030504040204" pitchFamily="34" charset="0"/>
                <a:ea typeface="Verdana" panose="020B0604030504040204" pitchFamily="34" charset="0"/>
              </a:rPr>
              <a:t>hash</a:t>
            </a:r>
            <a:r>
              <a:rPr lang="zh-CN" altLang="en-US" sz="2400">
                <a:solidFill>
                  <a:srgbClr val="007C6A"/>
                </a:solidFill>
                <a:latin typeface="Verdana" panose="020B0604030504040204" pitchFamily="34" charset="0"/>
                <a:ea typeface="Verdana" panose="020B0604030504040204" pitchFamily="34" charset="0"/>
              </a:rPr>
              <a:t>特别适合用于存储对象。</a:t>
            </a:r>
            <a:endParaRPr lang="zh-CN" altLang="en-US" sz="1400">
              <a:solidFill>
                <a:srgbClr val="007C6A"/>
              </a:solidFill>
              <a:latin typeface="Verdana" panose="020B0604030504040204" pitchFamily="34" charset="0"/>
            </a:endParaRPr>
          </a:p>
          <a:p>
            <a:pPr marL="342900" indent="-342900">
              <a:lnSpc>
                <a:spcPct val="200000"/>
              </a:lnSpc>
              <a:buFont typeface="Wingdings" panose="05000000000000000000" pitchFamily="2" charset="2"/>
              <a:buChar char="Ø"/>
            </a:pPr>
            <a:r>
              <a:rPr lang="zh-CN" altLang="en-US" sz="2400">
                <a:solidFill>
                  <a:srgbClr val="007C6A"/>
                </a:solidFill>
                <a:latin typeface="Verdana" panose="020B0604030504040204" pitchFamily="34" charset="0"/>
              </a:rPr>
              <a:t>类似</a:t>
            </a:r>
            <a:r>
              <a:rPr lang="en-US" altLang="zh-CN" sz="2400">
                <a:solidFill>
                  <a:srgbClr val="007C6A"/>
                </a:solidFill>
                <a:latin typeface="Verdana" panose="020B0604030504040204" pitchFamily="34" charset="0"/>
                <a:ea typeface="Verdana" panose="020B0604030504040204" pitchFamily="34" charset="0"/>
              </a:rPr>
              <a:t>Java</a:t>
            </a:r>
            <a:r>
              <a:rPr lang="zh-CN" altLang="en-US" sz="2400">
                <a:solidFill>
                  <a:srgbClr val="007C6A"/>
                </a:solidFill>
                <a:latin typeface="Verdana" panose="020B0604030504040204" pitchFamily="34" charset="0"/>
                <a:ea typeface="Verdana" panose="020B0604030504040204" pitchFamily="34" charset="0"/>
              </a:rPr>
              <a:t>里面的</a:t>
            </a:r>
            <a:r>
              <a:rPr lang="en-US" altLang="zh-CN" sz="2400">
                <a:solidFill>
                  <a:srgbClr val="007C6A"/>
                </a:solidFill>
                <a:latin typeface="Verdana" panose="020B0604030504040204" pitchFamily="34" charset="0"/>
                <a:ea typeface="Verdana" panose="020B0604030504040204" pitchFamily="34" charset="0"/>
              </a:rPr>
              <a:t>Map&lt;</a:t>
            </a:r>
            <a:r>
              <a:rPr lang="en-US" altLang="zh-CN" sz="2400" err="1">
                <a:solidFill>
                  <a:srgbClr val="007C6A"/>
                </a:solidFill>
                <a:latin typeface="Verdana" panose="020B0604030504040204" pitchFamily="34" charset="0"/>
                <a:ea typeface="Verdana" panose="020B0604030504040204" pitchFamily="34" charset="0"/>
              </a:rPr>
              <a:t>String,Object</a:t>
            </a:r>
            <a:r>
              <a:rPr lang="en-US" altLang="zh-CN" sz="2400">
                <a:solidFill>
                  <a:srgbClr val="007C6A"/>
                </a:solidFill>
                <a:latin typeface="Verdana" panose="020B0604030504040204" pitchFamily="34" charset="0"/>
                <a:ea typeface="Verdana" panose="020B0604030504040204" pitchFamily="34" charset="0"/>
              </a:rPr>
              <a:t>&gt;</a:t>
            </a:r>
            <a:endParaRPr lang="zh-CN" altLang="en-US" sz="2400">
              <a:solidFill>
                <a:srgbClr val="007C6A"/>
              </a:solidFill>
            </a:endParaRPr>
          </a:p>
        </p:txBody>
      </p:sp>
      <p:sp>
        <p:nvSpPr>
          <p:cNvPr id="4" name="矩形 3"/>
          <p:cNvSpPr/>
          <p:nvPr/>
        </p:nvSpPr>
        <p:spPr>
          <a:xfrm>
            <a:off x="2483768" y="116632"/>
            <a:ext cx="3730830"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hash</a:t>
            </a:r>
          </a:p>
        </p:txBody>
      </p:sp>
      <p:sp>
        <p:nvSpPr>
          <p:cNvPr id="2" name="矩形 1"/>
          <p:cNvSpPr/>
          <p:nvPr/>
        </p:nvSpPr>
        <p:spPr>
          <a:xfrm>
            <a:off x="539552" y="1208158"/>
            <a:ext cx="1151277" cy="523220"/>
          </a:xfrm>
          <a:prstGeom prst="rect">
            <a:avLst/>
          </a:prstGeom>
        </p:spPr>
        <p:txBody>
          <a:bodyPr wrap="none">
            <a:spAutoFit/>
          </a:bodyPr>
          <a:lstStyle/>
          <a:p>
            <a:r>
              <a:rPr lang="en-US" altLang="zh-CN" sz="2800" b="1">
                <a:solidFill>
                  <a:srgbClr val="007C6A"/>
                </a:solidFill>
                <a:latin typeface="Verdana" panose="020B0604030504040204" pitchFamily="34" charset="0"/>
                <a:ea typeface="Verdana" panose="020B0604030504040204" pitchFamily="34" charset="0"/>
              </a:rPr>
              <a:t>hash</a:t>
            </a:r>
            <a:endParaRPr lang="zh-CN" altLang="en-US" sz="2800" b="1">
              <a:solidFill>
                <a:srgbClr val="007C6A"/>
              </a:solidFill>
            </a:endParaRPr>
          </a:p>
        </p:txBody>
      </p:sp>
    </p:spTree>
    <p:extLst>
      <p:ext uri="{BB962C8B-B14F-4D97-AF65-F5344CB8AC3E}">
        <p14:creationId xmlns:p14="http://schemas.microsoft.com/office/powerpoint/2010/main" val="2826475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83.360doc.com/DownloadImg/2015/03/2416/51550047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32248"/>
            <a:ext cx="2933700"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28" name="Picture 4" descr="http://image83.360doc.com/DownloadImg/2015/03/2416/51550047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032248"/>
            <a:ext cx="3076575"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descr="http://image83.360doc.com/DownloadImg/2015/03/2416/51550047_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552" y="4610995"/>
            <a:ext cx="3648075"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矩形 2"/>
          <p:cNvSpPr/>
          <p:nvPr/>
        </p:nvSpPr>
        <p:spPr>
          <a:xfrm>
            <a:off x="611560" y="1118210"/>
            <a:ext cx="8208912" cy="646331"/>
          </a:xfrm>
          <a:prstGeom prst="rect">
            <a:avLst/>
          </a:prstGeom>
        </p:spPr>
        <p:txBody>
          <a:bodyPr wrap="square">
            <a:spAutoFit/>
          </a:bodyPr>
          <a:lstStyle/>
          <a:p>
            <a:r>
              <a:rPr lang="zh-CN" altLang="en-US">
                <a:solidFill>
                  <a:srgbClr val="007C6A"/>
                </a:solidFill>
              </a:rPr>
              <a:t>用户</a:t>
            </a:r>
            <a:r>
              <a:rPr lang="en-US" altLang="zh-CN">
                <a:solidFill>
                  <a:srgbClr val="007C6A"/>
                </a:solidFill>
              </a:rPr>
              <a:t>ID</a:t>
            </a:r>
            <a:r>
              <a:rPr lang="zh-CN" altLang="en-US">
                <a:solidFill>
                  <a:srgbClr val="007C6A"/>
                </a:solidFill>
              </a:rPr>
              <a:t>为查找的</a:t>
            </a:r>
            <a:r>
              <a:rPr lang="en-US" altLang="zh-CN">
                <a:solidFill>
                  <a:srgbClr val="007C6A"/>
                </a:solidFill>
              </a:rPr>
              <a:t>key</a:t>
            </a:r>
            <a:r>
              <a:rPr lang="zh-CN" altLang="en-US">
                <a:solidFill>
                  <a:srgbClr val="007C6A"/>
                </a:solidFill>
              </a:rPr>
              <a:t>，存储的</a:t>
            </a:r>
            <a:r>
              <a:rPr lang="en-US" altLang="zh-CN">
                <a:solidFill>
                  <a:srgbClr val="007C6A"/>
                </a:solidFill>
              </a:rPr>
              <a:t>value</a:t>
            </a:r>
            <a:r>
              <a:rPr lang="zh-CN" altLang="en-US">
                <a:solidFill>
                  <a:srgbClr val="007C6A"/>
                </a:solidFill>
              </a:rPr>
              <a:t>用户对象包含姓名，年龄，生日等信息，如果用普通的</a:t>
            </a:r>
            <a:r>
              <a:rPr lang="en-US" altLang="zh-CN">
                <a:solidFill>
                  <a:srgbClr val="007C6A"/>
                </a:solidFill>
              </a:rPr>
              <a:t>key/value</a:t>
            </a:r>
            <a:r>
              <a:rPr lang="zh-CN" altLang="en-US">
                <a:solidFill>
                  <a:srgbClr val="007C6A"/>
                </a:solidFill>
              </a:rPr>
              <a:t>结构来存储，主要有以下</a:t>
            </a:r>
            <a:r>
              <a:rPr lang="en-US" altLang="zh-CN">
                <a:solidFill>
                  <a:srgbClr val="007C6A"/>
                </a:solidFill>
              </a:rPr>
              <a:t>2</a:t>
            </a:r>
            <a:r>
              <a:rPr lang="zh-CN" altLang="en-US">
                <a:solidFill>
                  <a:srgbClr val="007C6A"/>
                </a:solidFill>
              </a:rPr>
              <a:t>种存储方式：</a:t>
            </a:r>
          </a:p>
        </p:txBody>
      </p:sp>
      <p:sp>
        <p:nvSpPr>
          <p:cNvPr id="8" name="矩形 7"/>
          <p:cNvSpPr/>
          <p:nvPr/>
        </p:nvSpPr>
        <p:spPr>
          <a:xfrm>
            <a:off x="458230" y="3922982"/>
            <a:ext cx="3240360" cy="523220"/>
          </a:xfrm>
          <a:prstGeom prst="rect">
            <a:avLst/>
          </a:prstGeom>
        </p:spPr>
        <p:txBody>
          <a:bodyPr wrap="square">
            <a:spAutoFit/>
          </a:bodyPr>
          <a:lstStyle/>
          <a:p>
            <a:r>
              <a:rPr lang="zh-CN" altLang="en-US" sz="1400" b="1">
                <a:solidFill>
                  <a:srgbClr val="007C6A"/>
                </a:solidFill>
              </a:rPr>
              <a:t>每次修改用户的某个属性需要，先反序列化改好后再序列化回去。开销较大。</a:t>
            </a:r>
          </a:p>
        </p:txBody>
      </p:sp>
      <p:sp>
        <p:nvSpPr>
          <p:cNvPr id="9" name="矩形 8"/>
          <p:cNvSpPr/>
          <p:nvPr/>
        </p:nvSpPr>
        <p:spPr>
          <a:xfrm>
            <a:off x="5115821" y="3936036"/>
            <a:ext cx="3240360" cy="307777"/>
          </a:xfrm>
          <a:prstGeom prst="rect">
            <a:avLst/>
          </a:prstGeom>
        </p:spPr>
        <p:txBody>
          <a:bodyPr wrap="square">
            <a:spAutoFit/>
          </a:bodyPr>
          <a:lstStyle/>
          <a:p>
            <a:r>
              <a:rPr lang="zh-CN" altLang="en-US" sz="1400" b="1">
                <a:solidFill>
                  <a:srgbClr val="007C6A"/>
                </a:solidFill>
              </a:rPr>
              <a:t>用户</a:t>
            </a:r>
            <a:r>
              <a:rPr lang="en-US" altLang="zh-CN" sz="1400" b="1">
                <a:solidFill>
                  <a:srgbClr val="007C6A"/>
                </a:solidFill>
              </a:rPr>
              <a:t>ID</a:t>
            </a:r>
            <a:r>
              <a:rPr lang="zh-CN" altLang="en-US" sz="1400" b="1">
                <a:solidFill>
                  <a:srgbClr val="007C6A"/>
                </a:solidFill>
              </a:rPr>
              <a:t>数据冗余</a:t>
            </a:r>
          </a:p>
        </p:txBody>
      </p:sp>
      <p:sp>
        <p:nvSpPr>
          <p:cNvPr id="11" name="矩形 10"/>
          <p:cNvSpPr/>
          <p:nvPr/>
        </p:nvSpPr>
        <p:spPr>
          <a:xfrm>
            <a:off x="5539012" y="5048341"/>
            <a:ext cx="3240360" cy="954107"/>
          </a:xfrm>
          <a:prstGeom prst="rect">
            <a:avLst/>
          </a:prstGeom>
        </p:spPr>
        <p:txBody>
          <a:bodyPr wrap="square">
            <a:spAutoFit/>
          </a:bodyPr>
          <a:lstStyle/>
          <a:p>
            <a:r>
              <a:rPr lang="zh-CN" altLang="en-US" sz="1400" b="1">
                <a:solidFill>
                  <a:srgbClr val="007C6A"/>
                </a:solidFill>
              </a:rPr>
              <a:t>通过 </a:t>
            </a:r>
            <a:r>
              <a:rPr lang="en-US" altLang="zh-CN" sz="1400" b="1">
                <a:solidFill>
                  <a:srgbClr val="007C6A"/>
                </a:solidFill>
              </a:rPr>
              <a:t>key(</a:t>
            </a:r>
            <a:r>
              <a:rPr lang="zh-CN" altLang="en-US" sz="1400" b="1">
                <a:solidFill>
                  <a:srgbClr val="007C6A"/>
                </a:solidFill>
              </a:rPr>
              <a:t>用户</a:t>
            </a:r>
            <a:r>
              <a:rPr lang="en-US" altLang="zh-CN" sz="1400" b="1">
                <a:solidFill>
                  <a:srgbClr val="007C6A"/>
                </a:solidFill>
              </a:rPr>
              <a:t>ID) + field(</a:t>
            </a:r>
            <a:r>
              <a:rPr lang="zh-CN" altLang="en-US" sz="1400" b="1">
                <a:solidFill>
                  <a:srgbClr val="007C6A"/>
                </a:solidFill>
              </a:rPr>
              <a:t>属性标签</a:t>
            </a:r>
            <a:r>
              <a:rPr lang="en-US" altLang="zh-CN" sz="1400" b="1">
                <a:solidFill>
                  <a:srgbClr val="007C6A"/>
                </a:solidFill>
              </a:rPr>
              <a:t>) </a:t>
            </a:r>
            <a:r>
              <a:rPr lang="zh-CN" altLang="en-US" sz="1400" b="1">
                <a:solidFill>
                  <a:srgbClr val="007C6A"/>
                </a:solidFill>
              </a:rPr>
              <a:t>就可以操作对应属性数据了，既不需要重复存储数据，也不会带来序列化和并发修改控制的问题</a:t>
            </a:r>
          </a:p>
        </p:txBody>
      </p:sp>
      <p:sp>
        <p:nvSpPr>
          <p:cNvPr id="10" name="矩形 9"/>
          <p:cNvSpPr/>
          <p:nvPr/>
        </p:nvSpPr>
        <p:spPr>
          <a:xfrm>
            <a:off x="2483768" y="116632"/>
            <a:ext cx="3730830"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hash</a:t>
            </a:r>
          </a:p>
        </p:txBody>
      </p:sp>
    </p:spTree>
    <p:extLst>
      <p:ext uri="{BB962C8B-B14F-4D97-AF65-F5344CB8AC3E}">
        <p14:creationId xmlns:p14="http://schemas.microsoft.com/office/powerpoint/2010/main" val="3131702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196752"/>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3" name="矩形 2"/>
          <p:cNvSpPr/>
          <p:nvPr/>
        </p:nvSpPr>
        <p:spPr>
          <a:xfrm>
            <a:off x="1187624" y="1730425"/>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给</a:t>
            </a:r>
            <a:r>
              <a:rPr lang="en-US" altLang="zh-CN">
                <a:solidFill>
                  <a:srgbClr val="007C6A"/>
                </a:solidFill>
                <a:latin typeface="Verdana" panose="020B0604030504040204" pitchFamily="34" charset="0"/>
              </a:rPr>
              <a:t>&lt;key&gt;</a:t>
            </a:r>
            <a:r>
              <a:rPr lang="zh-CN" altLang="en-US">
                <a:solidFill>
                  <a:srgbClr val="007C6A"/>
                </a:solidFill>
                <a:latin typeface="Verdana" panose="020B0604030504040204" pitchFamily="34" charset="0"/>
              </a:rPr>
              <a:t>集合中的  </a:t>
            </a:r>
            <a:r>
              <a:rPr lang="en-US" altLang="zh-CN">
                <a:solidFill>
                  <a:srgbClr val="007C6A"/>
                </a:solidFill>
                <a:latin typeface="Verdana" panose="020B0604030504040204" pitchFamily="34" charset="0"/>
              </a:rPr>
              <a:t>&lt;field&gt;</a:t>
            </a:r>
            <a:r>
              <a:rPr lang="zh-CN" altLang="en-US">
                <a:solidFill>
                  <a:srgbClr val="007C6A"/>
                </a:solidFill>
                <a:latin typeface="Verdana" panose="020B0604030504040204" pitchFamily="34" charset="0"/>
              </a:rPr>
              <a:t>键赋值</a:t>
            </a:r>
            <a:r>
              <a:rPr lang="en-US" altLang="zh-CN">
                <a:solidFill>
                  <a:srgbClr val="007C6A"/>
                </a:solidFill>
                <a:latin typeface="Verdana" panose="020B0604030504040204" pitchFamily="34" charset="0"/>
              </a:rPr>
              <a:t>&lt;value&gt;</a:t>
            </a:r>
            <a:endParaRPr lang="zh-CN" altLang="en-US">
              <a:solidFill>
                <a:srgbClr val="007C6A"/>
              </a:solidFill>
              <a:latin typeface="Verdana" panose="020B0604030504040204" pitchFamily="34" charset="0"/>
            </a:endParaRPr>
          </a:p>
        </p:txBody>
      </p:sp>
      <p:sp>
        <p:nvSpPr>
          <p:cNvPr id="4" name="矩形 3"/>
          <p:cNvSpPr/>
          <p:nvPr/>
        </p:nvSpPr>
        <p:spPr>
          <a:xfrm>
            <a:off x="924064" y="2924944"/>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hget &lt;key1&gt;  &lt;field&gt;   </a:t>
            </a:r>
            <a:endParaRPr lang="zh-CN" altLang="en-US">
              <a:solidFill>
                <a:srgbClr val="007C6A"/>
              </a:solidFill>
              <a:latin typeface="Verdana" panose="020B0604030504040204" pitchFamily="34" charset="0"/>
            </a:endParaRPr>
          </a:p>
        </p:txBody>
      </p:sp>
      <p:sp>
        <p:nvSpPr>
          <p:cNvPr id="5" name="矩形 4"/>
          <p:cNvSpPr/>
          <p:nvPr/>
        </p:nvSpPr>
        <p:spPr>
          <a:xfrm>
            <a:off x="1212096" y="3458617"/>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a:t>
            </a:r>
            <a:r>
              <a:rPr lang="en-US" altLang="zh-CN">
                <a:solidFill>
                  <a:srgbClr val="007C6A"/>
                </a:solidFill>
                <a:latin typeface="Verdana" panose="020B0604030504040204" pitchFamily="34" charset="0"/>
              </a:rPr>
              <a:t>&lt;key1&gt;</a:t>
            </a:r>
            <a:r>
              <a:rPr lang="zh-CN" altLang="en-US">
                <a:solidFill>
                  <a:srgbClr val="007C6A"/>
                </a:solidFill>
                <a:latin typeface="Verdana" panose="020B0604030504040204" pitchFamily="34" charset="0"/>
              </a:rPr>
              <a:t>集合</a:t>
            </a:r>
            <a:r>
              <a:rPr lang="en-US" altLang="zh-CN">
                <a:solidFill>
                  <a:srgbClr val="007C6A"/>
                </a:solidFill>
                <a:latin typeface="Verdana" panose="020B0604030504040204" pitchFamily="34" charset="0"/>
              </a:rPr>
              <a:t>&lt;field&gt; </a:t>
            </a:r>
            <a:r>
              <a:rPr lang="zh-CN" altLang="en-US">
                <a:solidFill>
                  <a:srgbClr val="007C6A"/>
                </a:solidFill>
                <a:latin typeface="Verdana" panose="020B0604030504040204" pitchFamily="34" charset="0"/>
              </a:rPr>
              <a:t>取出 </a:t>
            </a:r>
            <a:r>
              <a:rPr lang="en-US" altLang="zh-CN">
                <a:solidFill>
                  <a:srgbClr val="007C6A"/>
                </a:solidFill>
                <a:latin typeface="Verdana" panose="020B0604030504040204" pitchFamily="34" charset="0"/>
              </a:rPr>
              <a:t>value</a:t>
            </a:r>
            <a:r>
              <a:rPr lang="zh-CN" altLang="en-US">
                <a:solidFill>
                  <a:srgbClr val="007C6A"/>
                </a:solidFill>
                <a:latin typeface="Verdana" panose="020B0604030504040204" pitchFamily="34" charset="0"/>
              </a:rPr>
              <a:t> </a:t>
            </a:r>
          </a:p>
        </p:txBody>
      </p:sp>
      <p:sp>
        <p:nvSpPr>
          <p:cNvPr id="7" name="矩形 6"/>
          <p:cNvSpPr/>
          <p:nvPr/>
        </p:nvSpPr>
        <p:spPr>
          <a:xfrm>
            <a:off x="1043608" y="4653136"/>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hmset</a:t>
            </a:r>
            <a:r>
              <a:rPr lang="en-US" altLang="zh-CN">
                <a:solidFill>
                  <a:srgbClr val="007C6A"/>
                </a:solidFill>
                <a:latin typeface="Verdana" panose="020B0604030504040204" pitchFamily="34" charset="0"/>
              </a:rPr>
              <a:t> &lt;key1&gt;  &lt;field1&gt; &lt;value1&gt; &lt;field2&gt; &lt;value2&gt;...   </a:t>
            </a:r>
            <a:endParaRPr lang="zh-CN" altLang="en-US">
              <a:solidFill>
                <a:srgbClr val="007C6A"/>
              </a:solidFill>
              <a:latin typeface="Verdana" panose="020B0604030504040204" pitchFamily="34" charset="0"/>
            </a:endParaRPr>
          </a:p>
        </p:txBody>
      </p:sp>
      <p:sp>
        <p:nvSpPr>
          <p:cNvPr id="8" name="矩形 7"/>
          <p:cNvSpPr/>
          <p:nvPr/>
        </p:nvSpPr>
        <p:spPr>
          <a:xfrm>
            <a:off x="1331640" y="5186809"/>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批量设置</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的值</a:t>
            </a:r>
          </a:p>
        </p:txBody>
      </p:sp>
      <p:sp>
        <p:nvSpPr>
          <p:cNvPr id="9" name="矩形 8"/>
          <p:cNvSpPr/>
          <p:nvPr/>
        </p:nvSpPr>
        <p:spPr>
          <a:xfrm>
            <a:off x="2483768" y="116632"/>
            <a:ext cx="3730830"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hash</a:t>
            </a:r>
          </a:p>
        </p:txBody>
      </p:sp>
    </p:spTree>
    <p:extLst>
      <p:ext uri="{BB962C8B-B14F-4D97-AF65-F5344CB8AC3E}">
        <p14:creationId xmlns:p14="http://schemas.microsoft.com/office/powerpoint/2010/main" val="13651848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96752"/>
            <a:ext cx="5112568" cy="646331"/>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hexists</a:t>
            </a:r>
            <a:r>
              <a:rPr lang="en-US" altLang="zh-CN">
                <a:solidFill>
                  <a:srgbClr val="007C6A"/>
                </a:solidFill>
                <a:latin typeface="Verdana" panose="020B0604030504040204" pitchFamily="34" charset="0"/>
              </a:rPr>
              <a:t> key  &lt;field&gt;</a:t>
            </a:r>
          </a:p>
          <a:p>
            <a:endParaRPr lang="zh-CN" altLang="en-US">
              <a:solidFill>
                <a:srgbClr val="007C6A"/>
              </a:solidFill>
              <a:latin typeface="Verdana" panose="020B0604030504040204" pitchFamily="34" charset="0"/>
            </a:endParaRPr>
          </a:p>
        </p:txBody>
      </p:sp>
      <p:sp>
        <p:nvSpPr>
          <p:cNvPr id="3" name="矩形 2"/>
          <p:cNvSpPr/>
          <p:nvPr/>
        </p:nvSpPr>
        <p:spPr>
          <a:xfrm>
            <a:off x="1187624" y="1730425"/>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查看哈希表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中，给定域 </a:t>
            </a:r>
            <a:r>
              <a:rPr lang="en-US" altLang="zh-CN">
                <a:solidFill>
                  <a:srgbClr val="007C6A"/>
                </a:solidFill>
                <a:latin typeface="Verdana" panose="020B0604030504040204" pitchFamily="34" charset="0"/>
              </a:rPr>
              <a:t>field </a:t>
            </a:r>
            <a:r>
              <a:rPr lang="zh-CN" altLang="en-US">
                <a:solidFill>
                  <a:srgbClr val="007C6A"/>
                </a:solidFill>
                <a:latin typeface="Verdana" panose="020B0604030504040204" pitchFamily="34" charset="0"/>
              </a:rPr>
              <a:t>是否存在。 </a:t>
            </a:r>
          </a:p>
        </p:txBody>
      </p:sp>
      <p:sp>
        <p:nvSpPr>
          <p:cNvPr id="4" name="矩形 3"/>
          <p:cNvSpPr/>
          <p:nvPr/>
        </p:nvSpPr>
        <p:spPr>
          <a:xfrm>
            <a:off x="539552" y="2223989"/>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hkeys &lt;key&gt;   </a:t>
            </a:r>
            <a:endParaRPr lang="zh-CN" altLang="en-US">
              <a:solidFill>
                <a:srgbClr val="007C6A"/>
              </a:solidFill>
              <a:latin typeface="Verdana" panose="020B0604030504040204" pitchFamily="34" charset="0"/>
            </a:endParaRPr>
          </a:p>
        </p:txBody>
      </p:sp>
      <p:sp>
        <p:nvSpPr>
          <p:cNvPr id="5" name="矩形 4"/>
          <p:cNvSpPr/>
          <p:nvPr/>
        </p:nvSpPr>
        <p:spPr>
          <a:xfrm>
            <a:off x="515784" y="3171194"/>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a:solidFill>
                  <a:srgbClr val="007C6A"/>
                </a:solidFill>
                <a:latin typeface="Verdana" panose="020B0604030504040204" pitchFamily="34" charset="0"/>
              </a:rPr>
              <a:t>hvals &lt;key&gt;   </a:t>
            </a:r>
            <a:r>
              <a:rPr lang="zh-CN" altLang="en-US">
                <a:solidFill>
                  <a:srgbClr val="007C6A"/>
                </a:solidFill>
                <a:latin typeface="Verdana" panose="020B0604030504040204" pitchFamily="34" charset="0"/>
              </a:rPr>
              <a:t> </a:t>
            </a:r>
          </a:p>
        </p:txBody>
      </p:sp>
      <p:sp>
        <p:nvSpPr>
          <p:cNvPr id="7" name="矩形 6"/>
          <p:cNvSpPr/>
          <p:nvPr/>
        </p:nvSpPr>
        <p:spPr>
          <a:xfrm>
            <a:off x="550502" y="5496439"/>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hsetnx</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8" name="矩形 7"/>
          <p:cNvSpPr/>
          <p:nvPr/>
        </p:nvSpPr>
        <p:spPr>
          <a:xfrm>
            <a:off x="1331640" y="4901014"/>
            <a:ext cx="6696744" cy="398058"/>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rPr>
              <a:t>为哈希表 </a:t>
            </a:r>
            <a:r>
              <a:rPr lang="en-US" altLang="zh-CN">
                <a:solidFill>
                  <a:srgbClr val="007C6A"/>
                </a:solidFill>
              </a:rPr>
              <a:t>key </a:t>
            </a:r>
            <a:r>
              <a:rPr lang="zh-CN" altLang="en-US">
                <a:solidFill>
                  <a:srgbClr val="007C6A"/>
                </a:solidFill>
              </a:rPr>
              <a:t>中的域 </a:t>
            </a:r>
            <a:r>
              <a:rPr lang="en-US" altLang="zh-CN">
                <a:solidFill>
                  <a:srgbClr val="007C6A"/>
                </a:solidFill>
              </a:rPr>
              <a:t>field </a:t>
            </a:r>
            <a:r>
              <a:rPr lang="zh-CN" altLang="en-US">
                <a:solidFill>
                  <a:srgbClr val="007C6A"/>
                </a:solidFill>
              </a:rPr>
              <a:t>的值加上增量 </a:t>
            </a:r>
            <a:r>
              <a:rPr lang="en-US" altLang="zh-CN">
                <a:solidFill>
                  <a:srgbClr val="007C6A"/>
                </a:solidFill>
              </a:rPr>
              <a:t>increment</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1" name="矩形 10"/>
          <p:cNvSpPr/>
          <p:nvPr/>
        </p:nvSpPr>
        <p:spPr>
          <a:xfrm>
            <a:off x="1187624" y="272663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field</a:t>
            </a:r>
            <a:endParaRPr lang="zh-CN" altLang="en-US">
              <a:solidFill>
                <a:srgbClr val="007C6A"/>
              </a:solidFill>
              <a:latin typeface="Verdana" panose="020B0604030504040204" pitchFamily="34" charset="0"/>
            </a:endParaRPr>
          </a:p>
        </p:txBody>
      </p:sp>
      <p:sp>
        <p:nvSpPr>
          <p:cNvPr id="12" name="矩形 11"/>
          <p:cNvSpPr/>
          <p:nvPr/>
        </p:nvSpPr>
        <p:spPr>
          <a:xfrm>
            <a:off x="1187624" y="3570980"/>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value</a:t>
            </a:r>
            <a:endParaRPr lang="zh-CN" altLang="en-US">
              <a:solidFill>
                <a:srgbClr val="007C6A"/>
              </a:solidFill>
              <a:latin typeface="Verdana" panose="020B0604030504040204" pitchFamily="34" charset="0"/>
            </a:endParaRPr>
          </a:p>
        </p:txBody>
      </p:sp>
      <p:sp>
        <p:nvSpPr>
          <p:cNvPr id="13" name="矩形 12"/>
          <p:cNvSpPr/>
          <p:nvPr/>
        </p:nvSpPr>
        <p:spPr>
          <a:xfrm>
            <a:off x="550502" y="4245098"/>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hincrby</a:t>
            </a:r>
            <a:r>
              <a:rPr lang="en-US" altLang="zh-CN">
                <a:solidFill>
                  <a:srgbClr val="007C6A"/>
                </a:solidFill>
                <a:latin typeface="Verdana" panose="020B0604030504040204" pitchFamily="34" charset="0"/>
              </a:rPr>
              <a:t> &lt;key&gt; &lt;field&gt;  &lt;increment&gt;</a:t>
            </a:r>
            <a:r>
              <a:rPr lang="zh-CN" altLang="en-US">
                <a:solidFill>
                  <a:srgbClr val="007C6A"/>
                </a:solidFill>
                <a:latin typeface="Verdana" panose="020B0604030504040204" pitchFamily="34" charset="0"/>
              </a:rPr>
              <a:t> </a:t>
            </a:r>
          </a:p>
        </p:txBody>
      </p:sp>
      <p:sp>
        <p:nvSpPr>
          <p:cNvPr id="16" name="矩形 15"/>
          <p:cNvSpPr/>
          <p:nvPr/>
        </p:nvSpPr>
        <p:spPr>
          <a:xfrm>
            <a:off x="1352626" y="5926652"/>
            <a:ext cx="779137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rPr>
              <a:t>将哈希表 </a:t>
            </a:r>
            <a:r>
              <a:rPr lang="en-US" altLang="zh-CN">
                <a:solidFill>
                  <a:srgbClr val="007C6A"/>
                </a:solidFill>
              </a:rPr>
              <a:t>key </a:t>
            </a:r>
            <a:r>
              <a:rPr lang="zh-CN" altLang="en-US">
                <a:solidFill>
                  <a:srgbClr val="007C6A"/>
                </a:solidFill>
              </a:rPr>
              <a:t>中的域 </a:t>
            </a:r>
            <a:r>
              <a:rPr lang="en-US" altLang="zh-CN">
                <a:solidFill>
                  <a:srgbClr val="007C6A"/>
                </a:solidFill>
              </a:rPr>
              <a:t>field </a:t>
            </a:r>
            <a:r>
              <a:rPr lang="zh-CN" altLang="en-US">
                <a:solidFill>
                  <a:srgbClr val="007C6A"/>
                </a:solidFill>
              </a:rPr>
              <a:t>的值设置为 </a:t>
            </a:r>
            <a:r>
              <a:rPr lang="en-US" altLang="zh-CN">
                <a:solidFill>
                  <a:srgbClr val="007C6A"/>
                </a:solidFill>
              </a:rPr>
              <a:t>value </a:t>
            </a:r>
            <a:r>
              <a:rPr lang="zh-CN" altLang="en-US">
                <a:solidFill>
                  <a:srgbClr val="007C6A"/>
                </a:solidFill>
              </a:rPr>
              <a:t>，当且仅当域 </a:t>
            </a:r>
            <a:r>
              <a:rPr lang="en-US" altLang="zh-CN">
                <a:solidFill>
                  <a:srgbClr val="007C6A"/>
                </a:solidFill>
              </a:rPr>
              <a:t>field </a:t>
            </a:r>
            <a:r>
              <a:rPr lang="zh-CN" altLang="en-US">
                <a:solidFill>
                  <a:srgbClr val="007C6A"/>
                </a:solidFill>
              </a:rPr>
              <a:t>不存在</a:t>
            </a:r>
            <a:r>
              <a:rPr lang="en-US" altLang="zh-CN">
                <a:solidFill>
                  <a:srgbClr val="007C6A"/>
                </a:solidFill>
              </a:rPr>
              <a:t> .</a:t>
            </a:r>
            <a:endParaRPr lang="zh-CN" altLang="en-US">
              <a:solidFill>
                <a:srgbClr val="007C6A"/>
              </a:solidFill>
              <a:latin typeface="Verdana" panose="020B0604030504040204" pitchFamily="34" charset="0"/>
            </a:endParaRPr>
          </a:p>
        </p:txBody>
      </p:sp>
      <p:sp>
        <p:nvSpPr>
          <p:cNvPr id="14" name="矩形 13"/>
          <p:cNvSpPr/>
          <p:nvPr/>
        </p:nvSpPr>
        <p:spPr>
          <a:xfrm>
            <a:off x="2483768" y="116632"/>
            <a:ext cx="3730830"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hash</a:t>
            </a:r>
          </a:p>
        </p:txBody>
      </p:sp>
    </p:spTree>
    <p:extLst>
      <p:ext uri="{BB962C8B-B14F-4D97-AF65-F5344CB8AC3E}">
        <p14:creationId xmlns:p14="http://schemas.microsoft.com/office/powerpoint/2010/main" val="1644447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16632"/>
            <a:ext cx="3628237"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a:t>
            </a:r>
            <a:r>
              <a:rPr lang="en-US" altLang="zh-CN" sz="2400" b="1" err="1">
                <a:solidFill>
                  <a:schemeClr val="bg1"/>
                </a:solidFill>
              </a:rPr>
              <a:t>zset</a:t>
            </a:r>
            <a:endParaRPr lang="en-US" altLang="zh-CN" sz="2400" b="1">
              <a:solidFill>
                <a:schemeClr val="bg1"/>
              </a:solidFill>
            </a:endParaRPr>
          </a:p>
        </p:txBody>
      </p:sp>
      <p:sp>
        <p:nvSpPr>
          <p:cNvPr id="3" name="矩形 2"/>
          <p:cNvSpPr/>
          <p:nvPr/>
        </p:nvSpPr>
        <p:spPr>
          <a:xfrm>
            <a:off x="827584" y="1988840"/>
            <a:ext cx="7681810" cy="4154984"/>
          </a:xfrm>
          <a:prstGeom prst="rect">
            <a:avLst/>
          </a:prstGeom>
        </p:spPr>
        <p:txBody>
          <a:bodyPr wrap="square">
            <a:spAutoFit/>
          </a:bodyPr>
          <a:lstStyle/>
          <a:p>
            <a:r>
              <a:rPr lang="en-US" altLang="zh-CN" sz="2400">
                <a:solidFill>
                  <a:srgbClr val="007C6A"/>
                </a:solidFill>
                <a:latin typeface="Verdana" panose="020B0604030504040204" pitchFamily="34" charset="0"/>
                <a:ea typeface="Verdana" panose="020B0604030504040204" pitchFamily="34" charset="0"/>
                <a:cs typeface="Verdana" panose="020B0604030504040204" pitchFamily="34" charset="0"/>
              </a:rPr>
              <a:t>       Redis</a:t>
            </a:r>
            <a:r>
              <a:rPr lang="zh-CN" altLang="en-US" sz="2400">
                <a:solidFill>
                  <a:srgbClr val="007C6A"/>
                </a:solidFill>
                <a:latin typeface="Verdana" panose="020B0604030504040204" pitchFamily="34" charset="0"/>
                <a:cs typeface="Verdana" panose="020B0604030504040204" pitchFamily="34" charset="0"/>
              </a:rPr>
              <a:t>有序集合</a:t>
            </a:r>
            <a:r>
              <a:rPr lang="en-US" altLang="zh-CN" sz="2400" err="1">
                <a:solidFill>
                  <a:srgbClr val="007C6A"/>
                </a:solidFill>
                <a:latin typeface="Verdana" panose="020B0604030504040204" pitchFamily="34" charset="0"/>
                <a:cs typeface="Verdana" panose="020B0604030504040204" pitchFamily="34" charset="0"/>
              </a:rPr>
              <a:t>zset</a:t>
            </a:r>
            <a:r>
              <a:rPr lang="zh-CN" altLang="en-US" sz="2400">
                <a:solidFill>
                  <a:srgbClr val="007C6A"/>
                </a:solidFill>
                <a:latin typeface="Verdana" panose="020B0604030504040204" pitchFamily="34" charset="0"/>
                <a:cs typeface="Verdana" panose="020B0604030504040204" pitchFamily="34" charset="0"/>
              </a:rPr>
              <a:t>与普通集合</a:t>
            </a:r>
            <a:r>
              <a:rPr lang="en-US" altLang="zh-CN" sz="2400">
                <a:solidFill>
                  <a:srgbClr val="007C6A"/>
                </a:solidFill>
                <a:latin typeface="Verdana" panose="020B0604030504040204" pitchFamily="34" charset="0"/>
                <a:cs typeface="Verdana" panose="020B0604030504040204" pitchFamily="34" charset="0"/>
              </a:rPr>
              <a:t>set</a:t>
            </a:r>
            <a:r>
              <a:rPr lang="zh-CN" altLang="en-US" sz="2400">
                <a:solidFill>
                  <a:srgbClr val="007C6A"/>
                </a:solidFill>
                <a:latin typeface="Verdana" panose="020B0604030504040204" pitchFamily="34" charset="0"/>
                <a:cs typeface="Verdana" panose="020B0604030504040204" pitchFamily="34" charset="0"/>
              </a:rPr>
              <a:t>非常相似，是一个没有重复元素的字符串集合。不同之处是有序集合的没有成员都关联了一个</a:t>
            </a:r>
            <a:r>
              <a:rPr lang="zh-CN" altLang="en-US" sz="2400" b="1">
                <a:solidFill>
                  <a:srgbClr val="007C6A"/>
                </a:solidFill>
                <a:latin typeface="Verdana" panose="020B0604030504040204" pitchFamily="34" charset="0"/>
                <a:cs typeface="Verdana" panose="020B0604030504040204" pitchFamily="34" charset="0"/>
              </a:rPr>
              <a:t>评分（</a:t>
            </a:r>
            <a:r>
              <a:rPr lang="en-US" altLang="zh-CN" sz="2400" b="1">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a:solidFill>
                  <a:srgbClr val="007C6A"/>
                </a:solidFill>
                <a:latin typeface="Verdana" panose="020B0604030504040204" pitchFamily="34" charset="0"/>
                <a:cs typeface="Verdana" panose="020B0604030504040204" pitchFamily="34" charset="0"/>
              </a:rPr>
              <a:t>） </a:t>
            </a:r>
            <a:r>
              <a:rPr lang="zh-CN" altLang="en-US" sz="2400">
                <a:solidFill>
                  <a:srgbClr val="007C6A"/>
                </a:solidFill>
                <a:latin typeface="Verdana" panose="020B0604030504040204" pitchFamily="34" charset="0"/>
                <a:cs typeface="Verdana" panose="020B0604030504040204" pitchFamily="34" charset="0"/>
              </a:rPr>
              <a:t>，这个</a:t>
            </a:r>
            <a:r>
              <a:rPr lang="zh-CN" altLang="en-US" sz="2400" b="1">
                <a:solidFill>
                  <a:srgbClr val="007C6A"/>
                </a:solidFill>
                <a:latin typeface="Verdana" panose="020B0604030504040204" pitchFamily="34" charset="0"/>
                <a:cs typeface="Verdana" panose="020B0604030504040204" pitchFamily="34" charset="0"/>
              </a:rPr>
              <a:t>评分（</a:t>
            </a:r>
            <a:r>
              <a:rPr lang="en-US" altLang="zh-CN" sz="2400" b="1">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a:solidFill>
                  <a:srgbClr val="007C6A"/>
                </a:solidFill>
                <a:latin typeface="Verdana" panose="020B0604030504040204" pitchFamily="34" charset="0"/>
                <a:cs typeface="Verdana" panose="020B0604030504040204" pitchFamily="34" charset="0"/>
              </a:rPr>
              <a:t>）</a:t>
            </a:r>
            <a:r>
              <a:rPr lang="zh-CN" altLang="en-US" sz="2400">
                <a:solidFill>
                  <a:srgbClr val="007C6A"/>
                </a:solidFill>
                <a:latin typeface="Verdana" panose="020B0604030504040204" pitchFamily="34" charset="0"/>
                <a:cs typeface="Verdana" panose="020B0604030504040204" pitchFamily="34" charset="0"/>
              </a:rPr>
              <a:t>被用来按照从最低分到最高分的方式排序集合中的成员。集合的成员是唯一的，但是评分可以是重复了</a:t>
            </a:r>
            <a:r>
              <a:rPr lang="en-US" altLang="zh-CN" sz="240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a:solidFill>
                  <a:srgbClr val="007C6A"/>
                </a:solidFill>
                <a:latin typeface="Verdana" panose="020B0604030504040204" pitchFamily="34" charset="0"/>
                <a:cs typeface="Verdana" panose="020B0604030504040204" pitchFamily="34" charset="0"/>
              </a:rPr>
              <a:t>。</a:t>
            </a:r>
            <a:endParaRPr lang="en-US" altLang="zh-CN" sz="240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a:solidFill>
                  <a:srgbClr val="007C6A"/>
                </a:solidFill>
                <a:latin typeface="Verdana" panose="020B0604030504040204" pitchFamily="34" charset="0"/>
                <a:cs typeface="Verdana" panose="020B0604030504040204" pitchFamily="34" charset="0"/>
              </a:rPr>
              <a:t>因为元素是有序的</a:t>
            </a:r>
            <a:r>
              <a:rPr lang="en-US" altLang="zh-CN" sz="240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a:solidFill>
                  <a:srgbClr val="007C6A"/>
                </a:solidFill>
                <a:latin typeface="Verdana" panose="020B0604030504040204" pitchFamily="34" charset="0"/>
                <a:cs typeface="Verdana" panose="020B0604030504040204" pitchFamily="34" charset="0"/>
              </a:rPr>
              <a:t>所以你也可以很快的根据评分（</a:t>
            </a:r>
            <a:r>
              <a:rPr lang="en-US" altLang="zh-CN" sz="240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a:solidFill>
                  <a:srgbClr val="007C6A"/>
                </a:solidFill>
                <a:latin typeface="Verdana" panose="020B0604030504040204" pitchFamily="34" charset="0"/>
                <a:cs typeface="Verdana" panose="020B0604030504040204" pitchFamily="34" charset="0"/>
              </a:rPr>
              <a:t>）或者次序（</a:t>
            </a:r>
            <a:r>
              <a:rPr lang="en-US" altLang="zh-CN" sz="2400">
                <a:solidFill>
                  <a:srgbClr val="007C6A"/>
                </a:solidFill>
                <a:latin typeface="Verdana" panose="020B0604030504040204" pitchFamily="34" charset="0"/>
                <a:ea typeface="Verdana" panose="020B0604030504040204" pitchFamily="34" charset="0"/>
                <a:cs typeface="Verdana" panose="020B0604030504040204" pitchFamily="34" charset="0"/>
              </a:rPr>
              <a:t>position</a:t>
            </a:r>
            <a:r>
              <a:rPr lang="zh-CN" altLang="en-US" sz="2400">
                <a:solidFill>
                  <a:srgbClr val="007C6A"/>
                </a:solidFill>
                <a:latin typeface="Verdana" panose="020B0604030504040204" pitchFamily="34" charset="0"/>
                <a:cs typeface="Verdana" panose="020B0604030504040204" pitchFamily="34" charset="0"/>
              </a:rPr>
              <a:t>）来获取一个范围的元素。访问有序集合的中间元素也是非常快的</a:t>
            </a:r>
            <a:r>
              <a:rPr lang="en-US" altLang="zh-CN" sz="2400">
                <a:solidFill>
                  <a:srgbClr val="007C6A"/>
                </a:solidFill>
                <a:latin typeface="Verdana" panose="020B0604030504040204" pitchFamily="34" charset="0"/>
                <a:ea typeface="Verdana" panose="020B0604030504040204" pitchFamily="34" charset="0"/>
                <a:cs typeface="Verdana" panose="020B0604030504040204" pitchFamily="34" charset="0"/>
              </a:rPr>
              <a:t>,</a:t>
            </a:r>
            <a:r>
              <a:rPr lang="zh-CN" altLang="en-US" sz="2400">
                <a:solidFill>
                  <a:srgbClr val="007C6A"/>
                </a:solidFill>
                <a:latin typeface="Verdana" panose="020B0604030504040204" pitchFamily="34" charset="0"/>
                <a:cs typeface="Verdana" panose="020B0604030504040204" pitchFamily="34" charset="0"/>
              </a:rPr>
              <a:t>因此你能够使用有序集合作为一个没有重复成员的智能列表。</a:t>
            </a:r>
            <a:endParaRPr lang="en-US" altLang="zh-CN" sz="240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a:solidFill>
                  <a:srgbClr val="007C6A"/>
                </a:solidFill>
                <a:latin typeface="Verdana" panose="020B0604030504040204" pitchFamily="34" charset="0"/>
                <a:ea typeface="Verdana" panose="020B0604030504040204" pitchFamily="34" charset="0"/>
                <a:cs typeface="Verdana" panose="020B0604030504040204" pitchFamily="34" charset="0"/>
              </a:rPr>
              <a:t>       </a:t>
            </a:r>
            <a:endParaRPr lang="zh-CN" altLang="en-US" sz="2400">
              <a:solidFill>
                <a:srgbClr val="007C6A"/>
              </a:solidFill>
              <a:latin typeface="Verdana" panose="020B0604030504040204" pitchFamily="34" charset="0"/>
              <a:cs typeface="Verdana" panose="020B0604030504040204" pitchFamily="34" charset="0"/>
            </a:endParaRPr>
          </a:p>
        </p:txBody>
      </p:sp>
      <p:sp>
        <p:nvSpPr>
          <p:cNvPr id="4" name="矩形 3"/>
          <p:cNvSpPr/>
          <p:nvPr/>
        </p:nvSpPr>
        <p:spPr>
          <a:xfrm>
            <a:off x="467544" y="991181"/>
            <a:ext cx="4044441" cy="769441"/>
          </a:xfrm>
          <a:prstGeom prst="rect">
            <a:avLst/>
          </a:prstGeom>
        </p:spPr>
        <p:txBody>
          <a:bodyPr wrap="none">
            <a:spAutoFit/>
          </a:bodyPr>
          <a:lstStyle/>
          <a:p>
            <a:r>
              <a:rPr lang="en-US" altLang="zh-CN" sz="4400" b="1">
                <a:solidFill>
                  <a:srgbClr val="007C6A"/>
                </a:solidFill>
              </a:rPr>
              <a:t>zset  (sorted set)</a:t>
            </a:r>
            <a:endParaRPr lang="zh-CN" altLang="en-US" sz="4400" b="1">
              <a:solidFill>
                <a:srgbClr val="007C6A"/>
              </a:solidFill>
            </a:endParaRPr>
          </a:p>
        </p:txBody>
      </p:sp>
    </p:spTree>
    <p:extLst>
      <p:ext uri="{BB962C8B-B14F-4D97-AF65-F5344CB8AC3E}">
        <p14:creationId xmlns:p14="http://schemas.microsoft.com/office/powerpoint/2010/main" val="2121329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96752"/>
            <a:ext cx="8280920" cy="923330"/>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zadd  &lt;key&gt; &lt;score1&gt; &lt;value1&gt;  &lt;score2&gt; &lt;value2&gt;...</a:t>
            </a:r>
          </a:p>
          <a:p>
            <a:pPr marL="285750" indent="-285750">
              <a:buFont typeface="Wingdings" panose="05000000000000000000" pitchFamily="2" charset="2"/>
              <a:buChar char="Ø"/>
            </a:pPr>
            <a:endParaRPr lang="en-US" altLang="zh-CN">
              <a:solidFill>
                <a:srgbClr val="007C6A"/>
              </a:solidFill>
              <a:latin typeface="Verdana" panose="020B0604030504040204" pitchFamily="34" charset="0"/>
            </a:endParaRPr>
          </a:p>
          <a:p>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3" name="矩形 2"/>
          <p:cNvSpPr/>
          <p:nvPr/>
        </p:nvSpPr>
        <p:spPr>
          <a:xfrm>
            <a:off x="1187624" y="1730425"/>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将一个或多个 </a:t>
            </a:r>
            <a:r>
              <a:rPr lang="en-US" altLang="zh-CN">
                <a:solidFill>
                  <a:srgbClr val="007C6A"/>
                </a:solidFill>
                <a:latin typeface="Verdana" panose="020B0604030504040204" pitchFamily="34" charset="0"/>
              </a:rPr>
              <a:t>member </a:t>
            </a:r>
            <a:r>
              <a:rPr lang="zh-CN" altLang="en-US">
                <a:solidFill>
                  <a:srgbClr val="007C6A"/>
                </a:solidFill>
                <a:latin typeface="Verdana" panose="020B0604030504040204" pitchFamily="34" charset="0"/>
              </a:rPr>
              <a:t>元素及其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值加入到有序集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当中。</a:t>
            </a:r>
          </a:p>
        </p:txBody>
      </p:sp>
      <p:sp>
        <p:nvSpPr>
          <p:cNvPr id="4" name="矩形 3"/>
          <p:cNvSpPr/>
          <p:nvPr/>
        </p:nvSpPr>
        <p:spPr>
          <a:xfrm>
            <a:off x="539552" y="2223989"/>
            <a:ext cx="7344816"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zrange &lt;key&gt;  &lt;start&gt; &lt;stop&gt;  [WITHSCORES]   </a:t>
            </a:r>
            <a:endParaRPr lang="zh-CN" altLang="en-US">
              <a:solidFill>
                <a:srgbClr val="007C6A"/>
              </a:solidFill>
              <a:latin typeface="Verdana" panose="020B0604030504040204" pitchFamily="34" charset="0"/>
            </a:endParaRPr>
          </a:p>
        </p:txBody>
      </p:sp>
      <p:sp>
        <p:nvSpPr>
          <p:cNvPr id="5" name="矩形 4"/>
          <p:cNvSpPr/>
          <p:nvPr/>
        </p:nvSpPr>
        <p:spPr>
          <a:xfrm>
            <a:off x="539971" y="3749962"/>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zrangebyscore</a:t>
            </a:r>
            <a:r>
              <a:rPr lang="en-US" altLang="zh-CN">
                <a:solidFill>
                  <a:srgbClr val="007C6A"/>
                </a:solidFill>
                <a:latin typeface="Verdana" panose="020B0604030504040204" pitchFamily="34" charset="0"/>
              </a:rPr>
              <a:t> key min max [</a:t>
            </a:r>
            <a:r>
              <a:rPr lang="en-US" altLang="zh-CN" err="1">
                <a:solidFill>
                  <a:srgbClr val="007C6A"/>
                </a:solidFill>
                <a:latin typeface="Verdana" panose="020B0604030504040204" pitchFamily="34" charset="0"/>
              </a:rPr>
              <a:t>withscores</a:t>
            </a:r>
            <a:r>
              <a:rPr lang="en-US" altLang="zh-CN">
                <a:solidFill>
                  <a:srgbClr val="007C6A"/>
                </a:solidFill>
                <a:latin typeface="Verdana" panose="020B0604030504040204" pitchFamily="34" charset="0"/>
              </a:rPr>
              <a:t>] [limit offset count]</a:t>
            </a:r>
            <a:endParaRPr lang="zh-CN" altLang="en-US">
              <a:solidFill>
                <a:srgbClr val="007C6A"/>
              </a:solidFill>
              <a:latin typeface="Verdana" panose="020B0604030504040204" pitchFamily="34" charset="0"/>
            </a:endParaRPr>
          </a:p>
        </p:txBody>
      </p:sp>
      <p:sp>
        <p:nvSpPr>
          <p:cNvPr id="6" name="矩形 5"/>
          <p:cNvSpPr/>
          <p:nvPr/>
        </p:nvSpPr>
        <p:spPr>
          <a:xfrm>
            <a:off x="1187624" y="2726636"/>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返回有序集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中，下标在</a:t>
            </a:r>
            <a:r>
              <a:rPr lang="en-US" altLang="zh-CN">
                <a:solidFill>
                  <a:srgbClr val="007C6A"/>
                </a:solidFill>
                <a:latin typeface="Verdana" panose="020B0604030504040204" pitchFamily="34" charset="0"/>
              </a:rPr>
              <a:t>&lt;start&gt; &lt;stop&gt;</a:t>
            </a:r>
            <a:r>
              <a:rPr lang="zh-CN" altLang="en-US">
                <a:solidFill>
                  <a:srgbClr val="007C6A"/>
                </a:solidFill>
                <a:latin typeface="Verdana" panose="020B0604030504040204" pitchFamily="34" charset="0"/>
              </a:rPr>
              <a:t>之间的元素</a:t>
            </a:r>
            <a:endParaRPr lang="en-US" altLang="zh-CN">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带</a:t>
            </a:r>
            <a:r>
              <a:rPr lang="en-US" altLang="zh-CN">
                <a:solidFill>
                  <a:srgbClr val="007C6A"/>
                </a:solidFill>
                <a:latin typeface="Verdana" panose="020B0604030504040204" pitchFamily="34" charset="0"/>
              </a:rPr>
              <a:t>WITHSCORES</a:t>
            </a:r>
            <a:r>
              <a:rPr lang="zh-CN" altLang="en-US">
                <a:solidFill>
                  <a:srgbClr val="007C6A"/>
                </a:solidFill>
                <a:latin typeface="Verdana" panose="020B0604030504040204" pitchFamily="34" charset="0"/>
              </a:rPr>
              <a:t>，可以让分数一起和值返回到结果集。</a:t>
            </a:r>
            <a:endParaRPr lang="en-US" altLang="zh-CN">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7" name="矩形 6"/>
          <p:cNvSpPr/>
          <p:nvPr/>
        </p:nvSpPr>
        <p:spPr>
          <a:xfrm>
            <a:off x="1187624" y="4199935"/>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返回有序集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中，所有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值介于 </a:t>
            </a:r>
            <a:r>
              <a:rPr lang="en-US" altLang="zh-CN">
                <a:solidFill>
                  <a:srgbClr val="007C6A"/>
                </a:solidFill>
                <a:latin typeface="Verdana" panose="020B0604030504040204" pitchFamily="34" charset="0"/>
              </a:rPr>
              <a:t>min </a:t>
            </a:r>
            <a:r>
              <a:rPr lang="zh-CN" altLang="en-US">
                <a:solidFill>
                  <a:srgbClr val="007C6A"/>
                </a:solidFill>
                <a:latin typeface="Verdana" panose="020B0604030504040204" pitchFamily="34" charset="0"/>
              </a:rPr>
              <a:t>和 </a:t>
            </a:r>
            <a:r>
              <a:rPr lang="en-US" altLang="zh-CN">
                <a:solidFill>
                  <a:srgbClr val="007C6A"/>
                </a:solidFill>
                <a:latin typeface="Verdana" panose="020B0604030504040204" pitchFamily="34" charset="0"/>
              </a:rPr>
              <a:t>max </a:t>
            </a:r>
            <a:r>
              <a:rPr lang="zh-CN" altLang="en-US">
                <a:solidFill>
                  <a:srgbClr val="007C6A"/>
                </a:solidFill>
                <a:latin typeface="Verdana" panose="020B0604030504040204" pitchFamily="34" charset="0"/>
              </a:rPr>
              <a:t>之间</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包括等于 </a:t>
            </a:r>
            <a:r>
              <a:rPr lang="en-US" altLang="zh-CN">
                <a:solidFill>
                  <a:srgbClr val="007C6A"/>
                </a:solidFill>
                <a:latin typeface="Verdana" panose="020B0604030504040204" pitchFamily="34" charset="0"/>
              </a:rPr>
              <a:t>min </a:t>
            </a:r>
            <a:r>
              <a:rPr lang="zh-CN" altLang="en-US">
                <a:solidFill>
                  <a:srgbClr val="007C6A"/>
                </a:solidFill>
                <a:latin typeface="Verdana" panose="020B0604030504040204" pitchFamily="34" charset="0"/>
              </a:rPr>
              <a:t>或 </a:t>
            </a:r>
            <a:r>
              <a:rPr lang="en-US" altLang="zh-CN">
                <a:solidFill>
                  <a:srgbClr val="007C6A"/>
                </a:solidFill>
                <a:latin typeface="Verdana" panose="020B0604030504040204" pitchFamily="34" charset="0"/>
              </a:rPr>
              <a:t>max )</a:t>
            </a:r>
            <a:r>
              <a:rPr lang="zh-CN" altLang="en-US">
                <a:solidFill>
                  <a:srgbClr val="007C6A"/>
                </a:solidFill>
                <a:latin typeface="Verdana" panose="020B0604030504040204" pitchFamily="34" charset="0"/>
              </a:rPr>
              <a:t>的成员。有序集成员按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值递增</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从小到大</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次序排列。</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9" name="矩形 8"/>
          <p:cNvSpPr/>
          <p:nvPr/>
        </p:nvSpPr>
        <p:spPr>
          <a:xfrm>
            <a:off x="539552" y="5531437"/>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zrevrangebyscore</a:t>
            </a:r>
            <a:r>
              <a:rPr lang="en-US" altLang="zh-CN">
                <a:solidFill>
                  <a:srgbClr val="007C6A"/>
                </a:solidFill>
                <a:latin typeface="Verdana" panose="020B0604030504040204" pitchFamily="34" charset="0"/>
              </a:rPr>
              <a:t> key max min [</a:t>
            </a:r>
            <a:r>
              <a:rPr lang="en-US" altLang="zh-CN" err="1">
                <a:solidFill>
                  <a:srgbClr val="007C6A"/>
                </a:solidFill>
                <a:latin typeface="Verdana" panose="020B0604030504040204" pitchFamily="34" charset="0"/>
              </a:rPr>
              <a:t>withscores</a:t>
            </a:r>
            <a:r>
              <a:rPr lang="en-US" altLang="zh-CN">
                <a:solidFill>
                  <a:srgbClr val="007C6A"/>
                </a:solidFill>
                <a:latin typeface="Verdana" panose="020B0604030504040204" pitchFamily="34" charset="0"/>
              </a:rPr>
              <a:t>] [limit offset count]</a:t>
            </a:r>
            <a:endParaRPr lang="zh-CN" altLang="en-US">
              <a:solidFill>
                <a:srgbClr val="007C6A"/>
              </a:solidFill>
              <a:latin typeface="Verdana" panose="020B0604030504040204" pitchFamily="34" charset="0"/>
            </a:endParaRPr>
          </a:p>
        </p:txBody>
      </p:sp>
      <p:sp>
        <p:nvSpPr>
          <p:cNvPr id="10" name="矩形 9"/>
          <p:cNvSpPr/>
          <p:nvPr/>
        </p:nvSpPr>
        <p:spPr>
          <a:xfrm>
            <a:off x="1187624" y="598577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同上，改为从大到小排列。</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1" name="矩形 10"/>
          <p:cNvSpPr/>
          <p:nvPr/>
        </p:nvSpPr>
        <p:spPr>
          <a:xfrm>
            <a:off x="2483768" y="116632"/>
            <a:ext cx="3628237"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a:t>
            </a:r>
            <a:r>
              <a:rPr lang="en-US" altLang="zh-CN" sz="2400" b="1" err="1">
                <a:solidFill>
                  <a:schemeClr val="bg1"/>
                </a:solidFill>
              </a:rPr>
              <a:t>zset</a:t>
            </a:r>
            <a:endParaRPr lang="en-US" altLang="zh-CN" sz="2400" b="1">
              <a:solidFill>
                <a:schemeClr val="bg1"/>
              </a:solidFill>
            </a:endParaRPr>
          </a:p>
        </p:txBody>
      </p:sp>
    </p:spTree>
    <p:extLst>
      <p:ext uri="{BB962C8B-B14F-4D97-AF65-F5344CB8AC3E}">
        <p14:creationId xmlns:p14="http://schemas.microsoft.com/office/powerpoint/2010/main" val="1379917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1940" y="2014943"/>
            <a:ext cx="8280920"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zrem</a:t>
            </a:r>
            <a:r>
              <a:rPr lang="en-US" altLang="zh-CN">
                <a:solidFill>
                  <a:srgbClr val="007C6A"/>
                </a:solidFill>
                <a:latin typeface="Verdana" panose="020B0604030504040204" pitchFamily="34" charset="0"/>
              </a:rPr>
              <a:t>  &lt;key&gt;  &lt;value&gt;  </a:t>
            </a:r>
          </a:p>
        </p:txBody>
      </p:sp>
      <p:sp>
        <p:nvSpPr>
          <p:cNvPr id="3" name="矩形 2"/>
          <p:cNvSpPr/>
          <p:nvPr/>
        </p:nvSpPr>
        <p:spPr>
          <a:xfrm>
            <a:off x="1187624" y="2492896"/>
            <a:ext cx="741682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删除该集合下，指定值的元素</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4" name="矩形 3"/>
          <p:cNvSpPr/>
          <p:nvPr/>
        </p:nvSpPr>
        <p:spPr>
          <a:xfrm>
            <a:off x="476639" y="3140968"/>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zcount</a:t>
            </a:r>
            <a:r>
              <a:rPr lang="en-US" altLang="zh-CN">
                <a:solidFill>
                  <a:srgbClr val="007C6A"/>
                </a:solidFill>
                <a:latin typeface="Verdana" panose="020B0604030504040204" pitchFamily="34" charset="0"/>
              </a:rPr>
              <a:t> &lt;key&gt;  &lt;min&gt;  &lt;max&gt; </a:t>
            </a:r>
          </a:p>
        </p:txBody>
      </p:sp>
      <p:sp>
        <p:nvSpPr>
          <p:cNvPr id="6" name="矩形 5"/>
          <p:cNvSpPr/>
          <p:nvPr/>
        </p:nvSpPr>
        <p:spPr>
          <a:xfrm>
            <a:off x="1216224" y="3697788"/>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统计该集合，分数区间内的元素个数</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9" name="矩形 8"/>
          <p:cNvSpPr/>
          <p:nvPr/>
        </p:nvSpPr>
        <p:spPr>
          <a:xfrm>
            <a:off x="532163" y="4670450"/>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zrank</a:t>
            </a:r>
            <a:r>
              <a:rPr lang="en-US" altLang="zh-CN">
                <a:solidFill>
                  <a:srgbClr val="007C6A"/>
                </a:solidFill>
                <a:latin typeface="Verdana" panose="020B0604030504040204" pitchFamily="34" charset="0"/>
              </a:rPr>
              <a:t> &lt;key&gt;  &lt;value&gt; </a:t>
            </a:r>
          </a:p>
        </p:txBody>
      </p:sp>
      <p:sp>
        <p:nvSpPr>
          <p:cNvPr id="10" name="矩形 9"/>
          <p:cNvSpPr/>
          <p:nvPr/>
        </p:nvSpPr>
        <p:spPr>
          <a:xfrm>
            <a:off x="1208835" y="5227270"/>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11" name="矩形 10"/>
          <p:cNvSpPr/>
          <p:nvPr/>
        </p:nvSpPr>
        <p:spPr>
          <a:xfrm>
            <a:off x="1079181" y="5235270"/>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返回该值在集合中的排名，从</a:t>
            </a:r>
            <a:r>
              <a:rPr lang="en-US" altLang="zh-CN">
                <a:solidFill>
                  <a:srgbClr val="007C6A"/>
                </a:solidFill>
                <a:latin typeface="Verdana" panose="020B0604030504040204" pitchFamily="34" charset="0"/>
              </a:rPr>
              <a:t>0</a:t>
            </a:r>
            <a:r>
              <a:rPr lang="zh-CN" altLang="en-US">
                <a:solidFill>
                  <a:srgbClr val="007C6A"/>
                </a:solidFill>
                <a:latin typeface="Verdana" panose="020B0604030504040204" pitchFamily="34" charset="0"/>
              </a:rPr>
              <a:t>开始。</a:t>
            </a:r>
          </a:p>
        </p:txBody>
      </p:sp>
      <p:sp>
        <p:nvSpPr>
          <p:cNvPr id="12" name="矩形 11"/>
          <p:cNvSpPr/>
          <p:nvPr/>
        </p:nvSpPr>
        <p:spPr>
          <a:xfrm>
            <a:off x="491940" y="982073"/>
            <a:ext cx="674435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zincrby</a:t>
            </a:r>
            <a:r>
              <a:rPr lang="en-US" altLang="zh-CN">
                <a:solidFill>
                  <a:srgbClr val="007C6A"/>
                </a:solidFill>
                <a:latin typeface="Verdana" panose="020B0604030504040204" pitchFamily="34" charset="0"/>
              </a:rPr>
              <a:t> &lt;key&gt; &lt;increment&gt; &lt;value&gt;</a:t>
            </a:r>
            <a:endParaRPr lang="zh-CN" altLang="en-US">
              <a:solidFill>
                <a:srgbClr val="007C6A"/>
              </a:solidFill>
              <a:latin typeface="Verdana" panose="020B0604030504040204" pitchFamily="34" charset="0"/>
            </a:endParaRPr>
          </a:p>
        </p:txBody>
      </p:sp>
      <p:sp>
        <p:nvSpPr>
          <p:cNvPr id="13" name="矩形 12"/>
          <p:cNvSpPr/>
          <p:nvPr/>
        </p:nvSpPr>
        <p:spPr>
          <a:xfrm>
            <a:off x="1121796" y="1470808"/>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为元素的</a:t>
            </a:r>
            <a:r>
              <a:rPr lang="en-US" altLang="zh-CN">
                <a:solidFill>
                  <a:srgbClr val="007C6A"/>
                </a:solidFill>
                <a:latin typeface="Verdana" panose="020B0604030504040204" pitchFamily="34" charset="0"/>
              </a:rPr>
              <a:t>score</a:t>
            </a:r>
            <a:r>
              <a:rPr lang="zh-CN" altLang="en-US">
                <a:solidFill>
                  <a:srgbClr val="007C6A"/>
                </a:solidFill>
                <a:latin typeface="Verdana" panose="020B0604030504040204" pitchFamily="34" charset="0"/>
              </a:rPr>
              <a:t>加上增量</a:t>
            </a:r>
          </a:p>
        </p:txBody>
      </p:sp>
      <p:sp>
        <p:nvSpPr>
          <p:cNvPr id="14" name="矩形 13"/>
          <p:cNvSpPr/>
          <p:nvPr/>
        </p:nvSpPr>
        <p:spPr>
          <a:xfrm>
            <a:off x="2483768" y="116632"/>
            <a:ext cx="3628237"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a:t>
            </a:r>
            <a:r>
              <a:rPr lang="en-US" altLang="zh-CN" sz="2400" b="1" err="1">
                <a:solidFill>
                  <a:schemeClr val="bg1"/>
                </a:solidFill>
              </a:rPr>
              <a:t>zset</a:t>
            </a:r>
            <a:endParaRPr lang="en-US" altLang="zh-CN" sz="2400" b="1">
              <a:solidFill>
                <a:schemeClr val="bg1"/>
              </a:solidFill>
            </a:endParaRPr>
          </a:p>
        </p:txBody>
      </p:sp>
    </p:spTree>
    <p:extLst>
      <p:ext uri="{BB962C8B-B14F-4D97-AF65-F5344CB8AC3E}">
        <p14:creationId xmlns:p14="http://schemas.microsoft.com/office/powerpoint/2010/main" val="218403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79686" y="3670116"/>
            <a:ext cx="728673" cy="1179299"/>
          </a:xfrm>
          <a:prstGeom prst="rect">
            <a:avLst/>
          </a:prstGeom>
        </p:spPr>
      </p:pic>
      <p:pic>
        <p:nvPicPr>
          <p:cNvPr id="4" name="图片 3"/>
          <p:cNvPicPr>
            <a:picLocks noChangeAspect="1"/>
          </p:cNvPicPr>
          <p:nvPr/>
        </p:nvPicPr>
        <p:blipFill>
          <a:blip r:embed="rId3"/>
          <a:stretch>
            <a:fillRect/>
          </a:stretch>
        </p:blipFill>
        <p:spPr>
          <a:xfrm>
            <a:off x="1126534" y="2276872"/>
            <a:ext cx="1313902" cy="1218187"/>
          </a:xfrm>
          <a:prstGeom prst="rect">
            <a:avLst/>
          </a:prstGeom>
        </p:spPr>
      </p:pic>
      <p:pic>
        <p:nvPicPr>
          <p:cNvPr id="5" name="图片 4"/>
          <p:cNvPicPr>
            <a:picLocks noChangeAspect="1"/>
          </p:cNvPicPr>
          <p:nvPr/>
        </p:nvPicPr>
        <p:blipFill>
          <a:blip r:embed="rId4"/>
          <a:stretch>
            <a:fillRect/>
          </a:stretch>
        </p:blipFill>
        <p:spPr>
          <a:xfrm>
            <a:off x="3563888" y="2501363"/>
            <a:ext cx="1553613" cy="1619725"/>
          </a:xfrm>
          <a:prstGeom prst="rect">
            <a:avLst/>
          </a:prstGeom>
        </p:spPr>
      </p:pic>
      <p:pic>
        <p:nvPicPr>
          <p:cNvPr id="6" name="图片 5"/>
          <p:cNvPicPr>
            <a:picLocks noChangeAspect="1"/>
          </p:cNvPicPr>
          <p:nvPr/>
        </p:nvPicPr>
        <p:blipFill>
          <a:blip r:embed="rId5"/>
          <a:stretch>
            <a:fillRect/>
          </a:stretch>
        </p:blipFill>
        <p:spPr>
          <a:xfrm>
            <a:off x="6231634" y="2559035"/>
            <a:ext cx="1579064" cy="1504379"/>
          </a:xfrm>
          <a:prstGeom prst="rect">
            <a:avLst/>
          </a:prstGeom>
        </p:spPr>
      </p:pic>
      <p:sp>
        <p:nvSpPr>
          <p:cNvPr id="7" name="TextBox 1"/>
          <p:cNvSpPr txBox="1"/>
          <p:nvPr/>
        </p:nvSpPr>
        <p:spPr>
          <a:xfrm>
            <a:off x="3661186" y="4121088"/>
            <a:ext cx="1519808"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应用服务器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
          <p:cNvSpPr txBox="1"/>
          <p:nvPr/>
        </p:nvSpPr>
        <p:spPr>
          <a:xfrm>
            <a:off x="6395884" y="4113700"/>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9" name="直接箭头连接符 8"/>
          <p:cNvCxnSpPr/>
          <p:nvPr/>
        </p:nvCxnSpPr>
        <p:spPr>
          <a:xfrm>
            <a:off x="2570616" y="2780928"/>
            <a:ext cx="884271" cy="400016"/>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442393" y="3670116"/>
            <a:ext cx="1014697" cy="507765"/>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244487" y="3380327"/>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
          <p:cNvSpPr txBox="1"/>
          <p:nvPr/>
        </p:nvSpPr>
        <p:spPr>
          <a:xfrm>
            <a:off x="971600" y="869673"/>
            <a:ext cx="7776864" cy="1477328"/>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随着</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Web2.0</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的时代的到来，用户访问量大幅度提升，同时产生了大量的用户数据。加上后来的智能移动设备的普及，所有的互联网平台都面临了巨大的性能挑战。</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右箭头 12"/>
          <p:cNvSpPr/>
          <p:nvPr/>
        </p:nvSpPr>
        <p:spPr>
          <a:xfrm rot="5400000">
            <a:off x="4140558" y="455601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14" name="右箭头 13"/>
          <p:cNvSpPr/>
          <p:nvPr/>
        </p:nvSpPr>
        <p:spPr>
          <a:xfrm rot="5400000">
            <a:off x="6888468" y="4556638"/>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15" name="TextBox 1"/>
          <p:cNvSpPr txBox="1"/>
          <p:nvPr/>
        </p:nvSpPr>
        <p:spPr>
          <a:xfrm>
            <a:off x="3275856" y="5202332"/>
            <a:ext cx="2629834"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及内存压力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
          <p:cNvSpPr txBox="1"/>
          <p:nvPr/>
        </p:nvSpPr>
        <p:spPr>
          <a:xfrm>
            <a:off x="6556048" y="5202332"/>
            <a:ext cx="1392822" cy="580415"/>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p:nvSpPr>
        <p:spPr>
          <a:xfrm>
            <a:off x="2421083" y="290714"/>
            <a:ext cx="2765501" cy="461665"/>
          </a:xfrm>
          <a:prstGeom prst="rect">
            <a:avLst/>
          </a:prstGeom>
        </p:spPr>
        <p:txBody>
          <a:bodyPr wrap="none">
            <a:spAutoFit/>
          </a:bodyPr>
          <a:lstStyle/>
          <a:p>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400"/>
          </a:p>
        </p:txBody>
      </p:sp>
    </p:spTree>
    <p:extLst>
      <p:ext uri="{BB962C8B-B14F-4D97-AF65-F5344CB8AC3E}">
        <p14:creationId xmlns:p14="http://schemas.microsoft.com/office/powerpoint/2010/main" val="58470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628800"/>
            <a:ext cx="6744355" cy="461665"/>
          </a:xfrm>
          <a:prstGeom prst="rect">
            <a:avLst/>
          </a:prstGeom>
        </p:spPr>
        <p:txBody>
          <a:bodyPr wrap="square">
            <a:spAutoFit/>
          </a:bodyPr>
          <a:lstStyle/>
          <a:p>
            <a:pPr marL="285750" indent="-285750">
              <a:buFont typeface="Wingdings" panose="05000000000000000000" pitchFamily="2" charset="2"/>
              <a:buChar char="Ø"/>
            </a:pPr>
            <a:r>
              <a:rPr lang="zh-CN" altLang="en-US" sz="2400">
                <a:solidFill>
                  <a:srgbClr val="007C6A"/>
                </a:solidFill>
                <a:latin typeface="Verdana" panose="020B0604030504040204" pitchFamily="34" charset="0"/>
              </a:rPr>
              <a:t>如何利用</a:t>
            </a:r>
            <a:r>
              <a:rPr lang="en-US" altLang="zh-CN" sz="2400" err="1">
                <a:solidFill>
                  <a:srgbClr val="007C6A"/>
                </a:solidFill>
                <a:latin typeface="Verdana" panose="020B0604030504040204" pitchFamily="34" charset="0"/>
              </a:rPr>
              <a:t>zset</a:t>
            </a:r>
            <a:r>
              <a:rPr lang="zh-CN" altLang="en-US" sz="2400">
                <a:solidFill>
                  <a:srgbClr val="007C6A"/>
                </a:solidFill>
                <a:latin typeface="Verdana" panose="020B0604030504040204" pitchFamily="34" charset="0"/>
              </a:rPr>
              <a:t>实现一个文章访问量的排行榜？</a:t>
            </a:r>
          </a:p>
        </p:txBody>
      </p:sp>
      <p:sp>
        <p:nvSpPr>
          <p:cNvPr id="3" name="矩形 2"/>
          <p:cNvSpPr/>
          <p:nvPr/>
        </p:nvSpPr>
        <p:spPr>
          <a:xfrm>
            <a:off x="2483768" y="116632"/>
            <a:ext cx="3628237" cy="646331"/>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五大数据类型 </a:t>
            </a:r>
            <a:r>
              <a:rPr lang="en-US" altLang="zh-CN" sz="2400" b="1">
                <a:solidFill>
                  <a:schemeClr val="bg1"/>
                </a:solidFill>
              </a:rPr>
              <a:t>-- </a:t>
            </a:r>
            <a:r>
              <a:rPr lang="en-US" altLang="zh-CN" sz="2400" b="1" err="1">
                <a:solidFill>
                  <a:schemeClr val="bg1"/>
                </a:solidFill>
              </a:rPr>
              <a:t>zset</a:t>
            </a:r>
            <a:endParaRPr lang="en-US" altLang="zh-CN" sz="2400" b="1">
              <a:solidFill>
                <a:schemeClr val="bg1"/>
              </a:solidFill>
            </a:endParaRPr>
          </a:p>
        </p:txBody>
      </p:sp>
    </p:spTree>
    <p:extLst>
      <p:ext uri="{BB962C8B-B14F-4D97-AF65-F5344CB8AC3E}">
        <p14:creationId xmlns:p14="http://schemas.microsoft.com/office/powerpoint/2010/main" val="1046026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700808"/>
            <a:ext cx="6744355" cy="461665"/>
          </a:xfrm>
          <a:prstGeom prst="rect">
            <a:avLst/>
          </a:prstGeom>
        </p:spPr>
        <p:txBody>
          <a:bodyPr wrap="square">
            <a:spAutoFit/>
          </a:bodyPr>
          <a:lstStyle/>
          <a:p>
            <a:r>
              <a:rPr lang="en-US" altLang="zh-CN" sz="2400" b="1">
                <a:solidFill>
                  <a:srgbClr val="007C6A"/>
                </a:solidFill>
                <a:latin typeface="Verdana" panose="020B0604030504040204" pitchFamily="34" charset="0"/>
              </a:rPr>
              <a:t> Redis</a:t>
            </a:r>
            <a:r>
              <a:rPr lang="zh-CN" altLang="en-US" sz="2400" b="1">
                <a:solidFill>
                  <a:srgbClr val="007C6A"/>
                </a:solidFill>
                <a:latin typeface="Verdana" panose="020B0604030504040204" pitchFamily="34" charset="0"/>
              </a:rPr>
              <a:t>的相关配置</a:t>
            </a:r>
          </a:p>
        </p:txBody>
      </p:sp>
    </p:spTree>
    <p:extLst>
      <p:ext uri="{BB962C8B-B14F-4D97-AF65-F5344CB8AC3E}">
        <p14:creationId xmlns:p14="http://schemas.microsoft.com/office/powerpoint/2010/main" val="3286764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196752"/>
            <a:ext cx="6744355"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latin typeface="Verdana" panose="020B0604030504040204" pitchFamily="34" charset="0"/>
              </a:rPr>
              <a:t>计量单位说明</a:t>
            </a:r>
          </a:p>
        </p:txBody>
      </p:sp>
      <p:pic>
        <p:nvPicPr>
          <p:cNvPr id="4" name="图片 3"/>
          <p:cNvPicPr>
            <a:picLocks noChangeAspect="1"/>
          </p:cNvPicPr>
          <p:nvPr/>
        </p:nvPicPr>
        <p:blipFill>
          <a:blip r:embed="rId2"/>
          <a:stretch>
            <a:fillRect/>
          </a:stretch>
        </p:blipFill>
        <p:spPr>
          <a:xfrm>
            <a:off x="251520" y="1844824"/>
            <a:ext cx="8685501" cy="2592288"/>
          </a:xfrm>
          <a:prstGeom prst="rect">
            <a:avLst/>
          </a:prstGeom>
          <a:ln>
            <a:solidFill>
              <a:schemeClr val="accent1"/>
            </a:solidFill>
          </a:ln>
        </p:spPr>
      </p:pic>
      <p:sp>
        <p:nvSpPr>
          <p:cNvPr id="5" name="矩形 4"/>
          <p:cNvSpPr/>
          <p:nvPr/>
        </p:nvSpPr>
        <p:spPr>
          <a:xfrm>
            <a:off x="611560" y="4869160"/>
            <a:ext cx="6744355"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Verdana" panose="020B0604030504040204" pitchFamily="34" charset="0"/>
              </a:rPr>
              <a:t>大小写不敏感</a:t>
            </a:r>
          </a:p>
        </p:txBody>
      </p:sp>
      <p:sp>
        <p:nvSpPr>
          <p:cNvPr id="6" name="矩形 5"/>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19744235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090995"/>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include</a:t>
            </a:r>
            <a:endParaRPr lang="zh-CN" altLang="en-US" sz="2400">
              <a:solidFill>
                <a:srgbClr val="007C6A"/>
              </a:solidFill>
              <a:latin typeface="Verdana" panose="020B0604030504040204" pitchFamily="34" charset="0"/>
            </a:endParaRPr>
          </a:p>
        </p:txBody>
      </p:sp>
      <p:pic>
        <p:nvPicPr>
          <p:cNvPr id="5" name="图片 4"/>
          <p:cNvPicPr>
            <a:picLocks noChangeAspect="1"/>
          </p:cNvPicPr>
          <p:nvPr/>
        </p:nvPicPr>
        <p:blipFill>
          <a:blip r:embed="rId2"/>
          <a:stretch>
            <a:fillRect/>
          </a:stretch>
        </p:blipFill>
        <p:spPr>
          <a:xfrm>
            <a:off x="611560" y="1700808"/>
            <a:ext cx="6729228" cy="3090690"/>
          </a:xfrm>
          <a:prstGeom prst="rect">
            <a:avLst/>
          </a:prstGeom>
          <a:ln>
            <a:solidFill>
              <a:schemeClr val="accent1"/>
            </a:solidFill>
          </a:ln>
        </p:spPr>
      </p:pic>
      <p:sp>
        <p:nvSpPr>
          <p:cNvPr id="6" name="矩形 5"/>
          <p:cNvSpPr/>
          <p:nvPr/>
        </p:nvSpPr>
        <p:spPr>
          <a:xfrm>
            <a:off x="755576" y="4939646"/>
            <a:ext cx="7488832" cy="830997"/>
          </a:xfrm>
          <a:prstGeom prst="rect">
            <a:avLst/>
          </a:prstGeom>
        </p:spPr>
        <p:txBody>
          <a:bodyPr wrap="square">
            <a:spAutoFit/>
          </a:bodyPr>
          <a:lstStyle/>
          <a:p>
            <a:r>
              <a:rPr lang="zh-CN" altLang="en-US" sz="2400">
                <a:solidFill>
                  <a:srgbClr val="007C6A"/>
                </a:solidFill>
                <a:latin typeface="Verdana" panose="020B0604030504040204" pitchFamily="34" charset="0"/>
              </a:rPr>
              <a:t>类似</a:t>
            </a:r>
            <a:r>
              <a:rPr lang="en-US" altLang="zh-CN" sz="2400" err="1">
                <a:solidFill>
                  <a:srgbClr val="007C6A"/>
                </a:solidFill>
                <a:latin typeface="Verdana" panose="020B0604030504040204" pitchFamily="34" charset="0"/>
              </a:rPr>
              <a:t>jsp</a:t>
            </a:r>
            <a:r>
              <a:rPr lang="zh-CN" altLang="en-US" sz="2400">
                <a:solidFill>
                  <a:srgbClr val="007C6A"/>
                </a:solidFill>
                <a:latin typeface="Verdana" panose="020B0604030504040204" pitchFamily="34" charset="0"/>
              </a:rPr>
              <a:t>中的</a:t>
            </a:r>
            <a:r>
              <a:rPr lang="en-US" altLang="zh-CN" sz="2400">
                <a:solidFill>
                  <a:srgbClr val="007C6A"/>
                </a:solidFill>
                <a:latin typeface="Verdana" panose="020B0604030504040204" pitchFamily="34" charset="0"/>
              </a:rPr>
              <a:t>include</a:t>
            </a:r>
            <a:r>
              <a:rPr lang="zh-CN" altLang="en-US" sz="2400">
                <a:solidFill>
                  <a:srgbClr val="007C6A"/>
                </a:solidFill>
                <a:latin typeface="Verdana" panose="020B0604030504040204" pitchFamily="34" charset="0"/>
              </a:rPr>
              <a:t>，多实例的情况可以把公用的配置文件提取出来</a:t>
            </a:r>
          </a:p>
        </p:txBody>
      </p:sp>
      <p:sp>
        <p:nvSpPr>
          <p:cNvPr id="7" name="矩形 6"/>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1597909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090995"/>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ip</a:t>
            </a:r>
            <a:r>
              <a:rPr lang="zh-CN" altLang="en-US" sz="2400">
                <a:solidFill>
                  <a:srgbClr val="007C6A"/>
                </a:solidFill>
                <a:latin typeface="Verdana" panose="020B0604030504040204" pitchFamily="34" charset="0"/>
              </a:rPr>
              <a:t>地址的绑定</a:t>
            </a:r>
            <a:r>
              <a:rPr lang="en-US" altLang="zh-CN" sz="2400">
                <a:solidFill>
                  <a:srgbClr val="007C6A"/>
                </a:solidFill>
                <a:latin typeface="Verdana" panose="020B0604030504040204" pitchFamily="34" charset="0"/>
              </a:rPr>
              <a:t>(bind)</a:t>
            </a:r>
            <a:endParaRPr lang="zh-CN" altLang="en-US" sz="2400">
              <a:solidFill>
                <a:srgbClr val="007C6A"/>
              </a:solidFill>
              <a:latin typeface="Verdana" panose="020B0604030504040204" pitchFamily="34" charset="0"/>
            </a:endParaRPr>
          </a:p>
        </p:txBody>
      </p:sp>
      <p:sp>
        <p:nvSpPr>
          <p:cNvPr id="4" name="矩形 3"/>
          <p:cNvSpPr/>
          <p:nvPr/>
        </p:nvSpPr>
        <p:spPr>
          <a:xfrm>
            <a:off x="683568" y="1772816"/>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默认情况</a:t>
            </a:r>
            <a:r>
              <a:rPr lang="en-US" altLang="zh-CN" sz="2400">
                <a:solidFill>
                  <a:srgbClr val="007C6A"/>
                </a:solidFill>
                <a:latin typeface="Verdana" panose="020B0604030504040204" pitchFamily="34" charset="0"/>
              </a:rPr>
              <a:t>bind=127.0.0.1</a:t>
            </a:r>
            <a:r>
              <a:rPr lang="zh-CN" altLang="en-US" sz="2400">
                <a:solidFill>
                  <a:srgbClr val="007C6A"/>
                </a:solidFill>
                <a:latin typeface="Verdana" panose="020B0604030504040204" pitchFamily="34" charset="0"/>
              </a:rPr>
              <a:t>只能接受本机的访问请求</a:t>
            </a:r>
          </a:p>
        </p:txBody>
      </p:sp>
      <p:sp>
        <p:nvSpPr>
          <p:cNvPr id="5" name="矩形 4"/>
          <p:cNvSpPr/>
          <p:nvPr/>
        </p:nvSpPr>
        <p:spPr>
          <a:xfrm>
            <a:off x="683568" y="2564904"/>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不写的情况下，无限制接受任何</a:t>
            </a:r>
            <a:r>
              <a:rPr lang="en-US" altLang="zh-CN" sz="2400" err="1">
                <a:solidFill>
                  <a:srgbClr val="007C6A"/>
                </a:solidFill>
                <a:latin typeface="Verdana" panose="020B0604030504040204" pitchFamily="34" charset="0"/>
              </a:rPr>
              <a:t>ip</a:t>
            </a:r>
            <a:r>
              <a:rPr lang="zh-CN" altLang="en-US" sz="2400">
                <a:solidFill>
                  <a:srgbClr val="007C6A"/>
                </a:solidFill>
                <a:latin typeface="Verdana" panose="020B0604030504040204" pitchFamily="34" charset="0"/>
              </a:rPr>
              <a:t>地址的访问</a:t>
            </a:r>
          </a:p>
        </p:txBody>
      </p:sp>
      <p:sp>
        <p:nvSpPr>
          <p:cNvPr id="6" name="矩形 5"/>
          <p:cNvSpPr/>
          <p:nvPr/>
        </p:nvSpPr>
        <p:spPr>
          <a:xfrm>
            <a:off x="712168" y="3356992"/>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生产环境肯定要写你应用服务器的地址</a:t>
            </a:r>
          </a:p>
        </p:txBody>
      </p:sp>
      <p:sp>
        <p:nvSpPr>
          <p:cNvPr id="7" name="矩形 6"/>
          <p:cNvSpPr/>
          <p:nvPr/>
        </p:nvSpPr>
        <p:spPr>
          <a:xfrm>
            <a:off x="683568" y="4509120"/>
            <a:ext cx="7532240" cy="830997"/>
          </a:xfrm>
          <a:prstGeom prst="rect">
            <a:avLst/>
          </a:prstGeom>
        </p:spPr>
        <p:txBody>
          <a:bodyPr wrap="square">
            <a:spAutoFit/>
          </a:bodyPr>
          <a:lstStyle/>
          <a:p>
            <a:r>
              <a:rPr lang="zh-CN" altLang="en-US" sz="2400">
                <a:solidFill>
                  <a:srgbClr val="007C6A"/>
                </a:solidFill>
              </a:rPr>
              <a:t>如果开启了protected-mode，那么在没有设定</a:t>
            </a:r>
            <a:r>
              <a:rPr lang="en-US" altLang="zh-CN" sz="2400">
                <a:solidFill>
                  <a:srgbClr val="007C6A"/>
                </a:solidFill>
              </a:rPr>
              <a:t>bind </a:t>
            </a:r>
            <a:r>
              <a:rPr lang="en-US" altLang="zh-CN" sz="2400" err="1">
                <a:solidFill>
                  <a:srgbClr val="007C6A"/>
                </a:solidFill>
              </a:rPr>
              <a:t>ip</a:t>
            </a:r>
            <a:r>
              <a:rPr lang="zh-CN" altLang="en-US" sz="2400">
                <a:solidFill>
                  <a:srgbClr val="007C6A"/>
                </a:solidFill>
              </a:rPr>
              <a:t>且没有设密码的情况下，</a:t>
            </a:r>
            <a:r>
              <a:rPr lang="en-US" altLang="zh-CN" sz="2400">
                <a:solidFill>
                  <a:srgbClr val="007C6A"/>
                </a:solidFill>
              </a:rPr>
              <a:t>Redis</a:t>
            </a:r>
            <a:r>
              <a:rPr lang="zh-CN" altLang="en-US" sz="2400">
                <a:solidFill>
                  <a:srgbClr val="007C6A"/>
                </a:solidFill>
              </a:rPr>
              <a:t>只允许接受本机的相应</a:t>
            </a:r>
          </a:p>
        </p:txBody>
      </p:sp>
      <p:sp>
        <p:nvSpPr>
          <p:cNvPr id="8" name="矩形 7"/>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41460461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90995"/>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tcp</a:t>
            </a:r>
            <a:r>
              <a:rPr lang="en-US" altLang="zh-CN" sz="2400">
                <a:solidFill>
                  <a:srgbClr val="007C6A"/>
                </a:solidFill>
                <a:latin typeface="Verdana" panose="020B0604030504040204" pitchFamily="34" charset="0"/>
              </a:rPr>
              <a:t>-backlog</a:t>
            </a:r>
            <a:endParaRPr lang="zh-CN" altLang="en-US" sz="2400">
              <a:solidFill>
                <a:srgbClr val="007C6A"/>
              </a:solidFill>
              <a:latin typeface="Verdana" panose="020B0604030504040204" pitchFamily="34" charset="0"/>
            </a:endParaRPr>
          </a:p>
        </p:txBody>
      </p:sp>
      <p:sp>
        <p:nvSpPr>
          <p:cNvPr id="3" name="矩形 2"/>
          <p:cNvSpPr/>
          <p:nvPr/>
        </p:nvSpPr>
        <p:spPr>
          <a:xfrm>
            <a:off x="683568" y="1772816"/>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可以理解是一个请求到达后至到接受进程处理前的队列</a:t>
            </a:r>
          </a:p>
        </p:txBody>
      </p:sp>
      <p:sp>
        <p:nvSpPr>
          <p:cNvPr id="4" name="矩形 3"/>
          <p:cNvSpPr/>
          <p:nvPr/>
        </p:nvSpPr>
        <p:spPr>
          <a:xfrm>
            <a:off x="611560" y="2454637"/>
            <a:ext cx="7560840" cy="830997"/>
          </a:xfrm>
          <a:prstGeom prst="rect">
            <a:avLst/>
          </a:prstGeom>
        </p:spPr>
        <p:txBody>
          <a:bodyPr wrap="square">
            <a:spAutoFit/>
          </a:bodyPr>
          <a:lstStyle/>
          <a:p>
            <a:r>
              <a:rPr lang="zh-CN" altLang="en-US" sz="2400">
                <a:solidFill>
                  <a:srgbClr val="007C6A"/>
                </a:solidFill>
                <a:latin typeface="Verdana" panose="020B0604030504040204" pitchFamily="34" charset="0"/>
              </a:rPr>
              <a:t> </a:t>
            </a:r>
            <a:r>
              <a:rPr lang="en-US" altLang="zh-CN" sz="2400">
                <a:solidFill>
                  <a:srgbClr val="007C6A"/>
                </a:solidFill>
                <a:latin typeface="Verdana" panose="020B0604030504040204" pitchFamily="34" charset="0"/>
              </a:rPr>
              <a:t>backlog</a:t>
            </a:r>
            <a:r>
              <a:rPr lang="zh-CN" altLang="en-US" sz="2400">
                <a:solidFill>
                  <a:srgbClr val="007C6A"/>
                </a:solidFill>
                <a:latin typeface="Verdana" panose="020B0604030504040204" pitchFamily="34" charset="0"/>
              </a:rPr>
              <a:t>队列总和</a:t>
            </a:r>
            <a:r>
              <a:rPr lang="en-US" altLang="zh-CN" sz="2400">
                <a:solidFill>
                  <a:srgbClr val="007C6A"/>
                </a:solidFill>
                <a:latin typeface="Verdana" panose="020B0604030504040204" pitchFamily="34" charset="0"/>
              </a:rPr>
              <a:t>=</a:t>
            </a:r>
            <a:r>
              <a:rPr lang="zh-CN" altLang="en-US" sz="2400">
                <a:solidFill>
                  <a:srgbClr val="007C6A"/>
                </a:solidFill>
                <a:latin typeface="Verdana" panose="020B0604030504040204" pitchFamily="34" charset="0"/>
              </a:rPr>
              <a:t>未完成三次握手队列 </a:t>
            </a:r>
            <a:r>
              <a:rPr lang="en-US" altLang="zh-CN" sz="2400">
                <a:solidFill>
                  <a:srgbClr val="007C6A"/>
                </a:solidFill>
                <a:latin typeface="Verdana" panose="020B0604030504040204" pitchFamily="34" charset="0"/>
              </a:rPr>
              <a:t>+  </a:t>
            </a:r>
            <a:r>
              <a:rPr lang="zh-CN" altLang="en-US" sz="2400">
                <a:solidFill>
                  <a:srgbClr val="007C6A"/>
                </a:solidFill>
                <a:latin typeface="Verdana" panose="020B0604030504040204" pitchFamily="34" charset="0"/>
              </a:rPr>
              <a:t>已经完成三次握手队列 </a:t>
            </a:r>
          </a:p>
        </p:txBody>
      </p:sp>
      <p:sp>
        <p:nvSpPr>
          <p:cNvPr id="5" name="矩形 4"/>
          <p:cNvSpPr/>
          <p:nvPr/>
        </p:nvSpPr>
        <p:spPr>
          <a:xfrm>
            <a:off x="696941" y="4077072"/>
            <a:ext cx="7560840" cy="830997"/>
          </a:xfrm>
          <a:prstGeom prst="rect">
            <a:avLst/>
          </a:prstGeom>
        </p:spPr>
        <p:txBody>
          <a:bodyPr wrap="square">
            <a:spAutoFit/>
          </a:bodyPr>
          <a:lstStyle/>
          <a:p>
            <a:r>
              <a:rPr lang="zh-CN" altLang="en-US" sz="2400">
                <a:solidFill>
                  <a:srgbClr val="007C6A"/>
                </a:solidFill>
                <a:latin typeface="Verdana" panose="020B0604030504040204" pitchFamily="34" charset="0"/>
              </a:rPr>
              <a:t>高并发环境</a:t>
            </a:r>
            <a:r>
              <a:rPr lang="en-US" altLang="zh-CN" sz="2400" err="1">
                <a:solidFill>
                  <a:srgbClr val="007C6A"/>
                </a:solidFill>
                <a:latin typeface="Verdana" panose="020B0604030504040204" pitchFamily="34" charset="0"/>
              </a:rPr>
              <a:t>tcp</a:t>
            </a:r>
            <a:r>
              <a:rPr lang="en-US" altLang="zh-CN" sz="2400">
                <a:solidFill>
                  <a:srgbClr val="007C6A"/>
                </a:solidFill>
                <a:latin typeface="Verdana" panose="020B0604030504040204" pitchFamily="34" charset="0"/>
              </a:rPr>
              <a:t>-backlog </a:t>
            </a:r>
            <a:r>
              <a:rPr lang="zh-CN" altLang="en-US" sz="2400">
                <a:solidFill>
                  <a:srgbClr val="007C6A"/>
                </a:solidFill>
                <a:latin typeface="Verdana" panose="020B0604030504040204" pitchFamily="34" charset="0"/>
              </a:rPr>
              <a:t>设置值跟超时时限内的</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吞吐量决定</a:t>
            </a:r>
          </a:p>
        </p:txBody>
      </p:sp>
      <p:sp>
        <p:nvSpPr>
          <p:cNvPr id="6" name="矩形 5"/>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2842105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090995"/>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timeout </a:t>
            </a:r>
            <a:endParaRPr lang="zh-CN" altLang="en-US" sz="2400">
              <a:solidFill>
                <a:srgbClr val="007C6A"/>
              </a:solidFill>
              <a:latin typeface="Verdana" panose="020B0604030504040204" pitchFamily="34" charset="0"/>
            </a:endParaRPr>
          </a:p>
        </p:txBody>
      </p:sp>
      <p:sp>
        <p:nvSpPr>
          <p:cNvPr id="4" name="矩形 3"/>
          <p:cNvSpPr/>
          <p:nvPr/>
        </p:nvSpPr>
        <p:spPr>
          <a:xfrm>
            <a:off x="827584" y="1700808"/>
            <a:ext cx="7920880" cy="461665"/>
          </a:xfrm>
          <a:prstGeom prst="rect">
            <a:avLst/>
          </a:prstGeom>
        </p:spPr>
        <p:txBody>
          <a:bodyPr wrap="square">
            <a:spAutoFit/>
          </a:bodyPr>
          <a:lstStyle/>
          <a:p>
            <a:r>
              <a:rPr lang="en-US" altLang="zh-CN" sz="2400">
                <a:solidFill>
                  <a:srgbClr val="007C6A"/>
                </a:solidFill>
                <a:latin typeface="Verdana" panose="020B0604030504040204" pitchFamily="34" charset="0"/>
              </a:rPr>
              <a:t> </a:t>
            </a:r>
            <a:r>
              <a:rPr lang="zh-CN" altLang="en-US" sz="2400">
                <a:solidFill>
                  <a:srgbClr val="007C6A"/>
                </a:solidFill>
                <a:latin typeface="Verdana" panose="020B0604030504040204" pitchFamily="34" charset="0"/>
              </a:rPr>
              <a:t>一个空闲的客户端维持多少秒会关闭，</a:t>
            </a:r>
            <a:r>
              <a:rPr lang="en-US" altLang="zh-CN" sz="2400">
                <a:solidFill>
                  <a:srgbClr val="007C6A"/>
                </a:solidFill>
                <a:latin typeface="Verdana" panose="020B0604030504040204" pitchFamily="34" charset="0"/>
              </a:rPr>
              <a:t>0</a:t>
            </a:r>
            <a:r>
              <a:rPr lang="zh-CN" altLang="en-US" sz="2400">
                <a:solidFill>
                  <a:srgbClr val="007C6A"/>
                </a:solidFill>
                <a:latin typeface="Verdana" panose="020B0604030504040204" pitchFamily="34" charset="0"/>
              </a:rPr>
              <a:t>为永不关闭。</a:t>
            </a:r>
          </a:p>
        </p:txBody>
      </p:sp>
      <p:sp>
        <p:nvSpPr>
          <p:cNvPr id="5" name="矩形 4"/>
          <p:cNvSpPr/>
          <p:nvPr/>
        </p:nvSpPr>
        <p:spPr>
          <a:xfrm>
            <a:off x="412469" y="3140968"/>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TCP </a:t>
            </a:r>
            <a:r>
              <a:rPr lang="en-US" altLang="zh-CN" sz="2400" err="1">
                <a:solidFill>
                  <a:srgbClr val="007C6A"/>
                </a:solidFill>
                <a:latin typeface="Verdana" panose="020B0604030504040204" pitchFamily="34" charset="0"/>
              </a:rPr>
              <a:t>keepalive</a:t>
            </a:r>
            <a:endParaRPr lang="zh-CN" altLang="en-US" sz="2400">
              <a:solidFill>
                <a:srgbClr val="007C6A"/>
              </a:solidFill>
              <a:latin typeface="Verdana" panose="020B0604030504040204" pitchFamily="34" charset="0"/>
            </a:endParaRPr>
          </a:p>
        </p:txBody>
      </p:sp>
      <p:sp>
        <p:nvSpPr>
          <p:cNvPr id="6" name="矩形 5"/>
          <p:cNvSpPr/>
          <p:nvPr/>
        </p:nvSpPr>
        <p:spPr>
          <a:xfrm>
            <a:off x="844517" y="3750781"/>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对访问客户端的一种心跳检测，每个</a:t>
            </a:r>
            <a:r>
              <a:rPr lang="en-US" altLang="zh-CN" sz="2400">
                <a:solidFill>
                  <a:srgbClr val="007C6A"/>
                </a:solidFill>
                <a:latin typeface="Verdana" panose="020B0604030504040204" pitchFamily="34" charset="0"/>
              </a:rPr>
              <a:t>n</a:t>
            </a:r>
            <a:r>
              <a:rPr lang="zh-CN" altLang="en-US" sz="2400">
                <a:solidFill>
                  <a:srgbClr val="007C6A"/>
                </a:solidFill>
                <a:latin typeface="Verdana" panose="020B0604030504040204" pitchFamily="34" charset="0"/>
              </a:rPr>
              <a:t>秒检测一次。</a:t>
            </a:r>
          </a:p>
        </p:txBody>
      </p:sp>
      <p:sp>
        <p:nvSpPr>
          <p:cNvPr id="7" name="矩形 6"/>
          <p:cNvSpPr/>
          <p:nvPr/>
        </p:nvSpPr>
        <p:spPr>
          <a:xfrm>
            <a:off x="849512" y="4581128"/>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官方推荐设为</a:t>
            </a:r>
            <a:r>
              <a:rPr lang="en-US" altLang="zh-CN" sz="2400">
                <a:solidFill>
                  <a:srgbClr val="007C6A"/>
                </a:solidFill>
                <a:latin typeface="Verdana" panose="020B0604030504040204" pitchFamily="34" charset="0"/>
              </a:rPr>
              <a:t>60</a:t>
            </a:r>
            <a:r>
              <a:rPr lang="zh-CN" altLang="en-US" sz="2400">
                <a:solidFill>
                  <a:srgbClr val="007C6A"/>
                </a:solidFill>
                <a:latin typeface="Verdana" panose="020B0604030504040204" pitchFamily="34" charset="0"/>
              </a:rPr>
              <a:t>秒。</a:t>
            </a:r>
          </a:p>
        </p:txBody>
      </p:sp>
      <p:sp>
        <p:nvSpPr>
          <p:cNvPr id="8" name="矩形 7"/>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3088236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090995"/>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daemonize</a:t>
            </a:r>
            <a:r>
              <a:rPr lang="en-US" altLang="zh-CN" sz="2400">
                <a:solidFill>
                  <a:srgbClr val="007C6A"/>
                </a:solidFill>
                <a:latin typeface="Verdana" panose="020B0604030504040204" pitchFamily="34" charset="0"/>
              </a:rPr>
              <a:t> </a:t>
            </a:r>
            <a:endParaRPr lang="zh-CN" altLang="en-US" sz="2400">
              <a:solidFill>
                <a:srgbClr val="007C6A"/>
              </a:solidFill>
              <a:latin typeface="Verdana" panose="020B0604030504040204" pitchFamily="34" charset="0"/>
            </a:endParaRPr>
          </a:p>
        </p:txBody>
      </p:sp>
      <p:sp>
        <p:nvSpPr>
          <p:cNvPr id="4" name="矩形 3"/>
          <p:cNvSpPr/>
          <p:nvPr/>
        </p:nvSpPr>
        <p:spPr>
          <a:xfrm>
            <a:off x="827584" y="1700808"/>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是否为后台进程</a:t>
            </a:r>
          </a:p>
        </p:txBody>
      </p:sp>
      <p:sp>
        <p:nvSpPr>
          <p:cNvPr id="5" name="矩形 4"/>
          <p:cNvSpPr/>
          <p:nvPr/>
        </p:nvSpPr>
        <p:spPr>
          <a:xfrm>
            <a:off x="412962" y="2788051"/>
            <a:ext cx="1462260"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pidfile</a:t>
            </a:r>
          </a:p>
        </p:txBody>
      </p:sp>
      <p:sp>
        <p:nvSpPr>
          <p:cNvPr id="6" name="矩形 5"/>
          <p:cNvSpPr/>
          <p:nvPr/>
        </p:nvSpPr>
        <p:spPr>
          <a:xfrm>
            <a:off x="827584" y="3451019"/>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存放</a:t>
            </a:r>
            <a:r>
              <a:rPr lang="en-US" altLang="zh-CN" sz="2400" err="1">
                <a:solidFill>
                  <a:srgbClr val="007C6A"/>
                </a:solidFill>
                <a:latin typeface="Verdana" panose="020B0604030504040204" pitchFamily="34" charset="0"/>
              </a:rPr>
              <a:t>pid</a:t>
            </a:r>
            <a:r>
              <a:rPr lang="zh-CN" altLang="en-US" sz="2400">
                <a:solidFill>
                  <a:srgbClr val="007C6A"/>
                </a:solidFill>
                <a:latin typeface="Verdana" panose="020B0604030504040204" pitchFamily="34" charset="0"/>
              </a:rPr>
              <a:t>文件的位置，每个实例会产生一个不同的</a:t>
            </a:r>
            <a:r>
              <a:rPr lang="en-US" altLang="zh-CN" sz="2400" err="1">
                <a:solidFill>
                  <a:srgbClr val="007C6A"/>
                </a:solidFill>
                <a:latin typeface="Verdana" panose="020B0604030504040204" pitchFamily="34" charset="0"/>
              </a:rPr>
              <a:t>pid</a:t>
            </a:r>
            <a:r>
              <a:rPr lang="zh-CN" altLang="en-US" sz="2400">
                <a:solidFill>
                  <a:srgbClr val="007C6A"/>
                </a:solidFill>
                <a:latin typeface="Verdana" panose="020B0604030504040204" pitchFamily="34" charset="0"/>
              </a:rPr>
              <a:t>文件</a:t>
            </a:r>
          </a:p>
        </p:txBody>
      </p:sp>
      <p:sp>
        <p:nvSpPr>
          <p:cNvPr id="7" name="矩形 6"/>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6313069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182024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log level</a:t>
            </a:r>
            <a:endParaRPr lang="zh-CN" altLang="en-US" sz="2400">
              <a:solidFill>
                <a:srgbClr val="007C6A"/>
              </a:solidFill>
              <a:latin typeface="Verdana" panose="020B0604030504040204" pitchFamily="34" charset="0"/>
            </a:endParaRPr>
          </a:p>
        </p:txBody>
      </p:sp>
      <p:sp>
        <p:nvSpPr>
          <p:cNvPr id="3" name="矩形 2"/>
          <p:cNvSpPr/>
          <p:nvPr/>
        </p:nvSpPr>
        <p:spPr>
          <a:xfrm>
            <a:off x="710686" y="1476446"/>
            <a:ext cx="7920880" cy="830997"/>
          </a:xfrm>
          <a:prstGeom prst="rect">
            <a:avLst/>
          </a:prstGeom>
        </p:spPr>
        <p:txBody>
          <a:bodyPr wrap="square">
            <a:spAutoFit/>
          </a:bodyPr>
          <a:lstStyle/>
          <a:p>
            <a:r>
              <a:rPr lang="zh-CN" altLang="en-US" sz="2400">
                <a:solidFill>
                  <a:srgbClr val="007C6A"/>
                </a:solidFill>
                <a:latin typeface="Verdana" panose="020B0604030504040204" pitchFamily="34" charset="0"/>
              </a:rPr>
              <a:t>四个级别根据使用阶段来选择，生产环境选择</a:t>
            </a:r>
            <a:r>
              <a:rPr lang="en-US" altLang="zh-CN" sz="2400">
                <a:solidFill>
                  <a:srgbClr val="007C6A"/>
                </a:solidFill>
                <a:latin typeface="Verdana" panose="020B0604030504040204" pitchFamily="34" charset="0"/>
              </a:rPr>
              <a:t>notice </a:t>
            </a:r>
            <a:r>
              <a:rPr lang="zh-CN" altLang="en-US" sz="2400">
                <a:solidFill>
                  <a:srgbClr val="007C6A"/>
                </a:solidFill>
                <a:latin typeface="Verdana" panose="020B0604030504040204" pitchFamily="34" charset="0"/>
              </a:rPr>
              <a:t>或者</a:t>
            </a:r>
            <a:r>
              <a:rPr lang="en-US" altLang="zh-CN" sz="2400">
                <a:solidFill>
                  <a:srgbClr val="007C6A"/>
                </a:solidFill>
                <a:latin typeface="Verdana" panose="020B0604030504040204" pitchFamily="34" charset="0"/>
              </a:rPr>
              <a:t>warning</a:t>
            </a:r>
            <a:endParaRPr lang="zh-CN" altLang="en-US" sz="2400">
              <a:solidFill>
                <a:srgbClr val="007C6A"/>
              </a:solidFill>
              <a:latin typeface="Verdana" panose="020B0604030504040204" pitchFamily="34" charset="0"/>
            </a:endParaRPr>
          </a:p>
        </p:txBody>
      </p:sp>
      <p:sp>
        <p:nvSpPr>
          <p:cNvPr id="11" name="矩形 10"/>
          <p:cNvSpPr/>
          <p:nvPr/>
        </p:nvSpPr>
        <p:spPr>
          <a:xfrm>
            <a:off x="323528" y="2708920"/>
            <a:ext cx="1457450"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logfile</a:t>
            </a:r>
            <a:endParaRPr lang="zh-CN" altLang="en-US" sz="2400">
              <a:solidFill>
                <a:srgbClr val="007C6A"/>
              </a:solidFill>
              <a:latin typeface="Verdana" panose="020B0604030504040204" pitchFamily="34" charset="0"/>
            </a:endParaRPr>
          </a:p>
        </p:txBody>
      </p:sp>
      <p:sp>
        <p:nvSpPr>
          <p:cNvPr id="12" name="矩形 11"/>
          <p:cNvSpPr/>
          <p:nvPr/>
        </p:nvSpPr>
        <p:spPr>
          <a:xfrm>
            <a:off x="710686" y="3204638"/>
            <a:ext cx="7920880" cy="461665"/>
          </a:xfrm>
          <a:prstGeom prst="rect">
            <a:avLst/>
          </a:prstGeom>
        </p:spPr>
        <p:txBody>
          <a:bodyPr wrap="square">
            <a:spAutoFit/>
          </a:bodyPr>
          <a:lstStyle/>
          <a:p>
            <a:r>
              <a:rPr lang="en-US" altLang="zh-CN" sz="2400">
                <a:solidFill>
                  <a:srgbClr val="007C6A"/>
                </a:solidFill>
                <a:latin typeface="Verdana" panose="020B0604030504040204" pitchFamily="34" charset="0"/>
              </a:rPr>
              <a:t> </a:t>
            </a:r>
            <a:r>
              <a:rPr lang="zh-CN" altLang="en-US" sz="2400">
                <a:solidFill>
                  <a:srgbClr val="007C6A"/>
                </a:solidFill>
                <a:latin typeface="Verdana" panose="020B0604030504040204" pitchFamily="34" charset="0"/>
              </a:rPr>
              <a:t>日志文件名称</a:t>
            </a:r>
          </a:p>
        </p:txBody>
      </p:sp>
      <p:sp>
        <p:nvSpPr>
          <p:cNvPr id="6" name="矩形 5"/>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19615644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9139" y="1095094"/>
            <a:ext cx="149912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a:t>
            </a:r>
            <a:endParaRPr lang="zh-CN" altLang="en-US" sz="2400">
              <a:solidFill>
                <a:srgbClr val="007C6A"/>
              </a:solidFill>
              <a:latin typeface="Verdana" panose="020B0604030504040204" pitchFamily="34" charset="0"/>
            </a:endParaRPr>
          </a:p>
        </p:txBody>
      </p:sp>
      <p:sp>
        <p:nvSpPr>
          <p:cNvPr id="3" name="矩形 2"/>
          <p:cNvSpPr/>
          <p:nvPr/>
        </p:nvSpPr>
        <p:spPr>
          <a:xfrm>
            <a:off x="926710" y="1745087"/>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是否将</a:t>
            </a:r>
            <a:r>
              <a:rPr lang="en-US" altLang="zh-CN" sz="2400">
                <a:solidFill>
                  <a:srgbClr val="007C6A"/>
                </a:solidFill>
                <a:latin typeface="Verdana" panose="020B0604030504040204" pitchFamily="34" charset="0"/>
              </a:rPr>
              <a:t>Redis</a:t>
            </a:r>
            <a:r>
              <a:rPr lang="zh-CN" altLang="en-US" sz="2400">
                <a:solidFill>
                  <a:srgbClr val="007C6A"/>
                </a:solidFill>
                <a:latin typeface="Verdana" panose="020B0604030504040204" pitchFamily="34" charset="0"/>
              </a:rPr>
              <a:t>日志输送到</a:t>
            </a:r>
            <a:r>
              <a:rPr lang="en-US" altLang="zh-CN" sz="2400" err="1">
                <a:solidFill>
                  <a:srgbClr val="007C6A"/>
                </a:solidFill>
                <a:latin typeface="Verdana" panose="020B0604030504040204" pitchFamily="34" charset="0"/>
              </a:rPr>
              <a:t>linux</a:t>
            </a:r>
            <a:r>
              <a:rPr lang="zh-CN" altLang="en-US" sz="2400">
                <a:solidFill>
                  <a:srgbClr val="007C6A"/>
                </a:solidFill>
                <a:latin typeface="Verdana" panose="020B0604030504040204" pitchFamily="34" charset="0"/>
              </a:rPr>
              <a:t>系统日志服务中</a:t>
            </a:r>
          </a:p>
        </p:txBody>
      </p:sp>
      <p:sp>
        <p:nvSpPr>
          <p:cNvPr id="4" name="矩形 3"/>
          <p:cNvSpPr/>
          <p:nvPr/>
        </p:nvSpPr>
        <p:spPr>
          <a:xfrm>
            <a:off x="556978" y="2450748"/>
            <a:ext cx="2416046"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a:t>
            </a:r>
            <a:r>
              <a:rPr lang="en-US" altLang="zh-CN" sz="2400" err="1">
                <a:solidFill>
                  <a:srgbClr val="007C6A"/>
                </a:solidFill>
                <a:latin typeface="Verdana" panose="020B0604030504040204" pitchFamily="34" charset="0"/>
              </a:rPr>
              <a:t>ident</a:t>
            </a:r>
            <a:endParaRPr lang="zh-CN" altLang="en-US" sz="2400">
              <a:solidFill>
                <a:srgbClr val="007C6A"/>
              </a:solidFill>
              <a:latin typeface="Verdana" panose="020B0604030504040204" pitchFamily="34" charset="0"/>
            </a:endParaRPr>
          </a:p>
        </p:txBody>
      </p:sp>
      <p:sp>
        <p:nvSpPr>
          <p:cNvPr id="5" name="矩形 4"/>
          <p:cNvSpPr/>
          <p:nvPr/>
        </p:nvSpPr>
        <p:spPr>
          <a:xfrm>
            <a:off x="926710" y="3068993"/>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日志的标志</a:t>
            </a:r>
          </a:p>
        </p:txBody>
      </p:sp>
      <p:sp>
        <p:nvSpPr>
          <p:cNvPr id="6" name="矩形 5"/>
          <p:cNvSpPr/>
          <p:nvPr/>
        </p:nvSpPr>
        <p:spPr>
          <a:xfrm>
            <a:off x="569139" y="3652656"/>
            <a:ext cx="2759217"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syslog-facility </a:t>
            </a:r>
            <a:endParaRPr lang="zh-CN" altLang="en-US" sz="2400">
              <a:solidFill>
                <a:srgbClr val="007C6A"/>
              </a:solidFill>
              <a:latin typeface="Verdana" panose="020B0604030504040204" pitchFamily="34" charset="0"/>
            </a:endParaRPr>
          </a:p>
        </p:txBody>
      </p:sp>
      <p:sp>
        <p:nvSpPr>
          <p:cNvPr id="7" name="矩形 6"/>
          <p:cNvSpPr/>
          <p:nvPr/>
        </p:nvSpPr>
        <p:spPr>
          <a:xfrm>
            <a:off x="926710" y="4270901"/>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输出日志的设备</a:t>
            </a:r>
          </a:p>
        </p:txBody>
      </p:sp>
      <p:sp>
        <p:nvSpPr>
          <p:cNvPr id="8" name="矩形 7"/>
          <p:cNvSpPr/>
          <p:nvPr/>
        </p:nvSpPr>
        <p:spPr>
          <a:xfrm>
            <a:off x="688658" y="5241976"/>
            <a:ext cx="1933543"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database</a:t>
            </a:r>
            <a:endParaRPr lang="zh-CN" altLang="en-US" sz="2400">
              <a:solidFill>
                <a:srgbClr val="007C6A"/>
              </a:solidFill>
              <a:latin typeface="Verdana" panose="020B0604030504040204" pitchFamily="34" charset="0"/>
            </a:endParaRPr>
          </a:p>
        </p:txBody>
      </p:sp>
      <p:sp>
        <p:nvSpPr>
          <p:cNvPr id="9" name="矩形 8"/>
          <p:cNvSpPr/>
          <p:nvPr/>
        </p:nvSpPr>
        <p:spPr>
          <a:xfrm>
            <a:off x="1046229" y="5860221"/>
            <a:ext cx="7920880" cy="461665"/>
          </a:xfrm>
          <a:prstGeom prst="rect">
            <a:avLst/>
          </a:prstGeom>
        </p:spPr>
        <p:txBody>
          <a:bodyPr wrap="square">
            <a:spAutoFit/>
          </a:bodyPr>
          <a:lstStyle/>
          <a:p>
            <a:r>
              <a:rPr lang="zh-CN" altLang="en-US" sz="2400">
                <a:solidFill>
                  <a:srgbClr val="007C6A"/>
                </a:solidFill>
                <a:latin typeface="Verdana" panose="020B0604030504040204" pitchFamily="34" charset="0"/>
              </a:rPr>
              <a:t>设定库的数量 默认</a:t>
            </a:r>
            <a:r>
              <a:rPr lang="en-US" altLang="zh-CN" sz="2400">
                <a:solidFill>
                  <a:srgbClr val="007C6A"/>
                </a:solidFill>
                <a:latin typeface="Verdana" panose="020B0604030504040204" pitchFamily="34" charset="0"/>
              </a:rPr>
              <a:t>16</a:t>
            </a:r>
            <a:endParaRPr lang="zh-CN" altLang="en-US" sz="2400">
              <a:solidFill>
                <a:srgbClr val="007C6A"/>
              </a:solidFill>
              <a:latin typeface="Verdana" panose="020B0604030504040204" pitchFamily="34" charset="0"/>
            </a:endParaRPr>
          </a:p>
        </p:txBody>
      </p:sp>
      <p:sp>
        <p:nvSpPr>
          <p:cNvPr id="10" name="矩形 9"/>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89390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43816" y="1951573"/>
            <a:ext cx="1313902" cy="1218187"/>
          </a:xfrm>
          <a:prstGeom prst="rect">
            <a:avLst/>
          </a:prstGeom>
        </p:spPr>
      </p:pic>
      <p:pic>
        <p:nvPicPr>
          <p:cNvPr id="5" name="图片 4"/>
          <p:cNvPicPr>
            <a:picLocks noChangeAspect="1"/>
          </p:cNvPicPr>
          <p:nvPr/>
        </p:nvPicPr>
        <p:blipFill>
          <a:blip r:embed="rId3"/>
          <a:stretch>
            <a:fillRect/>
          </a:stretch>
        </p:blipFill>
        <p:spPr>
          <a:xfrm>
            <a:off x="4616109" y="1328606"/>
            <a:ext cx="1011099" cy="1054125"/>
          </a:xfrm>
          <a:prstGeom prst="rect">
            <a:avLst/>
          </a:prstGeom>
        </p:spPr>
      </p:pic>
      <p:cxnSp>
        <p:nvCxnSpPr>
          <p:cNvPr id="9" name="直接箭头连接符 8"/>
          <p:cNvCxnSpPr/>
          <p:nvPr/>
        </p:nvCxnSpPr>
        <p:spPr>
          <a:xfrm flipV="1">
            <a:off x="3793178" y="1823804"/>
            <a:ext cx="746452" cy="418401"/>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1"/>
          <p:cNvSpPr txBox="1"/>
          <p:nvPr/>
        </p:nvSpPr>
        <p:spPr>
          <a:xfrm>
            <a:off x="1967372" y="119922"/>
            <a:ext cx="6205028"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解决应服务器的</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和内存压力</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图片 17"/>
          <p:cNvPicPr>
            <a:picLocks noChangeAspect="1"/>
          </p:cNvPicPr>
          <p:nvPr/>
        </p:nvPicPr>
        <p:blipFill>
          <a:blip r:embed="rId3"/>
          <a:stretch>
            <a:fillRect/>
          </a:stretch>
        </p:blipFill>
        <p:spPr>
          <a:xfrm>
            <a:off x="4576333" y="2671391"/>
            <a:ext cx="1011099" cy="1054125"/>
          </a:xfrm>
          <a:prstGeom prst="rect">
            <a:avLst/>
          </a:prstGeom>
        </p:spPr>
      </p:pic>
      <p:cxnSp>
        <p:nvCxnSpPr>
          <p:cNvPr id="22" name="直接箭头连接符 21"/>
          <p:cNvCxnSpPr/>
          <p:nvPr/>
        </p:nvCxnSpPr>
        <p:spPr>
          <a:xfrm flipV="1">
            <a:off x="1801706" y="2560667"/>
            <a:ext cx="909353" cy="5667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a:stretch>
            <a:fillRect/>
          </a:stretch>
        </p:blipFill>
        <p:spPr>
          <a:xfrm>
            <a:off x="2836772" y="2065479"/>
            <a:ext cx="883001" cy="1069652"/>
          </a:xfrm>
          <a:prstGeom prst="rect">
            <a:avLst/>
          </a:prstGeom>
        </p:spPr>
      </p:pic>
      <p:cxnSp>
        <p:nvCxnSpPr>
          <p:cNvPr id="34" name="直接箭头连接符 33"/>
          <p:cNvCxnSpPr/>
          <p:nvPr/>
        </p:nvCxnSpPr>
        <p:spPr>
          <a:xfrm>
            <a:off x="3756475" y="2733579"/>
            <a:ext cx="783155" cy="33374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5"/>
          <a:stretch>
            <a:fillRect/>
          </a:stretch>
        </p:blipFill>
        <p:spPr>
          <a:xfrm>
            <a:off x="2582275" y="2617346"/>
            <a:ext cx="632512" cy="566216"/>
          </a:xfrm>
          <a:prstGeom prst="rect">
            <a:avLst/>
          </a:prstGeom>
        </p:spPr>
      </p:pic>
      <p:sp>
        <p:nvSpPr>
          <p:cNvPr id="45" name="TextBox 1"/>
          <p:cNvSpPr txBox="1"/>
          <p:nvPr/>
        </p:nvSpPr>
        <p:spPr>
          <a:xfrm>
            <a:off x="167581" y="3605009"/>
            <a:ext cx="2688978"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存在哪？</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
          <p:cNvSpPr txBox="1"/>
          <p:nvPr/>
        </p:nvSpPr>
        <p:spPr>
          <a:xfrm>
            <a:off x="124342" y="4271894"/>
            <a:ext cx="2586718"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53" name="直接箭头连接符 52"/>
          <p:cNvCxnSpPr/>
          <p:nvPr/>
        </p:nvCxnSpPr>
        <p:spPr>
          <a:xfrm flipH="1" flipV="1">
            <a:off x="1676047" y="3087224"/>
            <a:ext cx="2863583" cy="46425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a:off x="1801706" y="1579956"/>
            <a:ext cx="2684543" cy="484643"/>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TextBox 1"/>
          <p:cNvSpPr txBox="1"/>
          <p:nvPr/>
        </p:nvSpPr>
        <p:spPr>
          <a:xfrm>
            <a:off x="294595" y="4693187"/>
            <a:ext cx="1507111"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、不安全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1"/>
          <p:cNvSpPr txBox="1"/>
          <p:nvPr/>
        </p:nvSpPr>
        <p:spPr>
          <a:xfrm>
            <a:off x="167581" y="5494544"/>
            <a:ext cx="4523115"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存在文件服务器或者数据库里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2" name="图片 61"/>
          <p:cNvPicPr>
            <a:picLocks noChangeAspect="1"/>
          </p:cNvPicPr>
          <p:nvPr/>
        </p:nvPicPr>
        <p:blipFill>
          <a:blip r:embed="rId6"/>
          <a:stretch>
            <a:fillRect/>
          </a:stretch>
        </p:blipFill>
        <p:spPr>
          <a:xfrm>
            <a:off x="7020272" y="1214367"/>
            <a:ext cx="844328" cy="850232"/>
          </a:xfrm>
          <a:prstGeom prst="rect">
            <a:avLst/>
          </a:prstGeom>
        </p:spPr>
      </p:pic>
      <p:cxnSp>
        <p:nvCxnSpPr>
          <p:cNvPr id="66" name="直接箭头连接符 65"/>
          <p:cNvCxnSpPr>
            <a:stCxn id="62" idx="1"/>
            <a:endCxn id="5" idx="3"/>
          </p:cNvCxnSpPr>
          <p:nvPr/>
        </p:nvCxnSpPr>
        <p:spPr>
          <a:xfrm flipH="1">
            <a:off x="5627208" y="1639483"/>
            <a:ext cx="1393064" cy="216186"/>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5587433" y="2049867"/>
            <a:ext cx="2239774" cy="145346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3" name="TextBox 1"/>
          <p:cNvSpPr txBox="1"/>
          <p:nvPr/>
        </p:nvSpPr>
        <p:spPr>
          <a:xfrm>
            <a:off x="379198" y="5092384"/>
            <a:ext cx="2203077" cy="507831"/>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、网络负担效率低</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TextBox 1"/>
          <p:cNvSpPr txBox="1"/>
          <p:nvPr/>
        </p:nvSpPr>
        <p:spPr>
          <a:xfrm>
            <a:off x="243816" y="5928070"/>
            <a:ext cx="2628053"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、大量的</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效率问题</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TextBox 1"/>
          <p:cNvSpPr txBox="1"/>
          <p:nvPr/>
        </p:nvSpPr>
        <p:spPr>
          <a:xfrm>
            <a:off x="7710306" y="4589614"/>
            <a:ext cx="1243311" cy="461665"/>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9" name="图片 78"/>
          <p:cNvPicPr>
            <a:picLocks noChangeAspect="1"/>
          </p:cNvPicPr>
          <p:nvPr/>
        </p:nvPicPr>
        <p:blipFill>
          <a:blip r:embed="rId7"/>
          <a:stretch>
            <a:fillRect/>
          </a:stretch>
        </p:blipFill>
        <p:spPr>
          <a:xfrm>
            <a:off x="7827207" y="1223354"/>
            <a:ext cx="883009" cy="841245"/>
          </a:xfrm>
          <a:prstGeom prst="rect">
            <a:avLst/>
          </a:prstGeom>
        </p:spPr>
      </p:pic>
      <p:sp>
        <p:nvSpPr>
          <p:cNvPr id="80" name="TextBox 1"/>
          <p:cNvSpPr txBox="1"/>
          <p:nvPr/>
        </p:nvSpPr>
        <p:spPr>
          <a:xfrm>
            <a:off x="6800337" y="4551861"/>
            <a:ext cx="1026870"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5" name="组合 94"/>
          <p:cNvGrpSpPr/>
          <p:nvPr/>
        </p:nvGrpSpPr>
        <p:grpSpPr>
          <a:xfrm>
            <a:off x="6395966" y="3419940"/>
            <a:ext cx="1179527" cy="1069652"/>
            <a:chOff x="5918239" y="3725516"/>
            <a:chExt cx="1179527" cy="1069652"/>
          </a:xfrm>
        </p:grpSpPr>
        <p:pic>
          <p:nvPicPr>
            <p:cNvPr id="77" name="图片 76"/>
            <p:cNvPicPr>
              <a:picLocks noChangeAspect="1"/>
            </p:cNvPicPr>
            <p:nvPr/>
          </p:nvPicPr>
          <p:blipFill>
            <a:blip r:embed="rId4"/>
            <a:stretch>
              <a:fillRect/>
            </a:stretch>
          </p:blipFill>
          <p:spPr>
            <a:xfrm>
              <a:off x="6214765" y="3725516"/>
              <a:ext cx="883001" cy="1069652"/>
            </a:xfrm>
            <a:prstGeom prst="rect">
              <a:avLst/>
            </a:prstGeom>
          </p:spPr>
        </p:pic>
        <p:pic>
          <p:nvPicPr>
            <p:cNvPr id="86" name="图片 85"/>
            <p:cNvPicPr>
              <a:picLocks noChangeAspect="1"/>
            </p:cNvPicPr>
            <p:nvPr/>
          </p:nvPicPr>
          <p:blipFill>
            <a:blip r:embed="rId8"/>
            <a:stretch>
              <a:fillRect/>
            </a:stretch>
          </p:blipFill>
          <p:spPr>
            <a:xfrm>
              <a:off x="5918239" y="4216548"/>
              <a:ext cx="669011" cy="578620"/>
            </a:xfrm>
            <a:prstGeom prst="rect">
              <a:avLst/>
            </a:prstGeom>
          </p:spPr>
        </p:pic>
      </p:grpSp>
      <p:cxnSp>
        <p:nvCxnSpPr>
          <p:cNvPr id="87" name="直接箭头连接符 86"/>
          <p:cNvCxnSpPr/>
          <p:nvPr/>
        </p:nvCxnSpPr>
        <p:spPr>
          <a:xfrm flipH="1" flipV="1">
            <a:off x="5627208" y="2188578"/>
            <a:ext cx="903894" cy="1416431"/>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H="1" flipV="1">
            <a:off x="5467575" y="3725518"/>
            <a:ext cx="838432" cy="20924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2" name="TextBox 1"/>
          <p:cNvSpPr txBox="1"/>
          <p:nvPr/>
        </p:nvSpPr>
        <p:spPr>
          <a:xfrm>
            <a:off x="7020272" y="4970185"/>
            <a:ext cx="2135521" cy="461665"/>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完全在内存中</a:t>
            </a:r>
            <a:r>
              <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速度快</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TextBox 1"/>
          <p:cNvSpPr txBox="1"/>
          <p:nvPr/>
        </p:nvSpPr>
        <p:spPr>
          <a:xfrm>
            <a:off x="7020272" y="5369570"/>
            <a:ext cx="2383472" cy="417743"/>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数据结构简单</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
          <p:cNvSpPr txBox="1"/>
          <p:nvPr/>
        </p:nvSpPr>
        <p:spPr>
          <a:xfrm>
            <a:off x="6775090" y="1947857"/>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文件服务器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1"/>
          <p:cNvSpPr txBox="1"/>
          <p:nvPr/>
        </p:nvSpPr>
        <p:spPr>
          <a:xfrm>
            <a:off x="7900689" y="1947856"/>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数据服务器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
          <p:cNvSpPr txBox="1"/>
          <p:nvPr/>
        </p:nvSpPr>
        <p:spPr>
          <a:xfrm>
            <a:off x="2170413" y="1389745"/>
            <a:ext cx="2035552" cy="456535"/>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p>
        </p:txBody>
      </p:sp>
      <p:sp>
        <p:nvSpPr>
          <p:cNvPr id="39" name="TextBox 1"/>
          <p:cNvSpPr txBox="1"/>
          <p:nvPr/>
        </p:nvSpPr>
        <p:spPr>
          <a:xfrm>
            <a:off x="2722447" y="2997574"/>
            <a:ext cx="1507111" cy="45653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负载均衡</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
          <p:cNvSpPr txBox="1"/>
          <p:nvPr/>
        </p:nvSpPr>
        <p:spPr>
          <a:xfrm>
            <a:off x="6259404" y="2644763"/>
            <a:ext cx="2477057"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文件服务器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1"/>
          <p:cNvSpPr txBox="1"/>
          <p:nvPr/>
        </p:nvSpPr>
        <p:spPr>
          <a:xfrm>
            <a:off x="3598497" y="4500457"/>
            <a:ext cx="2346570"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复制  </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
          <p:cNvSpPr txBox="1"/>
          <p:nvPr/>
        </p:nvSpPr>
        <p:spPr>
          <a:xfrm>
            <a:off x="4143092" y="4935505"/>
            <a:ext cx="2628053" cy="923330"/>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数据冗余</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节点越多浪费越大</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箭头连接符 42"/>
          <p:cNvCxnSpPr/>
          <p:nvPr/>
        </p:nvCxnSpPr>
        <p:spPr>
          <a:xfrm flipV="1">
            <a:off x="5053906" y="2334819"/>
            <a:ext cx="47865" cy="45169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23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5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childTnLst>
                                </p:cTn>
                              </p:par>
                              <p:par>
                                <p:cTn id="44" presetID="10" presetClass="entr" presetSubtype="0" fill="hold"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par>
                                <p:cTn id="47" presetID="10"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fade">
                                      <p:cBhvr>
                                        <p:cTn id="49" dur="500"/>
                                        <p:tgtEl>
                                          <p:spTgt spid="66"/>
                                        </p:tgtEl>
                                      </p:cBhvr>
                                    </p:animEffect>
                                  </p:childTnLst>
                                </p:cTn>
                              </p:par>
                              <p:par>
                                <p:cTn id="50" presetID="10" presetClass="entr" presetSubtype="0" fill="hold"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500"/>
                                        <p:tgtEl>
                                          <p:spTgt spid="7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par>
                                <p:cTn id="66" presetID="10"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fade">
                                      <p:cBhvr>
                                        <p:cTn id="78" dur="500"/>
                                        <p:tgtEl>
                                          <p:spTgt spid="9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fade">
                                      <p:cBhvr>
                                        <p:cTn id="84" dur="500"/>
                                        <p:tgtEl>
                                          <p:spTgt spid="78"/>
                                        </p:tgtEl>
                                      </p:cBhvr>
                                    </p:animEffect>
                                  </p:childTnLst>
                                </p:cTn>
                              </p:par>
                              <p:par>
                                <p:cTn id="85" presetID="10" presetClass="entr" presetSubtype="0" fill="hold" nodeType="withEffect">
                                  <p:stCondLst>
                                    <p:cond delay="0"/>
                                  </p:stCondLst>
                                  <p:childTnLst>
                                    <p:set>
                                      <p:cBhvr>
                                        <p:cTn id="86" dur="1" fill="hold">
                                          <p:stCondLst>
                                            <p:cond delay="0"/>
                                          </p:stCondLst>
                                        </p:cTn>
                                        <p:tgtEl>
                                          <p:spTgt spid="95"/>
                                        </p:tgtEl>
                                        <p:attrNameLst>
                                          <p:attrName>style.visibility</p:attrName>
                                        </p:attrNameLst>
                                      </p:cBhvr>
                                      <p:to>
                                        <p:strVal val="visible"/>
                                      </p:to>
                                    </p:set>
                                    <p:animEffect transition="in" filter="fade">
                                      <p:cBhvr>
                                        <p:cTn id="87" dur="500"/>
                                        <p:tgtEl>
                                          <p:spTgt spid="9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par>
                                <p:cTn id="91" presetID="10" presetClass="entr" presetSubtype="0"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animEffect transition="in" filter="fade">
                                      <p:cBhvr>
                                        <p:cTn id="93" dur="500"/>
                                        <p:tgtEl>
                                          <p:spTgt spid="89"/>
                                        </p:tgtEl>
                                      </p:cBhvr>
                                    </p:animEffect>
                                  </p:childTnLst>
                                </p:cTn>
                              </p:par>
                              <p:par>
                                <p:cTn id="94" presetID="10" presetClass="entr" presetSubtype="0" fill="hold" nodeType="with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fade">
                                      <p:cBhvr>
                                        <p:cTn id="96"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60" grpId="0"/>
      <p:bldP spid="61" grpId="0"/>
      <p:bldP spid="73" grpId="0"/>
      <p:bldP spid="74" grpId="0"/>
      <p:bldP spid="78" grpId="0"/>
      <p:bldP spid="80" grpId="0"/>
      <p:bldP spid="92" grpId="0"/>
      <p:bldP spid="93" grpId="0"/>
      <p:bldP spid="33" grpId="0"/>
      <p:bldP spid="35" grpId="0"/>
      <p:bldP spid="38" grpId="0"/>
      <p:bldP spid="40" grpId="0"/>
      <p:bldP spid="41" grpId="0"/>
      <p:bldP spid="4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9139" y="1095094"/>
            <a:ext cx="1749325"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security</a:t>
            </a:r>
            <a:endParaRPr lang="zh-CN" altLang="en-US" sz="2400">
              <a:solidFill>
                <a:srgbClr val="007C6A"/>
              </a:solidFill>
              <a:latin typeface="Verdana" panose="020B0604030504040204" pitchFamily="34" charset="0"/>
            </a:endParaRPr>
          </a:p>
        </p:txBody>
      </p:sp>
      <p:sp>
        <p:nvSpPr>
          <p:cNvPr id="3" name="矩形 2"/>
          <p:cNvSpPr/>
          <p:nvPr/>
        </p:nvSpPr>
        <p:spPr>
          <a:xfrm>
            <a:off x="956891" y="1813880"/>
            <a:ext cx="3300904" cy="461665"/>
          </a:xfrm>
          <a:prstGeom prst="rect">
            <a:avLst/>
          </a:prstGeom>
        </p:spPr>
        <p:txBody>
          <a:bodyPr wrap="none">
            <a:spAutoFit/>
          </a:bodyPr>
          <a:lstStyle/>
          <a:p>
            <a:pPr marL="342900" indent="-342900">
              <a:buFont typeface="Arial" panose="020B0604020202020204" pitchFamily="34" charset="0"/>
              <a:buChar char="•"/>
            </a:pPr>
            <a:r>
              <a:rPr lang="zh-CN" altLang="en-US" sz="2400">
                <a:solidFill>
                  <a:srgbClr val="007C6A"/>
                </a:solidFill>
                <a:latin typeface="Verdana" panose="020B0604030504040204" pitchFamily="34" charset="0"/>
              </a:rPr>
              <a:t>在命令行中设置密码</a:t>
            </a:r>
          </a:p>
        </p:txBody>
      </p:sp>
      <p:pic>
        <p:nvPicPr>
          <p:cNvPr id="4" name="图片 3"/>
          <p:cNvPicPr>
            <a:picLocks noChangeAspect="1"/>
          </p:cNvPicPr>
          <p:nvPr/>
        </p:nvPicPr>
        <p:blipFill>
          <a:blip r:embed="rId2"/>
          <a:stretch>
            <a:fillRect/>
          </a:stretch>
        </p:blipFill>
        <p:spPr>
          <a:xfrm>
            <a:off x="1443158" y="2506452"/>
            <a:ext cx="5629275" cy="3543300"/>
          </a:xfrm>
          <a:prstGeom prst="rect">
            <a:avLst/>
          </a:prstGeom>
        </p:spPr>
      </p:pic>
      <p:sp>
        <p:nvSpPr>
          <p:cNvPr id="5" name="矩形 4"/>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305796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980728"/>
            <a:ext cx="2025106"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maxclient</a:t>
            </a:r>
            <a:endParaRPr lang="zh-CN" altLang="en-US" sz="2400">
              <a:solidFill>
                <a:srgbClr val="007C6A"/>
              </a:solidFill>
              <a:latin typeface="Verdana" panose="020B0604030504040204" pitchFamily="34" charset="0"/>
            </a:endParaRPr>
          </a:p>
        </p:txBody>
      </p:sp>
      <p:sp>
        <p:nvSpPr>
          <p:cNvPr id="3" name="矩形 2"/>
          <p:cNvSpPr/>
          <p:nvPr/>
        </p:nvSpPr>
        <p:spPr>
          <a:xfrm>
            <a:off x="1115616" y="1628800"/>
            <a:ext cx="7056784" cy="58310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a:solidFill>
                  <a:srgbClr val="007C6A"/>
                </a:solidFill>
                <a:latin typeface="+mn-ea"/>
              </a:rPr>
              <a:t>最大客户端连接数</a:t>
            </a:r>
            <a:endParaRPr lang="zh-CN" altLang="en-US">
              <a:solidFill>
                <a:srgbClr val="007C6A"/>
              </a:solidFill>
            </a:endParaRPr>
          </a:p>
        </p:txBody>
      </p:sp>
      <p:sp>
        <p:nvSpPr>
          <p:cNvPr id="4" name="矩形 3"/>
          <p:cNvSpPr/>
          <p:nvPr/>
        </p:nvSpPr>
        <p:spPr>
          <a:xfrm>
            <a:off x="539552" y="2398315"/>
            <a:ext cx="2481770"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endParaRPr lang="zh-CN" altLang="en-US" sz="2400">
              <a:solidFill>
                <a:srgbClr val="007C6A"/>
              </a:solidFill>
              <a:latin typeface="Verdana" panose="020B0604030504040204" pitchFamily="34" charset="0"/>
            </a:endParaRPr>
          </a:p>
        </p:txBody>
      </p:sp>
      <p:sp>
        <p:nvSpPr>
          <p:cNvPr id="5" name="矩形 4"/>
          <p:cNvSpPr/>
          <p:nvPr/>
        </p:nvSpPr>
        <p:spPr>
          <a:xfrm>
            <a:off x="755576" y="2859980"/>
            <a:ext cx="8568952"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a:solidFill>
                  <a:srgbClr val="007C6A"/>
                </a:solidFill>
                <a:latin typeface="+mn-ea"/>
              </a:rPr>
              <a:t>设置</a:t>
            </a:r>
            <a:r>
              <a:rPr lang="en-US" altLang="zh-CN" sz="2400">
                <a:solidFill>
                  <a:srgbClr val="007C6A"/>
                </a:solidFill>
                <a:latin typeface="+mn-ea"/>
              </a:rPr>
              <a:t>Redis</a:t>
            </a:r>
            <a:r>
              <a:rPr lang="zh-CN" altLang="en-US" sz="2400">
                <a:solidFill>
                  <a:srgbClr val="007C6A"/>
                </a:solidFill>
                <a:latin typeface="+mn-ea"/>
              </a:rPr>
              <a:t>可以使用的内存量。一旦到达内存使用上限，</a:t>
            </a:r>
            <a:r>
              <a:rPr lang="en-US" altLang="zh-CN" sz="2400">
                <a:solidFill>
                  <a:srgbClr val="007C6A"/>
                </a:solidFill>
                <a:latin typeface="+mn-ea"/>
              </a:rPr>
              <a:t>Redis</a:t>
            </a:r>
            <a:r>
              <a:rPr lang="zh-CN" altLang="en-US" sz="2400">
                <a:solidFill>
                  <a:srgbClr val="007C6A"/>
                </a:solidFill>
                <a:latin typeface="+mn-ea"/>
              </a:rPr>
              <a:t>将会试图移除内部数据，移除规则可以通过</a:t>
            </a:r>
            <a:r>
              <a:rPr lang="en-US" altLang="zh-CN" sz="2400" err="1">
                <a:solidFill>
                  <a:srgbClr val="007C6A"/>
                </a:solidFill>
                <a:latin typeface="+mn-ea"/>
              </a:rPr>
              <a:t>maxmemory</a:t>
            </a:r>
            <a:r>
              <a:rPr lang="en-US" altLang="zh-CN" sz="2400">
                <a:solidFill>
                  <a:srgbClr val="007C6A"/>
                </a:solidFill>
                <a:latin typeface="+mn-ea"/>
              </a:rPr>
              <a:t>-policy</a:t>
            </a:r>
            <a:r>
              <a:rPr lang="zh-CN" altLang="en-US" sz="2400">
                <a:solidFill>
                  <a:srgbClr val="007C6A"/>
                </a:solidFill>
                <a:latin typeface="+mn-ea"/>
              </a:rPr>
              <a:t>来指定。如果</a:t>
            </a:r>
            <a:r>
              <a:rPr lang="en-US" altLang="zh-CN" sz="2400">
                <a:solidFill>
                  <a:srgbClr val="007C6A"/>
                </a:solidFill>
                <a:latin typeface="+mn-ea"/>
              </a:rPr>
              <a:t>Redis</a:t>
            </a:r>
            <a:r>
              <a:rPr lang="zh-CN" altLang="en-US" sz="2400">
                <a:solidFill>
                  <a:srgbClr val="007C6A"/>
                </a:solidFill>
                <a:latin typeface="+mn-ea"/>
              </a:rPr>
              <a:t>无法根据移除规则来移除内存中的数据，或者设置了“不允许移除”，</a:t>
            </a:r>
          </a:p>
          <a:p>
            <a:pPr marL="342900" indent="-342900">
              <a:lnSpc>
                <a:spcPct val="150000"/>
              </a:lnSpc>
              <a:buFont typeface="Arial" panose="020B0604020202020204" pitchFamily="34" charset="0"/>
              <a:buChar char="•"/>
            </a:pPr>
            <a:r>
              <a:rPr lang="zh-CN" altLang="en-US" sz="2400">
                <a:solidFill>
                  <a:srgbClr val="007C6A"/>
                </a:solidFill>
                <a:latin typeface="+mn-ea"/>
              </a:rPr>
              <a:t>那么</a:t>
            </a:r>
            <a:r>
              <a:rPr lang="en-US" altLang="zh-CN" sz="2400">
                <a:solidFill>
                  <a:srgbClr val="007C6A"/>
                </a:solidFill>
                <a:latin typeface="+mn-ea"/>
              </a:rPr>
              <a:t>Redis</a:t>
            </a:r>
            <a:r>
              <a:rPr lang="zh-CN" altLang="en-US" sz="2400">
                <a:solidFill>
                  <a:srgbClr val="007C6A"/>
                </a:solidFill>
                <a:latin typeface="+mn-ea"/>
              </a:rPr>
              <a:t>则会针对那些需要申请内存的指令返回错误信息，比如</a:t>
            </a:r>
            <a:r>
              <a:rPr lang="en-US" altLang="zh-CN" sz="2400">
                <a:solidFill>
                  <a:srgbClr val="007C6A"/>
                </a:solidFill>
                <a:latin typeface="+mn-ea"/>
              </a:rPr>
              <a:t>SET</a:t>
            </a:r>
            <a:r>
              <a:rPr lang="zh-CN" altLang="en-US" sz="2400">
                <a:solidFill>
                  <a:srgbClr val="007C6A"/>
                </a:solidFill>
                <a:latin typeface="+mn-ea"/>
              </a:rPr>
              <a:t>、</a:t>
            </a:r>
            <a:r>
              <a:rPr lang="en-US" altLang="zh-CN" sz="2400">
                <a:solidFill>
                  <a:srgbClr val="007C6A"/>
                </a:solidFill>
                <a:latin typeface="+mn-ea"/>
              </a:rPr>
              <a:t>LPUSH</a:t>
            </a:r>
            <a:r>
              <a:rPr lang="zh-CN" altLang="en-US" sz="2400">
                <a:solidFill>
                  <a:srgbClr val="007C6A"/>
                </a:solidFill>
                <a:latin typeface="+mn-ea"/>
              </a:rPr>
              <a:t>等。</a:t>
            </a:r>
            <a:endParaRPr lang="zh-CN" altLang="en-US">
              <a:solidFill>
                <a:srgbClr val="007C6A"/>
              </a:solidFill>
            </a:endParaRPr>
          </a:p>
        </p:txBody>
      </p:sp>
      <p:sp>
        <p:nvSpPr>
          <p:cNvPr id="6" name="矩形 5"/>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2601668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980728"/>
            <a:ext cx="346800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r>
              <a:rPr lang="en-US" altLang="zh-CN" sz="2400">
                <a:solidFill>
                  <a:srgbClr val="007C6A"/>
                </a:solidFill>
                <a:latin typeface="Verdana" panose="020B0604030504040204" pitchFamily="34" charset="0"/>
              </a:rPr>
              <a:t>-policy</a:t>
            </a:r>
          </a:p>
        </p:txBody>
      </p:sp>
      <p:sp>
        <p:nvSpPr>
          <p:cNvPr id="5" name="矩形 4"/>
          <p:cNvSpPr/>
          <p:nvPr/>
        </p:nvSpPr>
        <p:spPr>
          <a:xfrm>
            <a:off x="683568" y="1772816"/>
            <a:ext cx="7848872" cy="4175182"/>
          </a:xfrm>
          <a:prstGeom prst="rect">
            <a:avLst/>
          </a:prstGeom>
        </p:spPr>
        <p:txBody>
          <a:bodyPr wrap="square">
            <a:spAutoFit/>
          </a:bodyPr>
          <a:lstStyle/>
          <a:p>
            <a:pPr>
              <a:lnSpc>
                <a:spcPct val="150000"/>
              </a:lnSpc>
            </a:pPr>
            <a:r>
              <a:rPr lang="zh-CN" altLang="en-US" sz="2000" b="1">
                <a:solidFill>
                  <a:srgbClr val="007C6A"/>
                </a:solidFill>
                <a:latin typeface="+mn-ea"/>
              </a:rPr>
              <a:t>（</a:t>
            </a:r>
            <a:r>
              <a:rPr lang="en-US" altLang="zh-CN" sz="2000" b="1">
                <a:solidFill>
                  <a:srgbClr val="007C6A"/>
                </a:solidFill>
                <a:latin typeface="+mn-ea"/>
              </a:rPr>
              <a:t>1</a:t>
            </a:r>
            <a:r>
              <a:rPr lang="zh-CN" altLang="en-US" sz="2000" b="1">
                <a:solidFill>
                  <a:srgbClr val="007C6A"/>
                </a:solidFill>
                <a:latin typeface="+mn-ea"/>
              </a:rPr>
              <a:t>）</a:t>
            </a:r>
            <a:r>
              <a:rPr lang="en-US" altLang="zh-CN" sz="2000" b="1">
                <a:solidFill>
                  <a:srgbClr val="007C6A"/>
                </a:solidFill>
                <a:latin typeface="+mn-ea"/>
              </a:rPr>
              <a:t>volatile-</a:t>
            </a:r>
            <a:r>
              <a:rPr lang="en-US" altLang="zh-CN" sz="2000" b="1" err="1">
                <a:solidFill>
                  <a:srgbClr val="007C6A"/>
                </a:solidFill>
                <a:latin typeface="+mn-ea"/>
              </a:rPr>
              <a:t>lru</a:t>
            </a:r>
            <a:r>
              <a:rPr lang="zh-CN" altLang="en-US" sz="2000" b="1">
                <a:solidFill>
                  <a:srgbClr val="007C6A"/>
                </a:solidFill>
                <a:latin typeface="+mn-ea"/>
              </a:rPr>
              <a:t>：使用</a:t>
            </a:r>
            <a:r>
              <a:rPr lang="en-US" altLang="zh-CN" sz="2000" b="1">
                <a:solidFill>
                  <a:srgbClr val="007C6A"/>
                </a:solidFill>
                <a:latin typeface="+mn-ea"/>
              </a:rPr>
              <a:t>LRU</a:t>
            </a:r>
            <a:r>
              <a:rPr lang="zh-CN" altLang="en-US" sz="2000" b="1">
                <a:solidFill>
                  <a:srgbClr val="007C6A"/>
                </a:solidFill>
                <a:latin typeface="+mn-ea"/>
              </a:rPr>
              <a:t>算法移除</a:t>
            </a:r>
            <a:r>
              <a:rPr lang="en-US" altLang="zh-CN" sz="2000" b="1">
                <a:solidFill>
                  <a:srgbClr val="007C6A"/>
                </a:solidFill>
                <a:latin typeface="+mn-ea"/>
              </a:rPr>
              <a:t>key</a:t>
            </a:r>
            <a:r>
              <a:rPr lang="zh-CN" altLang="en-US" sz="2000" b="1">
                <a:solidFill>
                  <a:srgbClr val="007C6A"/>
                </a:solidFill>
                <a:latin typeface="+mn-ea"/>
              </a:rPr>
              <a:t>，只对设置了过期时间的键</a:t>
            </a:r>
          </a:p>
          <a:p>
            <a:pPr>
              <a:lnSpc>
                <a:spcPct val="150000"/>
              </a:lnSpc>
            </a:pPr>
            <a:r>
              <a:rPr lang="zh-CN" altLang="en-US" sz="2000" b="1">
                <a:solidFill>
                  <a:srgbClr val="007C6A"/>
                </a:solidFill>
                <a:latin typeface="+mn-ea"/>
              </a:rPr>
              <a:t>（</a:t>
            </a:r>
            <a:r>
              <a:rPr lang="en-US" altLang="zh-CN" sz="2000" b="1">
                <a:solidFill>
                  <a:srgbClr val="007C6A"/>
                </a:solidFill>
                <a:latin typeface="+mn-ea"/>
              </a:rPr>
              <a:t>2</a:t>
            </a:r>
            <a:r>
              <a:rPr lang="zh-CN" altLang="en-US" sz="2000" b="1">
                <a:solidFill>
                  <a:srgbClr val="007C6A"/>
                </a:solidFill>
                <a:latin typeface="+mn-ea"/>
              </a:rPr>
              <a:t>）</a:t>
            </a:r>
            <a:r>
              <a:rPr lang="en-US" altLang="zh-CN" sz="2000" b="1" err="1">
                <a:solidFill>
                  <a:srgbClr val="007C6A"/>
                </a:solidFill>
                <a:latin typeface="+mn-ea"/>
              </a:rPr>
              <a:t>allkeys-lru</a:t>
            </a:r>
            <a:r>
              <a:rPr lang="zh-CN" altLang="en-US" sz="2000" b="1">
                <a:solidFill>
                  <a:srgbClr val="007C6A"/>
                </a:solidFill>
                <a:latin typeface="+mn-ea"/>
              </a:rPr>
              <a:t>：使用</a:t>
            </a:r>
            <a:r>
              <a:rPr lang="en-US" altLang="zh-CN" sz="2000" b="1">
                <a:solidFill>
                  <a:srgbClr val="007C6A"/>
                </a:solidFill>
                <a:latin typeface="+mn-ea"/>
              </a:rPr>
              <a:t>LRU</a:t>
            </a:r>
            <a:r>
              <a:rPr lang="zh-CN" altLang="en-US" sz="2000" b="1">
                <a:solidFill>
                  <a:srgbClr val="007C6A"/>
                </a:solidFill>
                <a:latin typeface="+mn-ea"/>
              </a:rPr>
              <a:t>算法移除</a:t>
            </a:r>
            <a:r>
              <a:rPr lang="en-US" altLang="zh-CN" sz="2000" b="1">
                <a:solidFill>
                  <a:srgbClr val="007C6A"/>
                </a:solidFill>
                <a:latin typeface="+mn-ea"/>
              </a:rPr>
              <a:t>key</a:t>
            </a:r>
            <a:endParaRPr lang="zh-CN" altLang="en-US" sz="2000" b="1">
              <a:solidFill>
                <a:srgbClr val="007C6A"/>
              </a:solidFill>
              <a:latin typeface="+mn-ea"/>
            </a:endParaRPr>
          </a:p>
          <a:p>
            <a:pPr>
              <a:lnSpc>
                <a:spcPct val="150000"/>
              </a:lnSpc>
            </a:pPr>
            <a:r>
              <a:rPr lang="zh-CN" altLang="en-US" sz="2000" b="1">
                <a:solidFill>
                  <a:srgbClr val="007C6A"/>
                </a:solidFill>
                <a:latin typeface="+mn-ea"/>
              </a:rPr>
              <a:t>（</a:t>
            </a:r>
            <a:r>
              <a:rPr lang="en-US" altLang="zh-CN" sz="2000" b="1">
                <a:solidFill>
                  <a:srgbClr val="007C6A"/>
                </a:solidFill>
                <a:latin typeface="+mn-ea"/>
              </a:rPr>
              <a:t>3</a:t>
            </a:r>
            <a:r>
              <a:rPr lang="zh-CN" altLang="en-US" sz="2000" b="1">
                <a:solidFill>
                  <a:srgbClr val="007C6A"/>
                </a:solidFill>
                <a:latin typeface="+mn-ea"/>
              </a:rPr>
              <a:t>）</a:t>
            </a:r>
            <a:r>
              <a:rPr lang="en-US" altLang="zh-CN" sz="2000" b="1">
                <a:solidFill>
                  <a:srgbClr val="007C6A"/>
                </a:solidFill>
                <a:latin typeface="+mn-ea"/>
              </a:rPr>
              <a:t>volatile-random</a:t>
            </a:r>
            <a:r>
              <a:rPr lang="zh-CN" altLang="en-US" sz="2000" b="1">
                <a:solidFill>
                  <a:srgbClr val="007C6A"/>
                </a:solidFill>
                <a:latin typeface="+mn-ea"/>
              </a:rPr>
              <a:t>：在过期集合中移除随机的</a:t>
            </a:r>
            <a:r>
              <a:rPr lang="en-US" altLang="zh-CN" sz="2000" b="1">
                <a:solidFill>
                  <a:srgbClr val="007C6A"/>
                </a:solidFill>
                <a:latin typeface="+mn-ea"/>
              </a:rPr>
              <a:t>key</a:t>
            </a:r>
            <a:r>
              <a:rPr lang="zh-CN" altLang="en-US" sz="2000" b="1">
                <a:solidFill>
                  <a:srgbClr val="007C6A"/>
                </a:solidFill>
                <a:latin typeface="+mn-ea"/>
              </a:rPr>
              <a:t>，只对设置了过期时间的键</a:t>
            </a:r>
          </a:p>
          <a:p>
            <a:pPr>
              <a:lnSpc>
                <a:spcPct val="150000"/>
              </a:lnSpc>
            </a:pPr>
            <a:r>
              <a:rPr lang="zh-CN" altLang="en-US" sz="2000" b="1">
                <a:solidFill>
                  <a:srgbClr val="007C6A"/>
                </a:solidFill>
                <a:latin typeface="+mn-ea"/>
              </a:rPr>
              <a:t>（</a:t>
            </a:r>
            <a:r>
              <a:rPr lang="en-US" altLang="zh-CN" sz="2000" b="1">
                <a:solidFill>
                  <a:srgbClr val="007C6A"/>
                </a:solidFill>
                <a:latin typeface="+mn-ea"/>
              </a:rPr>
              <a:t>4</a:t>
            </a:r>
            <a:r>
              <a:rPr lang="zh-CN" altLang="en-US" sz="2000" b="1">
                <a:solidFill>
                  <a:srgbClr val="007C6A"/>
                </a:solidFill>
                <a:latin typeface="+mn-ea"/>
              </a:rPr>
              <a:t>）</a:t>
            </a:r>
            <a:r>
              <a:rPr lang="en-US" altLang="zh-CN" sz="2000" b="1" err="1">
                <a:solidFill>
                  <a:srgbClr val="007C6A"/>
                </a:solidFill>
                <a:latin typeface="+mn-ea"/>
              </a:rPr>
              <a:t>allkeys</a:t>
            </a:r>
            <a:r>
              <a:rPr lang="en-US" altLang="zh-CN" sz="2000" b="1">
                <a:solidFill>
                  <a:srgbClr val="007C6A"/>
                </a:solidFill>
                <a:latin typeface="+mn-ea"/>
              </a:rPr>
              <a:t>-random</a:t>
            </a:r>
            <a:r>
              <a:rPr lang="zh-CN" altLang="en-US" sz="2000" b="1">
                <a:solidFill>
                  <a:srgbClr val="007C6A"/>
                </a:solidFill>
                <a:latin typeface="+mn-ea"/>
              </a:rPr>
              <a:t>：移除随机的</a:t>
            </a:r>
            <a:r>
              <a:rPr lang="en-US" altLang="zh-CN" sz="2000" b="1">
                <a:solidFill>
                  <a:srgbClr val="007C6A"/>
                </a:solidFill>
                <a:latin typeface="+mn-ea"/>
              </a:rPr>
              <a:t>key</a:t>
            </a:r>
            <a:endParaRPr lang="zh-CN" altLang="en-US" sz="2000" b="1">
              <a:solidFill>
                <a:srgbClr val="007C6A"/>
              </a:solidFill>
              <a:latin typeface="+mn-ea"/>
            </a:endParaRPr>
          </a:p>
          <a:p>
            <a:pPr>
              <a:lnSpc>
                <a:spcPct val="150000"/>
              </a:lnSpc>
            </a:pPr>
            <a:r>
              <a:rPr lang="zh-CN" altLang="en-US" sz="2000" b="1">
                <a:solidFill>
                  <a:srgbClr val="007C6A"/>
                </a:solidFill>
                <a:latin typeface="+mn-ea"/>
              </a:rPr>
              <a:t>（</a:t>
            </a:r>
            <a:r>
              <a:rPr lang="en-US" altLang="zh-CN" sz="2000" b="1">
                <a:solidFill>
                  <a:srgbClr val="007C6A"/>
                </a:solidFill>
                <a:latin typeface="+mn-ea"/>
              </a:rPr>
              <a:t>5</a:t>
            </a:r>
            <a:r>
              <a:rPr lang="zh-CN" altLang="en-US" sz="2000" b="1">
                <a:solidFill>
                  <a:srgbClr val="007C6A"/>
                </a:solidFill>
                <a:latin typeface="+mn-ea"/>
              </a:rPr>
              <a:t>）</a:t>
            </a:r>
            <a:r>
              <a:rPr lang="en-US" altLang="zh-CN" sz="2000" b="1">
                <a:solidFill>
                  <a:srgbClr val="007C6A"/>
                </a:solidFill>
                <a:latin typeface="+mn-ea"/>
              </a:rPr>
              <a:t>volatile-</a:t>
            </a:r>
            <a:r>
              <a:rPr lang="en-US" altLang="zh-CN" sz="2000" b="1" err="1">
                <a:solidFill>
                  <a:srgbClr val="007C6A"/>
                </a:solidFill>
                <a:latin typeface="+mn-ea"/>
              </a:rPr>
              <a:t>ttl</a:t>
            </a:r>
            <a:r>
              <a:rPr lang="zh-CN" altLang="en-US" sz="2000" b="1">
                <a:solidFill>
                  <a:srgbClr val="007C6A"/>
                </a:solidFill>
                <a:latin typeface="+mn-ea"/>
              </a:rPr>
              <a:t>：移除那些</a:t>
            </a:r>
            <a:r>
              <a:rPr lang="en-US" altLang="zh-CN" sz="2000" b="1">
                <a:solidFill>
                  <a:srgbClr val="007C6A"/>
                </a:solidFill>
                <a:latin typeface="+mn-ea"/>
              </a:rPr>
              <a:t>TTL</a:t>
            </a:r>
            <a:r>
              <a:rPr lang="zh-CN" altLang="en-US" sz="2000" b="1">
                <a:solidFill>
                  <a:srgbClr val="007C6A"/>
                </a:solidFill>
                <a:latin typeface="+mn-ea"/>
              </a:rPr>
              <a:t>值最小的</a:t>
            </a:r>
            <a:r>
              <a:rPr lang="en-US" altLang="zh-CN" sz="2000" b="1">
                <a:solidFill>
                  <a:srgbClr val="007C6A"/>
                </a:solidFill>
                <a:latin typeface="+mn-ea"/>
              </a:rPr>
              <a:t>key</a:t>
            </a:r>
            <a:r>
              <a:rPr lang="zh-CN" altLang="en-US" sz="2000" b="1">
                <a:solidFill>
                  <a:srgbClr val="007C6A"/>
                </a:solidFill>
                <a:latin typeface="+mn-ea"/>
              </a:rPr>
              <a:t>，即那些最近要过期的</a:t>
            </a:r>
            <a:r>
              <a:rPr lang="en-US" altLang="zh-CN" sz="2000" b="1">
                <a:solidFill>
                  <a:srgbClr val="007C6A"/>
                </a:solidFill>
                <a:latin typeface="+mn-ea"/>
              </a:rPr>
              <a:t>key</a:t>
            </a:r>
            <a:endParaRPr lang="zh-CN" altLang="en-US" sz="2000" b="1">
              <a:solidFill>
                <a:srgbClr val="007C6A"/>
              </a:solidFill>
              <a:latin typeface="+mn-ea"/>
            </a:endParaRPr>
          </a:p>
          <a:p>
            <a:pPr>
              <a:lnSpc>
                <a:spcPct val="150000"/>
              </a:lnSpc>
            </a:pPr>
            <a:r>
              <a:rPr lang="zh-CN" altLang="en-US" sz="2000" b="1">
                <a:solidFill>
                  <a:srgbClr val="007C6A"/>
                </a:solidFill>
                <a:latin typeface="+mn-ea"/>
              </a:rPr>
              <a:t>（</a:t>
            </a:r>
            <a:r>
              <a:rPr lang="en-US" altLang="zh-CN" sz="2000" b="1">
                <a:solidFill>
                  <a:srgbClr val="007C6A"/>
                </a:solidFill>
                <a:latin typeface="+mn-ea"/>
              </a:rPr>
              <a:t>6</a:t>
            </a:r>
            <a:r>
              <a:rPr lang="zh-CN" altLang="en-US" sz="2000" b="1">
                <a:solidFill>
                  <a:srgbClr val="007C6A"/>
                </a:solidFill>
                <a:latin typeface="+mn-ea"/>
              </a:rPr>
              <a:t>）</a:t>
            </a:r>
            <a:r>
              <a:rPr lang="en-US" altLang="zh-CN" sz="2000" b="1" err="1">
                <a:solidFill>
                  <a:srgbClr val="007C6A"/>
                </a:solidFill>
                <a:latin typeface="+mn-ea"/>
              </a:rPr>
              <a:t>noeviction</a:t>
            </a:r>
            <a:r>
              <a:rPr lang="zh-CN" altLang="en-US" sz="2000" b="1">
                <a:solidFill>
                  <a:srgbClr val="007C6A"/>
                </a:solidFill>
                <a:latin typeface="+mn-ea"/>
              </a:rPr>
              <a:t>：不进行移除。针对写操作，只是返回错误信息</a:t>
            </a:r>
          </a:p>
        </p:txBody>
      </p:sp>
      <p:sp>
        <p:nvSpPr>
          <p:cNvPr id="4" name="矩形 3"/>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29294711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980728"/>
            <a:ext cx="3839897"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r>
              <a:rPr lang="en-US" altLang="zh-CN" sz="2400">
                <a:solidFill>
                  <a:srgbClr val="007C6A"/>
                </a:solidFill>
                <a:latin typeface="Verdana" panose="020B0604030504040204" pitchFamily="34" charset="0"/>
              </a:rPr>
              <a:t>-samples</a:t>
            </a:r>
          </a:p>
        </p:txBody>
      </p:sp>
      <p:sp>
        <p:nvSpPr>
          <p:cNvPr id="3" name="矩形 2"/>
          <p:cNvSpPr/>
          <p:nvPr/>
        </p:nvSpPr>
        <p:spPr>
          <a:xfrm>
            <a:off x="1115616" y="1628800"/>
            <a:ext cx="7056784"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rPr>
              <a:t>设置样本数量，</a:t>
            </a:r>
            <a:r>
              <a:rPr lang="en-US" altLang="zh-CN" sz="2000">
                <a:solidFill>
                  <a:srgbClr val="007C6A"/>
                </a:solidFill>
              </a:rPr>
              <a:t>LRU</a:t>
            </a:r>
            <a:r>
              <a:rPr lang="zh-CN" altLang="en-US" sz="2000">
                <a:solidFill>
                  <a:srgbClr val="007C6A"/>
                </a:solidFill>
              </a:rPr>
              <a:t>算法和最小</a:t>
            </a:r>
            <a:r>
              <a:rPr lang="en-US" altLang="zh-CN" sz="2000">
                <a:solidFill>
                  <a:srgbClr val="007C6A"/>
                </a:solidFill>
              </a:rPr>
              <a:t>TTL</a:t>
            </a:r>
            <a:r>
              <a:rPr lang="zh-CN" altLang="en-US" sz="2000">
                <a:solidFill>
                  <a:srgbClr val="007C6A"/>
                </a:solidFill>
              </a:rPr>
              <a:t>算法都并非是精确的算法，而是估算值，所以你可以设置样本的大小。</a:t>
            </a:r>
            <a:endParaRPr lang="en-US" altLang="zh-CN" sz="2000">
              <a:solidFill>
                <a:srgbClr val="007C6A"/>
              </a:solidFill>
            </a:endParaRPr>
          </a:p>
          <a:p>
            <a:pPr marL="342900" indent="-342900">
              <a:lnSpc>
                <a:spcPct val="150000"/>
              </a:lnSpc>
              <a:buFont typeface="Arial" panose="020B0604020202020204" pitchFamily="34" charset="0"/>
              <a:buChar char="•"/>
            </a:pPr>
            <a:r>
              <a:rPr lang="zh-CN" altLang="en-US" sz="2000">
                <a:solidFill>
                  <a:srgbClr val="007C6A"/>
                </a:solidFill>
              </a:rPr>
              <a:t>一般设置</a:t>
            </a:r>
            <a:r>
              <a:rPr lang="en-US" altLang="zh-CN" sz="2000">
                <a:solidFill>
                  <a:srgbClr val="007C6A"/>
                </a:solidFill>
              </a:rPr>
              <a:t>3</a:t>
            </a:r>
            <a:r>
              <a:rPr lang="zh-CN" altLang="en-US" sz="2000">
                <a:solidFill>
                  <a:srgbClr val="007C6A"/>
                </a:solidFill>
              </a:rPr>
              <a:t>到</a:t>
            </a:r>
            <a:r>
              <a:rPr lang="en-US" altLang="zh-CN" sz="2000">
                <a:solidFill>
                  <a:srgbClr val="007C6A"/>
                </a:solidFill>
              </a:rPr>
              <a:t>7</a:t>
            </a:r>
            <a:r>
              <a:rPr lang="zh-CN" altLang="en-US" sz="2000">
                <a:solidFill>
                  <a:srgbClr val="007C6A"/>
                </a:solidFill>
              </a:rPr>
              <a:t>的数字，数值越小样本越不准确，但是性能消耗也越小。</a:t>
            </a:r>
          </a:p>
        </p:txBody>
      </p:sp>
      <p:sp>
        <p:nvSpPr>
          <p:cNvPr id="4" name="矩形 3"/>
          <p:cNvSpPr/>
          <p:nvPr/>
        </p:nvSpPr>
        <p:spPr>
          <a:xfrm>
            <a:off x="2483768" y="116632"/>
            <a:ext cx="2179123" cy="583108"/>
          </a:xfrm>
          <a:prstGeom prst="rect">
            <a:avLst/>
          </a:prstGeom>
        </p:spPr>
        <p:txBody>
          <a:bodyPr wrap="none">
            <a:spAutoFit/>
          </a:bodyPr>
          <a:lstStyle/>
          <a:p>
            <a:pPr>
              <a:lnSpc>
                <a:spcPct val="150000"/>
              </a:lnSpc>
            </a:pPr>
            <a:r>
              <a:rPr lang="en-US" altLang="zh-CN" sz="2400" b="1">
                <a:solidFill>
                  <a:schemeClr val="bg1"/>
                </a:solidFill>
              </a:rPr>
              <a:t>Redis </a:t>
            </a:r>
            <a:r>
              <a:rPr lang="zh-CN" altLang="en-US" sz="2400" b="1">
                <a:solidFill>
                  <a:schemeClr val="bg1"/>
                </a:solidFill>
              </a:rPr>
              <a:t>相关配置</a:t>
            </a:r>
            <a:endParaRPr lang="en-US" altLang="zh-CN" sz="2400" b="1">
              <a:solidFill>
                <a:schemeClr val="bg1"/>
              </a:solidFill>
            </a:endParaRPr>
          </a:p>
        </p:txBody>
      </p:sp>
    </p:spTree>
    <p:extLst>
      <p:ext uri="{BB962C8B-B14F-4D97-AF65-F5344CB8AC3E}">
        <p14:creationId xmlns:p14="http://schemas.microsoft.com/office/powerpoint/2010/main" val="31588756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1600" y="1556792"/>
            <a:ext cx="5311069" cy="584775"/>
          </a:xfrm>
          <a:prstGeom prst="rect">
            <a:avLst/>
          </a:prstGeom>
        </p:spPr>
        <p:txBody>
          <a:bodyPr wrap="none">
            <a:spAutoFit/>
          </a:bodyPr>
          <a:lstStyle/>
          <a:p>
            <a:r>
              <a:rPr lang="en-US" altLang="zh-CN" sz="3200" b="1">
                <a:solidFill>
                  <a:srgbClr val="007C6A"/>
                </a:solidFill>
                <a:latin typeface="Verdana" panose="020B0604030504040204" pitchFamily="34" charset="0"/>
              </a:rPr>
              <a:t>Java</a:t>
            </a:r>
            <a:r>
              <a:rPr lang="zh-CN" altLang="en-US" sz="3200" b="1">
                <a:solidFill>
                  <a:srgbClr val="007C6A"/>
                </a:solidFill>
                <a:latin typeface="Verdana" panose="020B0604030504040204" pitchFamily="34" charset="0"/>
              </a:rPr>
              <a:t>的</a:t>
            </a:r>
            <a:r>
              <a:rPr lang="en-US" altLang="zh-CN" sz="3200" b="1">
                <a:solidFill>
                  <a:srgbClr val="007C6A"/>
                </a:solidFill>
                <a:latin typeface="Verdana" panose="020B0604030504040204" pitchFamily="34" charset="0"/>
              </a:rPr>
              <a:t>Redis</a:t>
            </a:r>
            <a:r>
              <a:rPr lang="zh-CN" altLang="en-US" sz="3200" b="1">
                <a:solidFill>
                  <a:srgbClr val="007C6A"/>
                </a:solidFill>
                <a:latin typeface="Verdana" panose="020B0604030504040204" pitchFamily="34" charset="0"/>
              </a:rPr>
              <a:t>客户端</a:t>
            </a:r>
            <a:r>
              <a:rPr lang="en-US" altLang="zh-CN" sz="3200" b="1">
                <a:solidFill>
                  <a:srgbClr val="007C6A"/>
                </a:solidFill>
                <a:latin typeface="Verdana" panose="020B0604030504040204" pitchFamily="34" charset="0"/>
              </a:rPr>
              <a:t>Jedis</a:t>
            </a:r>
          </a:p>
        </p:txBody>
      </p:sp>
    </p:spTree>
    <p:extLst>
      <p:ext uri="{BB962C8B-B14F-4D97-AF65-F5344CB8AC3E}">
        <p14:creationId xmlns:p14="http://schemas.microsoft.com/office/powerpoint/2010/main" val="26190170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1334" y="1261177"/>
            <a:ext cx="318388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所需要的</a:t>
            </a:r>
            <a:r>
              <a:rPr lang="en-US" altLang="zh-CN" sz="2400" b="1">
                <a:solidFill>
                  <a:srgbClr val="007C6A"/>
                </a:solidFill>
                <a:latin typeface="Arial" panose="020B0604020202020204" pitchFamily="34" charset="0"/>
              </a:rPr>
              <a:t>jar</a:t>
            </a:r>
            <a:r>
              <a:rPr lang="zh-CN" altLang="en-US" sz="2400" b="1">
                <a:solidFill>
                  <a:srgbClr val="007C6A"/>
                </a:solidFill>
                <a:latin typeface="Arial" panose="020B0604020202020204" pitchFamily="34" charset="0"/>
              </a:rPr>
              <a:t>包</a:t>
            </a:r>
          </a:p>
        </p:txBody>
      </p:sp>
      <p:sp>
        <p:nvSpPr>
          <p:cNvPr id="4" name="矩形 3"/>
          <p:cNvSpPr/>
          <p:nvPr/>
        </p:nvSpPr>
        <p:spPr>
          <a:xfrm>
            <a:off x="1187624" y="2180314"/>
            <a:ext cx="7344816" cy="96488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a:solidFill>
                  <a:srgbClr val="007C6A"/>
                </a:solidFill>
                <a:latin typeface="Verdana" panose="020B0604030504040204" pitchFamily="34" charset="0"/>
              </a:rPr>
              <a:t>Commons-pool-1.6.jar</a:t>
            </a:r>
          </a:p>
          <a:p>
            <a:pPr marL="285750" indent="-285750">
              <a:lnSpc>
                <a:spcPct val="150000"/>
              </a:lnSpc>
              <a:buFont typeface="Arial" panose="020B0604020202020204" pitchFamily="34" charset="0"/>
              <a:buChar char="•"/>
            </a:pPr>
            <a:r>
              <a:rPr lang="en-US" altLang="zh-CN" sz="2000">
                <a:solidFill>
                  <a:srgbClr val="007C6A"/>
                </a:solidFill>
                <a:latin typeface="Verdana" panose="020B0604030504040204" pitchFamily="34" charset="0"/>
              </a:rPr>
              <a:t>  Jedis-2.1.0.jar</a:t>
            </a:r>
          </a:p>
        </p:txBody>
      </p:sp>
      <p:sp>
        <p:nvSpPr>
          <p:cNvPr id="6" name="矩形 5"/>
          <p:cNvSpPr/>
          <p:nvPr/>
        </p:nvSpPr>
        <p:spPr>
          <a:xfrm>
            <a:off x="2483768" y="11663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
        <p:nvSpPr>
          <p:cNvPr id="5" name="矩形 4"/>
          <p:cNvSpPr/>
          <p:nvPr/>
        </p:nvSpPr>
        <p:spPr>
          <a:xfrm>
            <a:off x="2483768" y="116632"/>
            <a:ext cx="3252301"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a:t>
            </a:r>
            <a:r>
              <a:rPr lang="en-US" altLang="zh-CN" sz="2400" b="1">
                <a:solidFill>
                  <a:schemeClr val="bg1"/>
                </a:solidFill>
              </a:rPr>
              <a:t>Java</a:t>
            </a:r>
            <a:r>
              <a:rPr lang="zh-CN" altLang="en-US" sz="2400" b="1">
                <a:solidFill>
                  <a:schemeClr val="bg1"/>
                </a:solidFill>
              </a:rPr>
              <a:t>客户端</a:t>
            </a:r>
            <a:r>
              <a:rPr lang="en-US" altLang="zh-CN" sz="2400" b="1">
                <a:solidFill>
                  <a:schemeClr val="bg1"/>
                </a:solidFill>
              </a:rPr>
              <a:t>Jedis</a:t>
            </a:r>
          </a:p>
        </p:txBody>
      </p:sp>
    </p:spTree>
    <p:extLst>
      <p:ext uri="{BB962C8B-B14F-4D97-AF65-F5344CB8AC3E}">
        <p14:creationId xmlns:p14="http://schemas.microsoft.com/office/powerpoint/2010/main" val="4967648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1334" y="1261177"/>
            <a:ext cx="801693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用</a:t>
            </a:r>
            <a:r>
              <a:rPr lang="en-US" altLang="zh-CN" sz="2400" b="1">
                <a:solidFill>
                  <a:srgbClr val="007C6A"/>
                </a:solidFill>
                <a:latin typeface="Arial" panose="020B0604020202020204" pitchFamily="34" charset="0"/>
              </a:rPr>
              <a:t>windows</a:t>
            </a:r>
            <a:r>
              <a:rPr lang="zh-CN" altLang="en-US" sz="2400" b="1">
                <a:solidFill>
                  <a:srgbClr val="007C6A"/>
                </a:solidFill>
                <a:latin typeface="Arial" panose="020B0604020202020204" pitchFamily="34" charset="0"/>
              </a:rPr>
              <a:t>中的</a:t>
            </a:r>
            <a:r>
              <a:rPr lang="en-US" altLang="zh-CN" sz="2400" b="1">
                <a:solidFill>
                  <a:srgbClr val="007C6A"/>
                </a:solidFill>
                <a:latin typeface="Arial" panose="020B0604020202020204" pitchFamily="34" charset="0"/>
              </a:rPr>
              <a:t>Eclipse</a:t>
            </a:r>
            <a:r>
              <a:rPr lang="zh-CN" altLang="en-US" sz="2400" b="1">
                <a:solidFill>
                  <a:srgbClr val="007C6A"/>
                </a:solidFill>
                <a:latin typeface="Arial" panose="020B0604020202020204" pitchFamily="34" charset="0"/>
              </a:rPr>
              <a:t>连接虚拟机的</a:t>
            </a: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的注意事项</a:t>
            </a:r>
          </a:p>
        </p:txBody>
      </p:sp>
      <p:sp>
        <p:nvSpPr>
          <p:cNvPr id="4" name="矩形 3"/>
          <p:cNvSpPr/>
          <p:nvPr/>
        </p:nvSpPr>
        <p:spPr>
          <a:xfrm>
            <a:off x="539552" y="2180314"/>
            <a:ext cx="8248720" cy="193899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禁用</a:t>
            </a:r>
            <a:r>
              <a:rPr lang="en-US" altLang="zh-CN" sz="2000" dirty="0">
                <a:solidFill>
                  <a:srgbClr val="007C6A"/>
                </a:solidFill>
                <a:latin typeface="Verdana" panose="020B0604030504040204" pitchFamily="34" charset="0"/>
              </a:rPr>
              <a:t>Linux</a:t>
            </a:r>
            <a:r>
              <a:rPr lang="zh-CN" altLang="en-US" sz="2000" dirty="0">
                <a:solidFill>
                  <a:srgbClr val="007C6A"/>
                </a:solidFill>
                <a:latin typeface="Verdana" panose="020B0604030504040204" pitchFamily="34" charset="0"/>
              </a:rPr>
              <a:t>的防火墙：</a:t>
            </a:r>
            <a:r>
              <a:rPr lang="en-US" altLang="zh-CN" sz="2000" dirty="0">
                <a:solidFill>
                  <a:srgbClr val="007C6A"/>
                </a:solidFill>
                <a:latin typeface="Verdana" panose="020B0604030504040204" pitchFamily="34" charset="0"/>
              </a:rPr>
              <a:t>Linux(CentOS7)</a:t>
            </a:r>
            <a:r>
              <a:rPr lang="zh-CN" altLang="en-US" sz="2000" dirty="0">
                <a:solidFill>
                  <a:srgbClr val="007C6A"/>
                </a:solidFill>
                <a:latin typeface="Verdana" panose="020B0604030504040204" pitchFamily="34" charset="0"/>
              </a:rPr>
              <a:t>里执行命令</a:t>
            </a:r>
            <a:endParaRPr lang="en-US" altLang="zh-CN" sz="2000" dirty="0">
              <a:solidFill>
                <a:srgbClr val="007C6A"/>
              </a:solidFill>
              <a:latin typeface="Verdana" panose="020B0604030504040204" pitchFamily="34" charset="0"/>
            </a:endParaRPr>
          </a:p>
          <a:p>
            <a:pPr>
              <a:lnSpc>
                <a:spcPct val="200000"/>
              </a:lnSpc>
            </a:pP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 </a:t>
            </a:r>
            <a:r>
              <a:rPr lang="en-US" altLang="zh-CN" sz="2000" b="1" dirty="0" err="1">
                <a:solidFill>
                  <a:srgbClr val="007C6A"/>
                </a:solidFill>
                <a:latin typeface="Verdana" panose="020B0604030504040204" pitchFamily="34" charset="0"/>
              </a:rPr>
              <a:t>systemctl</a:t>
            </a:r>
            <a:r>
              <a:rPr lang="en-US" altLang="zh-CN" sz="2000" b="1" dirty="0">
                <a:solidFill>
                  <a:srgbClr val="007C6A"/>
                </a:solidFill>
                <a:latin typeface="Verdana" panose="020B0604030504040204" pitchFamily="34" charset="0"/>
              </a:rPr>
              <a:t> stop </a:t>
            </a:r>
            <a:r>
              <a:rPr lang="en-US" altLang="zh-CN" sz="2000" b="1" dirty="0" err="1">
                <a:solidFill>
                  <a:srgbClr val="007C6A"/>
                </a:solidFill>
                <a:latin typeface="Verdana" panose="020B0604030504040204" pitchFamily="34" charset="0"/>
              </a:rPr>
              <a:t>firewalld.service</a:t>
            </a:r>
            <a:r>
              <a:rPr lang="en-US" altLang="zh-CN" sz="2000" b="1" dirty="0">
                <a:solidFill>
                  <a:srgbClr val="007C6A"/>
                </a:solidFill>
                <a:latin typeface="Verdana" panose="020B0604030504040204" pitchFamily="34" charset="0"/>
              </a:rPr>
              <a:t>   </a:t>
            </a:r>
          </a:p>
          <a:p>
            <a:pPr marL="285750" indent="-285750">
              <a:lnSpc>
                <a:spcPct val="200000"/>
              </a:lnSpc>
              <a:buFont typeface="Arial" panose="020B0604020202020204" pitchFamily="34" charset="0"/>
              <a:buChar char="•"/>
            </a:pP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中注释掉</a:t>
            </a:r>
            <a:r>
              <a:rPr lang="en-US" altLang="zh-CN" sz="2000" dirty="0">
                <a:solidFill>
                  <a:srgbClr val="007C6A"/>
                </a:solidFill>
                <a:latin typeface="Verdana" panose="020B0604030504040204" pitchFamily="34" charset="0"/>
              </a:rPr>
              <a:t>bind 127.0.0.1 ,</a:t>
            </a:r>
            <a:r>
              <a:rPr lang="zh-CN" altLang="en-US" sz="2000" dirty="0">
                <a:solidFill>
                  <a:srgbClr val="007C6A"/>
                </a:solidFill>
                <a:latin typeface="Verdana" panose="020B0604030504040204" pitchFamily="34" charset="0"/>
              </a:rPr>
              <a:t>然后 </a:t>
            </a:r>
            <a:r>
              <a:rPr lang="en-US" altLang="zh-CN" sz="2000" dirty="0">
                <a:solidFill>
                  <a:srgbClr val="007C6A"/>
                </a:solidFill>
                <a:latin typeface="Verdana" panose="020B0604030504040204" pitchFamily="34" charset="0"/>
              </a:rPr>
              <a:t>protect-mode no</a:t>
            </a:r>
            <a:r>
              <a:rPr lang="zh-CN" altLang="en-US" sz="2000" dirty="0">
                <a:solidFill>
                  <a:srgbClr val="007C6A"/>
                </a:solidFill>
                <a:latin typeface="Verdana" panose="020B0604030504040204" pitchFamily="34" charset="0"/>
              </a:rPr>
              <a:t>。</a:t>
            </a:r>
            <a:endParaRPr lang="en-US" altLang="zh-CN" sz="2000" dirty="0">
              <a:solidFill>
                <a:srgbClr val="007C6A"/>
              </a:solidFill>
              <a:latin typeface="Verdana" panose="020B0604030504040204" pitchFamily="34" charset="0"/>
            </a:endParaRPr>
          </a:p>
        </p:txBody>
      </p:sp>
      <p:sp>
        <p:nvSpPr>
          <p:cNvPr id="6" name="矩形 5"/>
          <p:cNvSpPr/>
          <p:nvPr/>
        </p:nvSpPr>
        <p:spPr>
          <a:xfrm>
            <a:off x="2483768" y="11663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
        <p:nvSpPr>
          <p:cNvPr id="5" name="矩形 4"/>
          <p:cNvSpPr/>
          <p:nvPr/>
        </p:nvSpPr>
        <p:spPr>
          <a:xfrm>
            <a:off x="2483768" y="116632"/>
            <a:ext cx="3252301"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a:t>
            </a:r>
            <a:r>
              <a:rPr lang="en-US" altLang="zh-CN" sz="2400" b="1">
                <a:solidFill>
                  <a:schemeClr val="bg1"/>
                </a:solidFill>
              </a:rPr>
              <a:t>Java</a:t>
            </a:r>
            <a:r>
              <a:rPr lang="zh-CN" altLang="en-US" sz="2400" b="1">
                <a:solidFill>
                  <a:schemeClr val="bg1"/>
                </a:solidFill>
              </a:rPr>
              <a:t>客户端</a:t>
            </a:r>
            <a:r>
              <a:rPr lang="en-US" altLang="zh-CN" sz="2400" b="1">
                <a:solidFill>
                  <a:schemeClr val="bg1"/>
                </a:solidFill>
              </a:rPr>
              <a:t>Jedis</a:t>
            </a:r>
          </a:p>
        </p:txBody>
      </p:sp>
    </p:spTree>
    <p:extLst>
      <p:ext uri="{BB962C8B-B14F-4D97-AF65-F5344CB8AC3E}">
        <p14:creationId xmlns:p14="http://schemas.microsoft.com/office/powerpoint/2010/main" val="22918331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2492896"/>
            <a:ext cx="7776864" cy="2585323"/>
          </a:xfrm>
          <a:prstGeom prst="rect">
            <a:avLst/>
          </a:prstGeom>
        </p:spPr>
        <p:txBody>
          <a:bodyPr wrap="square">
            <a:spAutoFit/>
          </a:bodyPr>
          <a:lstStyle/>
          <a:p>
            <a:r>
              <a:rPr lang="en-US" altLang="zh-CN" b="1">
                <a:solidFill>
                  <a:srgbClr val="7F0055"/>
                </a:solidFill>
                <a:latin typeface="Verdana" panose="020B0604030504040204" pitchFamily="34" charset="0"/>
              </a:rPr>
              <a:t>public</a:t>
            </a:r>
            <a:r>
              <a:rPr lang="en-US" altLang="zh-CN">
                <a:solidFill>
                  <a:srgbClr val="000000"/>
                </a:solidFill>
                <a:latin typeface="Verdana" panose="020B0604030504040204" pitchFamily="34" charset="0"/>
              </a:rPr>
              <a:t> </a:t>
            </a:r>
            <a:r>
              <a:rPr lang="en-US" altLang="zh-CN" b="1">
                <a:solidFill>
                  <a:srgbClr val="7F0055"/>
                </a:solidFill>
                <a:latin typeface="Verdana" panose="020B0604030504040204" pitchFamily="34" charset="0"/>
              </a:rPr>
              <a:t>class</a:t>
            </a:r>
            <a:r>
              <a:rPr lang="en-US" altLang="zh-CN">
                <a:solidFill>
                  <a:srgbClr val="000000"/>
                </a:solidFill>
                <a:latin typeface="Verdana" panose="020B0604030504040204" pitchFamily="34" charset="0"/>
              </a:rPr>
              <a:t> Demo01 {</a:t>
            </a:r>
            <a:endParaRPr lang="en-US" altLang="zh-CN" sz="9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a:t>
            </a:r>
            <a:r>
              <a:rPr lang="en-US" altLang="zh-CN" b="1">
                <a:solidFill>
                  <a:srgbClr val="7F0055"/>
                </a:solidFill>
                <a:latin typeface="Verdana" panose="020B0604030504040204" pitchFamily="34" charset="0"/>
              </a:rPr>
              <a:t>public</a:t>
            </a:r>
            <a:r>
              <a:rPr lang="en-US" altLang="zh-CN">
                <a:solidFill>
                  <a:srgbClr val="000000"/>
                </a:solidFill>
                <a:latin typeface="Verdana" panose="020B0604030504040204" pitchFamily="34" charset="0"/>
              </a:rPr>
              <a:t> </a:t>
            </a:r>
            <a:r>
              <a:rPr lang="en-US" altLang="zh-CN" b="1">
                <a:solidFill>
                  <a:srgbClr val="7F0055"/>
                </a:solidFill>
                <a:latin typeface="Verdana" panose="020B0604030504040204" pitchFamily="34" charset="0"/>
              </a:rPr>
              <a:t>static</a:t>
            </a:r>
            <a:r>
              <a:rPr lang="en-US" altLang="zh-CN">
                <a:solidFill>
                  <a:srgbClr val="000000"/>
                </a:solidFill>
                <a:latin typeface="Verdana" panose="020B0604030504040204" pitchFamily="34" charset="0"/>
              </a:rPr>
              <a:t> </a:t>
            </a:r>
            <a:r>
              <a:rPr lang="en-US" altLang="zh-CN" b="1">
                <a:solidFill>
                  <a:srgbClr val="7F0055"/>
                </a:solidFill>
                <a:latin typeface="Verdana" panose="020B0604030504040204" pitchFamily="34" charset="0"/>
              </a:rPr>
              <a:t>void</a:t>
            </a:r>
            <a:r>
              <a:rPr lang="en-US" altLang="zh-CN">
                <a:solidFill>
                  <a:srgbClr val="000000"/>
                </a:solidFill>
                <a:latin typeface="Verdana" panose="020B0604030504040204" pitchFamily="34" charset="0"/>
              </a:rPr>
              <a:t> main(String[] args) {</a:t>
            </a:r>
            <a:endParaRPr lang="en-US" altLang="zh-CN" sz="900">
              <a:solidFill>
                <a:srgbClr val="000000"/>
              </a:solidFill>
              <a:latin typeface="Verdana" panose="020B0604030504040204" pitchFamily="34" charset="0"/>
            </a:endParaRPr>
          </a:p>
          <a:p>
            <a:r>
              <a:rPr lang="zh-CN" altLang="en-US">
                <a:solidFill>
                  <a:srgbClr val="000000"/>
                </a:solidFill>
                <a:latin typeface="Verdana" panose="020B0604030504040204" pitchFamily="34" charset="0"/>
              </a:rPr>
              <a:t>    </a:t>
            </a:r>
            <a:r>
              <a:rPr lang="en-US" altLang="zh-CN">
                <a:solidFill>
                  <a:srgbClr val="3F7F5F"/>
                </a:solidFill>
                <a:latin typeface="Verdana" panose="020B0604030504040204" pitchFamily="34" charset="0"/>
              </a:rPr>
              <a:t>//</a:t>
            </a:r>
            <a:r>
              <a:rPr lang="zh-CN" altLang="en-US">
                <a:solidFill>
                  <a:srgbClr val="3F7F5F"/>
                </a:solidFill>
                <a:latin typeface="Verdana" panose="020B0604030504040204" pitchFamily="34" charset="0"/>
              </a:rPr>
              <a:t>连接本地的 </a:t>
            </a:r>
            <a:r>
              <a:rPr lang="en-US" altLang="zh-CN">
                <a:solidFill>
                  <a:srgbClr val="3F7F5F"/>
                </a:solidFill>
                <a:latin typeface="Verdana" panose="020B0604030504040204" pitchFamily="34" charset="0"/>
                <a:ea typeface="Verdana" panose="020B0604030504040204" pitchFamily="34" charset="0"/>
              </a:rPr>
              <a:t>Redis</a:t>
            </a:r>
            <a:r>
              <a:rPr lang="zh-CN" altLang="en-US">
                <a:solidFill>
                  <a:srgbClr val="3F7F5F"/>
                </a:solidFill>
                <a:latin typeface="Verdana" panose="020B0604030504040204" pitchFamily="34" charset="0"/>
                <a:ea typeface="Verdana" panose="020B0604030504040204" pitchFamily="34" charset="0"/>
              </a:rPr>
              <a:t> 服务</a:t>
            </a:r>
            <a:endParaRPr lang="zh-CN" altLang="en-US" sz="900">
              <a:solidFill>
                <a:srgbClr val="3F7F5F"/>
              </a:solidFill>
              <a:latin typeface="Verdana" panose="020B0604030504040204" pitchFamily="34" charset="0"/>
              <a:ea typeface="Verdana" panose="020B0604030504040204" pitchFamily="34" charset="0"/>
            </a:endParaRPr>
          </a:p>
          <a:p>
            <a:r>
              <a:rPr lang="zh-CN" altLang="en-US">
                <a:solidFill>
                  <a:srgbClr val="000000"/>
                </a:solidFill>
                <a:latin typeface="Verdana" panose="020B0604030504040204" pitchFamily="34" charset="0"/>
              </a:rPr>
              <a:t>    </a:t>
            </a:r>
            <a:r>
              <a:rPr lang="en-US" altLang="zh-CN">
                <a:solidFill>
                  <a:srgbClr val="000000"/>
                </a:solidFill>
                <a:latin typeface="Verdana" panose="020B0604030504040204" pitchFamily="34" charset="0"/>
                <a:ea typeface="Verdana" panose="020B0604030504040204" pitchFamily="34" charset="0"/>
              </a:rPr>
              <a:t>Jedis</a:t>
            </a:r>
            <a:r>
              <a:rPr lang="zh-CN" altLang="en-US">
                <a:solidFill>
                  <a:srgbClr val="000000"/>
                </a:solidFill>
                <a:latin typeface="Verdana" panose="020B0604030504040204" pitchFamily="34" charset="0"/>
                <a:ea typeface="Verdana" panose="020B0604030504040204" pitchFamily="34" charset="0"/>
              </a:rPr>
              <a:t> </a:t>
            </a:r>
            <a:r>
              <a:rPr lang="en-US" altLang="zh-CN">
                <a:solidFill>
                  <a:srgbClr val="000000"/>
                </a:solidFill>
                <a:latin typeface="Verdana" panose="020B0604030504040204" pitchFamily="34" charset="0"/>
                <a:ea typeface="Verdana" panose="020B0604030504040204" pitchFamily="34" charset="0"/>
              </a:rPr>
              <a:t>jedis = </a:t>
            </a:r>
            <a:r>
              <a:rPr lang="en-US" altLang="zh-CN" b="1">
                <a:solidFill>
                  <a:srgbClr val="7F0055"/>
                </a:solidFill>
                <a:latin typeface="Verdana" panose="020B0604030504040204" pitchFamily="34" charset="0"/>
                <a:ea typeface="Verdana" panose="020B0604030504040204" pitchFamily="34" charset="0"/>
              </a:rPr>
              <a:t>new</a:t>
            </a:r>
            <a:r>
              <a:rPr lang="zh-CN" altLang="en-US">
                <a:solidFill>
                  <a:srgbClr val="000000"/>
                </a:solidFill>
                <a:latin typeface="Verdana" panose="020B0604030504040204" pitchFamily="34" charset="0"/>
                <a:ea typeface="Verdana" panose="020B0604030504040204" pitchFamily="34" charset="0"/>
              </a:rPr>
              <a:t> </a:t>
            </a:r>
            <a:r>
              <a:rPr lang="en-US" altLang="zh-CN">
                <a:solidFill>
                  <a:srgbClr val="000000"/>
                </a:solidFill>
                <a:latin typeface="Verdana" panose="020B0604030504040204" pitchFamily="34" charset="0"/>
                <a:ea typeface="Verdana" panose="020B0604030504040204" pitchFamily="34" charset="0"/>
              </a:rPr>
              <a:t>Jedis(</a:t>
            </a:r>
            <a:r>
              <a:rPr lang="en-US" altLang="zh-CN">
                <a:solidFill>
                  <a:srgbClr val="2A00FF"/>
                </a:solidFill>
                <a:latin typeface="Verdana" panose="020B0604030504040204" pitchFamily="34" charset="0"/>
                <a:ea typeface="Verdana" panose="020B0604030504040204" pitchFamily="34" charset="0"/>
              </a:rPr>
              <a:t>"127.0.0.1"</a:t>
            </a:r>
            <a:r>
              <a:rPr lang="en-US" altLang="zh-CN">
                <a:solidFill>
                  <a:srgbClr val="000000"/>
                </a:solidFill>
                <a:latin typeface="Verdana" panose="020B0604030504040204" pitchFamily="34" charset="0"/>
                <a:ea typeface="Verdana" panose="020B0604030504040204" pitchFamily="34" charset="0"/>
              </a:rPr>
              <a:t>,6379);</a:t>
            </a:r>
            <a:endParaRPr lang="zh-CN" altLang="en-US" sz="900">
              <a:solidFill>
                <a:srgbClr val="000000"/>
              </a:solidFill>
              <a:latin typeface="Verdana" panose="020B0604030504040204" pitchFamily="34" charset="0"/>
              <a:ea typeface="Verdana" panose="020B0604030504040204" pitchFamily="34" charset="0"/>
            </a:endParaRPr>
          </a:p>
          <a:p>
            <a:r>
              <a:rPr lang="zh-CN" altLang="en-US">
                <a:solidFill>
                  <a:srgbClr val="000000"/>
                </a:solidFill>
                <a:latin typeface="Verdana" panose="020B0604030504040204" pitchFamily="34" charset="0"/>
              </a:rPr>
              <a:t>    </a:t>
            </a:r>
            <a:r>
              <a:rPr lang="en-US" altLang="zh-CN">
                <a:solidFill>
                  <a:srgbClr val="3F7F5F"/>
                </a:solidFill>
                <a:latin typeface="Verdana" panose="020B0604030504040204" pitchFamily="34" charset="0"/>
                <a:ea typeface="Verdana" panose="020B0604030504040204" pitchFamily="34" charset="0"/>
              </a:rPr>
              <a:t>//</a:t>
            </a:r>
            <a:r>
              <a:rPr lang="zh-CN" altLang="en-US">
                <a:solidFill>
                  <a:srgbClr val="3F7F5F"/>
                </a:solidFill>
                <a:latin typeface="Verdana" panose="020B0604030504040204" pitchFamily="34" charset="0"/>
                <a:ea typeface="Verdana" panose="020B0604030504040204" pitchFamily="34" charset="0"/>
              </a:rPr>
              <a:t>查看服务是否运行，打出</a:t>
            </a:r>
            <a:r>
              <a:rPr lang="en-US" altLang="zh-CN">
                <a:solidFill>
                  <a:srgbClr val="3F7F5F"/>
                </a:solidFill>
                <a:latin typeface="Verdana" panose="020B0604030504040204" pitchFamily="34" charset="0"/>
                <a:ea typeface="Verdana" panose="020B0604030504040204" pitchFamily="34" charset="0"/>
              </a:rPr>
              <a:t>pong</a:t>
            </a:r>
            <a:r>
              <a:rPr lang="zh-CN" altLang="en-US">
                <a:solidFill>
                  <a:srgbClr val="3F7F5F"/>
                </a:solidFill>
                <a:latin typeface="Verdana" panose="020B0604030504040204" pitchFamily="34" charset="0"/>
                <a:ea typeface="Verdana" panose="020B0604030504040204" pitchFamily="34" charset="0"/>
              </a:rPr>
              <a:t>表示</a:t>
            </a:r>
            <a:r>
              <a:rPr lang="en-US" altLang="zh-CN">
                <a:solidFill>
                  <a:srgbClr val="3F7F5F"/>
                </a:solidFill>
                <a:latin typeface="Verdana" panose="020B0604030504040204" pitchFamily="34" charset="0"/>
                <a:ea typeface="Verdana" panose="020B0604030504040204" pitchFamily="34" charset="0"/>
              </a:rPr>
              <a:t>OK</a:t>
            </a:r>
            <a:endParaRPr lang="zh-CN" altLang="en-US" sz="900">
              <a:solidFill>
                <a:srgbClr val="3F7F5F"/>
              </a:solidFill>
              <a:latin typeface="Verdana" panose="020B0604030504040204" pitchFamily="34" charset="0"/>
              <a:ea typeface="Verdana" panose="020B0604030504040204" pitchFamily="34" charset="0"/>
            </a:endParaRPr>
          </a:p>
          <a:p>
            <a:r>
              <a:rPr lang="zh-CN" altLang="en-US">
                <a:solidFill>
                  <a:srgbClr val="000000"/>
                </a:solidFill>
                <a:latin typeface="Verdana" panose="020B0604030504040204" pitchFamily="34" charset="0"/>
              </a:rPr>
              <a:t>    </a:t>
            </a:r>
            <a:r>
              <a:rPr lang="en-US" altLang="zh-CN">
                <a:solidFill>
                  <a:srgbClr val="000000"/>
                </a:solidFill>
                <a:latin typeface="Verdana" panose="020B0604030504040204" pitchFamily="34" charset="0"/>
                <a:ea typeface="Verdana" panose="020B0604030504040204" pitchFamily="34" charset="0"/>
              </a:rPr>
              <a:t>System.</a:t>
            </a:r>
            <a:r>
              <a:rPr lang="en-US" altLang="zh-CN" i="1">
                <a:solidFill>
                  <a:srgbClr val="0000C0"/>
                </a:solidFill>
                <a:latin typeface="Verdana" panose="020B0604030504040204" pitchFamily="34" charset="0"/>
                <a:ea typeface="Verdana" panose="020B0604030504040204" pitchFamily="34" charset="0"/>
              </a:rPr>
              <a:t>out</a:t>
            </a:r>
            <a:r>
              <a:rPr lang="en-US" altLang="zh-CN">
                <a:solidFill>
                  <a:srgbClr val="000000"/>
                </a:solidFill>
                <a:latin typeface="Verdana" panose="020B0604030504040204" pitchFamily="34" charset="0"/>
                <a:ea typeface="Verdana" panose="020B0604030504040204" pitchFamily="34" charset="0"/>
              </a:rPr>
              <a:t>.println(</a:t>
            </a:r>
            <a:r>
              <a:rPr lang="en-US" altLang="zh-CN">
                <a:solidFill>
                  <a:srgbClr val="2A00FF"/>
                </a:solidFill>
                <a:latin typeface="Verdana" panose="020B0604030504040204" pitchFamily="34" charset="0"/>
                <a:ea typeface="Verdana" panose="020B0604030504040204" pitchFamily="34" charset="0"/>
              </a:rPr>
              <a:t>"connection is OK==========&gt;: "</a:t>
            </a:r>
            <a:r>
              <a:rPr lang="en-US" altLang="zh-CN">
                <a:solidFill>
                  <a:srgbClr val="000000"/>
                </a:solidFill>
                <a:latin typeface="Verdana" panose="020B0604030504040204" pitchFamily="34" charset="0"/>
                <a:ea typeface="Verdana" panose="020B0604030504040204" pitchFamily="34" charset="0"/>
              </a:rPr>
              <a:t>+jedis.ping());</a:t>
            </a:r>
            <a:endParaRPr lang="zh-CN" altLang="en-US" sz="900">
              <a:solidFill>
                <a:srgbClr val="000000"/>
              </a:solidFill>
              <a:latin typeface="Verdana" panose="020B0604030504040204" pitchFamily="34" charset="0"/>
              <a:ea typeface="Verdana" panose="020B0604030504040204" pitchFamily="34" charset="0"/>
            </a:endParaRPr>
          </a:p>
          <a:p>
            <a:r>
              <a:rPr lang="zh-CN" altLang="en-US">
                <a:solidFill>
                  <a:srgbClr val="000000"/>
                </a:solidFill>
                <a:latin typeface="Verdana" panose="020B0604030504040204" pitchFamily="34" charset="0"/>
              </a:rPr>
              <a:t>  </a:t>
            </a:r>
            <a:r>
              <a:rPr lang="en-US" altLang="zh-CN">
                <a:solidFill>
                  <a:srgbClr val="000000"/>
                </a:solidFill>
                <a:latin typeface="Verdana" panose="020B0604030504040204" pitchFamily="34" charset="0"/>
                <a:ea typeface="Verdana" panose="020B0604030504040204" pitchFamily="34" charset="0"/>
              </a:rPr>
              <a:t>}</a:t>
            </a:r>
            <a:endParaRPr lang="zh-CN" altLang="en-US" sz="900">
              <a:solidFill>
                <a:srgbClr val="000000"/>
              </a:solidFill>
              <a:latin typeface="Verdana" panose="020B0604030504040204" pitchFamily="34" charset="0"/>
              <a:ea typeface="Verdana" panose="020B0604030504040204" pitchFamily="34" charset="0"/>
            </a:endParaRPr>
          </a:p>
          <a:p>
            <a:r>
              <a:rPr lang="en-US" altLang="zh-CN">
                <a:solidFill>
                  <a:srgbClr val="000000"/>
                </a:solidFill>
                <a:latin typeface="Verdana" panose="020B0604030504040204" pitchFamily="34" charset="0"/>
                <a:ea typeface="Verdana" panose="020B0604030504040204" pitchFamily="34" charset="0"/>
              </a:rPr>
              <a:t>}</a:t>
            </a:r>
            <a:endParaRPr lang="zh-CN" altLang="en-US" sz="900">
              <a:solidFill>
                <a:srgbClr val="000000"/>
              </a:solidFill>
              <a:latin typeface="Verdana" panose="020B0604030504040204" pitchFamily="34" charset="0"/>
              <a:ea typeface="Verdana" panose="020B0604030504040204" pitchFamily="34" charset="0"/>
            </a:endParaRPr>
          </a:p>
        </p:txBody>
      </p:sp>
      <p:sp>
        <p:nvSpPr>
          <p:cNvPr id="3" name="矩形 2"/>
          <p:cNvSpPr/>
          <p:nvPr/>
        </p:nvSpPr>
        <p:spPr>
          <a:xfrm>
            <a:off x="521902" y="1484784"/>
            <a:ext cx="2807179"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测试连通性</a:t>
            </a:r>
          </a:p>
        </p:txBody>
      </p:sp>
      <p:sp>
        <p:nvSpPr>
          <p:cNvPr id="4" name="矩形 3"/>
          <p:cNvSpPr/>
          <p:nvPr/>
        </p:nvSpPr>
        <p:spPr>
          <a:xfrm>
            <a:off x="2483768" y="116632"/>
            <a:ext cx="3252301"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a:t>
            </a:r>
            <a:r>
              <a:rPr lang="en-US" altLang="zh-CN" sz="2400" b="1">
                <a:solidFill>
                  <a:schemeClr val="bg1"/>
                </a:solidFill>
              </a:rPr>
              <a:t>Java</a:t>
            </a:r>
            <a:r>
              <a:rPr lang="zh-CN" altLang="en-US" sz="2400" b="1">
                <a:solidFill>
                  <a:schemeClr val="bg1"/>
                </a:solidFill>
              </a:rPr>
              <a:t>客户端</a:t>
            </a:r>
            <a:r>
              <a:rPr lang="en-US" altLang="zh-CN" sz="2400" b="1">
                <a:solidFill>
                  <a:schemeClr val="bg1"/>
                </a:solidFill>
              </a:rPr>
              <a:t>Jedis</a:t>
            </a:r>
          </a:p>
        </p:txBody>
      </p:sp>
    </p:spTree>
    <p:extLst>
      <p:ext uri="{BB962C8B-B14F-4D97-AF65-F5344CB8AC3E}">
        <p14:creationId xmlns:p14="http://schemas.microsoft.com/office/powerpoint/2010/main" val="15160295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1902" y="1988840"/>
            <a:ext cx="8208912" cy="2862322"/>
          </a:xfrm>
          <a:prstGeom prst="rect">
            <a:avLst/>
          </a:prstGeom>
        </p:spPr>
        <p:txBody>
          <a:bodyPr wrap="square">
            <a:spAutoFit/>
          </a:bodyPr>
          <a:lstStyle/>
          <a:p>
            <a:r>
              <a:rPr lang="en-US" altLang="zh-CN" b="1">
                <a:solidFill>
                  <a:srgbClr val="7F0055"/>
                </a:solidFill>
                <a:latin typeface="Verdana" panose="020B0604030504040204" pitchFamily="34" charset="0"/>
              </a:rPr>
              <a:t> </a:t>
            </a:r>
            <a:endParaRPr lang="fr-FR"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a:t>
            </a:r>
            <a:r>
              <a:rPr lang="en-US" altLang="zh-CN">
                <a:solidFill>
                  <a:srgbClr val="3F7F5F"/>
                </a:solidFill>
                <a:latin typeface="Verdana" panose="020B0604030504040204" pitchFamily="34" charset="0"/>
              </a:rPr>
              <a:t>//key</a:t>
            </a:r>
            <a:endParaRPr lang="en-US" altLang="zh-CN" sz="1100">
              <a:solidFill>
                <a:srgbClr val="3F7F5F"/>
              </a:solidFill>
              <a:latin typeface="Verdana" panose="020B0604030504040204" pitchFamily="34" charset="0"/>
            </a:endParaRPr>
          </a:p>
          <a:p>
            <a:r>
              <a:rPr lang="en-US" altLang="zh-CN">
                <a:solidFill>
                  <a:srgbClr val="000000"/>
                </a:solidFill>
                <a:latin typeface="Verdana" panose="020B0604030504040204" pitchFamily="34" charset="0"/>
              </a:rPr>
              <a:t>     Set&lt;String&gt; keys = jedis.keys(</a:t>
            </a:r>
            <a:r>
              <a:rPr lang="en-US" altLang="zh-CN">
                <a:solidFill>
                  <a:srgbClr val="2A00FF"/>
                </a:solidFill>
                <a:latin typeface="Verdana" panose="020B0604030504040204" pitchFamily="34" charset="0"/>
              </a:rPr>
              <a:t>"*"</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a:t>
            </a:r>
            <a:r>
              <a:rPr lang="en-US" altLang="zh-CN" b="1">
                <a:solidFill>
                  <a:srgbClr val="7F0055"/>
                </a:solidFill>
                <a:latin typeface="Verdana" panose="020B0604030504040204" pitchFamily="34" charset="0"/>
              </a:rPr>
              <a:t>for</a:t>
            </a:r>
            <a:r>
              <a:rPr lang="en-US" altLang="zh-CN">
                <a:solidFill>
                  <a:srgbClr val="000000"/>
                </a:solidFill>
                <a:latin typeface="Verdana" panose="020B0604030504040204" pitchFamily="34" charset="0"/>
              </a:rPr>
              <a:t> (Iterator iterator = keys.iterator(); iterator.hasNext();) {</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String key = (String) iterator.next();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.println(key);</a:t>
            </a:r>
            <a:endParaRPr lang="en-US" altLang="zh-CN" sz="1100">
              <a:solidFill>
                <a:srgbClr val="000000"/>
              </a:solidFill>
              <a:latin typeface="Verdana" panose="020B0604030504040204" pitchFamily="34" charset="0"/>
            </a:endParaRPr>
          </a:p>
          <a:p>
            <a:r>
              <a:rPr lang="zh-CN" altLang="en-US">
                <a:solidFill>
                  <a:srgbClr val="000000"/>
                </a:solidFill>
                <a:latin typeface="Verdana" panose="020B0604030504040204" pitchFamily="34" charset="0"/>
              </a:rPr>
              <a:t>     </a:t>
            </a:r>
            <a:r>
              <a:rPr lang="en-US" altLang="zh-CN">
                <a:solidFill>
                  <a:srgbClr val="000000"/>
                </a:solidFill>
                <a:latin typeface="Verdana" panose="020B0604030504040204" pitchFamily="34" charset="0"/>
              </a:rPr>
              <a:t>}</a:t>
            </a:r>
            <a:endParaRPr lang="zh-CN" altLang="en-US"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a:t>
            </a:r>
            <a:r>
              <a:rPr lang="en-US" altLang="zh-CN">
                <a:solidFill>
                  <a:srgbClr val="2A00FF"/>
                </a:solidFill>
                <a:latin typeface="Verdana" panose="020B0604030504040204" pitchFamily="34" charset="0"/>
              </a:rPr>
              <a:t>"jedis.exists====&gt;"</a:t>
            </a:r>
            <a:r>
              <a:rPr lang="en-US" altLang="zh-CN">
                <a:solidFill>
                  <a:srgbClr val="000000"/>
                </a:solidFill>
                <a:latin typeface="Verdana" panose="020B0604030504040204" pitchFamily="34" charset="0"/>
              </a:rPr>
              <a:t>+jedis.exists(</a:t>
            </a:r>
            <a:r>
              <a:rPr lang="en-US" altLang="zh-CN">
                <a:solidFill>
                  <a:srgbClr val="2A00FF"/>
                </a:solidFill>
                <a:latin typeface="Verdana" panose="020B0604030504040204" pitchFamily="34" charset="0"/>
              </a:rPr>
              <a:t>"k2"</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.println(jedis.ttl(</a:t>
            </a:r>
            <a:r>
              <a:rPr lang="en-US" altLang="zh-CN">
                <a:solidFill>
                  <a:srgbClr val="2A00FF"/>
                </a:solidFill>
                <a:latin typeface="Verdana" panose="020B0604030504040204" pitchFamily="34" charset="0"/>
              </a:rPr>
              <a:t>"k1"</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a:t>
            </a:r>
            <a:r>
              <a:rPr lang="en-US" altLang="zh-CN">
                <a:solidFill>
                  <a:srgbClr val="3F7F5F"/>
                </a:solidFill>
                <a:latin typeface="Verdana" panose="020B0604030504040204" pitchFamily="34" charset="0"/>
              </a:rPr>
              <a:t> </a:t>
            </a:r>
            <a:endParaRPr lang="zh-CN" altLang="en-US"/>
          </a:p>
        </p:txBody>
      </p:sp>
      <p:sp>
        <p:nvSpPr>
          <p:cNvPr id="5" name="矩形 4"/>
          <p:cNvSpPr/>
          <p:nvPr/>
        </p:nvSpPr>
        <p:spPr>
          <a:xfrm>
            <a:off x="521902" y="1484784"/>
            <a:ext cx="288412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Key</a:t>
            </a:r>
            <a:endParaRPr lang="zh-CN" altLang="en-US" sz="2400" b="1">
              <a:solidFill>
                <a:srgbClr val="007C6A"/>
              </a:solidFill>
              <a:latin typeface="Arial" panose="020B0604020202020204" pitchFamily="34" charset="0"/>
            </a:endParaRPr>
          </a:p>
        </p:txBody>
      </p:sp>
      <p:sp>
        <p:nvSpPr>
          <p:cNvPr id="6" name="矩形 5"/>
          <p:cNvSpPr/>
          <p:nvPr/>
        </p:nvSpPr>
        <p:spPr>
          <a:xfrm>
            <a:off x="2483768" y="116632"/>
            <a:ext cx="3252301"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a:t>
            </a:r>
            <a:r>
              <a:rPr lang="en-US" altLang="zh-CN" sz="2400" b="1">
                <a:solidFill>
                  <a:schemeClr val="bg1"/>
                </a:solidFill>
              </a:rPr>
              <a:t>Java</a:t>
            </a:r>
            <a:r>
              <a:rPr lang="zh-CN" altLang="en-US" sz="2400" b="1">
                <a:solidFill>
                  <a:schemeClr val="bg1"/>
                </a:solidFill>
              </a:rPr>
              <a:t>客户端</a:t>
            </a:r>
            <a:r>
              <a:rPr lang="en-US" altLang="zh-CN" sz="2400" b="1">
                <a:solidFill>
                  <a:schemeClr val="bg1"/>
                </a:solidFill>
              </a:rPr>
              <a:t>Jedis</a:t>
            </a:r>
          </a:p>
        </p:txBody>
      </p:sp>
    </p:spTree>
    <p:extLst>
      <p:ext uri="{BB962C8B-B14F-4D97-AF65-F5344CB8AC3E}">
        <p14:creationId xmlns:p14="http://schemas.microsoft.com/office/powerpoint/2010/main" val="36351048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1052736"/>
            <a:ext cx="320632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String</a:t>
            </a:r>
            <a:endParaRPr lang="zh-CN" altLang="en-US" sz="2400" b="1">
              <a:solidFill>
                <a:srgbClr val="007C6A"/>
              </a:solidFill>
              <a:latin typeface="Arial" panose="020B0604020202020204" pitchFamily="34" charset="0"/>
            </a:endParaRPr>
          </a:p>
        </p:txBody>
      </p:sp>
      <p:sp>
        <p:nvSpPr>
          <p:cNvPr id="2" name="矩形 1"/>
          <p:cNvSpPr/>
          <p:nvPr/>
        </p:nvSpPr>
        <p:spPr>
          <a:xfrm>
            <a:off x="467544" y="1916832"/>
            <a:ext cx="8316416" cy="1477328"/>
          </a:xfrm>
          <a:prstGeom prst="rect">
            <a:avLst/>
          </a:prstGeom>
        </p:spPr>
        <p:txBody>
          <a:bodyPr wrap="square">
            <a:spAutoFit/>
          </a:bodyPr>
          <a:lstStyle/>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.println(jedis.get(</a:t>
            </a:r>
            <a:r>
              <a:rPr lang="en-US" altLang="zh-CN">
                <a:solidFill>
                  <a:srgbClr val="2A00FF"/>
                </a:solidFill>
                <a:latin typeface="Verdana" panose="020B0604030504040204" pitchFamily="34" charset="0"/>
              </a:rPr>
              <a:t>"k1"</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jedis.set(</a:t>
            </a:r>
            <a:r>
              <a:rPr lang="en-US" altLang="zh-CN">
                <a:solidFill>
                  <a:srgbClr val="2A00FF"/>
                </a:solidFill>
                <a:latin typeface="Verdana" panose="020B0604030504040204" pitchFamily="34" charset="0"/>
              </a:rPr>
              <a:t>"k4"</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"k4_Redis"</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a:t>
            </a:r>
            <a:r>
              <a:rPr lang="en-US" altLang="zh-CN">
                <a:solidFill>
                  <a:srgbClr val="2A00FF"/>
                </a:solidFill>
                <a:latin typeface="Verdana" panose="020B0604030504040204" pitchFamily="34" charset="0"/>
              </a:rPr>
              <a:t>"----------------------------------------"</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nb-NO" altLang="zh-CN">
                <a:solidFill>
                  <a:srgbClr val="000000"/>
                </a:solidFill>
                <a:latin typeface="Verdana" panose="020B0604030504040204" pitchFamily="34" charset="0"/>
              </a:rPr>
              <a:t>     jedis.mset(</a:t>
            </a:r>
            <a:r>
              <a:rPr lang="nb-NO" altLang="zh-CN">
                <a:solidFill>
                  <a:srgbClr val="2A00FF"/>
                </a:solidFill>
                <a:latin typeface="Verdana" panose="020B0604030504040204" pitchFamily="34" charset="0"/>
              </a:rPr>
              <a:t>"str1"</a:t>
            </a:r>
            <a:r>
              <a:rPr lang="nb-NO" altLang="zh-CN">
                <a:solidFill>
                  <a:srgbClr val="000000"/>
                </a:solidFill>
                <a:latin typeface="Verdana" panose="020B0604030504040204" pitchFamily="34" charset="0"/>
              </a:rPr>
              <a:t>,</a:t>
            </a:r>
            <a:r>
              <a:rPr lang="nb-NO" altLang="zh-CN">
                <a:solidFill>
                  <a:srgbClr val="2A00FF"/>
                </a:solidFill>
                <a:latin typeface="Verdana" panose="020B0604030504040204" pitchFamily="34" charset="0"/>
              </a:rPr>
              <a:t>"v1"</a:t>
            </a:r>
            <a:r>
              <a:rPr lang="nb-NO" altLang="zh-CN">
                <a:solidFill>
                  <a:srgbClr val="000000"/>
                </a:solidFill>
                <a:latin typeface="Verdana" panose="020B0604030504040204" pitchFamily="34" charset="0"/>
              </a:rPr>
              <a:t>,</a:t>
            </a:r>
            <a:r>
              <a:rPr lang="nb-NO" altLang="zh-CN">
                <a:solidFill>
                  <a:srgbClr val="2A00FF"/>
                </a:solidFill>
                <a:latin typeface="Verdana" panose="020B0604030504040204" pitchFamily="34" charset="0"/>
              </a:rPr>
              <a:t>"str2"</a:t>
            </a:r>
            <a:r>
              <a:rPr lang="nb-NO" altLang="zh-CN">
                <a:solidFill>
                  <a:srgbClr val="000000"/>
                </a:solidFill>
                <a:latin typeface="Verdana" panose="020B0604030504040204" pitchFamily="34" charset="0"/>
              </a:rPr>
              <a:t>,</a:t>
            </a:r>
            <a:r>
              <a:rPr lang="nb-NO" altLang="zh-CN">
                <a:solidFill>
                  <a:srgbClr val="2A00FF"/>
                </a:solidFill>
                <a:latin typeface="Verdana" panose="020B0604030504040204" pitchFamily="34" charset="0"/>
              </a:rPr>
              <a:t>"v2"</a:t>
            </a:r>
            <a:r>
              <a:rPr lang="nb-NO" altLang="zh-CN">
                <a:solidFill>
                  <a:srgbClr val="000000"/>
                </a:solidFill>
                <a:latin typeface="Verdana" panose="020B0604030504040204" pitchFamily="34" charset="0"/>
              </a:rPr>
              <a:t>,</a:t>
            </a:r>
            <a:r>
              <a:rPr lang="nb-NO" altLang="zh-CN">
                <a:solidFill>
                  <a:srgbClr val="2A00FF"/>
                </a:solidFill>
                <a:latin typeface="Verdana" panose="020B0604030504040204" pitchFamily="34" charset="0"/>
              </a:rPr>
              <a:t>"str3"</a:t>
            </a:r>
            <a:r>
              <a:rPr lang="nb-NO" altLang="zh-CN">
                <a:solidFill>
                  <a:srgbClr val="000000"/>
                </a:solidFill>
                <a:latin typeface="Verdana" panose="020B0604030504040204" pitchFamily="34" charset="0"/>
              </a:rPr>
              <a:t>,</a:t>
            </a:r>
            <a:r>
              <a:rPr lang="nb-NO" altLang="zh-CN">
                <a:solidFill>
                  <a:srgbClr val="2A00FF"/>
                </a:solidFill>
                <a:latin typeface="Verdana" panose="020B0604030504040204" pitchFamily="34" charset="0"/>
              </a:rPr>
              <a:t>"v3"</a:t>
            </a:r>
            <a:r>
              <a:rPr lang="nb-NO" altLang="zh-CN">
                <a:solidFill>
                  <a:srgbClr val="000000"/>
                </a:solidFill>
                <a:latin typeface="Verdana" panose="020B0604030504040204" pitchFamily="34" charset="0"/>
              </a:rPr>
              <a:t>);</a:t>
            </a:r>
            <a:endParaRPr lang="nb-NO"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.println(jedis.mget(</a:t>
            </a:r>
            <a:r>
              <a:rPr lang="en-US" altLang="zh-CN">
                <a:solidFill>
                  <a:srgbClr val="2A00FF"/>
                </a:solidFill>
                <a:latin typeface="Verdana" panose="020B0604030504040204" pitchFamily="34" charset="0"/>
              </a:rPr>
              <a:t>"str1"</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"str2"</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"str3"</a:t>
            </a:r>
            <a:r>
              <a:rPr lang="en-US" altLang="zh-CN">
                <a:solidFill>
                  <a:srgbClr val="000000"/>
                </a:solidFill>
                <a:latin typeface="Verdana" panose="020B0604030504040204" pitchFamily="34" charset="0"/>
              </a:rPr>
              <a:t>));</a:t>
            </a:r>
            <a:endParaRPr lang="zh-CN" altLang="en-US"/>
          </a:p>
        </p:txBody>
      </p:sp>
      <p:sp>
        <p:nvSpPr>
          <p:cNvPr id="3" name="矩形 2"/>
          <p:cNvSpPr/>
          <p:nvPr/>
        </p:nvSpPr>
        <p:spPr>
          <a:xfrm>
            <a:off x="1259632" y="4797152"/>
            <a:ext cx="6984776" cy="1200329"/>
          </a:xfrm>
          <a:prstGeom prst="rect">
            <a:avLst/>
          </a:prstGeom>
        </p:spPr>
        <p:txBody>
          <a:bodyPr wrap="square">
            <a:spAutoFit/>
          </a:bodyPr>
          <a:lstStyle/>
          <a:p>
            <a:r>
              <a:rPr lang="en-US" altLang="zh-CN">
                <a:solidFill>
                  <a:srgbClr val="000000"/>
                </a:solidFill>
                <a:latin typeface="Verdana" panose="020B0604030504040204" pitchFamily="34" charset="0"/>
              </a:rPr>
              <a:t>List&lt;String&gt; list = jedis.lrange(</a:t>
            </a:r>
            <a:r>
              <a:rPr lang="en-US" altLang="zh-CN">
                <a:solidFill>
                  <a:srgbClr val="2A00FF"/>
                </a:solidFill>
                <a:latin typeface="Verdana" panose="020B0604030504040204" pitchFamily="34" charset="0"/>
              </a:rPr>
              <a:t>"mylist"</a:t>
            </a:r>
            <a:r>
              <a:rPr lang="en-US" altLang="zh-CN">
                <a:solidFill>
                  <a:srgbClr val="000000"/>
                </a:solidFill>
                <a:latin typeface="Verdana" panose="020B0604030504040204" pitchFamily="34" charset="0"/>
              </a:rPr>
              <a:t>,0,-1);</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a:t>
            </a:r>
            <a:r>
              <a:rPr lang="en-US" altLang="zh-CN" b="1">
                <a:solidFill>
                  <a:srgbClr val="7F0055"/>
                </a:solidFill>
                <a:latin typeface="Verdana" panose="020B0604030504040204" pitchFamily="34" charset="0"/>
              </a:rPr>
              <a:t>for</a:t>
            </a:r>
            <a:r>
              <a:rPr lang="en-US" altLang="zh-CN">
                <a:solidFill>
                  <a:srgbClr val="000000"/>
                </a:solidFill>
                <a:latin typeface="Verdana" panose="020B0604030504040204" pitchFamily="34" charset="0"/>
              </a:rPr>
              <a:t> (String element : list) {</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.println(element);</a:t>
            </a:r>
            <a:endParaRPr lang="en-US" altLang="zh-CN" sz="1100">
              <a:solidFill>
                <a:srgbClr val="000000"/>
              </a:solidFill>
              <a:latin typeface="Verdana" panose="020B0604030504040204" pitchFamily="34" charset="0"/>
            </a:endParaRPr>
          </a:p>
          <a:p>
            <a:r>
              <a:rPr lang="zh-CN" altLang="en-US">
                <a:solidFill>
                  <a:srgbClr val="000000"/>
                </a:solidFill>
                <a:latin typeface="Verdana" panose="020B0604030504040204" pitchFamily="34" charset="0"/>
              </a:rPr>
              <a:t>     </a:t>
            </a:r>
            <a:r>
              <a:rPr lang="en-US" altLang="zh-CN">
                <a:solidFill>
                  <a:srgbClr val="000000"/>
                </a:solidFill>
                <a:latin typeface="Verdana" panose="020B0604030504040204" pitchFamily="34" charset="0"/>
              </a:rPr>
              <a:t>}</a:t>
            </a:r>
            <a:endParaRPr lang="zh-CN" altLang="en-US" sz="1100">
              <a:solidFill>
                <a:srgbClr val="000000"/>
              </a:solidFill>
              <a:latin typeface="Verdana" panose="020B0604030504040204" pitchFamily="34" charset="0"/>
            </a:endParaRPr>
          </a:p>
        </p:txBody>
      </p:sp>
      <p:sp>
        <p:nvSpPr>
          <p:cNvPr id="6" name="矩形 5"/>
          <p:cNvSpPr/>
          <p:nvPr/>
        </p:nvSpPr>
        <p:spPr>
          <a:xfrm>
            <a:off x="467543" y="4005064"/>
            <a:ext cx="286488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List</a:t>
            </a:r>
            <a:endParaRPr lang="zh-CN" altLang="en-US" sz="2400" b="1">
              <a:solidFill>
                <a:srgbClr val="007C6A"/>
              </a:solidFill>
              <a:latin typeface="Arial" panose="020B0604020202020204" pitchFamily="34" charset="0"/>
            </a:endParaRPr>
          </a:p>
        </p:txBody>
      </p:sp>
      <p:sp>
        <p:nvSpPr>
          <p:cNvPr id="7" name="矩形 6"/>
          <p:cNvSpPr/>
          <p:nvPr/>
        </p:nvSpPr>
        <p:spPr>
          <a:xfrm>
            <a:off x="2483768" y="116632"/>
            <a:ext cx="3252301"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a:t>
            </a:r>
            <a:r>
              <a:rPr lang="en-US" altLang="zh-CN" sz="2400" b="1">
                <a:solidFill>
                  <a:schemeClr val="bg1"/>
                </a:solidFill>
              </a:rPr>
              <a:t>Java</a:t>
            </a:r>
            <a:r>
              <a:rPr lang="zh-CN" altLang="en-US" sz="2400" b="1">
                <a:solidFill>
                  <a:schemeClr val="bg1"/>
                </a:solidFill>
              </a:rPr>
              <a:t>客户端</a:t>
            </a:r>
            <a:r>
              <a:rPr lang="en-US" altLang="zh-CN" sz="2400" b="1">
                <a:solidFill>
                  <a:schemeClr val="bg1"/>
                </a:solidFill>
              </a:rPr>
              <a:t>Jedis</a:t>
            </a:r>
          </a:p>
        </p:txBody>
      </p:sp>
    </p:spTree>
    <p:extLst>
      <p:ext uri="{BB962C8B-B14F-4D97-AF65-F5344CB8AC3E}">
        <p14:creationId xmlns:p14="http://schemas.microsoft.com/office/powerpoint/2010/main" val="2458948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220072" y="2560968"/>
            <a:ext cx="1130454" cy="1076987"/>
          </a:xfrm>
          <a:prstGeom prst="rect">
            <a:avLst/>
          </a:prstGeom>
        </p:spPr>
      </p:pic>
      <p:pic>
        <p:nvPicPr>
          <p:cNvPr id="4" name="图片 3"/>
          <p:cNvPicPr>
            <a:picLocks noChangeAspect="1"/>
          </p:cNvPicPr>
          <p:nvPr/>
        </p:nvPicPr>
        <p:blipFill>
          <a:blip r:embed="rId3"/>
          <a:stretch>
            <a:fillRect/>
          </a:stretch>
        </p:blipFill>
        <p:spPr>
          <a:xfrm>
            <a:off x="150362" y="2413964"/>
            <a:ext cx="1313902" cy="1218187"/>
          </a:xfrm>
          <a:prstGeom prst="rect">
            <a:avLst/>
          </a:prstGeom>
        </p:spPr>
      </p:pic>
      <p:cxnSp>
        <p:nvCxnSpPr>
          <p:cNvPr id="5" name="直接箭头连接符 4"/>
          <p:cNvCxnSpPr/>
          <p:nvPr/>
        </p:nvCxnSpPr>
        <p:spPr>
          <a:xfrm flipV="1">
            <a:off x="3425235" y="1827814"/>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426374" y="747694"/>
            <a:ext cx="1163878" cy="1080120"/>
            <a:chOff x="5918239" y="3725516"/>
            <a:chExt cx="1179527" cy="1069652"/>
          </a:xfrm>
        </p:grpSpPr>
        <p:pic>
          <p:nvPicPr>
            <p:cNvPr id="9" name="图片 8"/>
            <p:cNvPicPr>
              <a:picLocks noChangeAspect="1"/>
            </p:cNvPicPr>
            <p:nvPr/>
          </p:nvPicPr>
          <p:blipFill>
            <a:blip r:embed="rId4"/>
            <a:stretch>
              <a:fillRect/>
            </a:stretch>
          </p:blipFill>
          <p:spPr>
            <a:xfrm>
              <a:off x="6214765" y="3725516"/>
              <a:ext cx="883001" cy="1069652"/>
            </a:xfrm>
            <a:prstGeom prst="rect">
              <a:avLst/>
            </a:prstGeom>
          </p:spPr>
        </p:pic>
        <p:pic>
          <p:nvPicPr>
            <p:cNvPr id="10" name="图片 9"/>
            <p:cNvPicPr>
              <a:picLocks noChangeAspect="1"/>
            </p:cNvPicPr>
            <p:nvPr/>
          </p:nvPicPr>
          <p:blipFill>
            <a:blip r:embed="rId5"/>
            <a:stretch>
              <a:fillRect/>
            </a:stretch>
          </p:blipFill>
          <p:spPr>
            <a:xfrm>
              <a:off x="5918239" y="4216548"/>
              <a:ext cx="669011" cy="578620"/>
            </a:xfrm>
            <a:prstGeom prst="rect">
              <a:avLst/>
            </a:prstGeom>
          </p:spPr>
        </p:pic>
      </p:grpSp>
      <p:cxnSp>
        <p:nvCxnSpPr>
          <p:cNvPr id="11" name="直接箭头连接符 10"/>
          <p:cNvCxnSpPr>
            <a:endCxn id="2" idx="1"/>
          </p:cNvCxnSpPr>
          <p:nvPr/>
        </p:nvCxnSpPr>
        <p:spPr>
          <a:xfrm flipV="1">
            <a:off x="3731544" y="3099462"/>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6"/>
          <a:stretch>
            <a:fillRect/>
          </a:stretch>
        </p:blipFill>
        <p:spPr>
          <a:xfrm>
            <a:off x="2601596" y="2495996"/>
            <a:ext cx="1011099" cy="1054125"/>
          </a:xfrm>
          <a:prstGeom prst="rect">
            <a:avLst/>
          </a:prstGeom>
        </p:spPr>
      </p:pic>
      <p:sp>
        <p:nvSpPr>
          <p:cNvPr id="22" name="TextBox 1"/>
          <p:cNvSpPr txBox="1"/>
          <p:nvPr/>
        </p:nvSpPr>
        <p:spPr>
          <a:xfrm>
            <a:off x="1967373" y="119922"/>
            <a:ext cx="3960440"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解决</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的压力</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5" name="图片 24"/>
          <p:cNvPicPr>
            <a:picLocks noChangeAspect="1"/>
          </p:cNvPicPr>
          <p:nvPr/>
        </p:nvPicPr>
        <p:blipFill>
          <a:blip r:embed="rId7"/>
          <a:stretch>
            <a:fillRect/>
          </a:stretch>
        </p:blipFill>
        <p:spPr>
          <a:xfrm>
            <a:off x="6365034" y="1846275"/>
            <a:ext cx="520624" cy="621985"/>
          </a:xfrm>
          <a:prstGeom prst="rect">
            <a:avLst/>
          </a:prstGeom>
        </p:spPr>
      </p:pic>
      <p:pic>
        <p:nvPicPr>
          <p:cNvPr id="26" name="图片 25"/>
          <p:cNvPicPr>
            <a:picLocks noChangeAspect="1"/>
          </p:cNvPicPr>
          <p:nvPr/>
        </p:nvPicPr>
        <p:blipFill>
          <a:blip r:embed="rId7"/>
          <a:stretch>
            <a:fillRect/>
          </a:stretch>
        </p:blipFill>
        <p:spPr>
          <a:xfrm>
            <a:off x="6365034" y="2468260"/>
            <a:ext cx="500449" cy="597882"/>
          </a:xfrm>
          <a:prstGeom prst="rect">
            <a:avLst/>
          </a:prstGeom>
        </p:spPr>
      </p:pic>
      <p:pic>
        <p:nvPicPr>
          <p:cNvPr id="27" name="图片 26"/>
          <p:cNvPicPr>
            <a:picLocks noChangeAspect="1"/>
          </p:cNvPicPr>
          <p:nvPr/>
        </p:nvPicPr>
        <p:blipFill>
          <a:blip r:embed="rId7"/>
          <a:stretch>
            <a:fillRect/>
          </a:stretch>
        </p:blipFill>
        <p:spPr>
          <a:xfrm>
            <a:off x="6376416" y="3084157"/>
            <a:ext cx="500449" cy="597882"/>
          </a:xfrm>
          <a:prstGeom prst="rect">
            <a:avLst/>
          </a:prstGeom>
        </p:spPr>
      </p:pic>
      <p:cxnSp>
        <p:nvCxnSpPr>
          <p:cNvPr id="29" name="直接箭头连接符 28"/>
          <p:cNvCxnSpPr/>
          <p:nvPr/>
        </p:nvCxnSpPr>
        <p:spPr>
          <a:xfrm flipH="1">
            <a:off x="3653613" y="1884713"/>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1549859" y="3023057"/>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718966" y="3649343"/>
            <a:ext cx="1484394" cy="67138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TextBox 1"/>
          <p:cNvSpPr txBox="1"/>
          <p:nvPr/>
        </p:nvSpPr>
        <p:spPr>
          <a:xfrm>
            <a:off x="7056307" y="1622359"/>
            <a:ext cx="1624089" cy="1422441"/>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水平切分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垂直切分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读写分离</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0" name="组合 59"/>
          <p:cNvGrpSpPr/>
          <p:nvPr/>
        </p:nvGrpSpPr>
        <p:grpSpPr>
          <a:xfrm>
            <a:off x="5182397" y="3963660"/>
            <a:ext cx="1084173" cy="1080120"/>
            <a:chOff x="5283065" y="3846485"/>
            <a:chExt cx="1084173" cy="1080120"/>
          </a:xfrm>
        </p:grpSpPr>
        <p:pic>
          <p:nvPicPr>
            <p:cNvPr id="41" name="图片 40"/>
            <p:cNvPicPr>
              <a:picLocks noChangeAspect="1"/>
            </p:cNvPicPr>
            <p:nvPr/>
          </p:nvPicPr>
          <p:blipFill>
            <a:blip r:embed="rId4"/>
            <a:stretch>
              <a:fillRect/>
            </a:stretch>
          </p:blipFill>
          <p:spPr>
            <a:xfrm>
              <a:off x="5495952" y="3846485"/>
              <a:ext cx="871286" cy="1080120"/>
            </a:xfrm>
            <a:prstGeom prst="rect">
              <a:avLst/>
            </a:prstGeom>
          </p:spPr>
        </p:pic>
        <p:pic>
          <p:nvPicPr>
            <p:cNvPr id="51" name="图片 50"/>
            <p:cNvPicPr>
              <a:picLocks noChangeAspect="1"/>
            </p:cNvPicPr>
            <p:nvPr/>
          </p:nvPicPr>
          <p:blipFill>
            <a:blip r:embed="rId8"/>
            <a:stretch>
              <a:fillRect/>
            </a:stretch>
          </p:blipFill>
          <p:spPr>
            <a:xfrm>
              <a:off x="5283065" y="4271830"/>
              <a:ext cx="644748" cy="573125"/>
            </a:xfrm>
            <a:prstGeom prst="rect">
              <a:avLst/>
            </a:prstGeom>
          </p:spPr>
        </p:pic>
      </p:grpSp>
      <p:cxnSp>
        <p:nvCxnSpPr>
          <p:cNvPr id="54" name="直接箭头连接符 53"/>
          <p:cNvCxnSpPr/>
          <p:nvPr/>
        </p:nvCxnSpPr>
        <p:spPr>
          <a:xfrm>
            <a:off x="3215162" y="3709657"/>
            <a:ext cx="655470" cy="142208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3754276" y="4837229"/>
            <a:ext cx="1160905" cy="1080120"/>
            <a:chOff x="4557803" y="4861175"/>
            <a:chExt cx="1160905" cy="1080120"/>
          </a:xfrm>
        </p:grpSpPr>
        <p:pic>
          <p:nvPicPr>
            <p:cNvPr id="52" name="图片 51"/>
            <p:cNvPicPr>
              <a:picLocks noChangeAspect="1"/>
            </p:cNvPicPr>
            <p:nvPr/>
          </p:nvPicPr>
          <p:blipFill>
            <a:blip r:embed="rId4"/>
            <a:stretch>
              <a:fillRect/>
            </a:stretch>
          </p:blipFill>
          <p:spPr>
            <a:xfrm>
              <a:off x="4847422" y="4861175"/>
              <a:ext cx="871286" cy="1080120"/>
            </a:xfrm>
            <a:prstGeom prst="rect">
              <a:avLst/>
            </a:prstGeom>
          </p:spPr>
        </p:pic>
        <p:pic>
          <p:nvPicPr>
            <p:cNvPr id="56" name="图片 55"/>
            <p:cNvPicPr>
              <a:picLocks noChangeAspect="1"/>
            </p:cNvPicPr>
            <p:nvPr/>
          </p:nvPicPr>
          <p:blipFill>
            <a:blip r:embed="rId9"/>
            <a:stretch>
              <a:fillRect/>
            </a:stretch>
          </p:blipFill>
          <p:spPr>
            <a:xfrm>
              <a:off x="4557803" y="5257764"/>
              <a:ext cx="676243" cy="601121"/>
            </a:xfrm>
            <a:prstGeom prst="rect">
              <a:avLst/>
            </a:prstGeom>
          </p:spPr>
        </p:pic>
      </p:grpSp>
      <p:sp>
        <p:nvSpPr>
          <p:cNvPr id="61" name="TextBox 1"/>
          <p:cNvSpPr txBox="1"/>
          <p:nvPr/>
        </p:nvSpPr>
        <p:spPr>
          <a:xfrm>
            <a:off x="356784" y="4420701"/>
            <a:ext cx="3111812" cy="216982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打破了传统关系型数据库以业务逻辑为依据的存储模式，而针对不同数据结构类型改为以性能为最优先的存储方式。</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1"/>
          <p:cNvSpPr txBox="1"/>
          <p:nvPr/>
        </p:nvSpPr>
        <p:spPr>
          <a:xfrm>
            <a:off x="7063133" y="3044800"/>
            <a:ext cx="1624089" cy="1289456"/>
          </a:xfrm>
          <a:prstGeom prst="rect">
            <a:avLst/>
          </a:prstGeom>
          <a:noFill/>
        </p:spPr>
        <p:txBody>
          <a:bodyPr wrap="square" rtlCol="0">
            <a:spAutoFit/>
          </a:bodyPr>
          <a:lstStyle/>
          <a:p>
            <a:pPr>
              <a:lnSpc>
                <a:spcPct val="150000"/>
              </a:lnSpc>
            </a:pPr>
            <a:r>
              <a:rPr lang="zh-CN" altLang="en-US"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rPr>
              <a:t>通过破坏一定的业务逻辑来换取性能</a:t>
            </a:r>
            <a:endParaRPr lang="en-US" altLang="zh-CN"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
          <p:cNvSpPr txBox="1"/>
          <p:nvPr/>
        </p:nvSpPr>
        <p:spPr>
          <a:xfrm>
            <a:off x="4590252" y="772841"/>
            <a:ext cx="3942188"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缓存数据库：减少</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的读操作</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5460174" y="5063188"/>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文档数据库</a:t>
            </a:r>
            <a:endParaRPr lang="zh-CN" altLang="en-US"/>
          </a:p>
        </p:txBody>
      </p:sp>
      <p:sp>
        <p:nvSpPr>
          <p:cNvPr id="30" name="矩形 29"/>
          <p:cNvSpPr/>
          <p:nvPr/>
        </p:nvSpPr>
        <p:spPr>
          <a:xfrm>
            <a:off x="3843569" y="5950759"/>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列式数据库</a:t>
            </a:r>
            <a:endParaRPr lang="zh-CN" altLang="en-US"/>
          </a:p>
        </p:txBody>
      </p:sp>
    </p:spTree>
    <p:extLst>
      <p:ext uri="{BB962C8B-B14F-4D97-AF65-F5344CB8AC3E}">
        <p14:creationId xmlns:p14="http://schemas.microsoft.com/office/powerpoint/2010/main" val="253830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1500"/>
                                        <p:tgtEl>
                                          <p:spTgt spid="61"/>
                                        </p:tgtEl>
                                      </p:cBhvr>
                                    </p:animEffect>
                                  </p:childTnLst>
                                </p:cTn>
                              </p:par>
                              <p:par>
                                <p:cTn id="41" presetID="10"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1500"/>
                                        <p:tgtEl>
                                          <p:spTgt spid="59"/>
                                        </p:tgtEl>
                                      </p:cBhvr>
                                    </p:animEffect>
                                  </p:childTnLst>
                                </p:cTn>
                              </p:par>
                              <p:par>
                                <p:cTn id="44" presetID="10" presetClass="entr" presetSubtype="0"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1500"/>
                                        <p:tgtEl>
                                          <p:spTgt spid="6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500"/>
                                        <p:tgtEl>
                                          <p:spTgt spid="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1500"/>
                                        <p:tgtEl>
                                          <p:spTgt spid="54"/>
                                        </p:tgtEl>
                                      </p:cBhvr>
                                    </p:animEffect>
                                  </p:childTnLst>
                                </p:cTn>
                              </p:par>
                              <p:par>
                                <p:cTn id="56" presetID="10" presetClass="entr" presetSubtype="0"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1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1" grpId="0"/>
      <p:bldP spid="62" grpId="0"/>
      <p:bldP spid="28" grpId="0"/>
      <p:bldP spid="3" grpId="0"/>
      <p:bldP spid="3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988840"/>
            <a:ext cx="8262664" cy="2754600"/>
          </a:xfrm>
          <a:prstGeom prst="rect">
            <a:avLst/>
          </a:prstGeom>
        </p:spPr>
        <p:txBody>
          <a:bodyPr wrap="square">
            <a:spAutoFit/>
          </a:bodyPr>
          <a:lstStyle/>
          <a:p>
            <a:endParaRPr lang="en-US" altLang="zh-CN" sz="1100">
              <a:solidFill>
                <a:srgbClr val="3F7F5F"/>
              </a:solidFill>
              <a:latin typeface="Verdana" panose="020B0604030504040204" pitchFamily="34" charset="0"/>
            </a:endParaRPr>
          </a:p>
          <a:p>
            <a:r>
              <a:rPr lang="en-US" altLang="zh-CN">
                <a:solidFill>
                  <a:srgbClr val="000000"/>
                </a:solidFill>
                <a:latin typeface="Verdana" panose="020B0604030504040204" pitchFamily="34" charset="0"/>
              </a:rPr>
              <a:t>     jedis.sadd(</a:t>
            </a:r>
            <a:r>
              <a:rPr lang="en-US" altLang="zh-CN">
                <a:solidFill>
                  <a:srgbClr val="2A00FF"/>
                </a:solidFill>
                <a:latin typeface="Verdana" panose="020B0604030504040204" pitchFamily="34" charset="0"/>
              </a:rPr>
              <a:t>"orders"</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"jd001"</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jedis.sadd(</a:t>
            </a:r>
            <a:r>
              <a:rPr lang="en-US" altLang="zh-CN">
                <a:solidFill>
                  <a:srgbClr val="2A00FF"/>
                </a:solidFill>
                <a:latin typeface="Verdana" panose="020B0604030504040204" pitchFamily="34" charset="0"/>
              </a:rPr>
              <a:t>"orders"</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"jd002"</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jedis.sadd(</a:t>
            </a:r>
            <a:r>
              <a:rPr lang="en-US" altLang="zh-CN">
                <a:solidFill>
                  <a:srgbClr val="2A00FF"/>
                </a:solidFill>
                <a:latin typeface="Verdana" panose="020B0604030504040204" pitchFamily="34" charset="0"/>
              </a:rPr>
              <a:t>"orders"</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"jd003"</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Set&lt;String&gt; set1 = jedis.smembers(</a:t>
            </a:r>
            <a:r>
              <a:rPr lang="en-US" altLang="zh-CN">
                <a:solidFill>
                  <a:srgbClr val="2A00FF"/>
                </a:solidFill>
                <a:latin typeface="Verdana" panose="020B0604030504040204" pitchFamily="34" charset="0"/>
              </a:rPr>
              <a:t>"orders"</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a:t>
            </a:r>
            <a:r>
              <a:rPr lang="en-US" altLang="zh-CN" b="1">
                <a:solidFill>
                  <a:srgbClr val="7F0055"/>
                </a:solidFill>
                <a:latin typeface="Verdana" panose="020B0604030504040204" pitchFamily="34" charset="0"/>
              </a:rPr>
              <a:t>for</a:t>
            </a:r>
            <a:r>
              <a:rPr lang="en-US" altLang="zh-CN">
                <a:solidFill>
                  <a:srgbClr val="000000"/>
                </a:solidFill>
                <a:latin typeface="Verdana" panose="020B0604030504040204" pitchFamily="34" charset="0"/>
              </a:rPr>
              <a:t> (Iterator iterator = set1.iterator(); iterator.hasNext();) {</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String string = (String) iterator.next();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.println(string);</a:t>
            </a:r>
            <a:endParaRPr lang="en-US" altLang="zh-CN" sz="1100">
              <a:solidFill>
                <a:srgbClr val="000000"/>
              </a:solidFill>
              <a:latin typeface="Verdana" panose="020B0604030504040204" pitchFamily="34" charset="0"/>
            </a:endParaRPr>
          </a:p>
          <a:p>
            <a:r>
              <a:rPr lang="zh-CN" altLang="en-US">
                <a:solidFill>
                  <a:srgbClr val="000000"/>
                </a:solidFill>
                <a:latin typeface="Verdana" panose="020B0604030504040204" pitchFamily="34" charset="0"/>
              </a:rPr>
              <a:t>     </a:t>
            </a:r>
            <a:r>
              <a:rPr lang="en-US" altLang="zh-CN">
                <a:solidFill>
                  <a:srgbClr val="000000"/>
                </a:solidFill>
                <a:latin typeface="Verdana" panose="020B0604030504040204" pitchFamily="34" charset="0"/>
              </a:rPr>
              <a:t>}</a:t>
            </a:r>
            <a:endParaRPr lang="zh-CN" altLang="en-US"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jedis.srem(</a:t>
            </a:r>
            <a:r>
              <a:rPr lang="en-US" altLang="zh-CN">
                <a:solidFill>
                  <a:srgbClr val="2A00FF"/>
                </a:solidFill>
                <a:latin typeface="Verdana" panose="020B0604030504040204" pitchFamily="34" charset="0"/>
              </a:rPr>
              <a:t>"orders"</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"jd002"</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p:txBody>
      </p:sp>
      <p:sp>
        <p:nvSpPr>
          <p:cNvPr id="3" name="矩形 2"/>
          <p:cNvSpPr/>
          <p:nvPr/>
        </p:nvSpPr>
        <p:spPr>
          <a:xfrm>
            <a:off x="467544" y="1052736"/>
            <a:ext cx="276389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set</a:t>
            </a:r>
            <a:endParaRPr lang="zh-CN" altLang="en-US" sz="2400" b="1">
              <a:solidFill>
                <a:srgbClr val="007C6A"/>
              </a:solidFill>
              <a:latin typeface="Arial" panose="020B0604020202020204" pitchFamily="34" charset="0"/>
            </a:endParaRPr>
          </a:p>
        </p:txBody>
      </p:sp>
      <p:sp>
        <p:nvSpPr>
          <p:cNvPr id="4" name="矩形 3"/>
          <p:cNvSpPr/>
          <p:nvPr/>
        </p:nvSpPr>
        <p:spPr>
          <a:xfrm>
            <a:off x="2483768" y="116632"/>
            <a:ext cx="3252301"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a:t>
            </a:r>
            <a:r>
              <a:rPr lang="en-US" altLang="zh-CN" sz="2400" b="1">
                <a:solidFill>
                  <a:schemeClr val="bg1"/>
                </a:solidFill>
              </a:rPr>
              <a:t>Java</a:t>
            </a:r>
            <a:r>
              <a:rPr lang="zh-CN" altLang="en-US" sz="2400" b="1">
                <a:solidFill>
                  <a:schemeClr val="bg1"/>
                </a:solidFill>
              </a:rPr>
              <a:t>客户端</a:t>
            </a:r>
            <a:r>
              <a:rPr lang="en-US" altLang="zh-CN" sz="2400" b="1">
                <a:solidFill>
                  <a:schemeClr val="bg1"/>
                </a:solidFill>
              </a:rPr>
              <a:t>Jedis</a:t>
            </a:r>
          </a:p>
        </p:txBody>
      </p:sp>
    </p:spTree>
    <p:extLst>
      <p:ext uri="{BB962C8B-B14F-4D97-AF65-F5344CB8AC3E}">
        <p14:creationId xmlns:p14="http://schemas.microsoft.com/office/powerpoint/2010/main" val="35408162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060848"/>
            <a:ext cx="8568952" cy="3139321"/>
          </a:xfrm>
          <a:prstGeom prst="rect">
            <a:avLst/>
          </a:prstGeom>
        </p:spPr>
        <p:txBody>
          <a:bodyPr wrap="square">
            <a:spAutoFit/>
          </a:bodyPr>
          <a:lstStyle/>
          <a:p>
            <a:r>
              <a:rPr lang="en-US" altLang="zh-CN">
                <a:solidFill>
                  <a:srgbClr val="000000"/>
                </a:solidFill>
                <a:latin typeface="Verdana" panose="020B0604030504040204" pitchFamily="34" charset="0"/>
              </a:rPr>
              <a:t>     jedis.hset(</a:t>
            </a:r>
            <a:r>
              <a:rPr lang="en-US" altLang="zh-CN">
                <a:solidFill>
                  <a:srgbClr val="2A00FF"/>
                </a:solidFill>
                <a:latin typeface="Verdana" panose="020B0604030504040204" pitchFamily="34" charset="0"/>
              </a:rPr>
              <a:t>"hash1"</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"userName"</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"lisi"</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.println(jedis.hget(</a:t>
            </a:r>
            <a:r>
              <a:rPr lang="en-US" altLang="zh-CN">
                <a:solidFill>
                  <a:srgbClr val="2A00FF"/>
                </a:solidFill>
                <a:latin typeface="Verdana" panose="020B0604030504040204" pitchFamily="34" charset="0"/>
              </a:rPr>
              <a:t>"hash1"</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"userName"</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Map&lt;String,String&gt; map = </a:t>
            </a:r>
            <a:r>
              <a:rPr lang="en-US" altLang="zh-CN" b="1">
                <a:solidFill>
                  <a:srgbClr val="7F0055"/>
                </a:solidFill>
                <a:latin typeface="Verdana" panose="020B0604030504040204" pitchFamily="34" charset="0"/>
              </a:rPr>
              <a:t>new</a:t>
            </a:r>
            <a:r>
              <a:rPr lang="en-US" altLang="zh-CN">
                <a:solidFill>
                  <a:srgbClr val="000000"/>
                </a:solidFill>
                <a:latin typeface="Verdana" panose="020B0604030504040204" pitchFamily="34" charset="0"/>
              </a:rPr>
              <a:t> HashMap&lt;String,String&gt;();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map.put(</a:t>
            </a:r>
            <a:r>
              <a:rPr lang="en-US" altLang="zh-CN">
                <a:solidFill>
                  <a:srgbClr val="2A00FF"/>
                </a:solidFill>
                <a:latin typeface="Verdana" panose="020B0604030504040204" pitchFamily="34" charset="0"/>
              </a:rPr>
              <a:t>"telphone"</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"13810169999"</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map.put(</a:t>
            </a:r>
            <a:r>
              <a:rPr lang="en-US" altLang="zh-CN">
                <a:solidFill>
                  <a:srgbClr val="2A00FF"/>
                </a:solidFill>
                <a:latin typeface="Verdana" panose="020B0604030504040204" pitchFamily="34" charset="0"/>
              </a:rPr>
              <a:t>"address"</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"atguigu"</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map.put(</a:t>
            </a:r>
            <a:r>
              <a:rPr lang="en-US" altLang="zh-CN">
                <a:solidFill>
                  <a:srgbClr val="2A00FF"/>
                </a:solidFill>
                <a:latin typeface="Verdana" panose="020B0604030504040204" pitchFamily="34" charset="0"/>
              </a:rPr>
              <a:t>"email"</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"abc@163.com"</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jedis.hmset(</a:t>
            </a:r>
            <a:r>
              <a:rPr lang="en-US" altLang="zh-CN">
                <a:solidFill>
                  <a:srgbClr val="2A00FF"/>
                </a:solidFill>
                <a:latin typeface="Verdana" panose="020B0604030504040204" pitchFamily="34" charset="0"/>
              </a:rPr>
              <a:t>"hash2"</a:t>
            </a:r>
            <a:r>
              <a:rPr lang="en-US" altLang="zh-CN">
                <a:solidFill>
                  <a:srgbClr val="000000"/>
                </a:solidFill>
                <a:latin typeface="Verdana" panose="020B0604030504040204" pitchFamily="34" charset="0"/>
              </a:rPr>
              <a:t>,map);</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List&lt;String&gt; result = jedis.hmget(</a:t>
            </a:r>
            <a:r>
              <a:rPr lang="en-US" altLang="zh-CN">
                <a:solidFill>
                  <a:srgbClr val="2A00FF"/>
                </a:solidFill>
                <a:latin typeface="Verdana" panose="020B0604030504040204" pitchFamily="34" charset="0"/>
              </a:rPr>
              <a:t>"hash2"</a:t>
            </a:r>
            <a:r>
              <a:rPr lang="en-US" altLang="zh-CN">
                <a:solidFill>
                  <a:srgbClr val="000000"/>
                </a:solidFill>
                <a:latin typeface="Verdana" panose="020B0604030504040204" pitchFamily="34" charset="0"/>
              </a:rPr>
              <a:t>, </a:t>
            </a:r>
            <a:r>
              <a:rPr lang="en-US" altLang="zh-CN">
                <a:solidFill>
                  <a:srgbClr val="2A00FF"/>
                </a:solidFill>
                <a:latin typeface="Verdana" panose="020B0604030504040204" pitchFamily="34" charset="0"/>
              </a:rPr>
              <a:t>"telphone"</a:t>
            </a:r>
            <a:r>
              <a:rPr lang="en-US" altLang="zh-CN">
                <a:solidFill>
                  <a:srgbClr val="000000"/>
                </a:solidFill>
                <a:latin typeface="Verdana" panose="020B0604030504040204" pitchFamily="34" charset="0"/>
              </a:rPr>
              <a:t>,</a:t>
            </a:r>
            <a:r>
              <a:rPr lang="en-US" altLang="zh-CN">
                <a:solidFill>
                  <a:srgbClr val="2A00FF"/>
                </a:solidFill>
                <a:latin typeface="Verdana" panose="020B0604030504040204" pitchFamily="34" charset="0"/>
              </a:rPr>
              <a:t>"email"</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a:t>
            </a:r>
            <a:r>
              <a:rPr lang="en-US" altLang="zh-CN" b="1">
                <a:solidFill>
                  <a:srgbClr val="7F0055"/>
                </a:solidFill>
                <a:latin typeface="Verdana" panose="020B0604030504040204" pitchFamily="34" charset="0"/>
              </a:rPr>
              <a:t>for</a:t>
            </a:r>
            <a:r>
              <a:rPr lang="en-US" altLang="zh-CN">
                <a:solidFill>
                  <a:srgbClr val="000000"/>
                </a:solidFill>
                <a:latin typeface="Verdana" panose="020B0604030504040204" pitchFamily="34" charset="0"/>
              </a:rPr>
              <a:t> (String element : result) {</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.println(element);</a:t>
            </a:r>
            <a:endParaRPr lang="en-US" altLang="zh-CN" sz="1100">
              <a:solidFill>
                <a:srgbClr val="000000"/>
              </a:solidFill>
              <a:latin typeface="Verdana" panose="020B0604030504040204" pitchFamily="34" charset="0"/>
            </a:endParaRPr>
          </a:p>
          <a:p>
            <a:r>
              <a:rPr lang="zh-CN" altLang="en-US">
                <a:solidFill>
                  <a:srgbClr val="000000"/>
                </a:solidFill>
                <a:latin typeface="Verdana" panose="020B0604030504040204" pitchFamily="34" charset="0"/>
              </a:rPr>
              <a:t>     </a:t>
            </a:r>
            <a:r>
              <a:rPr lang="en-US" altLang="zh-CN">
                <a:solidFill>
                  <a:srgbClr val="000000"/>
                </a:solidFill>
                <a:latin typeface="Verdana" panose="020B0604030504040204" pitchFamily="34" charset="0"/>
              </a:rPr>
              <a:t>}</a:t>
            </a:r>
            <a:endParaRPr lang="zh-CN" altLang="en-US" sz="1100">
              <a:solidFill>
                <a:srgbClr val="000000"/>
              </a:solidFill>
              <a:latin typeface="Verdana" panose="020B0604030504040204" pitchFamily="34" charset="0"/>
            </a:endParaRPr>
          </a:p>
        </p:txBody>
      </p:sp>
      <p:sp>
        <p:nvSpPr>
          <p:cNvPr id="3" name="矩形 2"/>
          <p:cNvSpPr/>
          <p:nvPr/>
        </p:nvSpPr>
        <p:spPr>
          <a:xfrm>
            <a:off x="467544" y="1052736"/>
            <a:ext cx="303640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hash</a:t>
            </a:r>
            <a:endParaRPr lang="zh-CN" altLang="en-US" sz="2400" b="1">
              <a:solidFill>
                <a:srgbClr val="007C6A"/>
              </a:solidFill>
              <a:latin typeface="Arial" panose="020B0604020202020204" pitchFamily="34" charset="0"/>
            </a:endParaRPr>
          </a:p>
        </p:txBody>
      </p:sp>
      <p:sp>
        <p:nvSpPr>
          <p:cNvPr id="4" name="矩形 3"/>
          <p:cNvSpPr/>
          <p:nvPr/>
        </p:nvSpPr>
        <p:spPr>
          <a:xfrm>
            <a:off x="2483768" y="116632"/>
            <a:ext cx="3252301"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a:t>
            </a:r>
            <a:r>
              <a:rPr lang="en-US" altLang="zh-CN" sz="2400" b="1">
                <a:solidFill>
                  <a:schemeClr val="bg1"/>
                </a:solidFill>
              </a:rPr>
              <a:t>Java</a:t>
            </a:r>
            <a:r>
              <a:rPr lang="zh-CN" altLang="en-US" sz="2400" b="1">
                <a:solidFill>
                  <a:schemeClr val="bg1"/>
                </a:solidFill>
              </a:rPr>
              <a:t>客户端</a:t>
            </a:r>
            <a:r>
              <a:rPr lang="en-US" altLang="zh-CN" sz="2400" b="1">
                <a:solidFill>
                  <a:schemeClr val="bg1"/>
                </a:solidFill>
              </a:rPr>
              <a:t>Jedis</a:t>
            </a:r>
          </a:p>
        </p:txBody>
      </p:sp>
    </p:spTree>
    <p:extLst>
      <p:ext uri="{BB962C8B-B14F-4D97-AF65-F5344CB8AC3E}">
        <p14:creationId xmlns:p14="http://schemas.microsoft.com/office/powerpoint/2010/main" val="570239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844824"/>
            <a:ext cx="7704856" cy="2585323"/>
          </a:xfrm>
          <a:prstGeom prst="rect">
            <a:avLst/>
          </a:prstGeom>
        </p:spPr>
        <p:txBody>
          <a:bodyPr wrap="square">
            <a:spAutoFit/>
          </a:bodyPr>
          <a:lstStyle/>
          <a:p>
            <a:r>
              <a:rPr lang="en-US" altLang="zh-CN">
                <a:solidFill>
                  <a:srgbClr val="000000"/>
                </a:solidFill>
                <a:latin typeface="Verdana" panose="020B0604030504040204" pitchFamily="34" charset="0"/>
              </a:rPr>
              <a:t>     jedis.zadd(</a:t>
            </a:r>
            <a:r>
              <a:rPr lang="en-US" altLang="zh-CN">
                <a:solidFill>
                  <a:srgbClr val="2A00FF"/>
                </a:solidFill>
                <a:latin typeface="Verdana" panose="020B0604030504040204" pitchFamily="34" charset="0"/>
              </a:rPr>
              <a:t>"zset01"</a:t>
            </a:r>
            <a:r>
              <a:rPr lang="en-US" altLang="zh-CN">
                <a:solidFill>
                  <a:srgbClr val="000000"/>
                </a:solidFill>
                <a:latin typeface="Verdana" panose="020B0604030504040204" pitchFamily="34" charset="0"/>
              </a:rPr>
              <a:t>,60d,</a:t>
            </a:r>
            <a:r>
              <a:rPr lang="en-US" altLang="zh-CN">
                <a:solidFill>
                  <a:srgbClr val="2A00FF"/>
                </a:solidFill>
                <a:latin typeface="Verdana" panose="020B0604030504040204" pitchFamily="34" charset="0"/>
              </a:rPr>
              <a:t>"v1"</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jedis.zadd(</a:t>
            </a:r>
            <a:r>
              <a:rPr lang="en-US" altLang="zh-CN">
                <a:solidFill>
                  <a:srgbClr val="2A00FF"/>
                </a:solidFill>
                <a:latin typeface="Verdana" panose="020B0604030504040204" pitchFamily="34" charset="0"/>
              </a:rPr>
              <a:t>"zset01"</a:t>
            </a:r>
            <a:r>
              <a:rPr lang="en-US" altLang="zh-CN">
                <a:solidFill>
                  <a:srgbClr val="000000"/>
                </a:solidFill>
                <a:latin typeface="Verdana" panose="020B0604030504040204" pitchFamily="34" charset="0"/>
              </a:rPr>
              <a:t>,70d,</a:t>
            </a:r>
            <a:r>
              <a:rPr lang="en-US" altLang="zh-CN">
                <a:solidFill>
                  <a:srgbClr val="2A00FF"/>
                </a:solidFill>
                <a:latin typeface="Verdana" panose="020B0604030504040204" pitchFamily="34" charset="0"/>
              </a:rPr>
              <a:t>"v2"</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jedis.zadd(</a:t>
            </a:r>
            <a:r>
              <a:rPr lang="en-US" altLang="zh-CN">
                <a:solidFill>
                  <a:srgbClr val="2A00FF"/>
                </a:solidFill>
                <a:latin typeface="Verdana" panose="020B0604030504040204" pitchFamily="34" charset="0"/>
              </a:rPr>
              <a:t>"zset01"</a:t>
            </a:r>
            <a:r>
              <a:rPr lang="en-US" altLang="zh-CN">
                <a:solidFill>
                  <a:srgbClr val="000000"/>
                </a:solidFill>
                <a:latin typeface="Verdana" panose="020B0604030504040204" pitchFamily="34" charset="0"/>
              </a:rPr>
              <a:t>,80d,</a:t>
            </a:r>
            <a:r>
              <a:rPr lang="en-US" altLang="zh-CN">
                <a:solidFill>
                  <a:srgbClr val="2A00FF"/>
                </a:solidFill>
                <a:latin typeface="Verdana" panose="020B0604030504040204" pitchFamily="34" charset="0"/>
              </a:rPr>
              <a:t>"v3"</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jedis.zadd(</a:t>
            </a:r>
            <a:r>
              <a:rPr lang="en-US" altLang="zh-CN">
                <a:solidFill>
                  <a:srgbClr val="2A00FF"/>
                </a:solidFill>
                <a:latin typeface="Verdana" panose="020B0604030504040204" pitchFamily="34" charset="0"/>
              </a:rPr>
              <a:t>"zset01"</a:t>
            </a:r>
            <a:r>
              <a:rPr lang="en-US" altLang="zh-CN">
                <a:solidFill>
                  <a:srgbClr val="000000"/>
                </a:solidFill>
                <a:latin typeface="Verdana" panose="020B0604030504040204" pitchFamily="34" charset="0"/>
              </a:rPr>
              <a:t>,90d,</a:t>
            </a:r>
            <a:r>
              <a:rPr lang="en-US" altLang="zh-CN">
                <a:solidFill>
                  <a:srgbClr val="2A00FF"/>
                </a:solidFill>
                <a:latin typeface="Verdana" panose="020B0604030504040204" pitchFamily="34" charset="0"/>
              </a:rPr>
              <a:t>"v4"</a:t>
            </a:r>
            <a:r>
              <a:rPr lang="en-US" altLang="zh-CN">
                <a:solidFill>
                  <a:srgbClr val="000000"/>
                </a:solidFill>
                <a:latin typeface="Verdana" panose="020B0604030504040204" pitchFamily="34" charset="0"/>
              </a:rPr>
              <a: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Set&lt;String&gt; s1 = jedis.zrange(</a:t>
            </a:r>
            <a:r>
              <a:rPr lang="en-US" altLang="zh-CN">
                <a:solidFill>
                  <a:srgbClr val="2A00FF"/>
                </a:solidFill>
                <a:latin typeface="Verdana" panose="020B0604030504040204" pitchFamily="34" charset="0"/>
              </a:rPr>
              <a:t>"zset01"</a:t>
            </a:r>
            <a:r>
              <a:rPr lang="en-US" altLang="zh-CN">
                <a:solidFill>
                  <a:srgbClr val="000000"/>
                </a:solidFill>
                <a:latin typeface="Verdana" panose="020B0604030504040204" pitchFamily="34" charset="0"/>
              </a:rPr>
              <a:t>,0,-1);</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a:t>
            </a:r>
            <a:r>
              <a:rPr lang="en-US" altLang="zh-CN" b="1">
                <a:solidFill>
                  <a:srgbClr val="7F0055"/>
                </a:solidFill>
                <a:latin typeface="Verdana" panose="020B0604030504040204" pitchFamily="34" charset="0"/>
              </a:rPr>
              <a:t>for</a:t>
            </a:r>
            <a:r>
              <a:rPr lang="en-US" altLang="zh-CN">
                <a:solidFill>
                  <a:srgbClr val="000000"/>
                </a:solidFill>
                <a:latin typeface="Verdana" panose="020B0604030504040204" pitchFamily="34" charset="0"/>
              </a:rPr>
              <a:t> (Iterator iterator = s1.iterator(); iterator.hasNext();) {</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String string = (String) iterator.next();</a:t>
            </a:r>
            <a:endParaRPr lang="en-US" altLang="zh-CN" sz="1100">
              <a:solidFill>
                <a:srgbClr val="000000"/>
              </a:solidFill>
              <a:latin typeface="Verdana" panose="020B0604030504040204" pitchFamily="34" charset="0"/>
            </a:endParaRPr>
          </a:p>
          <a:p>
            <a:r>
              <a:rPr lang="en-US" altLang="zh-CN">
                <a:solidFill>
                  <a:srgbClr val="000000"/>
                </a:solidFill>
                <a:latin typeface="Verdana" panose="020B0604030504040204" pitchFamily="34" charset="0"/>
              </a:rPr>
              <a:t>       System.</a:t>
            </a:r>
            <a:r>
              <a:rPr lang="en-US" altLang="zh-CN" i="1">
                <a:solidFill>
                  <a:srgbClr val="0000C0"/>
                </a:solidFill>
                <a:latin typeface="Verdana" panose="020B0604030504040204" pitchFamily="34" charset="0"/>
              </a:rPr>
              <a:t>out</a:t>
            </a:r>
            <a:r>
              <a:rPr lang="en-US" altLang="zh-CN">
                <a:solidFill>
                  <a:srgbClr val="000000"/>
                </a:solidFill>
                <a:latin typeface="Verdana" panose="020B0604030504040204" pitchFamily="34" charset="0"/>
              </a:rPr>
              <a:t>.println(string);</a:t>
            </a:r>
          </a:p>
          <a:p>
            <a:r>
              <a:rPr lang="en-US" altLang="zh-CN">
                <a:solidFill>
                  <a:srgbClr val="000000"/>
                </a:solidFill>
                <a:latin typeface="Verdana" panose="020B0604030504040204" pitchFamily="34" charset="0"/>
              </a:rPr>
              <a:t>     }</a:t>
            </a:r>
            <a:endParaRPr lang="zh-CN" altLang="en-US"/>
          </a:p>
        </p:txBody>
      </p:sp>
      <p:sp>
        <p:nvSpPr>
          <p:cNvPr id="3" name="矩形 2"/>
          <p:cNvSpPr/>
          <p:nvPr/>
        </p:nvSpPr>
        <p:spPr>
          <a:xfrm>
            <a:off x="467544" y="1052736"/>
            <a:ext cx="291778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zset</a:t>
            </a:r>
            <a:endParaRPr lang="zh-CN" altLang="en-US" sz="2400" b="1">
              <a:solidFill>
                <a:srgbClr val="007C6A"/>
              </a:solidFill>
              <a:latin typeface="Arial" panose="020B0604020202020204" pitchFamily="34" charset="0"/>
            </a:endParaRPr>
          </a:p>
        </p:txBody>
      </p:sp>
      <p:sp>
        <p:nvSpPr>
          <p:cNvPr id="4" name="矩形 3"/>
          <p:cNvSpPr/>
          <p:nvPr/>
        </p:nvSpPr>
        <p:spPr>
          <a:xfrm>
            <a:off x="2483768" y="116632"/>
            <a:ext cx="3252301" cy="646331"/>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a:t>
            </a:r>
            <a:r>
              <a:rPr lang="en-US" altLang="zh-CN" sz="2400" b="1">
                <a:solidFill>
                  <a:schemeClr val="bg1"/>
                </a:solidFill>
              </a:rPr>
              <a:t>Java</a:t>
            </a:r>
            <a:r>
              <a:rPr lang="zh-CN" altLang="en-US" sz="2400" b="1">
                <a:solidFill>
                  <a:schemeClr val="bg1"/>
                </a:solidFill>
              </a:rPr>
              <a:t>客户端</a:t>
            </a:r>
            <a:r>
              <a:rPr lang="en-US" altLang="zh-CN" sz="2400" b="1">
                <a:solidFill>
                  <a:schemeClr val="bg1"/>
                </a:solidFill>
              </a:rPr>
              <a:t>Jedis</a:t>
            </a:r>
          </a:p>
        </p:txBody>
      </p:sp>
    </p:spTree>
    <p:extLst>
      <p:ext uri="{BB962C8B-B14F-4D97-AF65-F5344CB8AC3E}">
        <p14:creationId xmlns:p14="http://schemas.microsoft.com/office/powerpoint/2010/main" val="18661505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052736"/>
            <a:ext cx="449514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作业完成一个手机验证码功能</a:t>
            </a:r>
          </a:p>
        </p:txBody>
      </p:sp>
      <p:sp>
        <p:nvSpPr>
          <p:cNvPr id="3" name="矩形 2"/>
          <p:cNvSpPr/>
          <p:nvPr/>
        </p:nvSpPr>
        <p:spPr>
          <a:xfrm>
            <a:off x="281756" y="2204864"/>
            <a:ext cx="8394700" cy="2308324"/>
          </a:xfrm>
          <a:prstGeom prst="rect">
            <a:avLst/>
          </a:prstGeom>
        </p:spPr>
        <p:txBody>
          <a:bodyPr wrap="square">
            <a:spAutoFit/>
          </a:bodyPr>
          <a:lstStyle/>
          <a:p>
            <a:pPr>
              <a:lnSpc>
                <a:spcPct val="150000"/>
              </a:lnSpc>
            </a:pPr>
            <a:r>
              <a:rPr lang="zh-CN" altLang="en-US" sz="2400" b="1">
                <a:solidFill>
                  <a:srgbClr val="007C6A"/>
                </a:solidFill>
                <a:latin typeface="Arial" panose="020B0604020202020204" pitchFamily="34" charset="0"/>
              </a:rPr>
              <a:t>要求：</a:t>
            </a:r>
            <a:r>
              <a:rPr lang="en-US" altLang="zh-CN" sz="2400" b="1">
                <a:solidFill>
                  <a:srgbClr val="007C6A"/>
                </a:solidFill>
                <a:latin typeface="Arial" panose="020B0604020202020204" pitchFamily="34" charset="0"/>
              </a:rPr>
              <a:t>1</a:t>
            </a:r>
            <a:r>
              <a:rPr lang="zh-CN" altLang="en-US" sz="2400" b="1">
                <a:solidFill>
                  <a:srgbClr val="007C6A"/>
                </a:solidFill>
                <a:latin typeface="Arial" panose="020B0604020202020204" pitchFamily="34" charset="0"/>
              </a:rPr>
              <a:t>、输入手机号，点击发送后随机生成</a:t>
            </a:r>
            <a:r>
              <a:rPr lang="en-US" altLang="zh-CN" sz="2400" b="1">
                <a:solidFill>
                  <a:srgbClr val="007C6A"/>
                </a:solidFill>
                <a:latin typeface="Arial" panose="020B0604020202020204" pitchFamily="34" charset="0"/>
              </a:rPr>
              <a:t>6</a:t>
            </a:r>
            <a:r>
              <a:rPr lang="zh-CN" altLang="en-US" sz="2400" b="1">
                <a:solidFill>
                  <a:srgbClr val="007C6A"/>
                </a:solidFill>
                <a:latin typeface="Arial" panose="020B0604020202020204" pitchFamily="34" charset="0"/>
              </a:rPr>
              <a:t>位数字码，</a:t>
            </a:r>
            <a:r>
              <a:rPr lang="en-US" altLang="zh-CN" sz="2400" b="1">
                <a:solidFill>
                  <a:srgbClr val="007C6A"/>
                </a:solidFill>
                <a:latin typeface="Arial" panose="020B0604020202020204" pitchFamily="34" charset="0"/>
              </a:rPr>
              <a:t>2</a:t>
            </a:r>
            <a:r>
              <a:rPr lang="zh-CN" altLang="en-US" sz="2400" b="1">
                <a:solidFill>
                  <a:srgbClr val="007C6A"/>
                </a:solidFill>
                <a:latin typeface="Arial" panose="020B0604020202020204" pitchFamily="34" charset="0"/>
              </a:rPr>
              <a:t>分钟有效</a:t>
            </a:r>
            <a:endParaRPr lang="en-US" altLang="zh-CN" sz="2400" b="1">
              <a:solidFill>
                <a:srgbClr val="007C6A"/>
              </a:solidFill>
              <a:latin typeface="Arial" panose="020B0604020202020204" pitchFamily="34" charset="0"/>
            </a:endParaRPr>
          </a:p>
          <a:p>
            <a:pPr>
              <a:lnSpc>
                <a:spcPct val="150000"/>
              </a:lnSpc>
            </a:pPr>
            <a:r>
              <a:rPr lang="en-US" altLang="zh-CN" sz="2400" b="1">
                <a:solidFill>
                  <a:srgbClr val="007C6A"/>
                </a:solidFill>
                <a:latin typeface="Arial" panose="020B0604020202020204" pitchFamily="34" charset="0"/>
              </a:rPr>
              <a:t>           2</a:t>
            </a:r>
            <a:r>
              <a:rPr lang="zh-CN" altLang="en-US" sz="2400" b="1">
                <a:solidFill>
                  <a:srgbClr val="007C6A"/>
                </a:solidFill>
                <a:latin typeface="Arial" panose="020B0604020202020204" pitchFamily="34" charset="0"/>
              </a:rPr>
              <a:t>、输入验证码，点击验证，返回成功或失败</a:t>
            </a:r>
            <a:endParaRPr lang="en-US" altLang="zh-CN" sz="2400" b="1">
              <a:solidFill>
                <a:srgbClr val="007C6A"/>
              </a:solidFill>
              <a:latin typeface="Arial" panose="020B0604020202020204" pitchFamily="34" charset="0"/>
            </a:endParaRPr>
          </a:p>
          <a:p>
            <a:pPr>
              <a:lnSpc>
                <a:spcPct val="150000"/>
              </a:lnSpc>
            </a:pPr>
            <a:r>
              <a:rPr lang="en-US" altLang="zh-CN" sz="2400" b="1">
                <a:solidFill>
                  <a:srgbClr val="007C6A"/>
                </a:solidFill>
                <a:latin typeface="Arial" panose="020B0604020202020204" pitchFamily="34" charset="0"/>
              </a:rPr>
              <a:t>           3</a:t>
            </a:r>
            <a:r>
              <a:rPr lang="zh-CN" altLang="en-US" sz="2400" b="1">
                <a:solidFill>
                  <a:srgbClr val="007C6A"/>
                </a:solidFill>
                <a:latin typeface="Arial" panose="020B0604020202020204" pitchFamily="34" charset="0"/>
              </a:rPr>
              <a:t>、每个手机号每天只能输入</a:t>
            </a:r>
            <a:r>
              <a:rPr lang="en-US" altLang="zh-CN" sz="2400" b="1">
                <a:solidFill>
                  <a:srgbClr val="007C6A"/>
                </a:solidFill>
                <a:latin typeface="Arial" panose="020B0604020202020204" pitchFamily="34" charset="0"/>
              </a:rPr>
              <a:t>3</a:t>
            </a:r>
            <a:r>
              <a:rPr lang="zh-CN" altLang="en-US" sz="2400" b="1">
                <a:solidFill>
                  <a:srgbClr val="007C6A"/>
                </a:solidFill>
                <a:latin typeface="Arial" panose="020B0604020202020204" pitchFamily="34" charset="0"/>
              </a:rPr>
              <a:t>次</a:t>
            </a:r>
          </a:p>
        </p:txBody>
      </p:sp>
    </p:spTree>
    <p:extLst>
      <p:ext uri="{BB962C8B-B14F-4D97-AF65-F5344CB8AC3E}">
        <p14:creationId xmlns:p14="http://schemas.microsoft.com/office/powerpoint/2010/main" val="2506123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484784"/>
            <a:ext cx="2137124" cy="523220"/>
          </a:xfrm>
          <a:prstGeom prst="rect">
            <a:avLst/>
          </a:prstGeom>
        </p:spPr>
        <p:txBody>
          <a:bodyPr wrap="none">
            <a:spAutoFit/>
          </a:bodyPr>
          <a:lstStyle/>
          <a:p>
            <a:r>
              <a:rPr lang="en-US" altLang="zh-CN" sz="2800" b="1">
                <a:solidFill>
                  <a:srgbClr val="007C6A"/>
                </a:solidFill>
                <a:latin typeface="Verdana" panose="020B0604030504040204" pitchFamily="34" charset="0"/>
              </a:rPr>
              <a:t> Redis</a:t>
            </a:r>
            <a:r>
              <a:rPr lang="zh-CN" altLang="en-US" sz="2800" b="1">
                <a:solidFill>
                  <a:srgbClr val="007C6A"/>
                </a:solidFill>
                <a:latin typeface="Verdana" panose="020B0604030504040204" pitchFamily="34" charset="0"/>
              </a:rPr>
              <a:t>事务</a:t>
            </a:r>
            <a:endParaRPr lang="en-US" altLang="zh-CN" sz="2800" b="1">
              <a:solidFill>
                <a:srgbClr val="007C6A"/>
              </a:solidFill>
              <a:latin typeface="Verdana" panose="020B0604030504040204" pitchFamily="34" charset="0"/>
            </a:endParaRPr>
          </a:p>
        </p:txBody>
      </p:sp>
    </p:spTree>
    <p:extLst>
      <p:ext uri="{BB962C8B-B14F-4D97-AF65-F5344CB8AC3E}">
        <p14:creationId xmlns:p14="http://schemas.microsoft.com/office/powerpoint/2010/main" val="18316121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03865" y="2275793"/>
            <a:ext cx="8515350" cy="800100"/>
          </a:xfrm>
          <a:prstGeom prst="rect">
            <a:avLst/>
          </a:prstGeom>
        </p:spPr>
      </p:pic>
      <p:sp>
        <p:nvSpPr>
          <p:cNvPr id="5" name="矩形 4"/>
          <p:cNvSpPr/>
          <p:nvPr/>
        </p:nvSpPr>
        <p:spPr>
          <a:xfrm>
            <a:off x="303865" y="3342437"/>
            <a:ext cx="8064896" cy="1015663"/>
          </a:xfrm>
          <a:prstGeom prst="rect">
            <a:avLst/>
          </a:prstGeom>
        </p:spPr>
        <p:txBody>
          <a:bodyPr wrap="square">
            <a:spAutoFit/>
          </a:bodyPr>
          <a:lstStyle/>
          <a:p>
            <a:pPr>
              <a:buFont typeface="Arial" panose="020B0604020202020204" pitchFamily="34" charset="0"/>
              <a:buChar char="•"/>
            </a:pPr>
            <a:r>
              <a:rPr lang="en-US" altLang="zh-CN" sz="2000">
                <a:solidFill>
                  <a:srgbClr val="007C6A"/>
                </a:solidFill>
                <a:latin typeface="Arial" panose="020B0604020202020204" pitchFamily="34" charset="0"/>
              </a:rPr>
              <a:t>  Redis</a:t>
            </a:r>
            <a:r>
              <a:rPr lang="zh-CN" altLang="en-US" sz="2000">
                <a:solidFill>
                  <a:srgbClr val="007C6A"/>
                </a:solidFill>
                <a:latin typeface="Arial" panose="020B0604020202020204" pitchFamily="34" charset="0"/>
              </a:rPr>
              <a:t>事务是一个单独的隔离操作：事务中的所有命令都会序列化、按顺序地执行。事务在执行的过程中，不会被其他客户端发送来的命令请求所打断。</a:t>
            </a:r>
            <a:endParaRPr lang="zh-CN" altLang="en-US" sz="2000" b="0" i="0">
              <a:solidFill>
                <a:srgbClr val="007C6A"/>
              </a:solidFill>
              <a:effectLst/>
              <a:latin typeface="Arial" panose="020B0604020202020204" pitchFamily="34" charset="0"/>
            </a:endParaRPr>
          </a:p>
        </p:txBody>
      </p:sp>
      <p:sp>
        <p:nvSpPr>
          <p:cNvPr id="6" name="矩形 5"/>
          <p:cNvSpPr/>
          <p:nvPr/>
        </p:nvSpPr>
        <p:spPr>
          <a:xfrm>
            <a:off x="395536" y="1196752"/>
            <a:ext cx="3026791"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Redis</a:t>
            </a:r>
            <a:r>
              <a:rPr lang="zh-CN" altLang="en-US" sz="2400" b="1">
                <a:solidFill>
                  <a:srgbClr val="007C6A"/>
                </a:solidFill>
                <a:latin typeface="Verdana" panose="020B0604030504040204" pitchFamily="34" charset="0"/>
              </a:rPr>
              <a:t>的事务定义</a:t>
            </a:r>
            <a:endParaRPr lang="en-US" altLang="zh-CN" sz="2400" b="1">
              <a:solidFill>
                <a:srgbClr val="007C6A"/>
              </a:solidFill>
              <a:latin typeface="Verdana" panose="020B0604030504040204" pitchFamily="34" charset="0"/>
            </a:endParaRPr>
          </a:p>
        </p:txBody>
      </p:sp>
      <p:sp>
        <p:nvSpPr>
          <p:cNvPr id="7" name="矩形 6"/>
          <p:cNvSpPr/>
          <p:nvPr/>
        </p:nvSpPr>
        <p:spPr>
          <a:xfrm>
            <a:off x="303865" y="5013176"/>
            <a:ext cx="8064896" cy="400110"/>
          </a:xfrm>
          <a:prstGeom prst="rect">
            <a:avLst/>
          </a:prstGeom>
        </p:spPr>
        <p:txBody>
          <a:bodyPr wrap="square">
            <a:spAutoFit/>
          </a:bodyPr>
          <a:lstStyle/>
          <a:p>
            <a:pPr>
              <a:buFont typeface="Arial" panose="020B0604020202020204" pitchFamily="34" charset="0"/>
              <a:buChar char="•"/>
            </a:pPr>
            <a:r>
              <a:rPr lang="en-US" altLang="zh-CN" sz="2000">
                <a:solidFill>
                  <a:srgbClr val="007C6A"/>
                </a:solidFill>
                <a:latin typeface="Arial" panose="020B0604020202020204" pitchFamily="34" charset="0"/>
              </a:rPr>
              <a:t>  Redis</a:t>
            </a:r>
            <a:r>
              <a:rPr lang="zh-CN" altLang="en-US" sz="2000">
                <a:solidFill>
                  <a:srgbClr val="007C6A"/>
                </a:solidFill>
                <a:latin typeface="Arial" panose="020B0604020202020204" pitchFamily="34" charset="0"/>
              </a:rPr>
              <a:t>事务的主要作用就是串联多个命令防止别的命令插队</a:t>
            </a:r>
            <a:endParaRPr lang="zh-CN" altLang="en-US" sz="2000" b="0" i="0">
              <a:solidFill>
                <a:srgbClr val="007C6A"/>
              </a:solidFill>
              <a:effectLst/>
              <a:latin typeface="Arial" panose="020B0604020202020204" pitchFamily="34" charset="0"/>
            </a:endParaRPr>
          </a:p>
        </p:txBody>
      </p:sp>
      <p:sp>
        <p:nvSpPr>
          <p:cNvPr id="8" name="矩形 7"/>
          <p:cNvSpPr/>
          <p:nvPr/>
        </p:nvSpPr>
        <p:spPr>
          <a:xfrm>
            <a:off x="2483768" y="116632"/>
            <a:ext cx="180081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的事务</a:t>
            </a:r>
            <a:endParaRPr lang="en-US" altLang="zh-CN" sz="2400" b="1">
              <a:solidFill>
                <a:schemeClr val="bg1"/>
              </a:solidFill>
            </a:endParaRPr>
          </a:p>
        </p:txBody>
      </p:sp>
    </p:spTree>
    <p:extLst>
      <p:ext uri="{BB962C8B-B14F-4D97-AF65-F5344CB8AC3E}">
        <p14:creationId xmlns:p14="http://schemas.microsoft.com/office/powerpoint/2010/main" val="490641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048" y="993638"/>
            <a:ext cx="4070345"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Multi</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Exec</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discard</a:t>
            </a:r>
          </a:p>
        </p:txBody>
      </p:sp>
      <p:sp>
        <p:nvSpPr>
          <p:cNvPr id="3" name="右箭头 2"/>
          <p:cNvSpPr/>
          <p:nvPr/>
        </p:nvSpPr>
        <p:spPr>
          <a:xfrm>
            <a:off x="1350320" y="4300000"/>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p:cNvSpPr/>
          <p:nvPr/>
        </p:nvSpPr>
        <p:spPr>
          <a:xfrm>
            <a:off x="4662686" y="4300000"/>
            <a:ext cx="3233005" cy="648072"/>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6" name="矩形 5"/>
          <p:cNvSpPr/>
          <p:nvPr/>
        </p:nvSpPr>
        <p:spPr>
          <a:xfrm>
            <a:off x="4001640" y="5612375"/>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sp>
        <p:nvSpPr>
          <p:cNvPr id="7" name="矩形 6"/>
          <p:cNvSpPr/>
          <p:nvPr/>
        </p:nvSpPr>
        <p:spPr>
          <a:xfrm>
            <a:off x="4187891" y="3114270"/>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cxnSp>
        <p:nvCxnSpPr>
          <p:cNvPr id="9" name="直接连接符 8"/>
          <p:cNvCxnSpPr/>
          <p:nvPr/>
        </p:nvCxnSpPr>
        <p:spPr>
          <a:xfrm>
            <a:off x="4652155" y="3575935"/>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324413" y="3743176"/>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369268" y="3999911"/>
            <a:ext cx="3166427" cy="369575"/>
            <a:chOff x="1431234" y="3954601"/>
            <a:chExt cx="3166427" cy="369575"/>
          </a:xfrm>
        </p:grpSpPr>
        <p:sp>
          <p:nvSpPr>
            <p:cNvPr id="11" name="矩形 10"/>
            <p:cNvSpPr/>
            <p:nvPr/>
          </p:nvSpPr>
          <p:spPr>
            <a:xfrm>
              <a:off x="1431234" y="3960524"/>
              <a:ext cx="792088" cy="36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3" name="矩形 12"/>
            <p:cNvSpPr/>
            <p:nvPr/>
          </p:nvSpPr>
          <p:spPr>
            <a:xfrm>
              <a:off x="3014077" y="395460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5" name="矩形 14"/>
            <p:cNvSpPr/>
            <p:nvPr/>
          </p:nvSpPr>
          <p:spPr>
            <a:xfrm>
              <a:off x="2242269" y="3961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6" name="矩形 15"/>
            <p:cNvSpPr/>
            <p:nvPr/>
          </p:nvSpPr>
          <p:spPr>
            <a:xfrm>
              <a:off x="3805573" y="3964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7" name="右箭头 16"/>
          <p:cNvSpPr/>
          <p:nvPr/>
        </p:nvSpPr>
        <p:spPr>
          <a:xfrm rot="5400000">
            <a:off x="4125970" y="4820970"/>
            <a:ext cx="9652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45727" y="3139880"/>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9" name="乘号 18"/>
          <p:cNvSpPr/>
          <p:nvPr/>
        </p:nvSpPr>
        <p:spPr>
          <a:xfrm>
            <a:off x="4335434" y="585047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657783" y="4000312"/>
            <a:ext cx="3167609" cy="372918"/>
            <a:chOff x="4994799" y="1548436"/>
            <a:chExt cx="3167609" cy="372918"/>
          </a:xfrm>
          <a:solidFill>
            <a:schemeClr val="bg1">
              <a:lumMod val="50000"/>
            </a:schemeClr>
          </a:solidFill>
        </p:grpSpPr>
        <p:sp>
          <p:nvSpPr>
            <p:cNvPr id="22" name="矩形 21"/>
            <p:cNvSpPr/>
            <p:nvPr/>
          </p:nvSpPr>
          <p:spPr>
            <a:xfrm>
              <a:off x="4994799" y="1559833"/>
              <a:ext cx="792088" cy="361521"/>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3" name="矩形 22"/>
            <p:cNvSpPr/>
            <p:nvPr/>
          </p:nvSpPr>
          <p:spPr>
            <a:xfrm>
              <a:off x="6578232" y="1553958"/>
              <a:ext cx="792088" cy="367396"/>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4" name="矩形 23"/>
            <p:cNvSpPr/>
            <p:nvPr/>
          </p:nvSpPr>
          <p:spPr>
            <a:xfrm>
              <a:off x="5780076" y="1548436"/>
              <a:ext cx="792088" cy="372918"/>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5" name="矩形 24"/>
            <p:cNvSpPr/>
            <p:nvPr/>
          </p:nvSpPr>
          <p:spPr>
            <a:xfrm>
              <a:off x="7370320" y="1554568"/>
              <a:ext cx="792088" cy="366785"/>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33" name="矩形 32"/>
          <p:cNvSpPr/>
          <p:nvPr/>
        </p:nvSpPr>
        <p:spPr>
          <a:xfrm>
            <a:off x="604482" y="1657309"/>
            <a:ext cx="8064896" cy="646331"/>
          </a:xfrm>
          <a:prstGeom prst="rect">
            <a:avLst/>
          </a:prstGeom>
        </p:spPr>
        <p:txBody>
          <a:bodyPr wrap="square">
            <a:spAutoFit/>
          </a:bodyPr>
          <a:lstStyle/>
          <a:p>
            <a:pPr>
              <a:buFont typeface="Arial" panose="020B0604020202020204" pitchFamily="34" charset="0"/>
              <a:buChar char="•"/>
            </a:pPr>
            <a:r>
              <a:rPr lang="en-US" altLang="zh-CN">
                <a:solidFill>
                  <a:srgbClr val="007C6A"/>
                </a:solidFill>
                <a:latin typeface="Arial" panose="020B0604020202020204" pitchFamily="34" charset="0"/>
              </a:rPr>
              <a:t>  </a:t>
            </a:r>
            <a:r>
              <a:rPr lang="zh-CN" altLang="en-US">
                <a:solidFill>
                  <a:srgbClr val="007C6A"/>
                </a:solidFill>
                <a:latin typeface="Arial" panose="020B0604020202020204" pitchFamily="34" charset="0"/>
              </a:rPr>
              <a:t>从输入</a:t>
            </a:r>
            <a:r>
              <a:rPr lang="en-US" altLang="zh-CN">
                <a:solidFill>
                  <a:srgbClr val="007C6A"/>
                </a:solidFill>
                <a:latin typeface="Arial" panose="020B0604020202020204" pitchFamily="34" charset="0"/>
              </a:rPr>
              <a:t>Multi</a:t>
            </a:r>
            <a:r>
              <a:rPr lang="zh-CN" altLang="en-US">
                <a:solidFill>
                  <a:srgbClr val="007C6A"/>
                </a:solidFill>
                <a:latin typeface="Arial" panose="020B0604020202020204" pitchFamily="34" charset="0"/>
              </a:rPr>
              <a:t>命令开始，输入的命令都会依次进入命令队列中，但不会执行，至到输入</a:t>
            </a:r>
            <a:r>
              <a:rPr lang="en-US" altLang="zh-CN">
                <a:solidFill>
                  <a:srgbClr val="007C6A"/>
                </a:solidFill>
                <a:latin typeface="Arial" panose="020B0604020202020204" pitchFamily="34" charset="0"/>
              </a:rPr>
              <a:t>Exec</a:t>
            </a:r>
            <a:r>
              <a:rPr lang="zh-CN" altLang="en-US">
                <a:solidFill>
                  <a:srgbClr val="007C6A"/>
                </a:solidFill>
                <a:latin typeface="Arial" panose="020B0604020202020204" pitchFamily="34" charset="0"/>
              </a:rPr>
              <a:t>后，</a:t>
            </a:r>
            <a:r>
              <a:rPr lang="en-US" altLang="zh-CN">
                <a:solidFill>
                  <a:srgbClr val="007C6A"/>
                </a:solidFill>
                <a:latin typeface="Arial" panose="020B0604020202020204" pitchFamily="34" charset="0"/>
              </a:rPr>
              <a:t>Redis</a:t>
            </a:r>
            <a:r>
              <a:rPr lang="zh-CN" altLang="en-US">
                <a:solidFill>
                  <a:srgbClr val="007C6A"/>
                </a:solidFill>
                <a:latin typeface="Arial" panose="020B0604020202020204" pitchFamily="34" charset="0"/>
              </a:rPr>
              <a:t>会将之前的命令队列中的命令依次执行。</a:t>
            </a:r>
            <a:endParaRPr lang="zh-CN" altLang="en-US" b="0" i="0">
              <a:solidFill>
                <a:srgbClr val="007C6A"/>
              </a:solidFill>
              <a:effectLst/>
              <a:latin typeface="Arial" panose="020B0604020202020204" pitchFamily="34" charset="0"/>
            </a:endParaRPr>
          </a:p>
        </p:txBody>
      </p:sp>
      <p:sp>
        <p:nvSpPr>
          <p:cNvPr id="36" name="矩形 35"/>
          <p:cNvSpPr/>
          <p:nvPr/>
        </p:nvSpPr>
        <p:spPr>
          <a:xfrm>
            <a:off x="617348" y="2416248"/>
            <a:ext cx="8064896" cy="369332"/>
          </a:xfrm>
          <a:prstGeom prst="rect">
            <a:avLst/>
          </a:prstGeom>
        </p:spPr>
        <p:txBody>
          <a:bodyPr wrap="square">
            <a:spAutoFit/>
          </a:bodyPr>
          <a:lstStyle/>
          <a:p>
            <a:pPr>
              <a:buFont typeface="Arial" panose="020B0604020202020204" pitchFamily="34" charset="0"/>
              <a:buChar char="•"/>
            </a:pPr>
            <a:r>
              <a:rPr lang="zh-CN" altLang="en-US">
                <a:solidFill>
                  <a:srgbClr val="007C6A"/>
                </a:solidFill>
                <a:latin typeface="Arial" panose="020B0604020202020204" pitchFamily="34" charset="0"/>
              </a:rPr>
              <a:t>组队的过程中可以通过</a:t>
            </a:r>
            <a:r>
              <a:rPr lang="en-US" altLang="zh-CN">
                <a:solidFill>
                  <a:srgbClr val="007C6A"/>
                </a:solidFill>
                <a:latin typeface="Arial" panose="020B0604020202020204" pitchFamily="34" charset="0"/>
              </a:rPr>
              <a:t>discard</a:t>
            </a:r>
            <a:r>
              <a:rPr lang="zh-CN" altLang="en-US">
                <a:solidFill>
                  <a:srgbClr val="007C6A"/>
                </a:solidFill>
                <a:latin typeface="Arial" panose="020B0604020202020204" pitchFamily="34" charset="0"/>
              </a:rPr>
              <a:t>来放弃组队。</a:t>
            </a:r>
            <a:r>
              <a:rPr lang="en-US" altLang="zh-CN">
                <a:solidFill>
                  <a:srgbClr val="007C6A"/>
                </a:solidFill>
                <a:latin typeface="Arial" panose="020B0604020202020204" pitchFamily="34" charset="0"/>
              </a:rPr>
              <a:t>  </a:t>
            </a:r>
            <a:endParaRPr lang="zh-CN" altLang="en-US" b="0" i="0">
              <a:solidFill>
                <a:srgbClr val="007C6A"/>
              </a:solidFill>
              <a:effectLst/>
              <a:latin typeface="Arial" panose="020B0604020202020204" pitchFamily="34" charset="0"/>
            </a:endParaRPr>
          </a:p>
        </p:txBody>
      </p:sp>
      <p:sp>
        <p:nvSpPr>
          <p:cNvPr id="26" name="矩形 25"/>
          <p:cNvSpPr/>
          <p:nvPr/>
        </p:nvSpPr>
        <p:spPr>
          <a:xfrm>
            <a:off x="2483768" y="116632"/>
            <a:ext cx="180081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的事务</a:t>
            </a:r>
            <a:endParaRPr lang="en-US" altLang="zh-CN" sz="2400" b="1">
              <a:solidFill>
                <a:schemeClr val="bg1"/>
              </a:solidFill>
            </a:endParaRPr>
          </a:p>
        </p:txBody>
      </p:sp>
    </p:spTree>
    <p:extLst>
      <p:ext uri="{BB962C8B-B14F-4D97-AF65-F5344CB8AC3E}">
        <p14:creationId xmlns:p14="http://schemas.microsoft.com/office/powerpoint/2010/main" val="28703907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 name="右箭头 2"/>
          <p:cNvSpPr/>
          <p:nvPr/>
        </p:nvSpPr>
        <p:spPr>
          <a:xfrm>
            <a:off x="1369121" y="3802115"/>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p:cNvSpPr/>
          <p:nvPr/>
        </p:nvSpPr>
        <p:spPr>
          <a:xfrm>
            <a:off x="4681487" y="3802115"/>
            <a:ext cx="3233005" cy="64807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p:cNvSpPr/>
          <p:nvPr/>
        </p:nvSpPr>
        <p:spPr>
          <a:xfrm>
            <a:off x="5024769" y="5105058"/>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7" name="直接连接符 6"/>
          <p:cNvCxnSpPr/>
          <p:nvPr/>
        </p:nvCxnSpPr>
        <p:spPr>
          <a:xfrm>
            <a:off x="4670956" y="3078050"/>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343214" y="324529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388069" y="3514083"/>
            <a:ext cx="3205161" cy="366785"/>
            <a:chOff x="1431234" y="3966658"/>
            <a:chExt cx="3205161" cy="366785"/>
          </a:xfrm>
        </p:grpSpPr>
        <p:sp>
          <p:nvSpPr>
            <p:cNvPr id="10" name="矩形 9"/>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1" name="矩形 10"/>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2" name="矩形 11"/>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3" name="矩形 12"/>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4" name="右箭头 13"/>
          <p:cNvSpPr/>
          <p:nvPr/>
        </p:nvSpPr>
        <p:spPr>
          <a:xfrm rot="16200000">
            <a:off x="2385400" y="3025233"/>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64528" y="2641995"/>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6" name="乘号 15"/>
          <p:cNvSpPr/>
          <p:nvPr/>
        </p:nvSpPr>
        <p:spPr>
          <a:xfrm>
            <a:off x="4304965" y="497865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676584" y="3507949"/>
            <a:ext cx="3205161" cy="367397"/>
            <a:chOff x="4994799" y="1553958"/>
            <a:chExt cx="3205161" cy="367397"/>
          </a:xfrm>
          <a:solidFill>
            <a:schemeClr val="bg1">
              <a:lumMod val="75000"/>
            </a:schemeClr>
          </a:solidFill>
        </p:grpSpPr>
        <p:sp>
          <p:nvSpPr>
            <p:cNvPr id="18" name="矩形 17"/>
            <p:cNvSpPr/>
            <p:nvPr/>
          </p:nvSpPr>
          <p:spPr>
            <a:xfrm>
              <a:off x="4994799" y="1559833"/>
              <a:ext cx="792088" cy="361521"/>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9" name="矩形 18"/>
            <p:cNvSpPr/>
            <p:nvPr/>
          </p:nvSpPr>
          <p:spPr>
            <a:xfrm>
              <a:off x="6616869"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0" name="矩形 19"/>
            <p:cNvSpPr/>
            <p:nvPr/>
          </p:nvSpPr>
          <p:spPr>
            <a:xfrm>
              <a:off x="5805834"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get xx</a:t>
              </a:r>
              <a:endParaRPr lang="zh-CN" altLang="en-US"/>
            </a:p>
          </p:txBody>
        </p:sp>
        <p:sp>
          <p:nvSpPr>
            <p:cNvPr id="21" name="矩形 20"/>
            <p:cNvSpPr/>
            <p:nvPr/>
          </p:nvSpPr>
          <p:spPr>
            <a:xfrm>
              <a:off x="7407872"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2" name="矩形 21"/>
          <p:cNvSpPr/>
          <p:nvPr/>
        </p:nvSpPr>
        <p:spPr>
          <a:xfrm>
            <a:off x="2243339" y="2795524"/>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23" name="右箭头 22"/>
          <p:cNvSpPr/>
          <p:nvPr/>
        </p:nvSpPr>
        <p:spPr>
          <a:xfrm rot="5400000">
            <a:off x="4381912" y="4566505"/>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03418" y="1668594"/>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组队中某个命令出现了报告错误，执行时整个的所有队列会都会被取消。</a:t>
            </a:r>
            <a:endParaRPr lang="en-US" altLang="zh-CN" sz="2400" b="1">
              <a:solidFill>
                <a:srgbClr val="007C6A"/>
              </a:solidFill>
              <a:latin typeface="Verdana" panose="020B0604030504040204" pitchFamily="34" charset="0"/>
            </a:endParaRPr>
          </a:p>
        </p:txBody>
      </p:sp>
      <p:sp>
        <p:nvSpPr>
          <p:cNvPr id="25" name="矩形 24"/>
          <p:cNvSpPr/>
          <p:nvPr/>
        </p:nvSpPr>
        <p:spPr>
          <a:xfrm>
            <a:off x="4211960" y="2733529"/>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
        <p:nvSpPr>
          <p:cNvPr id="26" name="矩形 25"/>
          <p:cNvSpPr/>
          <p:nvPr/>
        </p:nvSpPr>
        <p:spPr>
          <a:xfrm>
            <a:off x="2483768" y="116632"/>
            <a:ext cx="180081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的事务</a:t>
            </a:r>
            <a:endParaRPr lang="en-US" altLang="zh-CN" sz="2400" b="1">
              <a:solidFill>
                <a:schemeClr val="bg1"/>
              </a:solidFill>
            </a:endParaRPr>
          </a:p>
        </p:txBody>
      </p:sp>
    </p:spTree>
    <p:extLst>
      <p:ext uri="{BB962C8B-B14F-4D97-AF65-F5344CB8AC3E}">
        <p14:creationId xmlns:p14="http://schemas.microsoft.com/office/powerpoint/2010/main" val="14298070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 name="右箭头 2"/>
          <p:cNvSpPr/>
          <p:nvPr/>
        </p:nvSpPr>
        <p:spPr>
          <a:xfrm>
            <a:off x="1369121" y="3802115"/>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p:cNvSpPr/>
          <p:nvPr/>
        </p:nvSpPr>
        <p:spPr>
          <a:xfrm>
            <a:off x="4681487" y="3802115"/>
            <a:ext cx="3233005" cy="648072"/>
          </a:xfrm>
          <a:prstGeom prst="rightArrow">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p:cNvSpPr/>
          <p:nvPr/>
        </p:nvSpPr>
        <p:spPr>
          <a:xfrm>
            <a:off x="5024769" y="5105058"/>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6" name="直接连接符 5"/>
          <p:cNvCxnSpPr/>
          <p:nvPr/>
        </p:nvCxnSpPr>
        <p:spPr>
          <a:xfrm>
            <a:off x="4670956" y="3078050"/>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343214" y="324529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388069" y="3514083"/>
            <a:ext cx="3205161" cy="366785"/>
            <a:chOff x="1431234" y="3966658"/>
            <a:chExt cx="3205161" cy="366785"/>
          </a:xfrm>
        </p:grpSpPr>
        <p:sp>
          <p:nvSpPr>
            <p:cNvPr id="9" name="矩形 8"/>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0" name="矩形 9"/>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1" name="矩形 10"/>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2" name="矩形 11"/>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3" name="右箭头 12"/>
          <p:cNvSpPr/>
          <p:nvPr/>
        </p:nvSpPr>
        <p:spPr>
          <a:xfrm rot="16200000">
            <a:off x="6415404" y="2988258"/>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4528" y="2641995"/>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5" name="乘号 14"/>
          <p:cNvSpPr/>
          <p:nvPr/>
        </p:nvSpPr>
        <p:spPr>
          <a:xfrm>
            <a:off x="4304965" y="497865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676584" y="3513824"/>
            <a:ext cx="3208350" cy="364936"/>
            <a:chOff x="4994799" y="1559833"/>
            <a:chExt cx="3208350" cy="364936"/>
          </a:xfrm>
          <a:solidFill>
            <a:schemeClr val="bg1">
              <a:lumMod val="75000"/>
            </a:schemeClr>
          </a:solidFill>
        </p:grpSpPr>
        <p:sp>
          <p:nvSpPr>
            <p:cNvPr id="17" name="矩形 16"/>
            <p:cNvSpPr/>
            <p:nvPr/>
          </p:nvSpPr>
          <p:spPr>
            <a:xfrm>
              <a:off x="4994799" y="1559833"/>
              <a:ext cx="792088" cy="361521"/>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8" name="矩形 17"/>
            <p:cNvSpPr/>
            <p:nvPr/>
          </p:nvSpPr>
          <p:spPr>
            <a:xfrm>
              <a:off x="6603208"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9" name="矩形 18"/>
            <p:cNvSpPr/>
            <p:nvPr/>
          </p:nvSpPr>
          <p:spPr>
            <a:xfrm>
              <a:off x="5805834" y="1561315"/>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0" name="矩形 19"/>
            <p:cNvSpPr/>
            <p:nvPr/>
          </p:nvSpPr>
          <p:spPr>
            <a:xfrm>
              <a:off x="7411061" y="1564729"/>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1" name="矩形 20"/>
          <p:cNvSpPr/>
          <p:nvPr/>
        </p:nvSpPr>
        <p:spPr>
          <a:xfrm>
            <a:off x="6239641" y="2741085"/>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22" name="右箭头 21"/>
          <p:cNvSpPr/>
          <p:nvPr/>
        </p:nvSpPr>
        <p:spPr>
          <a:xfrm rot="5400000">
            <a:off x="4381912" y="4566505"/>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3418" y="1668594"/>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如果执行阶段某个命令报出了错误，则只有报错的命令不会被执行，而其他的命令都会执行，不会回滚。</a:t>
            </a:r>
            <a:endParaRPr lang="en-US" altLang="zh-CN" sz="2400" b="1">
              <a:solidFill>
                <a:srgbClr val="007C6A"/>
              </a:solidFill>
              <a:latin typeface="Verdana" panose="020B0604030504040204" pitchFamily="34" charset="0"/>
            </a:endParaRPr>
          </a:p>
        </p:txBody>
      </p:sp>
      <p:sp>
        <p:nvSpPr>
          <p:cNvPr id="24" name="矩形 23"/>
          <p:cNvSpPr/>
          <p:nvPr/>
        </p:nvSpPr>
        <p:spPr>
          <a:xfrm>
            <a:off x="4211960" y="2733529"/>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
        <p:nvSpPr>
          <p:cNvPr id="25" name="矩形 24"/>
          <p:cNvSpPr/>
          <p:nvPr/>
        </p:nvSpPr>
        <p:spPr>
          <a:xfrm>
            <a:off x="2483768" y="116632"/>
            <a:ext cx="180081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的事务</a:t>
            </a:r>
            <a:endParaRPr lang="en-US" altLang="zh-CN" sz="2400" b="1">
              <a:solidFill>
                <a:schemeClr val="bg1"/>
              </a:solidFill>
            </a:endParaRPr>
          </a:p>
        </p:txBody>
      </p:sp>
    </p:spTree>
    <p:extLst>
      <p:ext uri="{BB962C8B-B14F-4D97-AF65-F5344CB8AC3E}">
        <p14:creationId xmlns:p14="http://schemas.microsoft.com/office/powerpoint/2010/main" val="2903577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52736"/>
            <a:ext cx="30059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为什么要做成事务</a:t>
            </a:r>
            <a:endParaRPr lang="en-US" altLang="zh-CN" sz="2400" b="1">
              <a:solidFill>
                <a:srgbClr val="007C6A"/>
              </a:solidFill>
              <a:latin typeface="Verdana" panose="020B0604030504040204" pitchFamily="34" charset="0"/>
            </a:endParaRPr>
          </a:p>
        </p:txBody>
      </p:sp>
      <p:sp>
        <p:nvSpPr>
          <p:cNvPr id="3" name="矩形 2"/>
          <p:cNvSpPr/>
          <p:nvPr/>
        </p:nvSpPr>
        <p:spPr>
          <a:xfrm>
            <a:off x="576236" y="1916832"/>
            <a:ext cx="8561070" cy="1200329"/>
          </a:xfrm>
          <a:prstGeom prst="rect">
            <a:avLst/>
          </a:prstGeom>
        </p:spPr>
        <p:txBody>
          <a:bodyPr wrap="square">
            <a:spAutoFit/>
          </a:bodyPr>
          <a:lstStyle/>
          <a:p>
            <a:r>
              <a:rPr lang="zh-CN" altLang="en-US" sz="2400" b="1">
                <a:solidFill>
                  <a:srgbClr val="007C6A"/>
                </a:solidFill>
                <a:latin typeface="Verdana" panose="020B0604030504040204" pitchFamily="34" charset="0"/>
              </a:rPr>
              <a:t>想想一个场景：</a:t>
            </a:r>
            <a:endParaRPr lang="en-US" altLang="zh-CN" sz="2400" b="1">
              <a:solidFill>
                <a:srgbClr val="007C6A"/>
              </a:solidFill>
              <a:latin typeface="Verdana" panose="020B0604030504040204" pitchFamily="34" charset="0"/>
            </a:endParaRPr>
          </a:p>
          <a:p>
            <a:endParaRPr lang="en-US" altLang="zh-CN" sz="2400" b="1">
              <a:solidFill>
                <a:srgbClr val="007C6A"/>
              </a:solidFill>
              <a:latin typeface="Verdana" panose="020B0604030504040204" pitchFamily="34" charset="0"/>
            </a:endParaRPr>
          </a:p>
          <a:p>
            <a:r>
              <a:rPr lang="en-US" altLang="zh-CN" sz="2400" b="1">
                <a:solidFill>
                  <a:srgbClr val="007C6A"/>
                </a:solidFill>
                <a:latin typeface="Verdana" panose="020B0604030504040204" pitchFamily="34" charset="0"/>
              </a:rPr>
              <a:t>     </a:t>
            </a:r>
            <a:r>
              <a:rPr lang="zh-CN" altLang="en-US" sz="2400" b="1">
                <a:solidFill>
                  <a:srgbClr val="007C6A"/>
                </a:solidFill>
                <a:latin typeface="Verdana" panose="020B0604030504040204" pitchFamily="34" charset="0"/>
              </a:rPr>
              <a:t>有很多人有你的账户</a:t>
            </a:r>
            <a:r>
              <a:rPr lang="en-US" altLang="zh-CN" sz="2400" b="1">
                <a:solidFill>
                  <a:srgbClr val="007C6A"/>
                </a:solidFill>
                <a:latin typeface="Verdana" panose="020B0604030504040204" pitchFamily="34" charset="0"/>
              </a:rPr>
              <a:t>,</a:t>
            </a:r>
            <a:r>
              <a:rPr lang="zh-CN" altLang="en-US" sz="2400" b="1">
                <a:solidFill>
                  <a:srgbClr val="007C6A"/>
                </a:solidFill>
                <a:latin typeface="Verdana" panose="020B0604030504040204" pitchFamily="34" charset="0"/>
              </a:rPr>
              <a:t>同时去参加双十一抢购</a:t>
            </a:r>
            <a:endParaRPr lang="en-US" altLang="zh-CN" sz="2400" b="1">
              <a:solidFill>
                <a:srgbClr val="007C6A"/>
              </a:solidFill>
              <a:latin typeface="Verdana" panose="020B0604030504040204" pitchFamily="34" charset="0"/>
            </a:endParaRPr>
          </a:p>
        </p:txBody>
      </p:sp>
    </p:spTree>
    <p:extLst>
      <p:ext uri="{BB962C8B-B14F-4D97-AF65-F5344CB8AC3E}">
        <p14:creationId xmlns:p14="http://schemas.microsoft.com/office/powerpoint/2010/main" val="121217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p:cNvSpPr txBox="1"/>
          <p:nvPr/>
        </p:nvSpPr>
        <p:spPr>
          <a:xfrm>
            <a:off x="683568" y="1462886"/>
            <a:ext cx="8208912" cy="2246769"/>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数据库概述</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en-US" altLang="zh-CN" sz="2000">
                <a:solidFill>
                  <a:srgbClr val="007C6A"/>
                </a:solidFill>
              </a:rPr>
              <a:t>NoSQL(NoSQL = Not Only SQL )</a:t>
            </a:r>
            <a:r>
              <a:rPr lang="zh-CN" altLang="en-US" sz="2000">
                <a:solidFill>
                  <a:srgbClr val="007C6A"/>
                </a:solidFill>
              </a:rPr>
              <a:t>，意即</a:t>
            </a:r>
            <a:r>
              <a:rPr lang="en-US" altLang="zh-CN" sz="2000">
                <a:solidFill>
                  <a:srgbClr val="007C6A"/>
                </a:solidFill>
              </a:rPr>
              <a:t>“</a:t>
            </a:r>
            <a:r>
              <a:rPr lang="zh-CN" altLang="en-US" sz="2000">
                <a:solidFill>
                  <a:srgbClr val="007C6A"/>
                </a:solidFill>
              </a:rPr>
              <a:t>不仅仅是</a:t>
            </a:r>
            <a:r>
              <a:rPr lang="en-US" altLang="zh-CN" sz="2000">
                <a:solidFill>
                  <a:srgbClr val="007C6A"/>
                </a:solidFill>
              </a:rPr>
              <a:t>SQL”</a:t>
            </a:r>
            <a:r>
              <a:rPr lang="zh-CN" altLang="en-US" sz="2000">
                <a:solidFill>
                  <a:srgbClr val="007C6A"/>
                </a:solidFill>
              </a:rPr>
              <a:t>，泛指非关系型的数据库。 </a:t>
            </a:r>
          </a:p>
          <a:p>
            <a:pPr marL="342900" indent="-342900">
              <a:buFont typeface="Arial" panose="020B0604020202020204" pitchFamily="34" charset="0"/>
              <a:buChar char="•"/>
            </a:pPr>
            <a:r>
              <a:rPr lang="en-US" altLang="zh-CN" sz="2000">
                <a:solidFill>
                  <a:srgbClr val="007C6A"/>
                </a:solidFill>
              </a:rPr>
              <a:t>NoSQL </a:t>
            </a:r>
            <a:r>
              <a:rPr lang="zh-CN" altLang="en-US" sz="2000">
                <a:solidFill>
                  <a:srgbClr val="007C6A"/>
                </a:solidFill>
              </a:rPr>
              <a:t>不依赖业务逻辑方式存储，而以简单的</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模式存储。因此大大的增加了数据库的扩展能力。</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endPar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683568" y="3526541"/>
            <a:ext cx="2377574" cy="369332"/>
          </a:xfrm>
          <a:prstGeom prst="rect">
            <a:avLst/>
          </a:prstGeom>
        </p:spPr>
        <p:txBody>
          <a:bodyPr wrap="none">
            <a:spAutoFit/>
          </a:bodyPr>
          <a:lstStyle/>
          <a:p>
            <a:pPr marL="342900" indent="-342900">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不遵循</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标准。</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683568" y="4128734"/>
            <a:ext cx="2005677" cy="369332"/>
          </a:xfrm>
          <a:prstGeom prst="rect">
            <a:avLst/>
          </a:prstGeom>
        </p:spPr>
        <p:txBody>
          <a:bodyPr wrap="none">
            <a:spAutoFit/>
          </a:bodyPr>
          <a:lstStyle/>
          <a:p>
            <a:pPr marL="342900" indent="-342900">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不支持</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ACID</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683568" y="4730927"/>
            <a:ext cx="2608406" cy="369332"/>
          </a:xfrm>
          <a:prstGeom prst="rect">
            <a:avLst/>
          </a:prstGeom>
        </p:spPr>
        <p:txBody>
          <a:bodyPr wrap="none">
            <a:spAutoFit/>
          </a:bodyPr>
          <a:lstStyle/>
          <a:p>
            <a:pPr marL="342900" indent="-342900">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远超于</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的性能。</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36340575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2935" y="4064683"/>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6" name="流程图: 数据 5"/>
          <p:cNvSpPr/>
          <p:nvPr/>
        </p:nvSpPr>
        <p:spPr>
          <a:xfrm>
            <a:off x="3354613" y="3511043"/>
            <a:ext cx="2441523" cy="462835"/>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if10000&gt;8000</a:t>
            </a:r>
          </a:p>
          <a:p>
            <a:pPr algn="ctr"/>
            <a:r>
              <a:rPr lang="en-US" altLang="zh-CN" dirty="0"/>
              <a:t>then  -8000</a:t>
            </a:r>
            <a:endParaRPr lang="zh-CN" altLang="en-US" dirty="0"/>
          </a:p>
        </p:txBody>
      </p:sp>
      <p:sp>
        <p:nvSpPr>
          <p:cNvPr id="7" name="流程图: 数据 6"/>
          <p:cNvSpPr/>
          <p:nvPr/>
        </p:nvSpPr>
        <p:spPr>
          <a:xfrm>
            <a:off x="3433589" y="4565689"/>
            <a:ext cx="2578571" cy="591503"/>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p>
          <a:p>
            <a:pPr algn="ctr"/>
            <a:r>
              <a:rPr lang="en-US" altLang="zh-CN" dirty="0"/>
              <a:t>then -5000</a:t>
            </a:r>
            <a:endParaRPr lang="zh-CN" altLang="en-US" dirty="0"/>
          </a:p>
        </p:txBody>
      </p:sp>
      <p:sp>
        <p:nvSpPr>
          <p:cNvPr id="9" name="矩形 8"/>
          <p:cNvSpPr/>
          <p:nvPr/>
        </p:nvSpPr>
        <p:spPr>
          <a:xfrm>
            <a:off x="2241103" y="3408750"/>
            <a:ext cx="769763" cy="369332"/>
          </a:xfrm>
          <a:prstGeom prst="rect">
            <a:avLst/>
          </a:prstGeom>
        </p:spPr>
        <p:txBody>
          <a:bodyPr wrap="none">
            <a:spAutoFit/>
          </a:bodyPr>
          <a:lstStyle/>
          <a:p>
            <a:r>
              <a:rPr lang="en-US" altLang="zh-CN"/>
              <a:t>10000</a:t>
            </a:r>
            <a:endParaRPr lang="zh-CN" altLang="en-US"/>
          </a:p>
        </p:txBody>
      </p:sp>
      <p:sp>
        <p:nvSpPr>
          <p:cNvPr id="10" name="文本框 9"/>
          <p:cNvSpPr txBox="1"/>
          <p:nvPr/>
        </p:nvSpPr>
        <p:spPr>
          <a:xfrm>
            <a:off x="5592673" y="3628733"/>
            <a:ext cx="723275" cy="369332"/>
          </a:xfrm>
          <a:prstGeom prst="rect">
            <a:avLst/>
          </a:prstGeom>
          <a:noFill/>
        </p:spPr>
        <p:txBody>
          <a:bodyPr wrap="none" rtlCol="0">
            <a:spAutoFit/>
          </a:bodyPr>
          <a:lstStyle/>
          <a:p>
            <a:r>
              <a:rPr lang="en-US" altLang="zh-CN"/>
              <a:t>-8000</a:t>
            </a:r>
            <a:endParaRPr lang="zh-CN" altLang="en-US"/>
          </a:p>
        </p:txBody>
      </p:sp>
      <p:grpSp>
        <p:nvGrpSpPr>
          <p:cNvPr id="31" name="组合 30"/>
          <p:cNvGrpSpPr/>
          <p:nvPr/>
        </p:nvGrpSpPr>
        <p:grpSpPr>
          <a:xfrm>
            <a:off x="6584918" y="4042818"/>
            <a:ext cx="1396118" cy="592766"/>
            <a:chOff x="4007675" y="2344939"/>
            <a:chExt cx="1396118" cy="592766"/>
          </a:xfrm>
          <a:solidFill>
            <a:srgbClr val="FB9C25"/>
          </a:solidFill>
        </p:grpSpPr>
        <p:sp>
          <p:nvSpPr>
            <p:cNvPr id="4" name="矩形 3"/>
            <p:cNvSpPr/>
            <p:nvPr/>
          </p:nvSpPr>
          <p:spPr>
            <a:xfrm>
              <a:off x="4007675" y="2344939"/>
              <a:ext cx="1396118" cy="59276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文本框 10"/>
            <p:cNvSpPr txBox="1"/>
            <p:nvPr/>
          </p:nvSpPr>
          <p:spPr>
            <a:xfrm>
              <a:off x="4367187" y="2431451"/>
              <a:ext cx="652743" cy="369332"/>
            </a:xfrm>
            <a:prstGeom prst="rect">
              <a:avLst/>
            </a:prstGeom>
            <a:grp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a:t>2000</a:t>
              </a:r>
              <a:endParaRPr lang="zh-CN" altLang="en-US"/>
            </a:p>
          </p:txBody>
        </p:sp>
      </p:grpSp>
      <p:cxnSp>
        <p:nvCxnSpPr>
          <p:cNvPr id="12" name="直接连接符 11"/>
          <p:cNvCxnSpPr>
            <a:cxnSpLocks/>
            <a:endCxn id="7" idx="2"/>
          </p:cNvCxnSpPr>
          <p:nvPr/>
        </p:nvCxnSpPr>
        <p:spPr>
          <a:xfrm>
            <a:off x="3225663" y="4529194"/>
            <a:ext cx="465783" cy="332247"/>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438045" y="3628733"/>
            <a:ext cx="923937" cy="36540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97274" y="3960416"/>
            <a:ext cx="911600" cy="20853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709128" y="4984382"/>
            <a:ext cx="723275" cy="369332"/>
          </a:xfrm>
          <a:prstGeom prst="rect">
            <a:avLst/>
          </a:prstGeom>
          <a:noFill/>
        </p:spPr>
        <p:txBody>
          <a:bodyPr wrap="none" rtlCol="0">
            <a:spAutoFit/>
          </a:bodyPr>
          <a:lstStyle/>
          <a:p>
            <a:r>
              <a:rPr lang="en-US" altLang="zh-CN"/>
              <a:t>-5000</a:t>
            </a:r>
            <a:endParaRPr lang="zh-CN" altLang="en-US"/>
          </a:p>
        </p:txBody>
      </p:sp>
      <p:cxnSp>
        <p:nvCxnSpPr>
          <p:cNvPr id="28" name="直接连接符 27"/>
          <p:cNvCxnSpPr/>
          <p:nvPr/>
        </p:nvCxnSpPr>
        <p:spPr>
          <a:xfrm flipV="1">
            <a:off x="5436146" y="4712206"/>
            <a:ext cx="1054730" cy="36423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523739" y="3994137"/>
            <a:ext cx="1705252" cy="751790"/>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-3000</a:t>
            </a:r>
            <a:endParaRPr lang="zh-CN" altLang="en-US"/>
          </a:p>
        </p:txBody>
      </p:sp>
      <p:sp>
        <p:nvSpPr>
          <p:cNvPr id="33" name="矩形 32"/>
          <p:cNvSpPr/>
          <p:nvPr/>
        </p:nvSpPr>
        <p:spPr>
          <a:xfrm>
            <a:off x="857359" y="1502326"/>
            <a:ext cx="4655442" cy="2308324"/>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两个请求</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8000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5000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1000</a:t>
            </a:r>
          </a:p>
          <a:p>
            <a:pPr marL="800100" lvl="1" indent="-342900">
              <a:buFont typeface="Wingdings" panose="05000000000000000000" pitchFamily="2" charset="2"/>
              <a:buChar char="Ø"/>
            </a:pP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endParaRPr lang="en-US" altLang="zh-CN" sz="2400" b="1" dirty="0">
              <a:solidFill>
                <a:srgbClr val="007C6A"/>
              </a:solidFill>
              <a:latin typeface="Verdana" panose="020B0604030504040204" pitchFamily="34" charset="0"/>
            </a:endParaRPr>
          </a:p>
        </p:txBody>
      </p:sp>
      <p:sp>
        <p:nvSpPr>
          <p:cNvPr id="34" name="矩形 33"/>
          <p:cNvSpPr/>
          <p:nvPr/>
        </p:nvSpPr>
        <p:spPr>
          <a:xfrm>
            <a:off x="380157" y="913293"/>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事务冲突的问题</a:t>
            </a:r>
            <a:endParaRPr lang="en-US" altLang="zh-CN" sz="2400" b="1">
              <a:solidFill>
                <a:srgbClr val="007C6A"/>
              </a:solidFill>
              <a:latin typeface="Verdana" panose="020B0604030504040204" pitchFamily="34" charset="0"/>
            </a:endParaRPr>
          </a:p>
        </p:txBody>
      </p:sp>
      <p:sp>
        <p:nvSpPr>
          <p:cNvPr id="35" name="矩形 34"/>
          <p:cNvSpPr/>
          <p:nvPr/>
        </p:nvSpPr>
        <p:spPr>
          <a:xfrm>
            <a:off x="3444060" y="4312532"/>
            <a:ext cx="769763" cy="369332"/>
          </a:xfrm>
          <a:prstGeom prst="rect">
            <a:avLst/>
          </a:prstGeom>
        </p:spPr>
        <p:txBody>
          <a:bodyPr wrap="none">
            <a:spAutoFit/>
          </a:bodyPr>
          <a:lstStyle/>
          <a:p>
            <a:r>
              <a:rPr lang="en-US" altLang="zh-CN"/>
              <a:t>10000</a:t>
            </a:r>
            <a:endParaRPr lang="zh-CN" altLang="en-US"/>
          </a:p>
        </p:txBody>
      </p:sp>
      <p:sp>
        <p:nvSpPr>
          <p:cNvPr id="21" name="流程图: 数据 20"/>
          <p:cNvSpPr/>
          <p:nvPr/>
        </p:nvSpPr>
        <p:spPr>
          <a:xfrm>
            <a:off x="3118275" y="5740001"/>
            <a:ext cx="2605853" cy="462835"/>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10000&gt;1000</a:t>
            </a:r>
          </a:p>
          <a:p>
            <a:pPr algn="ctr"/>
            <a:r>
              <a:rPr lang="en-US" altLang="zh-CN" dirty="0"/>
              <a:t>then -1000</a:t>
            </a:r>
            <a:endParaRPr lang="zh-CN" altLang="en-US" dirty="0"/>
          </a:p>
        </p:txBody>
      </p:sp>
      <p:cxnSp>
        <p:nvCxnSpPr>
          <p:cNvPr id="22" name="直接连接符 21"/>
          <p:cNvCxnSpPr/>
          <p:nvPr/>
        </p:nvCxnSpPr>
        <p:spPr>
          <a:xfrm flipV="1">
            <a:off x="5436146" y="4943624"/>
            <a:ext cx="1368102" cy="1135463"/>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754009" y="4867001"/>
            <a:ext cx="697914" cy="1051100"/>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963511" y="5619694"/>
            <a:ext cx="723275" cy="369332"/>
          </a:xfrm>
          <a:prstGeom prst="rect">
            <a:avLst/>
          </a:prstGeom>
          <a:noFill/>
        </p:spPr>
        <p:txBody>
          <a:bodyPr wrap="none" rtlCol="0">
            <a:spAutoFit/>
          </a:bodyPr>
          <a:lstStyle/>
          <a:p>
            <a:r>
              <a:rPr lang="en-US" altLang="zh-CN"/>
              <a:t>-1000</a:t>
            </a:r>
            <a:endParaRPr lang="zh-CN" altLang="en-US"/>
          </a:p>
        </p:txBody>
      </p:sp>
      <p:sp>
        <p:nvSpPr>
          <p:cNvPr id="27" name="矩形 26"/>
          <p:cNvSpPr/>
          <p:nvPr/>
        </p:nvSpPr>
        <p:spPr>
          <a:xfrm>
            <a:off x="2898046" y="5020518"/>
            <a:ext cx="769763" cy="369332"/>
          </a:xfrm>
          <a:prstGeom prst="rect">
            <a:avLst/>
          </a:prstGeom>
        </p:spPr>
        <p:txBody>
          <a:bodyPr wrap="none">
            <a:spAutoFit/>
          </a:bodyPr>
          <a:lstStyle/>
          <a:p>
            <a:r>
              <a:rPr lang="en-US" altLang="zh-CN"/>
              <a:t>10000</a:t>
            </a:r>
            <a:endParaRPr lang="zh-CN" altLang="en-US"/>
          </a:p>
        </p:txBody>
      </p:sp>
      <p:sp>
        <p:nvSpPr>
          <p:cNvPr id="29" name="矩形 28"/>
          <p:cNvSpPr/>
          <p:nvPr/>
        </p:nvSpPr>
        <p:spPr>
          <a:xfrm>
            <a:off x="6432403" y="3883793"/>
            <a:ext cx="2171347" cy="983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-4000</a:t>
            </a:r>
            <a:endParaRPr lang="zh-CN" altLang="en-US"/>
          </a:p>
        </p:txBody>
      </p:sp>
    </p:spTree>
    <p:extLst>
      <p:ext uri="{BB962C8B-B14F-4D97-AF65-F5344CB8AC3E}">
        <p14:creationId xmlns:p14="http://schemas.microsoft.com/office/powerpoint/2010/main" val="34178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p:bldP spid="10" grpId="0"/>
      <p:bldP spid="18" grpId="0"/>
      <p:bldP spid="5" grpId="0" animBg="1"/>
      <p:bldP spid="35" grpId="0"/>
      <p:bldP spid="21" grpId="0" animBg="1"/>
      <p:bldP spid="26" grpId="0"/>
      <p:bldP spid="27" grpId="0"/>
      <p:bldP spid="2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0157" y="913293"/>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悲观锁</a:t>
            </a:r>
            <a:endParaRPr lang="en-US" altLang="zh-CN" sz="2400" b="1">
              <a:solidFill>
                <a:srgbClr val="007C6A"/>
              </a:solidFill>
              <a:latin typeface="Verdana" panose="020B0604030504040204" pitchFamily="34" charset="0"/>
            </a:endParaRPr>
          </a:p>
        </p:txBody>
      </p:sp>
      <p:sp>
        <p:nvSpPr>
          <p:cNvPr id="7" name="矩形 6"/>
          <p:cNvSpPr/>
          <p:nvPr/>
        </p:nvSpPr>
        <p:spPr>
          <a:xfrm>
            <a:off x="814511" y="2141728"/>
            <a:ext cx="1527129"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11" name="矩形 10"/>
          <p:cNvSpPr/>
          <p:nvPr/>
        </p:nvSpPr>
        <p:spPr>
          <a:xfrm>
            <a:off x="3817735" y="2169010"/>
            <a:ext cx="1396118" cy="592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2000</a:t>
            </a:r>
            <a:endParaRPr lang="zh-CN" altLang="en-US"/>
          </a:p>
        </p:txBody>
      </p:sp>
      <p:sp>
        <p:nvSpPr>
          <p:cNvPr id="12" name="矩形 11"/>
          <p:cNvSpPr/>
          <p:nvPr/>
        </p:nvSpPr>
        <p:spPr>
          <a:xfrm>
            <a:off x="7202032" y="2002017"/>
            <a:ext cx="1474424" cy="592766"/>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2000</a:t>
            </a:r>
            <a:endParaRPr lang="zh-CN" altLang="en-US"/>
          </a:p>
        </p:txBody>
      </p:sp>
      <p:sp>
        <p:nvSpPr>
          <p:cNvPr id="15" name="流程图: 数据 14"/>
          <p:cNvSpPr/>
          <p:nvPr/>
        </p:nvSpPr>
        <p:spPr>
          <a:xfrm>
            <a:off x="5213852" y="3105604"/>
            <a:ext cx="2371804" cy="46283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2000&gt;5000</a:t>
            </a:r>
          </a:p>
          <a:p>
            <a:pPr algn="ctr"/>
            <a:r>
              <a:rPr lang="en-US" altLang="zh-CN"/>
              <a:t>then -5000</a:t>
            </a:r>
            <a:endParaRPr lang="zh-CN" altLang="en-US"/>
          </a:p>
        </p:txBody>
      </p:sp>
      <p:sp>
        <p:nvSpPr>
          <p:cNvPr id="17" name="矩形 16"/>
          <p:cNvSpPr/>
          <p:nvPr/>
        </p:nvSpPr>
        <p:spPr>
          <a:xfrm>
            <a:off x="1373604" y="1412470"/>
            <a:ext cx="769763" cy="369332"/>
          </a:xfrm>
          <a:prstGeom prst="rect">
            <a:avLst/>
          </a:prstGeom>
        </p:spPr>
        <p:txBody>
          <a:bodyPr wrap="none">
            <a:spAutoFit/>
          </a:bodyPr>
          <a:lstStyle/>
          <a:p>
            <a:r>
              <a:rPr lang="en-US" altLang="zh-CN"/>
              <a:t>10000</a:t>
            </a:r>
            <a:endParaRPr lang="zh-CN" altLang="en-US"/>
          </a:p>
        </p:txBody>
      </p:sp>
      <p:sp>
        <p:nvSpPr>
          <p:cNvPr id="18" name="文本框 17"/>
          <p:cNvSpPr txBox="1"/>
          <p:nvPr/>
        </p:nvSpPr>
        <p:spPr>
          <a:xfrm>
            <a:off x="3745505" y="1721067"/>
            <a:ext cx="652743" cy="369332"/>
          </a:xfrm>
          <a:prstGeom prst="rect">
            <a:avLst/>
          </a:prstGeom>
          <a:noFill/>
        </p:spPr>
        <p:txBody>
          <a:bodyPr wrap="none" rtlCol="0">
            <a:spAutoFit/>
          </a:bodyPr>
          <a:lstStyle/>
          <a:p>
            <a:r>
              <a:rPr lang="en-US" altLang="zh-CN"/>
              <a:t>2000</a:t>
            </a:r>
            <a:endParaRPr lang="zh-CN" altLang="en-US"/>
          </a:p>
        </p:txBody>
      </p:sp>
      <p:sp>
        <p:nvSpPr>
          <p:cNvPr id="45" name="矩形 44"/>
          <p:cNvSpPr/>
          <p:nvPr/>
        </p:nvSpPr>
        <p:spPr>
          <a:xfrm>
            <a:off x="4398248" y="4828820"/>
            <a:ext cx="1213904" cy="592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2000</a:t>
            </a:r>
            <a:endParaRPr lang="zh-CN" altLang="en-US"/>
          </a:p>
        </p:txBody>
      </p:sp>
      <p:sp>
        <p:nvSpPr>
          <p:cNvPr id="50" name="矩形 49"/>
          <p:cNvSpPr/>
          <p:nvPr/>
        </p:nvSpPr>
        <p:spPr>
          <a:xfrm>
            <a:off x="1322081" y="4215372"/>
            <a:ext cx="769763" cy="369332"/>
          </a:xfrm>
          <a:prstGeom prst="rect">
            <a:avLst/>
          </a:prstGeom>
        </p:spPr>
        <p:txBody>
          <a:bodyPr wrap="none">
            <a:spAutoFit/>
          </a:bodyPr>
          <a:lstStyle/>
          <a:p>
            <a:r>
              <a:rPr lang="en-US" altLang="zh-CN"/>
              <a:t>10000</a:t>
            </a:r>
            <a:endParaRPr lang="zh-CN" altLang="en-US"/>
          </a:p>
        </p:txBody>
      </p:sp>
      <p:sp>
        <p:nvSpPr>
          <p:cNvPr id="51" name="文本框 50"/>
          <p:cNvSpPr txBox="1"/>
          <p:nvPr/>
        </p:nvSpPr>
        <p:spPr>
          <a:xfrm>
            <a:off x="4166151" y="4259289"/>
            <a:ext cx="652743" cy="369332"/>
          </a:xfrm>
          <a:prstGeom prst="rect">
            <a:avLst/>
          </a:prstGeom>
          <a:noFill/>
        </p:spPr>
        <p:txBody>
          <a:bodyPr wrap="none" rtlCol="0">
            <a:spAutoFit/>
          </a:bodyPr>
          <a:lstStyle/>
          <a:p>
            <a:r>
              <a:rPr lang="en-US" altLang="zh-CN"/>
              <a:t>2000</a:t>
            </a:r>
            <a:endParaRPr lang="zh-CN" altLang="en-US"/>
          </a:p>
        </p:txBody>
      </p:sp>
      <p:sp>
        <p:nvSpPr>
          <p:cNvPr id="57" name="流程图: 数据 56"/>
          <p:cNvSpPr/>
          <p:nvPr/>
        </p:nvSpPr>
        <p:spPr>
          <a:xfrm>
            <a:off x="5912552" y="5718221"/>
            <a:ext cx="2306334" cy="505208"/>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2000&gt;1000</a:t>
            </a:r>
          </a:p>
          <a:p>
            <a:pPr algn="ctr"/>
            <a:r>
              <a:rPr lang="en-US" altLang="zh-CN"/>
              <a:t>then -1000</a:t>
            </a:r>
            <a:endParaRPr lang="zh-CN" altLang="en-US"/>
          </a:p>
          <a:p>
            <a:pPr algn="ctr"/>
            <a:endParaRPr lang="zh-CN" altLang="en-US"/>
          </a:p>
        </p:txBody>
      </p:sp>
      <p:sp>
        <p:nvSpPr>
          <p:cNvPr id="59" name="矩形 58"/>
          <p:cNvSpPr/>
          <p:nvPr/>
        </p:nvSpPr>
        <p:spPr>
          <a:xfrm>
            <a:off x="7593090" y="4890519"/>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a:t>
            </a:r>
            <a:endParaRPr lang="zh-CN" altLang="en-US"/>
          </a:p>
        </p:txBody>
      </p:sp>
      <p:cxnSp>
        <p:nvCxnSpPr>
          <p:cNvPr id="61" name="直接连接符 60"/>
          <p:cNvCxnSpPr/>
          <p:nvPr/>
        </p:nvCxnSpPr>
        <p:spPr>
          <a:xfrm>
            <a:off x="5409091" y="5527907"/>
            <a:ext cx="753466" cy="324054"/>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3786652" y="5559990"/>
            <a:ext cx="1138886" cy="416631"/>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3" name="乘号 52"/>
          <p:cNvSpPr/>
          <p:nvPr/>
        </p:nvSpPr>
        <p:spPr>
          <a:xfrm>
            <a:off x="4148016" y="5428985"/>
            <a:ext cx="605784" cy="573374"/>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8" name="直接连接符 67"/>
          <p:cNvCxnSpPr/>
          <p:nvPr/>
        </p:nvCxnSpPr>
        <p:spPr>
          <a:xfrm>
            <a:off x="1394491" y="5483285"/>
            <a:ext cx="613438" cy="43766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1343245" y="2738304"/>
            <a:ext cx="998396" cy="57134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1269622" y="1705778"/>
            <a:ext cx="923937" cy="36540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297319" y="1772135"/>
            <a:ext cx="582144" cy="394368"/>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779866" y="2799897"/>
            <a:ext cx="550836" cy="45460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7076048" y="2734201"/>
            <a:ext cx="876357" cy="37140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7952405" y="5483285"/>
            <a:ext cx="724051" cy="540799"/>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685815" y="4415531"/>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84" name="矩形 83"/>
          <p:cNvSpPr/>
          <p:nvPr/>
        </p:nvSpPr>
        <p:spPr>
          <a:xfrm>
            <a:off x="574242" y="4438892"/>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85" name="矩形 84"/>
          <p:cNvSpPr/>
          <p:nvPr/>
        </p:nvSpPr>
        <p:spPr>
          <a:xfrm>
            <a:off x="2568940" y="6349509"/>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86" name="矩形 85"/>
          <p:cNvSpPr/>
          <p:nvPr/>
        </p:nvSpPr>
        <p:spPr>
          <a:xfrm>
            <a:off x="2592868" y="3493922"/>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90" name="文本框 89"/>
          <p:cNvSpPr txBox="1"/>
          <p:nvPr/>
        </p:nvSpPr>
        <p:spPr>
          <a:xfrm>
            <a:off x="7344488" y="2936190"/>
            <a:ext cx="930063" cy="369332"/>
          </a:xfrm>
          <a:prstGeom prst="rect">
            <a:avLst/>
          </a:prstGeom>
          <a:noFill/>
        </p:spPr>
        <p:txBody>
          <a:bodyPr wrap="none" rtlCol="0">
            <a:spAutoFit/>
          </a:bodyPr>
          <a:lstStyle/>
          <a:p>
            <a:r>
              <a:rPr lang="en-US" altLang="zh-CN"/>
              <a:t> </a:t>
            </a:r>
            <a:r>
              <a:rPr lang="zh-CN" altLang="en-US"/>
              <a:t>不操作</a:t>
            </a:r>
          </a:p>
        </p:txBody>
      </p:sp>
      <p:sp>
        <p:nvSpPr>
          <p:cNvPr id="92" name="矩形 91"/>
          <p:cNvSpPr/>
          <p:nvPr/>
        </p:nvSpPr>
        <p:spPr>
          <a:xfrm>
            <a:off x="6003179" y="6223428"/>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93" name="矩形 92"/>
          <p:cNvSpPr/>
          <p:nvPr/>
        </p:nvSpPr>
        <p:spPr>
          <a:xfrm>
            <a:off x="7817325" y="4443955"/>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v1.2</a:t>
            </a:r>
            <a:endParaRPr lang="zh-CN" altLang="en-US" sz="2400" b="1" cap="none" spc="0">
              <a:ln w="22225">
                <a:solidFill>
                  <a:schemeClr val="accent2"/>
                </a:solidFill>
                <a:prstDash val="solid"/>
              </a:ln>
              <a:solidFill>
                <a:schemeClr val="accent2">
                  <a:lumMod val="40000"/>
                  <a:lumOff val="60000"/>
                </a:schemeClr>
              </a:solidFill>
              <a:effectLst/>
            </a:endParaRPr>
          </a:p>
        </p:txBody>
      </p:sp>
      <p:pic>
        <p:nvPicPr>
          <p:cNvPr id="103" name="图片 102"/>
          <p:cNvPicPr>
            <a:picLocks noChangeAspect="1"/>
          </p:cNvPicPr>
          <p:nvPr/>
        </p:nvPicPr>
        <p:blipFill>
          <a:blip r:embed="rId2"/>
          <a:stretch>
            <a:fillRect/>
          </a:stretch>
        </p:blipFill>
        <p:spPr>
          <a:xfrm>
            <a:off x="4749080" y="2237244"/>
            <a:ext cx="352917" cy="456297"/>
          </a:xfrm>
          <a:prstGeom prst="rect">
            <a:avLst/>
          </a:prstGeom>
        </p:spPr>
      </p:pic>
      <p:pic>
        <p:nvPicPr>
          <p:cNvPr id="104" name="图片 103"/>
          <p:cNvPicPr>
            <a:picLocks noChangeAspect="1"/>
          </p:cNvPicPr>
          <p:nvPr/>
        </p:nvPicPr>
        <p:blipFill>
          <a:blip r:embed="rId3"/>
          <a:stretch>
            <a:fillRect/>
          </a:stretch>
        </p:blipFill>
        <p:spPr>
          <a:xfrm>
            <a:off x="3879463" y="2249022"/>
            <a:ext cx="403008" cy="406206"/>
          </a:xfrm>
          <a:prstGeom prst="rect">
            <a:avLst/>
          </a:prstGeom>
        </p:spPr>
      </p:pic>
      <p:pic>
        <p:nvPicPr>
          <p:cNvPr id="105" name="图片 104"/>
          <p:cNvPicPr>
            <a:picLocks noChangeAspect="1"/>
          </p:cNvPicPr>
          <p:nvPr/>
        </p:nvPicPr>
        <p:blipFill>
          <a:blip r:embed="rId2"/>
          <a:stretch>
            <a:fillRect/>
          </a:stretch>
        </p:blipFill>
        <p:spPr>
          <a:xfrm>
            <a:off x="1920112" y="2209962"/>
            <a:ext cx="352917" cy="456297"/>
          </a:xfrm>
          <a:prstGeom prst="rect">
            <a:avLst/>
          </a:prstGeom>
        </p:spPr>
      </p:pic>
      <p:pic>
        <p:nvPicPr>
          <p:cNvPr id="107" name="图片 106"/>
          <p:cNvPicPr>
            <a:picLocks noChangeAspect="1"/>
          </p:cNvPicPr>
          <p:nvPr/>
        </p:nvPicPr>
        <p:blipFill>
          <a:blip r:embed="rId3"/>
          <a:stretch>
            <a:fillRect/>
          </a:stretch>
        </p:blipFill>
        <p:spPr>
          <a:xfrm>
            <a:off x="8239989" y="2110723"/>
            <a:ext cx="407116" cy="410346"/>
          </a:xfrm>
          <a:prstGeom prst="rect">
            <a:avLst/>
          </a:prstGeom>
        </p:spPr>
      </p:pic>
      <p:sp>
        <p:nvSpPr>
          <p:cNvPr id="110" name="文本框 109"/>
          <p:cNvSpPr txBox="1"/>
          <p:nvPr/>
        </p:nvSpPr>
        <p:spPr>
          <a:xfrm>
            <a:off x="918198" y="2972678"/>
            <a:ext cx="753732" cy="400110"/>
          </a:xfrm>
          <a:prstGeom prst="rect">
            <a:avLst/>
          </a:prstGeom>
          <a:noFill/>
        </p:spPr>
        <p:txBody>
          <a:bodyPr wrap="none" rtlCol="0">
            <a:spAutoFit/>
          </a:bodyPr>
          <a:lstStyle/>
          <a:p>
            <a:r>
              <a:rPr lang="en-US" altLang="zh-CN" sz="2000" b="1">
                <a:solidFill>
                  <a:srgbClr val="C00000"/>
                </a:solidFill>
              </a:rPr>
              <a:t>block</a:t>
            </a:r>
            <a:endParaRPr lang="zh-CN" altLang="en-US" sz="2000" b="1">
              <a:solidFill>
                <a:srgbClr val="C00000"/>
              </a:solidFill>
            </a:endParaRPr>
          </a:p>
        </p:txBody>
      </p:sp>
      <p:sp>
        <p:nvSpPr>
          <p:cNvPr id="111" name="文本框 110"/>
          <p:cNvSpPr txBox="1"/>
          <p:nvPr/>
        </p:nvSpPr>
        <p:spPr>
          <a:xfrm>
            <a:off x="4202945" y="5844871"/>
            <a:ext cx="1668918" cy="707886"/>
          </a:xfrm>
          <a:prstGeom prst="rect">
            <a:avLst/>
          </a:prstGeom>
          <a:noFill/>
        </p:spPr>
        <p:txBody>
          <a:bodyPr wrap="none" rtlCol="0">
            <a:spAutoFit/>
          </a:bodyPr>
          <a:lstStyle/>
          <a:p>
            <a:r>
              <a:rPr lang="en-US" altLang="zh-CN" sz="2000" b="1">
                <a:solidFill>
                  <a:srgbClr val="C00000"/>
                </a:solidFill>
              </a:rPr>
              <a:t>check-and-set</a:t>
            </a:r>
          </a:p>
          <a:p>
            <a:r>
              <a:rPr lang="en-US" altLang="zh-CN" sz="2000" b="1">
                <a:solidFill>
                  <a:srgbClr val="C00000"/>
                </a:solidFill>
              </a:rPr>
              <a:t>v1.0!=v1.1</a:t>
            </a:r>
            <a:endParaRPr lang="zh-CN" altLang="en-US" sz="2000" b="1">
              <a:solidFill>
                <a:srgbClr val="C00000"/>
              </a:solidFill>
            </a:endParaRPr>
          </a:p>
        </p:txBody>
      </p:sp>
      <p:sp>
        <p:nvSpPr>
          <p:cNvPr id="56" name="矩形 55"/>
          <p:cNvSpPr/>
          <p:nvPr/>
        </p:nvSpPr>
        <p:spPr>
          <a:xfrm>
            <a:off x="2483768" y="116632"/>
            <a:ext cx="180081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的事务</a:t>
            </a:r>
            <a:endParaRPr lang="en-US" altLang="zh-CN" sz="2400" b="1">
              <a:solidFill>
                <a:schemeClr val="bg1"/>
              </a:solidFill>
            </a:endParaRPr>
          </a:p>
        </p:txBody>
      </p:sp>
      <p:sp>
        <p:nvSpPr>
          <p:cNvPr id="60" name="矩形 59"/>
          <p:cNvSpPr/>
          <p:nvPr/>
        </p:nvSpPr>
        <p:spPr>
          <a:xfrm>
            <a:off x="314445" y="3807368"/>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乐观锁</a:t>
            </a:r>
            <a:endParaRPr lang="en-US" altLang="zh-CN" sz="2400" b="1">
              <a:solidFill>
                <a:srgbClr val="007C6A"/>
              </a:solidFill>
              <a:latin typeface="Verdana" panose="020B0604030504040204" pitchFamily="34" charset="0"/>
            </a:endParaRPr>
          </a:p>
        </p:txBody>
      </p:sp>
      <p:cxnSp>
        <p:nvCxnSpPr>
          <p:cNvPr id="64" name="直接连接符 63"/>
          <p:cNvCxnSpPr>
            <a:endCxn id="69" idx="2"/>
          </p:cNvCxnSpPr>
          <p:nvPr/>
        </p:nvCxnSpPr>
        <p:spPr>
          <a:xfrm flipV="1">
            <a:off x="1458144" y="4473562"/>
            <a:ext cx="654128" cy="29970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1" idx="1"/>
          </p:cNvCxnSpPr>
          <p:nvPr/>
        </p:nvCxnSpPr>
        <p:spPr>
          <a:xfrm>
            <a:off x="4166151" y="4443955"/>
            <a:ext cx="355941" cy="42469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67" name="流程图: 数据 66"/>
          <p:cNvSpPr/>
          <p:nvPr/>
        </p:nvSpPr>
        <p:spPr>
          <a:xfrm>
            <a:off x="2066930" y="914685"/>
            <a:ext cx="2548641" cy="733858"/>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10000&gt;8000</a:t>
            </a:r>
          </a:p>
          <a:p>
            <a:pPr algn="ctr"/>
            <a:r>
              <a:rPr lang="en-US" altLang="zh-CN"/>
              <a:t>then -8000</a:t>
            </a:r>
          </a:p>
        </p:txBody>
      </p:sp>
      <p:sp>
        <p:nvSpPr>
          <p:cNvPr id="69" name="流程图: 数据 68"/>
          <p:cNvSpPr/>
          <p:nvPr/>
        </p:nvSpPr>
        <p:spPr>
          <a:xfrm>
            <a:off x="1855922" y="3941423"/>
            <a:ext cx="2563500" cy="1064277"/>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10000&gt;8000</a:t>
            </a:r>
          </a:p>
          <a:p>
            <a:pPr algn="ctr"/>
            <a:r>
              <a:rPr lang="en-US" altLang="zh-CN"/>
              <a:t>then -8000</a:t>
            </a:r>
          </a:p>
        </p:txBody>
      </p:sp>
      <p:sp>
        <p:nvSpPr>
          <p:cNvPr id="70" name="流程图: 数据 69"/>
          <p:cNvSpPr/>
          <p:nvPr/>
        </p:nvSpPr>
        <p:spPr>
          <a:xfrm>
            <a:off x="1712217" y="5559990"/>
            <a:ext cx="2562866" cy="790049"/>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10000&gt;5000</a:t>
            </a:r>
          </a:p>
          <a:p>
            <a:pPr algn="ctr"/>
            <a:r>
              <a:rPr lang="en-US" altLang="zh-CN"/>
              <a:t>then -5000</a:t>
            </a:r>
            <a:endParaRPr lang="zh-CN" altLang="en-US"/>
          </a:p>
        </p:txBody>
      </p:sp>
      <p:sp>
        <p:nvSpPr>
          <p:cNvPr id="19" name="等于号 18"/>
          <p:cNvSpPr/>
          <p:nvPr/>
        </p:nvSpPr>
        <p:spPr>
          <a:xfrm rot="5400000">
            <a:off x="1645091" y="2846048"/>
            <a:ext cx="355907" cy="410743"/>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72" name="矩形 71"/>
          <p:cNvSpPr/>
          <p:nvPr/>
        </p:nvSpPr>
        <p:spPr>
          <a:xfrm>
            <a:off x="736293" y="4843773"/>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76" name="文本框 75"/>
          <p:cNvSpPr txBox="1"/>
          <p:nvPr/>
        </p:nvSpPr>
        <p:spPr>
          <a:xfrm>
            <a:off x="4563213" y="2946054"/>
            <a:ext cx="705642" cy="369332"/>
          </a:xfrm>
          <a:prstGeom prst="rect">
            <a:avLst/>
          </a:prstGeom>
          <a:noFill/>
        </p:spPr>
        <p:txBody>
          <a:bodyPr wrap="none" rtlCol="0">
            <a:spAutoFit/>
          </a:bodyPr>
          <a:lstStyle/>
          <a:p>
            <a:r>
              <a:rPr lang="en-US" altLang="zh-CN"/>
              <a:t> 2000</a:t>
            </a:r>
            <a:endParaRPr lang="zh-CN" altLang="en-US"/>
          </a:p>
        </p:txBody>
      </p:sp>
      <p:cxnSp>
        <p:nvCxnSpPr>
          <p:cNvPr id="77" name="直接连接符 76"/>
          <p:cNvCxnSpPr/>
          <p:nvPr/>
        </p:nvCxnSpPr>
        <p:spPr>
          <a:xfrm flipV="1">
            <a:off x="2382081" y="2799897"/>
            <a:ext cx="1643949" cy="48475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959382" y="5718221"/>
            <a:ext cx="896540" cy="369332"/>
          </a:xfrm>
          <a:prstGeom prst="rect">
            <a:avLst/>
          </a:prstGeom>
        </p:spPr>
        <p:txBody>
          <a:bodyPr wrap="square">
            <a:spAutoFit/>
          </a:bodyPr>
          <a:lstStyle/>
          <a:p>
            <a:r>
              <a:rPr lang="en-US" altLang="zh-CN"/>
              <a:t>10000</a:t>
            </a:r>
            <a:endParaRPr lang="zh-CN" altLang="en-US"/>
          </a:p>
        </p:txBody>
      </p:sp>
      <p:sp>
        <p:nvSpPr>
          <p:cNvPr id="81" name="矩形 80"/>
          <p:cNvSpPr/>
          <p:nvPr/>
        </p:nvSpPr>
        <p:spPr>
          <a:xfrm>
            <a:off x="5787977" y="5218581"/>
            <a:ext cx="652743" cy="369332"/>
          </a:xfrm>
          <a:prstGeom prst="rect">
            <a:avLst/>
          </a:prstGeom>
        </p:spPr>
        <p:txBody>
          <a:bodyPr wrap="none">
            <a:spAutoFit/>
          </a:bodyPr>
          <a:lstStyle/>
          <a:p>
            <a:r>
              <a:rPr lang="en-US" altLang="zh-CN"/>
              <a:t>2000</a:t>
            </a:r>
            <a:endParaRPr lang="zh-CN" altLang="en-US"/>
          </a:p>
        </p:txBody>
      </p:sp>
    </p:spTree>
    <p:extLst>
      <p:ext uri="{BB962C8B-B14F-4D97-AF65-F5344CB8AC3E}">
        <p14:creationId xmlns:p14="http://schemas.microsoft.com/office/powerpoint/2010/main" val="333915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fade">
                                      <p:cBhvr>
                                        <p:cTn id="20" dur="500"/>
                                        <p:tgtEl>
                                          <p:spTgt spid="10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500"/>
                                        <p:tgtEl>
                                          <p:spTgt spid="7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0"/>
                                        </p:tgtEl>
                                        <p:attrNameLst>
                                          <p:attrName>style.visibility</p:attrName>
                                        </p:attrNameLst>
                                      </p:cBhvr>
                                      <p:to>
                                        <p:strVal val="visible"/>
                                      </p:to>
                                    </p:set>
                                    <p:animEffect transition="in" filter="fade">
                                      <p:cBhvr>
                                        <p:cTn id="38" dur="500"/>
                                        <p:tgtEl>
                                          <p:spTgt spid="1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500"/>
                                        <p:tgtEl>
                                          <p:spTgt spid="7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04"/>
                                        </p:tgtEl>
                                        <p:attrNameLst>
                                          <p:attrName>style.visibility</p:attrName>
                                        </p:attrNameLst>
                                      </p:cBhvr>
                                      <p:to>
                                        <p:strVal val="visible"/>
                                      </p:to>
                                    </p:set>
                                    <p:animEffect transition="in" filter="fade">
                                      <p:cBhvr>
                                        <p:cTn id="56" dur="500"/>
                                        <p:tgtEl>
                                          <p:spTgt spid="10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7"/>
                                        </p:tgtEl>
                                        <p:attrNameLst>
                                          <p:attrName>style.visibility</p:attrName>
                                        </p:attrNameLst>
                                      </p:cBhvr>
                                      <p:to>
                                        <p:strVal val="visible"/>
                                      </p:to>
                                    </p:set>
                                    <p:animEffect transition="in" filter="fade">
                                      <p:cBhvr>
                                        <p:cTn id="61" dur="500"/>
                                        <p:tgtEl>
                                          <p:spTgt spid="7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500"/>
                                        <p:tgtEl>
                                          <p:spTgt spid="7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fade">
                                      <p:cBhvr>
                                        <p:cTn id="69" dur="500"/>
                                        <p:tgtEl>
                                          <p:spTgt spid="7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fade">
                                      <p:cBhvr>
                                        <p:cTn id="74" dur="500"/>
                                        <p:tgtEl>
                                          <p:spTgt spid="10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fade">
                                      <p:cBhvr>
                                        <p:cTn id="84" dur="500"/>
                                        <p:tgtEl>
                                          <p:spTgt spid="8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fade">
                                      <p:cBhvr>
                                        <p:cTn id="87" dur="500"/>
                                        <p:tgtEl>
                                          <p:spTgt spid="9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500"/>
                                        <p:tgtEl>
                                          <p:spTgt spid="1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07"/>
                                        </p:tgtEl>
                                        <p:attrNameLst>
                                          <p:attrName>style.visibility</p:attrName>
                                        </p:attrNameLst>
                                      </p:cBhvr>
                                      <p:to>
                                        <p:strVal val="visible"/>
                                      </p:to>
                                    </p:set>
                                    <p:animEffect transition="in" filter="fade">
                                      <p:cBhvr>
                                        <p:cTn id="95" dur="500"/>
                                        <p:tgtEl>
                                          <p:spTgt spid="10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2"/>
                                        </p:tgtEl>
                                        <p:attrNameLst>
                                          <p:attrName>style.visibility</p:attrName>
                                        </p:attrNameLst>
                                      </p:cBhvr>
                                      <p:to>
                                        <p:strVal val="visible"/>
                                      </p:to>
                                    </p:set>
                                    <p:animEffect transition="in" filter="fade">
                                      <p:cBhvr>
                                        <p:cTn id="100" dur="500"/>
                                        <p:tgtEl>
                                          <p:spTgt spid="7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fade">
                                      <p:cBhvr>
                                        <p:cTn id="105" dur="500"/>
                                        <p:tgtEl>
                                          <p:spTgt spid="8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fade">
                                      <p:cBhvr>
                                        <p:cTn id="110" dur="500"/>
                                        <p:tgtEl>
                                          <p:spTgt spid="6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fade">
                                      <p:cBhvr>
                                        <p:cTn id="113" dur="500"/>
                                        <p:tgtEl>
                                          <p:spTgt spid="5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86"/>
                                        </p:tgtEl>
                                        <p:attrNameLst>
                                          <p:attrName>style.visibility</p:attrName>
                                        </p:attrNameLst>
                                      </p:cBhvr>
                                      <p:to>
                                        <p:strVal val="visible"/>
                                      </p:to>
                                    </p:set>
                                    <p:animEffect transition="in" filter="fade">
                                      <p:cBhvr>
                                        <p:cTn id="118" dur="500"/>
                                        <p:tgtEl>
                                          <p:spTgt spid="8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68"/>
                                        </p:tgtEl>
                                        <p:attrNameLst>
                                          <p:attrName>style.visibility</p:attrName>
                                        </p:attrNameLst>
                                      </p:cBhvr>
                                      <p:to>
                                        <p:strVal val="visible"/>
                                      </p:to>
                                    </p:set>
                                    <p:animEffect transition="in" filter="fade">
                                      <p:cBhvr>
                                        <p:cTn id="126" dur="500"/>
                                        <p:tgtEl>
                                          <p:spTgt spid="6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fade">
                                      <p:cBhvr>
                                        <p:cTn id="129" dur="500"/>
                                        <p:tgtEl>
                                          <p:spTgt spid="79"/>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70"/>
                                        </p:tgtEl>
                                        <p:attrNameLst>
                                          <p:attrName>style.visibility</p:attrName>
                                        </p:attrNameLst>
                                      </p:cBhvr>
                                      <p:to>
                                        <p:strVal val="visible"/>
                                      </p:to>
                                    </p:set>
                                    <p:animEffect transition="in" filter="fade">
                                      <p:cBhvr>
                                        <p:cTn id="134" dur="500"/>
                                        <p:tgtEl>
                                          <p:spTgt spid="7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85"/>
                                        </p:tgtEl>
                                        <p:attrNameLst>
                                          <p:attrName>style.visibility</p:attrName>
                                        </p:attrNameLst>
                                      </p:cBhvr>
                                      <p:to>
                                        <p:strVal val="visible"/>
                                      </p:to>
                                    </p:set>
                                    <p:animEffect transition="in" filter="fade">
                                      <p:cBhvr>
                                        <p:cTn id="137" dur="500"/>
                                        <p:tgtEl>
                                          <p:spTgt spid="85"/>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fade">
                                      <p:cBhvr>
                                        <p:cTn id="142" dur="500"/>
                                        <p:tgtEl>
                                          <p:spTgt spid="6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51"/>
                                        </p:tgtEl>
                                        <p:attrNameLst>
                                          <p:attrName>style.visibility</p:attrName>
                                        </p:attrNameLst>
                                      </p:cBhvr>
                                      <p:to>
                                        <p:strVal val="visible"/>
                                      </p:to>
                                    </p:set>
                                    <p:animEffect transition="in" filter="fade">
                                      <p:cBhvr>
                                        <p:cTn id="145" dur="500"/>
                                        <p:tgtEl>
                                          <p:spTgt spid="5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45"/>
                                        </p:tgtEl>
                                        <p:attrNameLst>
                                          <p:attrName>style.visibility</p:attrName>
                                        </p:attrNameLst>
                                      </p:cBhvr>
                                      <p:to>
                                        <p:strVal val="visible"/>
                                      </p:to>
                                    </p:set>
                                    <p:animEffect transition="in" filter="fade">
                                      <p:cBhvr>
                                        <p:cTn id="150" dur="500"/>
                                        <p:tgtEl>
                                          <p:spTgt spid="45"/>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83"/>
                                        </p:tgtEl>
                                        <p:attrNameLst>
                                          <p:attrName>style.visibility</p:attrName>
                                        </p:attrNameLst>
                                      </p:cBhvr>
                                      <p:to>
                                        <p:strVal val="visible"/>
                                      </p:to>
                                    </p:set>
                                    <p:animEffect transition="in" filter="fade">
                                      <p:cBhvr>
                                        <p:cTn id="153" dur="500"/>
                                        <p:tgtEl>
                                          <p:spTgt spid="83"/>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65"/>
                                        </p:tgtEl>
                                        <p:attrNameLst>
                                          <p:attrName>style.visibility</p:attrName>
                                        </p:attrNameLst>
                                      </p:cBhvr>
                                      <p:to>
                                        <p:strVal val="visible"/>
                                      </p:to>
                                    </p:set>
                                    <p:animEffect transition="in" filter="fade">
                                      <p:cBhvr>
                                        <p:cTn id="158" dur="500"/>
                                        <p:tgtEl>
                                          <p:spTgt spid="6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1"/>
                                        </p:tgtEl>
                                        <p:attrNameLst>
                                          <p:attrName>style.visibility</p:attrName>
                                        </p:attrNameLst>
                                      </p:cBhvr>
                                      <p:to>
                                        <p:strVal val="visible"/>
                                      </p:to>
                                    </p:set>
                                    <p:animEffect transition="in" filter="fade">
                                      <p:cBhvr>
                                        <p:cTn id="163" dur="500"/>
                                        <p:tgtEl>
                                          <p:spTgt spid="111"/>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53"/>
                                        </p:tgtEl>
                                        <p:attrNameLst>
                                          <p:attrName>style.visibility</p:attrName>
                                        </p:attrNameLst>
                                      </p:cBhvr>
                                      <p:to>
                                        <p:strVal val="visible"/>
                                      </p:to>
                                    </p:set>
                                    <p:animEffect transition="in" filter="fade">
                                      <p:cBhvr>
                                        <p:cTn id="168" dur="500"/>
                                        <p:tgtEl>
                                          <p:spTgt spid="53"/>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81"/>
                                        </p:tgtEl>
                                        <p:attrNameLst>
                                          <p:attrName>style.visibility</p:attrName>
                                        </p:attrNameLst>
                                      </p:cBhvr>
                                      <p:to>
                                        <p:strVal val="visible"/>
                                      </p:to>
                                    </p:set>
                                    <p:animEffect transition="in" filter="fade">
                                      <p:cBhvr>
                                        <p:cTn id="173" dur="500"/>
                                        <p:tgtEl>
                                          <p:spTgt spid="81"/>
                                        </p:tgtEl>
                                      </p:cBhvr>
                                    </p:animEffect>
                                  </p:childTnLst>
                                </p:cTn>
                              </p:par>
                              <p:par>
                                <p:cTn id="174" presetID="10" presetClass="entr" presetSubtype="0" fill="hold" nodeType="withEffect">
                                  <p:stCondLst>
                                    <p:cond delay="0"/>
                                  </p:stCondLst>
                                  <p:childTnLst>
                                    <p:set>
                                      <p:cBhvr>
                                        <p:cTn id="175" dur="1" fill="hold">
                                          <p:stCondLst>
                                            <p:cond delay="0"/>
                                          </p:stCondLst>
                                        </p:cTn>
                                        <p:tgtEl>
                                          <p:spTgt spid="61"/>
                                        </p:tgtEl>
                                        <p:attrNameLst>
                                          <p:attrName>style.visibility</p:attrName>
                                        </p:attrNameLst>
                                      </p:cBhvr>
                                      <p:to>
                                        <p:strVal val="visible"/>
                                      </p:to>
                                    </p:set>
                                    <p:animEffect transition="in" filter="fade">
                                      <p:cBhvr>
                                        <p:cTn id="176" dur="500"/>
                                        <p:tgtEl>
                                          <p:spTgt spid="61"/>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57"/>
                                        </p:tgtEl>
                                        <p:attrNameLst>
                                          <p:attrName>style.visibility</p:attrName>
                                        </p:attrNameLst>
                                      </p:cBhvr>
                                      <p:to>
                                        <p:strVal val="visible"/>
                                      </p:to>
                                    </p:set>
                                    <p:animEffect transition="in" filter="fade">
                                      <p:cBhvr>
                                        <p:cTn id="181" dur="500"/>
                                        <p:tgtEl>
                                          <p:spTgt spid="5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2"/>
                                        </p:tgtEl>
                                        <p:attrNameLst>
                                          <p:attrName>style.visibility</p:attrName>
                                        </p:attrNameLst>
                                      </p:cBhvr>
                                      <p:to>
                                        <p:strVal val="visible"/>
                                      </p:to>
                                    </p:set>
                                    <p:animEffect transition="in" filter="fade">
                                      <p:cBhvr>
                                        <p:cTn id="184" dur="500"/>
                                        <p:tgtEl>
                                          <p:spTgt spid="92"/>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fade">
                                      <p:cBhvr>
                                        <p:cTn id="189" dur="500"/>
                                        <p:tgtEl>
                                          <p:spTgt spid="82"/>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59"/>
                                        </p:tgtEl>
                                        <p:attrNameLst>
                                          <p:attrName>style.visibility</p:attrName>
                                        </p:attrNameLst>
                                      </p:cBhvr>
                                      <p:to>
                                        <p:strVal val="visible"/>
                                      </p:to>
                                    </p:set>
                                    <p:animEffect transition="in" filter="fade">
                                      <p:cBhvr>
                                        <p:cTn id="192" dur="500"/>
                                        <p:tgtEl>
                                          <p:spTgt spid="59"/>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93"/>
                                        </p:tgtEl>
                                        <p:attrNameLst>
                                          <p:attrName>style.visibility</p:attrName>
                                        </p:attrNameLst>
                                      </p:cBhvr>
                                      <p:to>
                                        <p:strVal val="visible"/>
                                      </p:to>
                                    </p:set>
                                    <p:animEffect transition="in" filter="fade">
                                      <p:cBhvr>
                                        <p:cTn id="19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5" grpId="0" animBg="1"/>
      <p:bldP spid="17" grpId="0"/>
      <p:bldP spid="18" grpId="0"/>
      <p:bldP spid="45" grpId="0" animBg="1"/>
      <p:bldP spid="50" grpId="0"/>
      <p:bldP spid="51" grpId="0"/>
      <p:bldP spid="57" grpId="0" animBg="1"/>
      <p:bldP spid="59" grpId="0" animBg="1"/>
      <p:bldP spid="53" grpId="0" animBg="1"/>
      <p:bldP spid="83" grpId="0"/>
      <p:bldP spid="84" grpId="0"/>
      <p:bldP spid="85" grpId="0"/>
      <p:bldP spid="86" grpId="0"/>
      <p:bldP spid="90" grpId="0"/>
      <p:bldP spid="92" grpId="0"/>
      <p:bldP spid="93" grpId="0"/>
      <p:bldP spid="110" grpId="0"/>
      <p:bldP spid="111" grpId="0"/>
      <p:bldP spid="67" grpId="0" animBg="1"/>
      <p:bldP spid="69" grpId="0" animBg="1"/>
      <p:bldP spid="70" grpId="0" animBg="1"/>
      <p:bldP spid="19" grpId="0" animBg="1"/>
      <p:bldP spid="72" grpId="0" animBg="1"/>
      <p:bldP spid="76" grpId="0"/>
      <p:bldP spid="79" grpId="0"/>
      <p:bldP spid="8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268760"/>
            <a:ext cx="7344816" cy="1631216"/>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Arial" panose="020B0604020202020204" pitchFamily="34" charset="0"/>
              </a:rPr>
              <a:t>悲观锁</a:t>
            </a:r>
            <a:r>
              <a:rPr lang="en-US" altLang="zh-CN" sz="2000" b="1">
                <a:solidFill>
                  <a:srgbClr val="007C6A"/>
                </a:solidFill>
                <a:latin typeface="Arial" panose="020B0604020202020204" pitchFamily="34" charset="0"/>
              </a:rPr>
              <a:t>(Pessimistic Lock), </a:t>
            </a:r>
            <a:r>
              <a:rPr lang="zh-CN" altLang="en-US" sz="2000">
                <a:solidFill>
                  <a:srgbClr val="007C6A"/>
                </a:solidFill>
                <a:latin typeface="Arial" panose="020B0604020202020204" pitchFamily="34" charset="0"/>
              </a:rPr>
              <a:t>顾名思义，就是很悲观，每次去拿数据的时候都认为别人会修改，所以每次在拿数据的时候都会上锁，这样别人想拿这个数据就会</a:t>
            </a:r>
            <a:r>
              <a:rPr lang="en-US" altLang="zh-CN" sz="2000">
                <a:solidFill>
                  <a:srgbClr val="007C6A"/>
                </a:solidFill>
                <a:latin typeface="Arial" panose="020B0604020202020204" pitchFamily="34" charset="0"/>
              </a:rPr>
              <a:t>block</a:t>
            </a:r>
            <a:r>
              <a:rPr lang="zh-CN" altLang="en-US" sz="2000">
                <a:solidFill>
                  <a:srgbClr val="007C6A"/>
                </a:solidFill>
                <a:latin typeface="Arial" panose="020B0604020202020204" pitchFamily="34" charset="0"/>
              </a:rPr>
              <a:t>直到它拿到锁。</a:t>
            </a:r>
            <a:r>
              <a:rPr lang="zh-CN" altLang="en-US" sz="2000" b="1">
                <a:solidFill>
                  <a:srgbClr val="C00000"/>
                </a:solidFill>
                <a:latin typeface="Arial" panose="020B0604020202020204" pitchFamily="34" charset="0"/>
              </a:rPr>
              <a:t>传统的关系型数据库里边就用到了很多这种锁机制</a:t>
            </a:r>
            <a:r>
              <a:rPr lang="zh-CN" altLang="en-US" sz="2000">
                <a:solidFill>
                  <a:srgbClr val="007C6A"/>
                </a:solidFill>
                <a:latin typeface="Arial" panose="020B0604020202020204" pitchFamily="34" charset="0"/>
              </a:rPr>
              <a:t>，比如行锁，表锁等，读锁，写锁等，都是在做操作之前先上锁。</a:t>
            </a:r>
            <a:endParaRPr lang="zh-CN" altLang="en-US" sz="2000">
              <a:solidFill>
                <a:srgbClr val="007C6A"/>
              </a:solidFill>
            </a:endParaRPr>
          </a:p>
        </p:txBody>
      </p:sp>
      <p:sp>
        <p:nvSpPr>
          <p:cNvPr id="3" name="矩形 2"/>
          <p:cNvSpPr/>
          <p:nvPr/>
        </p:nvSpPr>
        <p:spPr>
          <a:xfrm>
            <a:off x="899592" y="3717032"/>
            <a:ext cx="7344816" cy="1938992"/>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latin typeface="Arial" panose="020B0604020202020204" pitchFamily="34" charset="0"/>
              </a:rPr>
              <a:t>乐观锁</a:t>
            </a:r>
            <a:r>
              <a:rPr lang="en-US" altLang="zh-CN" sz="2000" b="1">
                <a:solidFill>
                  <a:srgbClr val="007C6A"/>
                </a:solidFill>
                <a:latin typeface="Arial" panose="020B0604020202020204" pitchFamily="34" charset="0"/>
              </a:rPr>
              <a:t>(Optimistic Lock), </a:t>
            </a:r>
            <a:r>
              <a:rPr lang="zh-CN" altLang="en-US" sz="2000">
                <a:solidFill>
                  <a:srgbClr val="007C6A"/>
                </a:solidFill>
                <a:latin typeface="Arial" panose="020B0604020202020204" pitchFamily="34" charset="0"/>
              </a:rPr>
              <a:t>顾名思义，就是很乐观，每次去拿数据的时候都认为别人不会修改，所以不会上锁，但是在更新的时候会判断一下在此期间别人有没有去更新这个数据，可以使用版本号等机制。</a:t>
            </a:r>
            <a:r>
              <a:rPr lang="zh-CN" altLang="en-US" sz="2000" b="1">
                <a:solidFill>
                  <a:srgbClr val="C00000"/>
                </a:solidFill>
                <a:latin typeface="Arial" panose="020B0604020202020204" pitchFamily="34" charset="0"/>
              </a:rPr>
              <a:t>乐观锁适用于多读的应用类型，这样可以提高吞吐量</a:t>
            </a:r>
            <a:r>
              <a:rPr lang="zh-CN" altLang="en-US" sz="2000">
                <a:solidFill>
                  <a:srgbClr val="007C6A"/>
                </a:solidFill>
                <a:latin typeface="Arial" panose="020B0604020202020204" pitchFamily="34" charset="0"/>
              </a:rPr>
              <a:t>。</a:t>
            </a:r>
            <a:r>
              <a:rPr lang="en-US" altLang="zh-CN" sz="2000">
                <a:solidFill>
                  <a:srgbClr val="C00000"/>
                </a:solidFill>
                <a:latin typeface="Arial" panose="020B0604020202020204" pitchFamily="34" charset="0"/>
              </a:rPr>
              <a:t>Redis</a:t>
            </a:r>
            <a:r>
              <a:rPr lang="zh-CN" altLang="en-US" sz="2000">
                <a:solidFill>
                  <a:srgbClr val="C00000"/>
                </a:solidFill>
                <a:latin typeface="Arial" panose="020B0604020202020204" pitchFamily="34" charset="0"/>
              </a:rPr>
              <a:t>就是利用这种</a:t>
            </a:r>
            <a:r>
              <a:rPr lang="en-US" altLang="zh-CN" sz="2000">
                <a:solidFill>
                  <a:srgbClr val="C00000"/>
                </a:solidFill>
                <a:latin typeface="Arial" panose="020B0604020202020204" pitchFamily="34" charset="0"/>
              </a:rPr>
              <a:t>check-and-set</a:t>
            </a:r>
            <a:r>
              <a:rPr lang="zh-CN" altLang="en-US" sz="2000">
                <a:solidFill>
                  <a:srgbClr val="C00000"/>
                </a:solidFill>
                <a:latin typeface="Arial" panose="020B0604020202020204" pitchFamily="34" charset="0"/>
              </a:rPr>
              <a:t>机制实现事务的。</a:t>
            </a:r>
            <a:endParaRPr lang="zh-CN" altLang="en-US" sz="2000">
              <a:solidFill>
                <a:srgbClr val="C00000"/>
              </a:solidFill>
            </a:endParaRPr>
          </a:p>
        </p:txBody>
      </p:sp>
      <p:sp>
        <p:nvSpPr>
          <p:cNvPr id="4" name="矩形 3"/>
          <p:cNvSpPr/>
          <p:nvPr/>
        </p:nvSpPr>
        <p:spPr>
          <a:xfrm>
            <a:off x="2483768" y="116632"/>
            <a:ext cx="180081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的事务</a:t>
            </a:r>
            <a:endParaRPr lang="en-US" altLang="zh-CN" sz="2400" b="1">
              <a:solidFill>
                <a:schemeClr val="bg1"/>
              </a:solidFill>
            </a:endParaRPr>
          </a:p>
        </p:txBody>
      </p:sp>
    </p:spTree>
    <p:extLst>
      <p:ext uri="{BB962C8B-B14F-4D97-AF65-F5344CB8AC3E}">
        <p14:creationId xmlns:p14="http://schemas.microsoft.com/office/powerpoint/2010/main" val="2196237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124744"/>
            <a:ext cx="7632848" cy="17005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a:solidFill>
                  <a:srgbClr val="007C6A"/>
                </a:solidFill>
                <a:latin typeface="Arial" panose="020B0604020202020204" pitchFamily="34" charset="0"/>
              </a:rPr>
              <a:t>WATCH key [key ...]</a:t>
            </a:r>
            <a:endParaRPr lang="en-US" altLang="zh-CN">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latin typeface="Arial" panose="020B0604020202020204" pitchFamily="34" charset="0"/>
              </a:rPr>
              <a:t>在执行</a:t>
            </a:r>
            <a:r>
              <a:rPr lang="en-US" altLang="zh-CN">
                <a:solidFill>
                  <a:srgbClr val="007C6A"/>
                </a:solidFill>
                <a:latin typeface="Arial" panose="020B0604020202020204" pitchFamily="34" charset="0"/>
              </a:rPr>
              <a:t>multi</a:t>
            </a:r>
            <a:r>
              <a:rPr lang="zh-CN" altLang="en-US">
                <a:solidFill>
                  <a:srgbClr val="007C6A"/>
                </a:solidFill>
                <a:latin typeface="Arial" panose="020B0604020202020204" pitchFamily="34" charset="0"/>
              </a:rPr>
              <a:t>之前，先执行</a:t>
            </a:r>
            <a:r>
              <a:rPr lang="en-US" altLang="zh-CN">
                <a:solidFill>
                  <a:srgbClr val="007C6A"/>
                </a:solidFill>
                <a:latin typeface="Arial" panose="020B0604020202020204" pitchFamily="34" charset="0"/>
              </a:rPr>
              <a:t>watch key1 [key2],</a:t>
            </a:r>
            <a:r>
              <a:rPr lang="zh-CN" altLang="en-US">
                <a:solidFill>
                  <a:srgbClr val="007C6A"/>
                </a:solidFill>
                <a:latin typeface="Arial" panose="020B0604020202020204" pitchFamily="34" charset="0"/>
              </a:rPr>
              <a:t>可以监视一个</a:t>
            </a:r>
            <a:r>
              <a:rPr lang="en-US" altLang="zh-CN">
                <a:solidFill>
                  <a:srgbClr val="007C6A"/>
                </a:solidFill>
                <a:latin typeface="Arial" panose="020B0604020202020204" pitchFamily="34" charset="0"/>
              </a:rPr>
              <a:t>(</a:t>
            </a:r>
            <a:r>
              <a:rPr lang="zh-CN" altLang="en-US">
                <a:solidFill>
                  <a:srgbClr val="007C6A"/>
                </a:solidFill>
                <a:latin typeface="Arial" panose="020B0604020202020204" pitchFamily="34" charset="0"/>
              </a:rPr>
              <a:t>或多个</a:t>
            </a:r>
            <a:r>
              <a:rPr lang="en-US" altLang="zh-CN">
                <a:solidFill>
                  <a:srgbClr val="007C6A"/>
                </a:solidFill>
                <a:latin typeface="Arial" panose="020B0604020202020204" pitchFamily="34" charset="0"/>
              </a:rPr>
              <a:t>) key </a:t>
            </a:r>
            <a:r>
              <a:rPr lang="zh-CN" altLang="en-US">
                <a:solidFill>
                  <a:srgbClr val="007C6A"/>
                </a:solidFill>
                <a:latin typeface="Arial" panose="020B0604020202020204" pitchFamily="34" charset="0"/>
              </a:rPr>
              <a:t>，如果在事务执行之前这个</a:t>
            </a:r>
            <a:r>
              <a:rPr lang="en-US" altLang="zh-CN">
                <a:solidFill>
                  <a:srgbClr val="007C6A"/>
                </a:solidFill>
                <a:latin typeface="Arial" panose="020B0604020202020204" pitchFamily="34" charset="0"/>
              </a:rPr>
              <a:t>(</a:t>
            </a:r>
            <a:r>
              <a:rPr lang="zh-CN" altLang="en-US">
                <a:solidFill>
                  <a:srgbClr val="007C6A"/>
                </a:solidFill>
                <a:latin typeface="Arial" panose="020B0604020202020204" pitchFamily="34" charset="0"/>
              </a:rPr>
              <a:t>或这些</a:t>
            </a:r>
            <a:r>
              <a:rPr lang="en-US" altLang="zh-CN">
                <a:solidFill>
                  <a:srgbClr val="007C6A"/>
                </a:solidFill>
                <a:latin typeface="Arial" panose="020B0604020202020204" pitchFamily="34" charset="0"/>
              </a:rPr>
              <a:t>) key </a:t>
            </a:r>
            <a:r>
              <a:rPr lang="zh-CN" altLang="en-US">
                <a:solidFill>
                  <a:srgbClr val="007C6A"/>
                </a:solidFill>
                <a:latin typeface="Arial" panose="020B0604020202020204" pitchFamily="34" charset="0"/>
              </a:rPr>
              <a:t>被其他命令所改动，那么事务将被打断。</a:t>
            </a:r>
            <a:endParaRPr lang="zh-CN" altLang="en-US" b="0" i="0">
              <a:solidFill>
                <a:srgbClr val="007C6A"/>
              </a:solidFill>
              <a:effectLst/>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1403648" y="3068960"/>
            <a:ext cx="5472608" cy="3253646"/>
          </a:xfrm>
          <a:prstGeom prst="rect">
            <a:avLst/>
          </a:prstGeom>
        </p:spPr>
      </p:pic>
      <p:sp>
        <p:nvSpPr>
          <p:cNvPr id="5" name="矩形 4"/>
          <p:cNvSpPr/>
          <p:nvPr/>
        </p:nvSpPr>
        <p:spPr>
          <a:xfrm>
            <a:off x="2483768" y="116632"/>
            <a:ext cx="180081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的事务</a:t>
            </a:r>
            <a:endParaRPr lang="en-US" altLang="zh-CN" sz="2400" b="1">
              <a:solidFill>
                <a:schemeClr val="bg1"/>
              </a:solidFill>
            </a:endParaRPr>
          </a:p>
        </p:txBody>
      </p:sp>
    </p:spTree>
    <p:extLst>
      <p:ext uri="{BB962C8B-B14F-4D97-AF65-F5344CB8AC3E}">
        <p14:creationId xmlns:p14="http://schemas.microsoft.com/office/powerpoint/2010/main" val="40036362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3" name="矩形 2"/>
          <p:cNvSpPr/>
          <p:nvPr/>
        </p:nvSpPr>
        <p:spPr>
          <a:xfrm>
            <a:off x="683568" y="1268760"/>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a:solidFill>
                  <a:srgbClr val="007C6A"/>
                </a:solidFill>
                <a:latin typeface="Verdana" panose="020B0604030504040204" pitchFamily="34" charset="0"/>
              </a:rPr>
              <a:t>unwatch</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取消 </a:t>
            </a:r>
            <a:r>
              <a:rPr lang="en-US" altLang="zh-CN">
                <a:solidFill>
                  <a:srgbClr val="007C6A"/>
                </a:solidFill>
                <a:hlinkClick r:id="rId2"/>
              </a:rPr>
              <a:t>WATCH</a:t>
            </a:r>
            <a:r>
              <a:rPr lang="en-US" altLang="zh-CN">
                <a:solidFill>
                  <a:srgbClr val="007C6A"/>
                </a:solidFill>
              </a:rPr>
              <a:t> </a:t>
            </a:r>
            <a:r>
              <a:rPr lang="zh-CN" altLang="en-US">
                <a:solidFill>
                  <a:srgbClr val="007C6A"/>
                </a:solidFill>
              </a:rPr>
              <a:t>命令对所有 </a:t>
            </a:r>
            <a:r>
              <a:rPr lang="en-US" altLang="zh-CN">
                <a:solidFill>
                  <a:srgbClr val="007C6A"/>
                </a:solidFill>
              </a:rPr>
              <a:t>key </a:t>
            </a:r>
            <a:r>
              <a:rPr lang="zh-CN" altLang="en-US">
                <a:solidFill>
                  <a:srgbClr val="007C6A"/>
                </a:solidFill>
              </a:rPr>
              <a:t>的监视</a:t>
            </a:r>
            <a:r>
              <a:rPr lang="zh-CN" altLang="en-US">
                <a:solidFill>
                  <a:srgbClr val="007C6A"/>
                </a:solidFill>
                <a:latin typeface="Arial" panose="020B0604020202020204" pitchFamily="34" charset="0"/>
              </a:rPr>
              <a:t>。</a:t>
            </a:r>
            <a:endParaRPr lang="en-US" altLang="zh-CN">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如果在执行 </a:t>
            </a:r>
            <a:r>
              <a:rPr lang="en-US" altLang="zh-CN">
                <a:solidFill>
                  <a:srgbClr val="007C6A"/>
                </a:solidFill>
                <a:hlinkClick r:id="rId2"/>
              </a:rPr>
              <a:t>WATCH</a:t>
            </a:r>
            <a:r>
              <a:rPr lang="en-US" altLang="zh-CN">
                <a:solidFill>
                  <a:srgbClr val="007C6A"/>
                </a:solidFill>
              </a:rPr>
              <a:t> </a:t>
            </a:r>
            <a:r>
              <a:rPr lang="zh-CN" altLang="en-US">
                <a:solidFill>
                  <a:srgbClr val="007C6A"/>
                </a:solidFill>
              </a:rPr>
              <a:t>命令之后， </a:t>
            </a:r>
            <a:r>
              <a:rPr lang="en-US" altLang="zh-CN">
                <a:solidFill>
                  <a:srgbClr val="007C6A"/>
                </a:solidFill>
                <a:hlinkClick r:id="rId3"/>
              </a:rPr>
              <a:t>EXEC</a:t>
            </a:r>
            <a:r>
              <a:rPr lang="en-US" altLang="zh-CN">
                <a:solidFill>
                  <a:srgbClr val="007C6A"/>
                </a:solidFill>
              </a:rPr>
              <a:t> </a:t>
            </a:r>
            <a:r>
              <a:rPr lang="zh-CN" altLang="en-US">
                <a:solidFill>
                  <a:srgbClr val="007C6A"/>
                </a:solidFill>
              </a:rPr>
              <a:t>命令或 </a:t>
            </a:r>
            <a:r>
              <a:rPr lang="en-US" altLang="zh-CN">
                <a:solidFill>
                  <a:srgbClr val="007C6A"/>
                </a:solidFill>
                <a:hlinkClick r:id="rId4"/>
              </a:rPr>
              <a:t>DISCARD</a:t>
            </a:r>
            <a:r>
              <a:rPr lang="en-US" altLang="zh-CN">
                <a:solidFill>
                  <a:srgbClr val="007C6A"/>
                </a:solidFill>
              </a:rPr>
              <a:t> </a:t>
            </a:r>
            <a:r>
              <a:rPr lang="zh-CN" altLang="en-US">
                <a:solidFill>
                  <a:srgbClr val="007C6A"/>
                </a:solidFill>
              </a:rPr>
              <a:t>命令先被执行了的话，那么就不需要再执行 </a:t>
            </a:r>
            <a:r>
              <a:rPr lang="en-US" altLang="zh-CN">
                <a:solidFill>
                  <a:srgbClr val="007C6A"/>
                </a:solidFill>
                <a:hlinkClick r:id="rId5"/>
              </a:rPr>
              <a:t>UNWATCH</a:t>
            </a:r>
            <a:r>
              <a:rPr lang="en-US" altLang="zh-CN">
                <a:solidFill>
                  <a:srgbClr val="007C6A"/>
                </a:solidFill>
              </a:rPr>
              <a:t> </a:t>
            </a:r>
            <a:r>
              <a:rPr lang="zh-CN" altLang="en-US">
                <a:solidFill>
                  <a:srgbClr val="007C6A"/>
                </a:solidFill>
              </a:rPr>
              <a:t>了。</a:t>
            </a:r>
            <a:endParaRPr lang="zh-CN" altLang="en-US" b="0" i="0">
              <a:solidFill>
                <a:srgbClr val="007C6A"/>
              </a:solidFill>
              <a:effectLst/>
              <a:latin typeface="Arial" panose="020B0604020202020204" pitchFamily="34" charset="0"/>
            </a:endParaRPr>
          </a:p>
        </p:txBody>
      </p:sp>
      <p:sp>
        <p:nvSpPr>
          <p:cNvPr id="4" name="矩形 3"/>
          <p:cNvSpPr/>
          <p:nvPr/>
        </p:nvSpPr>
        <p:spPr>
          <a:xfrm>
            <a:off x="2483768" y="116632"/>
            <a:ext cx="180081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的事务</a:t>
            </a:r>
            <a:endParaRPr lang="en-US" altLang="zh-CN" sz="2400" b="1">
              <a:solidFill>
                <a:schemeClr val="bg1"/>
              </a:solidFill>
            </a:endParaRPr>
          </a:p>
        </p:txBody>
      </p:sp>
    </p:spTree>
    <p:extLst>
      <p:ext uri="{BB962C8B-B14F-4D97-AF65-F5344CB8AC3E}">
        <p14:creationId xmlns:p14="http://schemas.microsoft.com/office/powerpoint/2010/main" val="22622436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0157" y="913293"/>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三特性</a:t>
            </a:r>
            <a:endParaRPr lang="en-US" altLang="zh-CN" sz="2400" b="1">
              <a:solidFill>
                <a:srgbClr val="007C6A"/>
              </a:solidFill>
              <a:latin typeface="Verdana" panose="020B0604030504040204" pitchFamily="34" charset="0"/>
            </a:endParaRPr>
          </a:p>
        </p:txBody>
      </p:sp>
      <p:sp>
        <p:nvSpPr>
          <p:cNvPr id="3" name="矩形 2"/>
          <p:cNvSpPr/>
          <p:nvPr/>
        </p:nvSpPr>
        <p:spPr>
          <a:xfrm>
            <a:off x="827584" y="1462029"/>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a:solidFill>
                  <a:srgbClr val="007C6A"/>
                </a:solidFill>
                <a:latin typeface="宋体" panose="02010600030101010101" pitchFamily="2" charset="-122"/>
              </a:rPr>
              <a:t>单独的隔离操作</a:t>
            </a:r>
            <a:r>
              <a:rPr lang="en-US" altLang="zh-CN" sz="2000">
                <a:solidFill>
                  <a:srgbClr val="007C6A"/>
                </a:solidFill>
                <a:latin typeface="Verdana" panose="020B0604030504040204" pitchFamily="34" charset="0"/>
              </a:rPr>
              <a:t> </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事务中的所有命令都会序列化、按顺序地执行。事务在执行的过程中，不会被其他客户端发送来的命令请求所打断。 </a:t>
            </a:r>
            <a:endParaRPr lang="zh-CN" altLang="en-US" b="0" i="0">
              <a:solidFill>
                <a:srgbClr val="007C6A"/>
              </a:solidFill>
              <a:effectLst/>
              <a:latin typeface="Arial" panose="020B0604020202020204" pitchFamily="34" charset="0"/>
            </a:endParaRPr>
          </a:p>
        </p:txBody>
      </p:sp>
      <p:sp>
        <p:nvSpPr>
          <p:cNvPr id="5" name="矩形 4"/>
          <p:cNvSpPr/>
          <p:nvPr/>
        </p:nvSpPr>
        <p:spPr>
          <a:xfrm>
            <a:off x="827584" y="2969328"/>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a:solidFill>
                  <a:srgbClr val="007C6A"/>
                </a:solidFill>
                <a:latin typeface="宋体" panose="02010600030101010101" pitchFamily="2" charset="-122"/>
              </a:rPr>
              <a:t>没有隔离级别的概念</a:t>
            </a:r>
            <a:r>
              <a:rPr lang="en-US" altLang="zh-CN" sz="2000">
                <a:solidFill>
                  <a:srgbClr val="007C6A"/>
                </a:solidFill>
                <a:latin typeface="Verdana" panose="020B0604030504040204" pitchFamily="34" charset="0"/>
              </a:rPr>
              <a:t> </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队列中的命令没有提交之前都不会实际的被执行，因为事务提交前任何指令都不会被实际执行，也就不存在“事务内的查询要看到事务里的更新，在事务外查询不能看到”这个让人万分头痛的问题 </a:t>
            </a:r>
            <a:endParaRPr lang="zh-CN" altLang="en-US" b="0" i="0">
              <a:solidFill>
                <a:srgbClr val="007C6A"/>
              </a:solidFill>
              <a:effectLst/>
              <a:latin typeface="Arial" panose="020B0604020202020204" pitchFamily="34" charset="0"/>
            </a:endParaRPr>
          </a:p>
        </p:txBody>
      </p:sp>
      <p:sp>
        <p:nvSpPr>
          <p:cNvPr id="6" name="矩形 5"/>
          <p:cNvSpPr/>
          <p:nvPr/>
        </p:nvSpPr>
        <p:spPr>
          <a:xfrm>
            <a:off x="801677" y="4906518"/>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a:solidFill>
                  <a:srgbClr val="007C6A"/>
                </a:solidFill>
              </a:rPr>
              <a:t>不保证原子性</a:t>
            </a:r>
            <a:r>
              <a:rPr lang="en-US" altLang="zh-CN" sz="2000">
                <a:solidFill>
                  <a:srgbClr val="007C6A"/>
                </a:solidFill>
                <a:latin typeface="Verdana" panose="020B0604030504040204" pitchFamily="34" charset="0"/>
              </a:rPr>
              <a:t> </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en-US" altLang="zh-CN">
                <a:solidFill>
                  <a:srgbClr val="007C6A"/>
                </a:solidFill>
              </a:rPr>
              <a:t>Redis</a:t>
            </a:r>
            <a:r>
              <a:rPr lang="zh-CN" altLang="en-US">
                <a:solidFill>
                  <a:srgbClr val="007C6A"/>
                </a:solidFill>
              </a:rPr>
              <a:t>同一个事务中如果有一条命令执行失败，其后的命令仍然会被执行，没有回滚 </a:t>
            </a:r>
            <a:endParaRPr lang="zh-CN" altLang="en-US" b="0" i="0">
              <a:solidFill>
                <a:srgbClr val="007C6A"/>
              </a:solidFill>
              <a:effectLst/>
              <a:latin typeface="Arial" panose="020B0604020202020204" pitchFamily="34" charset="0"/>
            </a:endParaRPr>
          </a:p>
        </p:txBody>
      </p:sp>
      <p:sp>
        <p:nvSpPr>
          <p:cNvPr id="7" name="矩形 6"/>
          <p:cNvSpPr/>
          <p:nvPr/>
        </p:nvSpPr>
        <p:spPr>
          <a:xfrm>
            <a:off x="2483768" y="116632"/>
            <a:ext cx="1800814" cy="583108"/>
          </a:xfrm>
          <a:prstGeom prst="rect">
            <a:avLst/>
          </a:prstGeom>
        </p:spPr>
        <p:txBody>
          <a:bodyPr wrap="none">
            <a:spAutoFit/>
          </a:bodyPr>
          <a:lstStyle/>
          <a:p>
            <a:pPr>
              <a:lnSpc>
                <a:spcPct val="150000"/>
              </a:lnSpc>
            </a:pPr>
            <a:r>
              <a:rPr lang="en-US" altLang="zh-CN" sz="2400" b="1">
                <a:solidFill>
                  <a:schemeClr val="bg1"/>
                </a:solidFill>
              </a:rPr>
              <a:t>Redis</a:t>
            </a:r>
            <a:r>
              <a:rPr lang="zh-CN" altLang="en-US" sz="2400" b="1">
                <a:solidFill>
                  <a:schemeClr val="bg1"/>
                </a:solidFill>
              </a:rPr>
              <a:t>的事务</a:t>
            </a:r>
            <a:endParaRPr lang="en-US" altLang="zh-CN" sz="2400" b="1">
              <a:solidFill>
                <a:schemeClr val="bg1"/>
              </a:solidFill>
            </a:endParaRPr>
          </a:p>
        </p:txBody>
      </p:sp>
    </p:spTree>
    <p:extLst>
      <p:ext uri="{BB962C8B-B14F-4D97-AF65-F5344CB8AC3E}">
        <p14:creationId xmlns:p14="http://schemas.microsoft.com/office/powerpoint/2010/main" val="703231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628800"/>
            <a:ext cx="3568606" cy="654988"/>
          </a:xfrm>
          <a:prstGeom prst="rect">
            <a:avLst/>
          </a:prstGeom>
        </p:spPr>
        <p:txBody>
          <a:bodyPr wrap="none">
            <a:spAutoFit/>
          </a:bodyPr>
          <a:lstStyle/>
          <a:p>
            <a:pPr>
              <a:lnSpc>
                <a:spcPct val="150000"/>
              </a:lnSpc>
            </a:pPr>
            <a:r>
              <a:rPr lang="en-US" altLang="zh-CN" sz="2800" b="1">
                <a:solidFill>
                  <a:srgbClr val="007C6A"/>
                </a:solidFill>
                <a:latin typeface="Arial" panose="020B0604020202020204" pitchFamily="34" charset="0"/>
              </a:rPr>
              <a:t>Redis</a:t>
            </a:r>
            <a:r>
              <a:rPr lang="zh-CN" altLang="en-US" sz="2800" b="1">
                <a:solidFill>
                  <a:srgbClr val="007C6A"/>
                </a:solidFill>
                <a:latin typeface="Arial" panose="020B0604020202020204" pitchFamily="34" charset="0"/>
              </a:rPr>
              <a:t>事务</a:t>
            </a:r>
            <a:r>
              <a:rPr lang="en-US" altLang="zh-CN" sz="2800" b="1">
                <a:solidFill>
                  <a:srgbClr val="007C6A"/>
                </a:solidFill>
                <a:latin typeface="Arial" panose="020B0604020202020204" pitchFamily="34" charset="0"/>
              </a:rPr>
              <a:t>--</a:t>
            </a:r>
            <a:r>
              <a:rPr lang="zh-CN" altLang="en-US" sz="2800" b="1">
                <a:solidFill>
                  <a:srgbClr val="007C6A"/>
                </a:solidFill>
                <a:latin typeface="Arial" panose="020B0604020202020204" pitchFamily="34" charset="0"/>
              </a:rPr>
              <a:t>秒杀案例</a:t>
            </a:r>
          </a:p>
        </p:txBody>
      </p:sp>
    </p:spTree>
    <p:extLst>
      <p:ext uri="{BB962C8B-B14F-4D97-AF65-F5344CB8AC3E}">
        <p14:creationId xmlns:p14="http://schemas.microsoft.com/office/powerpoint/2010/main" val="29485457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337303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事务</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秒杀案例</a:t>
            </a:r>
          </a:p>
        </p:txBody>
      </p:sp>
      <p:sp>
        <p:nvSpPr>
          <p:cNvPr id="3" name="矩形 2"/>
          <p:cNvSpPr/>
          <p:nvPr/>
        </p:nvSpPr>
        <p:spPr>
          <a:xfrm>
            <a:off x="627654" y="1627059"/>
            <a:ext cx="4572000" cy="400110"/>
          </a:xfrm>
          <a:prstGeom prst="rect">
            <a:avLst/>
          </a:prstGeom>
        </p:spPr>
        <p:txBody>
          <a:bodyPr>
            <a:spAutoFit/>
          </a:bodyPr>
          <a:lstStyle/>
          <a:p>
            <a:r>
              <a:rPr lang="en-US" altLang="zh-CN" sz="2000">
                <a:solidFill>
                  <a:srgbClr val="007C6A"/>
                </a:solidFill>
              </a:rPr>
              <a:t> </a:t>
            </a:r>
            <a:r>
              <a:rPr lang="zh-CN" altLang="en-US" sz="2000">
                <a:solidFill>
                  <a:srgbClr val="007C6A"/>
                </a:solidFill>
              </a:rPr>
              <a:t>解决计数器和人员记录的事务操作</a:t>
            </a:r>
          </a:p>
        </p:txBody>
      </p:sp>
      <p:sp>
        <p:nvSpPr>
          <p:cNvPr id="6" name="右箭头 5"/>
          <p:cNvSpPr/>
          <p:nvPr/>
        </p:nvSpPr>
        <p:spPr>
          <a:xfrm>
            <a:off x="534795" y="2898680"/>
            <a:ext cx="86409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7596337" y="3068960"/>
            <a:ext cx="129614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3"/>
          <p:cNvGraphicFramePr>
            <a:graphicFrameLocks noGrp="1"/>
          </p:cNvGraphicFramePr>
          <p:nvPr>
            <p:extLst/>
          </p:nvPr>
        </p:nvGraphicFramePr>
        <p:xfrm>
          <a:off x="4056607" y="2723324"/>
          <a:ext cx="3971778" cy="1483360"/>
        </p:xfrm>
        <a:graphic>
          <a:graphicData uri="http://schemas.openxmlformats.org/drawingml/2006/table">
            <a:tbl>
              <a:tblPr firstRow="1" bandRow="1">
                <a:tableStyleId>{5C22544A-7EE6-4342-B048-85BDC9FD1C3A}</a:tableStyleId>
              </a:tblPr>
              <a:tblGrid>
                <a:gridCol w="1985889">
                  <a:extLst>
                    <a:ext uri="{9D8B030D-6E8A-4147-A177-3AD203B41FA5}">
                      <a16:colId xmlns:a16="http://schemas.microsoft.com/office/drawing/2014/main" val="20000"/>
                    </a:ext>
                  </a:extLst>
                </a:gridCol>
                <a:gridCol w="1985889">
                  <a:extLst>
                    <a:ext uri="{9D8B030D-6E8A-4147-A177-3AD203B41FA5}">
                      <a16:colId xmlns:a16="http://schemas.microsoft.com/office/drawing/2014/main" val="20001"/>
                    </a:ext>
                  </a:extLst>
                </a:gridCol>
              </a:tblGrid>
              <a:tr h="370840">
                <a:tc>
                  <a:txBody>
                    <a:bodyPr/>
                    <a:lstStyle/>
                    <a:p>
                      <a:r>
                        <a:rPr lang="en-US" altLang="zh-CN"/>
                        <a:t>key</a:t>
                      </a:r>
                      <a:endParaRPr lang="zh-CN" altLang="en-US"/>
                    </a:p>
                  </a:txBody>
                  <a:tcPr/>
                </a:tc>
                <a:tc>
                  <a:txBody>
                    <a:bodyPr/>
                    <a:lstStyle/>
                    <a:p>
                      <a:r>
                        <a:rPr lang="en-US" altLang="zh-CN"/>
                        <a:t>set</a:t>
                      </a:r>
                      <a:endParaRPr lang="zh-CN" altLang="en-US"/>
                    </a:p>
                  </a:txBody>
                  <a:tcPr/>
                </a:tc>
                <a:extLst>
                  <a:ext uri="{0D108BD9-81ED-4DB2-BD59-A6C34878D82A}">
                    <a16:rowId xmlns:a16="http://schemas.microsoft.com/office/drawing/2014/main" val="10000"/>
                  </a:ext>
                </a:extLst>
              </a:tr>
              <a:tr h="37084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a:t>sk:prod-id:usr</a:t>
                      </a:r>
                      <a:endParaRPr lang="zh-CN" altLang="en-US"/>
                    </a:p>
                    <a:p>
                      <a:pPr algn="ctr"/>
                      <a:endParaRPr lang="zh-CN" altLang="en-US"/>
                    </a:p>
                  </a:txBody>
                  <a:tcPr/>
                </a:tc>
                <a:tc>
                  <a:txBody>
                    <a:bodyPr/>
                    <a:lstStyle/>
                    <a:p>
                      <a:r>
                        <a:rPr lang="zh-CN" altLang="en-US"/>
                        <a:t>成功者的</a:t>
                      </a:r>
                      <a:r>
                        <a:rPr lang="en-US" altLang="zh-CN"/>
                        <a:t>user_id</a:t>
                      </a:r>
                      <a:endParaRPr lang="zh-CN" altLang="en-US"/>
                    </a:p>
                  </a:txBody>
                  <a:tcPr/>
                </a:tc>
                <a:extLst>
                  <a:ext uri="{0D108BD9-81ED-4DB2-BD59-A6C34878D82A}">
                    <a16:rowId xmlns:a16="http://schemas.microsoft.com/office/drawing/2014/main" val="10001"/>
                  </a:ext>
                </a:extLst>
              </a:tr>
              <a:tr h="370840">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成功者的</a:t>
                      </a:r>
                      <a:r>
                        <a:rPr lang="en-US" altLang="zh-CN"/>
                        <a:t>user_id</a:t>
                      </a:r>
                      <a:endParaRPr lang="zh-CN" altLang="en-US"/>
                    </a:p>
                  </a:txBody>
                  <a:tcPr/>
                </a:tc>
                <a:extLst>
                  <a:ext uri="{0D108BD9-81ED-4DB2-BD59-A6C34878D82A}">
                    <a16:rowId xmlns:a16="http://schemas.microsoft.com/office/drawing/2014/main" val="10002"/>
                  </a:ext>
                </a:extLst>
              </a:tr>
              <a:tr h="370840">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成功者的</a:t>
                      </a:r>
                      <a:r>
                        <a:rPr lang="en-US" altLang="zh-CN"/>
                        <a:t>user_id</a:t>
                      </a:r>
                      <a:endParaRPr lang="zh-CN" altLang="en-US"/>
                    </a:p>
                  </a:txBody>
                  <a:tcPr/>
                </a:tc>
                <a:extLst>
                  <a:ext uri="{0D108BD9-81ED-4DB2-BD59-A6C34878D82A}">
                    <a16:rowId xmlns:a16="http://schemas.microsoft.com/office/drawing/2014/main" val="10003"/>
                  </a:ext>
                </a:extLst>
              </a:tr>
            </a:tbl>
          </a:graphicData>
        </a:graphic>
      </p:graphicFrame>
      <p:graphicFrame>
        <p:nvGraphicFramePr>
          <p:cNvPr id="15" name="表格 14"/>
          <p:cNvGraphicFramePr>
            <a:graphicFrameLocks noGrp="1"/>
          </p:cNvGraphicFramePr>
          <p:nvPr>
            <p:extLst/>
          </p:nvPr>
        </p:nvGraphicFramePr>
        <p:xfrm>
          <a:off x="1547664" y="2898680"/>
          <a:ext cx="2360170" cy="1280160"/>
        </p:xfrm>
        <a:graphic>
          <a:graphicData uri="http://schemas.openxmlformats.org/drawingml/2006/table">
            <a:tbl>
              <a:tblPr firstRow="1" bandRow="1">
                <a:tableStyleId>{5C22544A-7EE6-4342-B048-85BDC9FD1C3A}</a:tableStyleId>
              </a:tblPr>
              <a:tblGrid>
                <a:gridCol w="1180085">
                  <a:extLst>
                    <a:ext uri="{9D8B030D-6E8A-4147-A177-3AD203B41FA5}">
                      <a16:colId xmlns:a16="http://schemas.microsoft.com/office/drawing/2014/main" val="20000"/>
                    </a:ext>
                  </a:extLst>
                </a:gridCol>
                <a:gridCol w="1180085">
                  <a:extLst>
                    <a:ext uri="{9D8B030D-6E8A-4147-A177-3AD203B41FA5}">
                      <a16:colId xmlns:a16="http://schemas.microsoft.com/office/drawing/2014/main" val="20001"/>
                    </a:ext>
                  </a:extLst>
                </a:gridCol>
              </a:tblGrid>
              <a:tr h="365760">
                <a:tc>
                  <a:txBody>
                    <a:bodyPr/>
                    <a:lstStyle/>
                    <a:p>
                      <a:r>
                        <a:rPr lang="en-US" altLang="zh-CN"/>
                        <a:t>key</a:t>
                      </a:r>
                      <a:endParaRPr lang="zh-CN" altLang="en-US"/>
                    </a:p>
                  </a:txBody>
                  <a:tcPr/>
                </a:tc>
                <a:tc>
                  <a:txBody>
                    <a:bodyPr/>
                    <a:lstStyle/>
                    <a:p>
                      <a:r>
                        <a:rPr lang="en-US" altLang="zh-CN"/>
                        <a:t>string</a:t>
                      </a:r>
                      <a:endParaRPr lang="zh-CN" altLang="en-US"/>
                    </a:p>
                  </a:txBody>
                  <a:tcPr/>
                </a:tc>
                <a:extLst>
                  <a:ext uri="{0D108BD9-81ED-4DB2-BD59-A6C34878D82A}">
                    <a16:rowId xmlns:a16="http://schemas.microsoft.com/office/drawing/2014/main" val="10000"/>
                  </a:ext>
                </a:extLst>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a:t>sk:prodid:qt</a:t>
                      </a:r>
                      <a:endParaRPr lang="zh-CN" altLang="en-US"/>
                    </a:p>
                    <a:p>
                      <a:pPr algn="ctr"/>
                      <a:endParaRPr lang="zh-CN" altLang="en-US"/>
                    </a:p>
                  </a:txBody>
                  <a:tcPr/>
                </a:tc>
                <a:tc>
                  <a:txBody>
                    <a:bodyPr/>
                    <a:lstStyle/>
                    <a:p>
                      <a:r>
                        <a:rPr lang="zh-CN" altLang="en-US"/>
                        <a:t>剩余个数</a:t>
                      </a:r>
                    </a:p>
                  </a:txBody>
                  <a:tcPr/>
                </a:tc>
                <a:extLst>
                  <a:ext uri="{0D108BD9-81ED-4DB2-BD59-A6C34878D82A}">
                    <a16:rowId xmlns:a16="http://schemas.microsoft.com/office/drawing/2014/main" val="10001"/>
                  </a:ext>
                </a:extLst>
              </a:tr>
            </a:tbl>
          </a:graphicData>
        </a:graphic>
      </p:graphicFrame>
      <p:sp>
        <p:nvSpPr>
          <p:cNvPr id="16" name="减号 15"/>
          <p:cNvSpPr/>
          <p:nvPr/>
        </p:nvSpPr>
        <p:spPr>
          <a:xfrm>
            <a:off x="2123728" y="4365104"/>
            <a:ext cx="473721" cy="36004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09407" y="4221957"/>
            <a:ext cx="1107996"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个数</a:t>
            </a:r>
          </a:p>
        </p:txBody>
      </p:sp>
      <p:sp>
        <p:nvSpPr>
          <p:cNvPr id="19" name="矩形 18"/>
          <p:cNvSpPr/>
          <p:nvPr/>
        </p:nvSpPr>
        <p:spPr>
          <a:xfrm>
            <a:off x="6933148" y="4221957"/>
            <a:ext cx="646331"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人</a:t>
            </a:r>
          </a:p>
        </p:txBody>
      </p:sp>
      <p:sp>
        <p:nvSpPr>
          <p:cNvPr id="20" name="加号 19"/>
          <p:cNvSpPr/>
          <p:nvPr/>
        </p:nvSpPr>
        <p:spPr>
          <a:xfrm>
            <a:off x="6440791" y="4285913"/>
            <a:ext cx="509215" cy="518421"/>
          </a:xfrm>
          <a:prstGeom prst="mathPlus">
            <a:avLst>
              <a:gd name="adj1" fmla="val 13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372467" y="2472504"/>
            <a:ext cx="1690938" cy="400110"/>
          </a:xfrm>
          <a:prstGeom prst="rect">
            <a:avLst/>
          </a:prstGeom>
        </p:spPr>
        <p:txBody>
          <a:bodyPr wrap="square">
            <a:spAutoFit/>
          </a:bodyPr>
          <a:lstStyle/>
          <a:p>
            <a:r>
              <a:rPr lang="zh-CN" altLang="en-US" sz="2000">
                <a:solidFill>
                  <a:srgbClr val="007C6A"/>
                </a:solidFill>
              </a:rPr>
              <a:t>商品库存</a:t>
            </a:r>
          </a:p>
        </p:txBody>
      </p:sp>
      <p:sp>
        <p:nvSpPr>
          <p:cNvPr id="22" name="矩形 21"/>
          <p:cNvSpPr/>
          <p:nvPr/>
        </p:nvSpPr>
        <p:spPr>
          <a:xfrm>
            <a:off x="4020998" y="2297686"/>
            <a:ext cx="2279193" cy="400110"/>
          </a:xfrm>
          <a:prstGeom prst="rect">
            <a:avLst/>
          </a:prstGeom>
        </p:spPr>
        <p:txBody>
          <a:bodyPr wrap="square">
            <a:spAutoFit/>
          </a:bodyPr>
          <a:lstStyle/>
          <a:p>
            <a:r>
              <a:rPr lang="zh-CN" altLang="en-US" sz="2000">
                <a:solidFill>
                  <a:srgbClr val="007C6A"/>
                </a:solidFill>
              </a:rPr>
              <a:t>秒杀成功者清单</a:t>
            </a:r>
          </a:p>
        </p:txBody>
      </p:sp>
    </p:spTree>
    <p:extLst>
      <p:ext uri="{BB962C8B-B14F-4D97-AF65-F5344CB8AC3E}">
        <p14:creationId xmlns:p14="http://schemas.microsoft.com/office/powerpoint/2010/main" val="19263082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3991798"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事务</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秒杀并发模拟</a:t>
            </a:r>
          </a:p>
        </p:txBody>
      </p:sp>
      <p:sp>
        <p:nvSpPr>
          <p:cNvPr id="3" name="矩形 2"/>
          <p:cNvSpPr/>
          <p:nvPr/>
        </p:nvSpPr>
        <p:spPr>
          <a:xfrm>
            <a:off x="627654" y="1627059"/>
            <a:ext cx="6896674" cy="4708981"/>
          </a:xfrm>
          <a:prstGeom prst="rect">
            <a:avLst/>
          </a:prstGeom>
        </p:spPr>
        <p:txBody>
          <a:bodyPr wrap="square">
            <a:spAutoFit/>
          </a:bodyPr>
          <a:lstStyle/>
          <a:p>
            <a:r>
              <a:rPr lang="en-US" altLang="zh-CN" sz="2000" dirty="0">
                <a:solidFill>
                  <a:srgbClr val="007C6A"/>
                </a:solidFill>
              </a:rPr>
              <a:t> </a:t>
            </a:r>
            <a:r>
              <a:rPr lang="zh-CN" altLang="en-US" sz="2000" dirty="0">
                <a:solidFill>
                  <a:srgbClr val="007C6A"/>
                </a:solidFill>
              </a:rPr>
              <a:t>使用工具</a:t>
            </a:r>
            <a:r>
              <a:rPr lang="en-US" altLang="zh-CN" sz="2000" dirty="0">
                <a:solidFill>
                  <a:srgbClr val="007C6A"/>
                </a:solidFill>
              </a:rPr>
              <a:t>ab</a:t>
            </a:r>
          </a:p>
          <a:p>
            <a:endParaRPr lang="en-US" altLang="zh-CN" sz="2000" dirty="0">
              <a:solidFill>
                <a:srgbClr val="007C6A"/>
              </a:solidFill>
            </a:endParaRPr>
          </a:p>
          <a:p>
            <a:r>
              <a:rPr lang="en-US" altLang="zh-CN" sz="2000" dirty="0">
                <a:solidFill>
                  <a:srgbClr val="007C6A"/>
                </a:solidFill>
              </a:rPr>
              <a:t>CentOS6 </a:t>
            </a:r>
            <a:r>
              <a:rPr lang="zh-CN" altLang="en-US" sz="2000" dirty="0">
                <a:solidFill>
                  <a:srgbClr val="007C6A"/>
                </a:solidFill>
              </a:rPr>
              <a:t>默认安装</a:t>
            </a:r>
            <a:br>
              <a:rPr lang="en-US" altLang="zh-CN" sz="2000" dirty="0">
                <a:solidFill>
                  <a:srgbClr val="007C6A"/>
                </a:solidFill>
              </a:rPr>
            </a:br>
            <a:endParaRPr lang="en-US" altLang="zh-CN" sz="2000" dirty="0">
              <a:solidFill>
                <a:srgbClr val="007C6A"/>
              </a:solidFill>
            </a:endParaRPr>
          </a:p>
          <a:p>
            <a:r>
              <a:rPr lang="en-US" altLang="zh-CN" sz="2000" dirty="0">
                <a:solidFill>
                  <a:srgbClr val="007C6A"/>
                </a:solidFill>
              </a:rPr>
              <a:t>CentOS7</a:t>
            </a:r>
            <a:r>
              <a:rPr lang="zh-CN" altLang="en-US" sz="2000" dirty="0">
                <a:solidFill>
                  <a:srgbClr val="007C6A"/>
                </a:solidFill>
              </a:rPr>
              <a:t>需要手动安装</a:t>
            </a:r>
            <a:endParaRPr lang="en-US" altLang="zh-CN" sz="2000" dirty="0">
              <a:solidFill>
                <a:srgbClr val="007C6A"/>
              </a:solidFill>
            </a:endParaRPr>
          </a:p>
          <a:p>
            <a:endParaRPr lang="en-US" altLang="zh-CN" sz="2000" dirty="0">
              <a:solidFill>
                <a:srgbClr val="007C6A"/>
              </a:solidFill>
            </a:endParaRPr>
          </a:p>
          <a:p>
            <a:r>
              <a:rPr lang="en-US" altLang="zh-CN" sz="2000" dirty="0">
                <a:solidFill>
                  <a:srgbClr val="007C6A"/>
                </a:solidFill>
              </a:rPr>
              <a:t>1</a:t>
            </a:r>
            <a:r>
              <a:rPr lang="zh-CN" altLang="en-US" sz="2000" dirty="0">
                <a:solidFill>
                  <a:srgbClr val="007C6A"/>
                </a:solidFill>
              </a:rPr>
              <a:t>、联网：</a:t>
            </a:r>
            <a:r>
              <a:rPr lang="en-US" altLang="zh-CN" sz="2000" dirty="0">
                <a:solidFill>
                  <a:srgbClr val="007C6A"/>
                </a:solidFill>
              </a:rPr>
              <a:t>yum install </a:t>
            </a:r>
            <a:r>
              <a:rPr lang="en-US" altLang="zh-CN" sz="2000" dirty="0" err="1">
                <a:solidFill>
                  <a:srgbClr val="007C6A"/>
                </a:solidFill>
              </a:rPr>
              <a:t>httpd</a:t>
            </a:r>
            <a:r>
              <a:rPr lang="en-US" altLang="zh-CN" sz="2000" dirty="0">
                <a:solidFill>
                  <a:srgbClr val="007C6A"/>
                </a:solidFill>
              </a:rPr>
              <a:t>-tools</a:t>
            </a:r>
          </a:p>
          <a:p>
            <a:endParaRPr lang="en-US" altLang="zh-CN" sz="2000" dirty="0">
              <a:solidFill>
                <a:srgbClr val="007C6A"/>
              </a:solidFill>
            </a:endParaRPr>
          </a:p>
          <a:p>
            <a:r>
              <a:rPr lang="en-US" altLang="zh-CN" sz="2000" dirty="0">
                <a:solidFill>
                  <a:srgbClr val="007C6A"/>
                </a:solidFill>
              </a:rPr>
              <a:t>2</a:t>
            </a:r>
            <a:r>
              <a:rPr lang="zh-CN" altLang="en-US" sz="2000" dirty="0">
                <a:solidFill>
                  <a:srgbClr val="007C6A"/>
                </a:solidFill>
              </a:rPr>
              <a:t>、无网络：</a:t>
            </a:r>
            <a:endParaRPr lang="en-US" altLang="zh-CN" sz="2000" dirty="0">
              <a:solidFill>
                <a:srgbClr val="007C6A"/>
              </a:solidFill>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1</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rPr>
              <a:t>进入</a:t>
            </a:r>
            <a:r>
              <a:rPr lang="en-US" altLang="zh-CN" sz="2000" dirty="0">
                <a:solidFill>
                  <a:srgbClr val="007C6A"/>
                </a:solidFill>
                <a:latin typeface="微软雅黑" panose="020B0503020204020204" pitchFamily="34" charset="-122"/>
                <a:ea typeface="微软雅黑" panose="020B0503020204020204" pitchFamily="34" charset="-122"/>
              </a:rPr>
              <a:t>cd  /run/media/root/CentOS 7 x86_64/Packages</a:t>
            </a:r>
            <a:r>
              <a:rPr lang="zh-CN" altLang="en-US" sz="2000" dirty="0">
                <a:solidFill>
                  <a:srgbClr val="007C6A"/>
                </a:solidFill>
                <a:latin typeface="微软雅黑" panose="020B0503020204020204" pitchFamily="34" charset="-122"/>
                <a:ea typeface="微软雅黑" panose="020B0503020204020204" pitchFamily="34" charset="-122"/>
              </a:rPr>
              <a:t>（路径跟</a:t>
            </a:r>
            <a:r>
              <a:rPr lang="en-US" altLang="zh-CN" sz="2000" dirty="0">
                <a:solidFill>
                  <a:srgbClr val="007C6A"/>
                </a:solidFill>
                <a:latin typeface="微软雅黑" panose="020B0503020204020204" pitchFamily="34" charset="-122"/>
                <a:ea typeface="微软雅黑" panose="020B0503020204020204" pitchFamily="34" charset="-122"/>
              </a:rPr>
              <a:t>centos6</a:t>
            </a:r>
            <a:r>
              <a:rPr lang="zh-CN" altLang="en-US" sz="2000" dirty="0">
                <a:solidFill>
                  <a:srgbClr val="007C6A"/>
                </a:solidFill>
                <a:latin typeface="微软雅黑" panose="020B0503020204020204" pitchFamily="34" charset="-122"/>
                <a:ea typeface="微软雅黑" panose="020B0503020204020204" pitchFamily="34" charset="-122"/>
              </a:rPr>
              <a:t>不同）</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2</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顺序安装</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en-US" altLang="zh-CN" sz="2000" dirty="0">
                <a:solidFill>
                  <a:srgbClr val="007C6A"/>
                </a:solidFill>
                <a:latin typeface="微软雅黑" panose="020B0503020204020204" pitchFamily="34" charset="-122"/>
                <a:ea typeface="微软雅黑" panose="020B0503020204020204" pitchFamily="34" charset="-122"/>
              </a:rPr>
              <a:t>      </a:t>
            </a:r>
            <a:r>
              <a:rPr lang="es-ES" altLang="zh-CN" sz="2000" dirty="0">
                <a:solidFill>
                  <a:srgbClr val="007C6A"/>
                </a:solidFill>
                <a:latin typeface="微软雅黑" panose="020B0503020204020204" pitchFamily="34" charset="-122"/>
                <a:ea typeface="微软雅黑" panose="020B0503020204020204" pitchFamily="34" charset="-122"/>
              </a:rPr>
              <a:t>apr-1.4.8-3.el7.x86_64.rpm</a:t>
            </a:r>
          </a:p>
          <a:p>
            <a:r>
              <a:rPr lang="es-ES" altLang="zh-CN" sz="2000" dirty="0">
                <a:solidFill>
                  <a:srgbClr val="007C6A"/>
                </a:solidFill>
                <a:latin typeface="微软雅黑" panose="020B0503020204020204" pitchFamily="34" charset="-122"/>
                <a:ea typeface="微软雅黑" panose="020B0503020204020204" pitchFamily="34" charset="-122"/>
              </a:rPr>
              <a:t>      apr-util-1.5.2-6.el7.x86_64.rpm</a:t>
            </a:r>
          </a:p>
          <a:p>
            <a:r>
              <a:rPr lang="es-ES" altLang="zh-CN" sz="2000" dirty="0">
                <a:solidFill>
                  <a:srgbClr val="007C6A"/>
                </a:solidFill>
                <a:latin typeface="微软雅黑" panose="020B0503020204020204" pitchFamily="34" charset="-122"/>
                <a:ea typeface="微软雅黑" panose="020B0503020204020204" pitchFamily="34" charset="-122"/>
              </a:rPr>
              <a:t>      httpd-tools-2.4.6-67.el7.centos.x86_64.rpm</a:t>
            </a:r>
            <a:r>
              <a:rPr lang="en-US" altLang="zh-CN" sz="2000" dirty="0">
                <a:solidFill>
                  <a:srgbClr val="007C6A"/>
                </a:solidFill>
                <a:latin typeface="微软雅黑" panose="020B0503020204020204" pitchFamily="34" charset="-122"/>
                <a:ea typeface="微软雅黑" panose="020B0503020204020204" pitchFamily="34" charset="-122"/>
              </a:rPr>
              <a:t>  </a:t>
            </a:r>
            <a:endParaRPr lang="zh-CN" altLang="en-US" sz="2000" dirty="0">
              <a:solidFill>
                <a:srgbClr val="007C6A"/>
              </a:solidFill>
            </a:endParaRPr>
          </a:p>
        </p:txBody>
      </p:sp>
    </p:spTree>
    <p:extLst>
      <p:ext uri="{BB962C8B-B14F-4D97-AF65-F5344CB8AC3E}">
        <p14:creationId xmlns:p14="http://schemas.microsoft.com/office/powerpoint/2010/main" val="6392605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95849" y="2459825"/>
            <a:ext cx="1213904" cy="592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-N</a:t>
            </a:r>
            <a:endParaRPr lang="zh-CN" altLang="en-US"/>
          </a:p>
        </p:txBody>
      </p:sp>
      <p:sp>
        <p:nvSpPr>
          <p:cNvPr id="3" name="矩形 2"/>
          <p:cNvSpPr/>
          <p:nvPr/>
        </p:nvSpPr>
        <p:spPr>
          <a:xfrm>
            <a:off x="2005583" y="3047427"/>
            <a:ext cx="418704" cy="369332"/>
          </a:xfrm>
          <a:prstGeom prst="rect">
            <a:avLst/>
          </a:prstGeom>
        </p:spPr>
        <p:txBody>
          <a:bodyPr wrap="none">
            <a:spAutoFit/>
          </a:bodyPr>
          <a:lstStyle/>
          <a:p>
            <a:r>
              <a:rPr lang="en-US" altLang="zh-CN"/>
              <a:t>10</a:t>
            </a:r>
            <a:endParaRPr lang="zh-CN" altLang="en-US"/>
          </a:p>
        </p:txBody>
      </p:sp>
      <p:sp>
        <p:nvSpPr>
          <p:cNvPr id="4" name="文本框 3"/>
          <p:cNvSpPr txBox="1"/>
          <p:nvPr/>
        </p:nvSpPr>
        <p:spPr>
          <a:xfrm>
            <a:off x="5420019" y="1751358"/>
            <a:ext cx="532518" cy="369332"/>
          </a:xfrm>
          <a:prstGeom prst="rect">
            <a:avLst/>
          </a:prstGeom>
          <a:noFill/>
        </p:spPr>
        <p:txBody>
          <a:bodyPr wrap="none" rtlCol="0">
            <a:spAutoFit/>
          </a:bodyPr>
          <a:lstStyle/>
          <a:p>
            <a:r>
              <a:rPr lang="zh-CN" altLang="en-US"/>
              <a:t>减</a:t>
            </a:r>
            <a:r>
              <a:rPr lang="en-US" altLang="zh-CN"/>
              <a:t>1</a:t>
            </a:r>
            <a:endParaRPr lang="zh-CN" altLang="en-US"/>
          </a:p>
        </p:txBody>
      </p:sp>
      <p:sp>
        <p:nvSpPr>
          <p:cNvPr id="5" name="流程图: 数据 4"/>
          <p:cNvSpPr/>
          <p:nvPr/>
        </p:nvSpPr>
        <p:spPr>
          <a:xfrm>
            <a:off x="2662034" y="4809219"/>
            <a:ext cx="2095292" cy="1332910"/>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a:t>
            </a:r>
            <a:r>
              <a:rPr lang="zh-CN" altLang="en-US" sz="1400"/>
              <a:t>检查是否还有库存</a:t>
            </a:r>
            <a:endParaRPr lang="en-US" altLang="zh-CN" sz="1400"/>
          </a:p>
          <a:p>
            <a:pPr algn="ctr"/>
            <a:r>
              <a:rPr lang="en-US" altLang="zh-CN" sz="1400"/>
              <a:t>2</a:t>
            </a:r>
            <a:r>
              <a:rPr lang="zh-CN" altLang="en-US" sz="1400"/>
              <a:t>、如果有则减</a:t>
            </a:r>
            <a:r>
              <a:rPr lang="en-US" altLang="zh-CN" sz="1400"/>
              <a:t>1</a:t>
            </a:r>
            <a:endParaRPr lang="zh-CN" altLang="en-US" sz="1400"/>
          </a:p>
        </p:txBody>
      </p:sp>
      <p:cxnSp>
        <p:nvCxnSpPr>
          <p:cNvPr id="7" name="直接连接符 6"/>
          <p:cNvCxnSpPr>
            <a:endCxn id="5" idx="2"/>
          </p:cNvCxnSpPr>
          <p:nvPr/>
        </p:nvCxnSpPr>
        <p:spPr>
          <a:xfrm>
            <a:off x="1740564" y="2871357"/>
            <a:ext cx="1130999" cy="2604317"/>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2" idx="1"/>
          </p:cNvCxnSpPr>
          <p:nvPr/>
        </p:nvCxnSpPr>
        <p:spPr>
          <a:xfrm flipV="1">
            <a:off x="4671861" y="2756208"/>
            <a:ext cx="1623988" cy="80271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026453" y="2821014"/>
            <a:ext cx="738252" cy="54852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820258" y="3181888"/>
            <a:ext cx="1767966" cy="1729550"/>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895743" y="1745590"/>
            <a:ext cx="923937" cy="36540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791572" y="1936024"/>
            <a:ext cx="1488792" cy="461909"/>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1" name="流程图: 数据 20"/>
          <p:cNvSpPr/>
          <p:nvPr/>
        </p:nvSpPr>
        <p:spPr>
          <a:xfrm>
            <a:off x="2767958" y="1100424"/>
            <a:ext cx="2052300" cy="1339413"/>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r>
              <a:rPr lang="zh-CN" altLang="en-US" sz="1400"/>
              <a:t>、检查是否还有库存</a:t>
            </a:r>
            <a:endParaRPr lang="en-US" altLang="zh-CN" sz="1400"/>
          </a:p>
          <a:p>
            <a:pPr algn="ctr"/>
            <a:r>
              <a:rPr lang="en-US" altLang="zh-CN" sz="1400"/>
              <a:t>2</a:t>
            </a:r>
            <a:r>
              <a:rPr lang="zh-CN" altLang="en-US" sz="1400"/>
              <a:t>、如果有则减</a:t>
            </a:r>
            <a:r>
              <a:rPr lang="en-US" altLang="zh-CN" sz="1100"/>
              <a:t>1</a:t>
            </a:r>
            <a:endParaRPr lang="zh-CN" altLang="en-US" sz="1100"/>
          </a:p>
        </p:txBody>
      </p:sp>
      <p:sp>
        <p:nvSpPr>
          <p:cNvPr id="22" name="流程图: 数据 21"/>
          <p:cNvSpPr/>
          <p:nvPr/>
        </p:nvSpPr>
        <p:spPr>
          <a:xfrm>
            <a:off x="2641629" y="3098726"/>
            <a:ext cx="2087308" cy="1412226"/>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r>
              <a:rPr lang="zh-CN" altLang="en-US" sz="1400"/>
              <a:t>、检查是否还有库存</a:t>
            </a:r>
            <a:endParaRPr lang="en-US" altLang="zh-CN" sz="1400"/>
          </a:p>
          <a:p>
            <a:pPr algn="ctr"/>
            <a:r>
              <a:rPr lang="en-US" altLang="zh-CN" sz="1400"/>
              <a:t>2</a:t>
            </a:r>
            <a:r>
              <a:rPr lang="zh-CN" altLang="en-US" sz="1400"/>
              <a:t>、如果有则减</a:t>
            </a:r>
            <a:r>
              <a:rPr lang="en-US" altLang="zh-CN" sz="1400"/>
              <a:t>1</a:t>
            </a:r>
            <a:endParaRPr lang="zh-CN" altLang="en-US" sz="1400"/>
          </a:p>
        </p:txBody>
      </p:sp>
      <p:sp>
        <p:nvSpPr>
          <p:cNvPr id="23" name="矩形 22"/>
          <p:cNvSpPr/>
          <p:nvPr/>
        </p:nvSpPr>
        <p:spPr>
          <a:xfrm>
            <a:off x="1173892" y="2181500"/>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27" name="矩形 26"/>
          <p:cNvSpPr/>
          <p:nvPr/>
        </p:nvSpPr>
        <p:spPr>
          <a:xfrm>
            <a:off x="1892271" y="5258611"/>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8" name="矩形 27"/>
          <p:cNvSpPr/>
          <p:nvPr/>
        </p:nvSpPr>
        <p:spPr>
          <a:xfrm>
            <a:off x="1483311" y="1566692"/>
            <a:ext cx="779381" cy="369332"/>
          </a:xfrm>
          <a:prstGeom prst="rect">
            <a:avLst/>
          </a:prstGeom>
        </p:spPr>
        <p:txBody>
          <a:bodyPr wrap="none">
            <a:spAutoFit/>
          </a:bodyPr>
          <a:lstStyle/>
          <a:p>
            <a:r>
              <a:rPr lang="zh-CN" altLang="en-US"/>
              <a:t>用户</a:t>
            </a:r>
            <a:r>
              <a:rPr lang="en-US" altLang="zh-CN"/>
              <a:t>A</a:t>
            </a:r>
            <a:endParaRPr lang="zh-CN" altLang="en-US"/>
          </a:p>
        </p:txBody>
      </p:sp>
      <p:sp>
        <p:nvSpPr>
          <p:cNvPr id="30" name="文本框 29"/>
          <p:cNvSpPr txBox="1"/>
          <p:nvPr/>
        </p:nvSpPr>
        <p:spPr>
          <a:xfrm>
            <a:off x="4946279" y="2878208"/>
            <a:ext cx="532518" cy="369332"/>
          </a:xfrm>
          <a:prstGeom prst="rect">
            <a:avLst/>
          </a:prstGeom>
          <a:noFill/>
        </p:spPr>
        <p:txBody>
          <a:bodyPr wrap="none" rtlCol="0">
            <a:spAutoFit/>
          </a:bodyPr>
          <a:lstStyle/>
          <a:p>
            <a:r>
              <a:rPr lang="zh-CN" altLang="en-US"/>
              <a:t>减</a:t>
            </a:r>
            <a:r>
              <a:rPr lang="en-US" altLang="zh-CN"/>
              <a:t>1</a:t>
            </a:r>
            <a:endParaRPr lang="zh-CN" altLang="en-US"/>
          </a:p>
        </p:txBody>
      </p:sp>
      <p:sp>
        <p:nvSpPr>
          <p:cNvPr id="38" name="矩形 37"/>
          <p:cNvSpPr/>
          <p:nvPr/>
        </p:nvSpPr>
        <p:spPr>
          <a:xfrm>
            <a:off x="2323610" y="2706267"/>
            <a:ext cx="771365" cy="369332"/>
          </a:xfrm>
          <a:prstGeom prst="rect">
            <a:avLst/>
          </a:prstGeom>
        </p:spPr>
        <p:txBody>
          <a:bodyPr wrap="none">
            <a:spAutoFit/>
          </a:bodyPr>
          <a:lstStyle/>
          <a:p>
            <a:r>
              <a:rPr lang="zh-CN" altLang="en-US"/>
              <a:t>用户</a:t>
            </a:r>
            <a:r>
              <a:rPr lang="en-US" altLang="zh-CN"/>
              <a:t>B</a:t>
            </a:r>
            <a:endParaRPr lang="zh-CN" altLang="en-US"/>
          </a:p>
        </p:txBody>
      </p:sp>
      <p:sp>
        <p:nvSpPr>
          <p:cNvPr id="39" name="矩形 38"/>
          <p:cNvSpPr/>
          <p:nvPr/>
        </p:nvSpPr>
        <p:spPr>
          <a:xfrm>
            <a:off x="198575" y="1007936"/>
            <a:ext cx="1422184" cy="461665"/>
          </a:xfrm>
          <a:prstGeom prst="rect">
            <a:avLst/>
          </a:prstGeom>
        </p:spPr>
        <p:txBody>
          <a:bodyPr wrap="none">
            <a:spAutoFit/>
          </a:bodyPr>
          <a:lstStyle/>
          <a:p>
            <a:r>
              <a:rPr lang="zh-CN" altLang="en-US" sz="2400" b="1">
                <a:solidFill>
                  <a:srgbClr val="007C6A"/>
                </a:solidFill>
              </a:rPr>
              <a:t>超卖问题</a:t>
            </a:r>
          </a:p>
        </p:txBody>
      </p:sp>
      <p:sp>
        <p:nvSpPr>
          <p:cNvPr id="40" name="矩形 39"/>
          <p:cNvSpPr/>
          <p:nvPr/>
        </p:nvSpPr>
        <p:spPr>
          <a:xfrm>
            <a:off x="2148359" y="1559227"/>
            <a:ext cx="418704" cy="369332"/>
          </a:xfrm>
          <a:prstGeom prst="rect">
            <a:avLst/>
          </a:prstGeom>
        </p:spPr>
        <p:txBody>
          <a:bodyPr wrap="none">
            <a:spAutoFit/>
          </a:bodyPr>
          <a:lstStyle/>
          <a:p>
            <a:r>
              <a:rPr lang="en-US" altLang="zh-CN"/>
              <a:t>10</a:t>
            </a:r>
            <a:endParaRPr lang="zh-CN" altLang="en-US"/>
          </a:p>
        </p:txBody>
      </p:sp>
      <p:sp>
        <p:nvSpPr>
          <p:cNvPr id="41" name="矩形 40"/>
          <p:cNvSpPr/>
          <p:nvPr/>
        </p:nvSpPr>
        <p:spPr>
          <a:xfrm>
            <a:off x="1772393" y="4164418"/>
            <a:ext cx="418704" cy="369332"/>
          </a:xfrm>
          <a:prstGeom prst="rect">
            <a:avLst/>
          </a:prstGeom>
        </p:spPr>
        <p:txBody>
          <a:bodyPr wrap="none">
            <a:spAutoFit/>
          </a:bodyPr>
          <a:lstStyle/>
          <a:p>
            <a:r>
              <a:rPr lang="en-US" altLang="zh-CN"/>
              <a:t>10</a:t>
            </a:r>
            <a:endParaRPr lang="zh-CN" altLang="en-US"/>
          </a:p>
        </p:txBody>
      </p:sp>
      <p:sp>
        <p:nvSpPr>
          <p:cNvPr id="46" name="矩形 45"/>
          <p:cNvSpPr/>
          <p:nvPr/>
        </p:nvSpPr>
        <p:spPr>
          <a:xfrm>
            <a:off x="2026453" y="5831017"/>
            <a:ext cx="883575" cy="923330"/>
          </a:xfrm>
          <a:prstGeom prst="rect">
            <a:avLst/>
          </a:prstGeom>
          <a:noFill/>
        </p:spPr>
        <p:txBody>
          <a:bodyPr wrap="none" lIns="91440" tIns="45720" rIns="91440" bIns="45720">
            <a:spAutoFit/>
          </a:bodyPr>
          <a:lstStyle/>
          <a:p>
            <a:pPr algn="ctr"/>
            <a:r>
              <a:rPr lang="en-US" altLang="zh-CN" sz="5400">
                <a:ln w="0"/>
                <a:solidFill>
                  <a:schemeClr val="accent1"/>
                </a:solidFill>
                <a:effectLst>
                  <a:outerShdw blurRad="38100" dist="25400" dir="5400000" algn="ctr" rotWithShape="0">
                    <a:srgbClr val="6E747A">
                      <a:alpha val="43000"/>
                    </a:srgbClr>
                  </a:outerShdw>
                </a:effectLst>
              </a:rPr>
              <a:t>....</a:t>
            </a:r>
            <a:endParaRPr lang="zh-CN" altLang="en-US" sz="5400">
              <a:ln w="0"/>
              <a:solidFill>
                <a:schemeClr val="accent1"/>
              </a:solidFill>
              <a:effectLst>
                <a:outerShdw blurRad="38100" dist="25400" dir="5400000" algn="ctr" rotWithShape="0">
                  <a:srgbClr val="6E747A">
                    <a:alpha val="43000"/>
                  </a:srgbClr>
                </a:outerShdw>
              </a:effectLst>
            </a:endParaRPr>
          </a:p>
        </p:txBody>
      </p:sp>
      <p:cxnSp>
        <p:nvCxnSpPr>
          <p:cNvPr id="47" name="直接连接符 46"/>
          <p:cNvCxnSpPr>
            <a:endCxn id="46" idx="1"/>
          </p:cNvCxnSpPr>
          <p:nvPr/>
        </p:nvCxnSpPr>
        <p:spPr>
          <a:xfrm>
            <a:off x="1274698" y="2890933"/>
            <a:ext cx="751755" cy="3401749"/>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4946279" y="3369540"/>
            <a:ext cx="2146001" cy="315580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909726" y="5443408"/>
            <a:ext cx="532518" cy="369332"/>
          </a:xfrm>
          <a:prstGeom prst="rect">
            <a:avLst/>
          </a:prstGeom>
          <a:noFill/>
        </p:spPr>
        <p:txBody>
          <a:bodyPr wrap="none" rtlCol="0">
            <a:spAutoFit/>
          </a:bodyPr>
          <a:lstStyle/>
          <a:p>
            <a:r>
              <a:rPr lang="zh-CN" altLang="en-US"/>
              <a:t>减</a:t>
            </a:r>
            <a:r>
              <a:rPr lang="en-US" altLang="zh-CN"/>
              <a:t>1</a:t>
            </a:r>
            <a:endParaRPr lang="zh-CN" altLang="en-US"/>
          </a:p>
        </p:txBody>
      </p:sp>
      <p:sp>
        <p:nvSpPr>
          <p:cNvPr id="58" name="文本框 57"/>
          <p:cNvSpPr txBox="1"/>
          <p:nvPr/>
        </p:nvSpPr>
        <p:spPr>
          <a:xfrm>
            <a:off x="5077854" y="3869827"/>
            <a:ext cx="532518" cy="369332"/>
          </a:xfrm>
          <a:prstGeom prst="rect">
            <a:avLst/>
          </a:prstGeom>
          <a:noFill/>
        </p:spPr>
        <p:txBody>
          <a:bodyPr wrap="none" rtlCol="0">
            <a:spAutoFit/>
          </a:bodyPr>
          <a:lstStyle/>
          <a:p>
            <a:r>
              <a:rPr lang="zh-CN" altLang="en-US"/>
              <a:t>减</a:t>
            </a:r>
            <a:r>
              <a:rPr lang="en-US" altLang="zh-CN"/>
              <a:t>1</a:t>
            </a:r>
            <a:endParaRPr lang="zh-CN" altLang="en-US"/>
          </a:p>
        </p:txBody>
      </p:sp>
    </p:spTree>
    <p:extLst>
      <p:ext uri="{BB962C8B-B14F-4D97-AF65-F5344CB8AC3E}">
        <p14:creationId xmlns:p14="http://schemas.microsoft.com/office/powerpoint/2010/main" val="12490988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31022</TotalTime>
  <Words>9172</Words>
  <Application>Microsoft Office PowerPoint</Application>
  <PresentationFormat>全屏显示(4:3)</PresentationFormat>
  <Paragraphs>1144</Paragraphs>
  <Slides>153</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153</vt:i4>
      </vt:variant>
    </vt:vector>
  </HeadingPairs>
  <TitlesOfParts>
    <vt:vector size="171" baseType="lpstr">
      <vt:lpstr>Arial Unicode MS</vt:lpstr>
      <vt:lpstr>Helvetica Neue</vt:lpstr>
      <vt:lpstr>Hiragino Sans GB W3</vt:lpstr>
      <vt:lpstr>microsoft yahei</vt:lpstr>
      <vt:lpstr>System</vt:lpstr>
      <vt:lpstr>华文彩云</vt:lpstr>
      <vt:lpstr>宋体</vt:lpstr>
      <vt:lpstr>微软雅黑</vt:lpstr>
      <vt:lpstr>Arial</vt:lpstr>
      <vt:lpstr>Arial</vt:lpstr>
      <vt:lpstr>Bell MT</vt:lpstr>
      <vt:lpstr>Calibri</vt:lpstr>
      <vt:lpstr>Consolas</vt:lpstr>
      <vt:lpstr>Courier New</vt:lpstr>
      <vt:lpstr>tahoma</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xialeicocoon@sina.com</cp:lastModifiedBy>
  <cp:revision>1854</cp:revision>
  <dcterms:created xsi:type="dcterms:W3CDTF">2013-03-04T07:19:04Z</dcterms:created>
  <dcterms:modified xsi:type="dcterms:W3CDTF">2018-04-17T04:18:47Z</dcterms:modified>
</cp:coreProperties>
</file>