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7" r:id="rId3"/>
    <p:sldId id="285" r:id="rId4"/>
    <p:sldId id="286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09" d="100"/>
          <a:sy n="109" d="100"/>
        </p:scale>
        <p:origin x="61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589020" y="557862"/>
            <a:ext cx="2429807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内部实现原理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307909" y="1189547"/>
            <a:ext cx="100811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921" y="1857228"/>
            <a:ext cx="871823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5461395" y="1857228"/>
            <a:ext cx="864096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54" name="TextBox 140"/>
          <p:cNvSpPr txBox="1"/>
          <p:nvPr/>
        </p:nvSpPr>
        <p:spPr>
          <a:xfrm>
            <a:off x="5425247" y="1193671"/>
            <a:ext cx="1008112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消费消息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流程图: 直接访问存储器 3"/>
          <p:cNvSpPr/>
          <p:nvPr/>
        </p:nvSpPr>
        <p:spPr>
          <a:xfrm>
            <a:off x="2277537" y="1857229"/>
            <a:ext cx="1692188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队列（</a:t>
            </a:r>
            <a:r>
              <a:rPr lang="en-US" altLang="zh-CN" sz="1400" dirty="0" smtClean="0"/>
              <a:t>Queue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1297944" y="2037477"/>
            <a:ext cx="948601" cy="23997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TextBox 140"/>
          <p:cNvSpPr txBox="1"/>
          <p:nvPr/>
        </p:nvSpPr>
        <p:spPr>
          <a:xfrm>
            <a:off x="1372970" y="2301784"/>
            <a:ext cx="7199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4363453" y="1537151"/>
            <a:ext cx="668066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接收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4370784" y="2136478"/>
            <a:ext cx="660735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确认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4890" y="4011910"/>
            <a:ext cx="85083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2651160" y="4006623"/>
            <a:ext cx="931196" cy="3653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723492" y="4011910"/>
            <a:ext cx="8727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4" idx="2"/>
            <a:endCxn id="63" idx="0"/>
          </p:cNvCxnSpPr>
          <p:nvPr/>
        </p:nvCxnSpPr>
        <p:spPr>
          <a:xfrm flipH="1">
            <a:off x="1120307" y="2433293"/>
            <a:ext cx="2003324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" idx="2"/>
            <a:endCxn id="64" idx="0"/>
          </p:cNvCxnSpPr>
          <p:nvPr/>
        </p:nvCxnSpPr>
        <p:spPr>
          <a:xfrm flipH="1">
            <a:off x="3116758" y="2433293"/>
            <a:ext cx="6873" cy="15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65" idx="0"/>
          </p:cNvCxnSpPr>
          <p:nvPr/>
        </p:nvCxnSpPr>
        <p:spPr>
          <a:xfrm>
            <a:off x="3123631" y="2433293"/>
            <a:ext cx="2036233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719226" y="1857229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733203" y="243329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98893" y="2692461"/>
            <a:ext cx="1933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点对点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模式（一对一，消费者主动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拉取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数据，消息收到后消息清除）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107504" y="2774518"/>
            <a:ext cx="202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dirty="0"/>
              <a:t>发布</a:t>
            </a:r>
            <a:r>
              <a:rPr lang="en-US" altLang="zh-CN" sz="1400" dirty="0"/>
              <a:t>/</a:t>
            </a:r>
            <a:r>
              <a:rPr lang="zh-CN" altLang="zh-CN" sz="1400" dirty="0"/>
              <a:t>订阅模式（一对多，数据生产后，推送给所有订阅者）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237066" y="2538573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3167746" y="3704133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1434626" y="3755369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5055772" y="3677475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889107" y="142670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为什么需要消息队列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89107" y="1822467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1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解耦</a:t>
            </a:r>
            <a:endParaRPr lang="en-US" altLang="zh-CN" sz="1400" dirty="0" smtClean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00420" y="2064341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2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冗余</a:t>
            </a:r>
            <a:endParaRPr lang="en-US" altLang="zh-CN" sz="1400" dirty="0" smtClean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89107" y="2297226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3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扩展性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83965" y="2554577"/>
            <a:ext cx="2273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4</a:t>
            </a:r>
            <a:r>
              <a:rPr lang="zh-CN" altLang="zh-CN" sz="1400" dirty="0">
                <a:solidFill>
                  <a:srgbClr val="7030A0"/>
                </a:solidFill>
              </a:rPr>
              <a:t>）灵活性</a:t>
            </a:r>
            <a:r>
              <a:rPr lang="en-US" altLang="zh-CN" sz="1400" dirty="0">
                <a:solidFill>
                  <a:srgbClr val="7030A0"/>
                </a:solidFill>
              </a:rPr>
              <a:t> &amp; </a:t>
            </a:r>
            <a:r>
              <a:rPr lang="zh-CN" altLang="zh-CN" sz="1400" dirty="0">
                <a:solidFill>
                  <a:srgbClr val="7030A0"/>
                </a:solidFill>
              </a:rPr>
              <a:t>峰值处理</a:t>
            </a:r>
            <a:r>
              <a:rPr lang="zh-CN" altLang="zh-CN" sz="1400" dirty="0" smtClean="0">
                <a:solidFill>
                  <a:srgbClr val="7030A0"/>
                </a:solidFill>
              </a:rPr>
              <a:t>能力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83197" y="2806001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5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可恢复性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75893" y="3100988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6</a:t>
            </a:r>
            <a:r>
              <a:rPr lang="zh-CN" altLang="zh-CN" sz="1400" dirty="0">
                <a:solidFill>
                  <a:srgbClr val="7030A0"/>
                </a:solidFill>
              </a:rPr>
              <a:t>）顺序</a:t>
            </a:r>
            <a:r>
              <a:rPr lang="zh-CN" altLang="zh-CN" sz="1400" dirty="0" smtClean="0">
                <a:solidFill>
                  <a:srgbClr val="7030A0"/>
                </a:solidFill>
              </a:rPr>
              <a:t>保证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89107" y="3384222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7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缓冲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83197" y="3663733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8</a:t>
            </a:r>
            <a:r>
              <a:rPr lang="zh-CN" altLang="zh-CN" sz="1400" dirty="0">
                <a:solidFill>
                  <a:srgbClr val="7030A0"/>
                </a:solidFill>
              </a:rPr>
              <a:t>）</a:t>
            </a:r>
            <a:r>
              <a:rPr lang="zh-CN" altLang="zh-CN" sz="1400" dirty="0" smtClean="0">
                <a:solidFill>
                  <a:srgbClr val="7030A0"/>
                </a:solidFill>
              </a:rPr>
              <a:t>异步通信</a:t>
            </a:r>
            <a:endParaRPr lang="zh-CN" altLang="zh-CN" sz="1400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78433" y="1564016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62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 animBg="1"/>
      <p:bldP spid="53" grpId="0" animBg="1"/>
      <p:bldP spid="54" grpId="0"/>
      <p:bldP spid="4" grpId="0" animBg="1"/>
      <p:bldP spid="6" grpId="0" animBg="1"/>
      <p:bldP spid="58" grpId="0"/>
      <p:bldP spid="60" grpId="0"/>
      <p:bldP spid="61" grpId="0"/>
      <p:bldP spid="63" grpId="0" animBg="1"/>
      <p:bldP spid="64" grpId="0" animBg="1"/>
      <p:bldP spid="65" grpId="0" animBg="1"/>
      <p:bldP spid="20" grpId="0"/>
      <p:bldP spid="79" grpId="0"/>
      <p:bldP spid="81" grpId="0"/>
      <p:bldP spid="84" grpId="0"/>
      <p:bldP spid="85" grpId="0"/>
      <p:bldP spid="86" grpId="0"/>
      <p:bldP spid="1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184345" y="760052"/>
            <a:ext cx="15793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核心组成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884" y="2257178"/>
            <a:ext cx="10081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 A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318884" y="4256481"/>
            <a:ext cx="100811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 B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2195737" y="1226954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339753" y="1509122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</a:p>
          <a:p>
            <a:pPr algn="ctr"/>
            <a:r>
              <a:rPr lang="en-US" altLang="zh-CN" sz="1200" dirty="0" smtClean="0"/>
              <a:t>Partition 0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480690" y="1509122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</a:p>
          <a:p>
            <a:pPr algn="ctr"/>
            <a:r>
              <a:rPr lang="en-US" altLang="zh-CN" sz="1200" dirty="0" smtClean="0"/>
              <a:t>Partition 1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625032" y="1212618"/>
            <a:ext cx="674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Broker1</a:t>
            </a:r>
            <a:endParaRPr lang="en-US" altLang="zh-CN" sz="1200" dirty="0"/>
          </a:p>
        </p:txBody>
      </p:sp>
      <p:sp>
        <p:nvSpPr>
          <p:cNvPr id="33" name="矩形 32"/>
          <p:cNvSpPr/>
          <p:nvPr/>
        </p:nvSpPr>
        <p:spPr>
          <a:xfrm>
            <a:off x="2511589" y="1979217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Leader</a:t>
            </a:r>
            <a:endParaRPr lang="en-US" altLang="zh-CN" sz="1200" dirty="0"/>
          </a:p>
        </p:txBody>
      </p:sp>
      <p:sp>
        <p:nvSpPr>
          <p:cNvPr id="39" name="矩形 38"/>
          <p:cNvSpPr/>
          <p:nvPr/>
        </p:nvSpPr>
        <p:spPr>
          <a:xfrm>
            <a:off x="3528433" y="1980180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Follower</a:t>
            </a:r>
            <a:endParaRPr lang="en-US" altLang="zh-CN" sz="1200" dirty="0"/>
          </a:p>
        </p:txBody>
      </p:sp>
      <p:sp>
        <p:nvSpPr>
          <p:cNvPr id="41" name="矩形 40"/>
          <p:cNvSpPr/>
          <p:nvPr/>
        </p:nvSpPr>
        <p:spPr>
          <a:xfrm>
            <a:off x="2293980" y="2448497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ReplicationA</a:t>
            </a:r>
            <a:r>
              <a:rPr lang="en-US" altLang="zh-CN" sz="1200" dirty="0" smtClean="0"/>
              <a:t>/0</a:t>
            </a:r>
            <a:endParaRPr lang="en-US" altLang="zh-CN" sz="1200" dirty="0"/>
          </a:p>
        </p:txBody>
      </p:sp>
      <p:sp>
        <p:nvSpPr>
          <p:cNvPr id="42" name="矩形 41"/>
          <p:cNvSpPr/>
          <p:nvPr/>
        </p:nvSpPr>
        <p:spPr>
          <a:xfrm>
            <a:off x="3409204" y="2447285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ReplicationA</a:t>
            </a:r>
            <a:r>
              <a:rPr lang="en-US" altLang="zh-CN" sz="1200" dirty="0" smtClean="0"/>
              <a:t>/1</a:t>
            </a:r>
            <a:endParaRPr lang="en-US" altLang="zh-CN" sz="12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57815" y="2257178"/>
            <a:ext cx="0" cy="51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47843" y="2296510"/>
            <a:ext cx="0" cy="4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195737" y="2777789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2339753" y="3059957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</a:p>
          <a:p>
            <a:pPr algn="ctr"/>
            <a:r>
              <a:rPr lang="en-US" altLang="zh-CN" sz="1200" dirty="0" smtClean="0"/>
              <a:t>Partition 0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3480690" y="3059957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Topic A</a:t>
            </a:r>
          </a:p>
          <a:p>
            <a:pPr algn="ctr"/>
            <a:r>
              <a:rPr lang="en-US" altLang="zh-CN" sz="1200" dirty="0" smtClean="0"/>
              <a:t>Partition 1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625031" y="2772953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Broker2</a:t>
            </a:r>
            <a:endParaRPr lang="en-US" altLang="zh-CN" sz="1200" dirty="0"/>
          </a:p>
        </p:txBody>
      </p:sp>
      <p:sp>
        <p:nvSpPr>
          <p:cNvPr id="62" name="矩形 61"/>
          <p:cNvSpPr/>
          <p:nvPr/>
        </p:nvSpPr>
        <p:spPr>
          <a:xfrm>
            <a:off x="3615690" y="3543215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Leader</a:t>
            </a:r>
            <a:endParaRPr lang="en-US" altLang="zh-CN" sz="1200" dirty="0"/>
          </a:p>
        </p:txBody>
      </p:sp>
      <p:sp>
        <p:nvSpPr>
          <p:cNvPr id="66" name="矩形 65"/>
          <p:cNvSpPr/>
          <p:nvPr/>
        </p:nvSpPr>
        <p:spPr>
          <a:xfrm>
            <a:off x="2470640" y="3540862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Follower</a:t>
            </a:r>
            <a:endParaRPr lang="en-US" altLang="zh-CN" sz="1200" dirty="0"/>
          </a:p>
        </p:txBody>
      </p:sp>
      <p:sp>
        <p:nvSpPr>
          <p:cNvPr id="70" name="矩形 69"/>
          <p:cNvSpPr/>
          <p:nvPr/>
        </p:nvSpPr>
        <p:spPr>
          <a:xfrm>
            <a:off x="5648803" y="1481266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Consumer A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5653261" y="2981601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2075589" y="913230"/>
            <a:ext cx="2784443" cy="41559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39171" y="915853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Kafka Cluster</a:t>
            </a:r>
            <a:endParaRPr lang="en-US" altLang="zh-CN" sz="1200" dirty="0"/>
          </a:p>
        </p:txBody>
      </p:sp>
      <p:sp>
        <p:nvSpPr>
          <p:cNvPr id="75" name="矩形 74"/>
          <p:cNvSpPr/>
          <p:nvPr/>
        </p:nvSpPr>
        <p:spPr>
          <a:xfrm>
            <a:off x="2195737" y="3915684"/>
            <a:ext cx="2448272" cy="103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339753" y="4285028"/>
            <a:ext cx="2175267" cy="5189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80" name="矩形 79"/>
          <p:cNvSpPr/>
          <p:nvPr/>
        </p:nvSpPr>
        <p:spPr>
          <a:xfrm>
            <a:off x="3625031" y="3910848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Broker3</a:t>
            </a:r>
            <a:endParaRPr lang="en-US" altLang="zh-CN" sz="1200" dirty="0"/>
          </a:p>
        </p:txBody>
      </p:sp>
      <p:sp>
        <p:nvSpPr>
          <p:cNvPr id="89" name="矩形 88"/>
          <p:cNvSpPr/>
          <p:nvPr/>
        </p:nvSpPr>
        <p:spPr>
          <a:xfrm>
            <a:off x="2415472" y="4044511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Partition0</a:t>
            </a:r>
            <a:endParaRPr lang="en-US" altLang="zh-CN" sz="1200" dirty="0"/>
          </a:p>
        </p:txBody>
      </p:sp>
      <p:sp>
        <p:nvSpPr>
          <p:cNvPr id="90" name="矩形 89"/>
          <p:cNvSpPr/>
          <p:nvPr/>
        </p:nvSpPr>
        <p:spPr>
          <a:xfrm>
            <a:off x="2480869" y="44383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message0</a:t>
            </a:r>
          </a:p>
        </p:txBody>
      </p:sp>
      <p:sp>
        <p:nvSpPr>
          <p:cNvPr id="91" name="矩形 90"/>
          <p:cNvSpPr/>
          <p:nvPr/>
        </p:nvSpPr>
        <p:spPr>
          <a:xfrm>
            <a:off x="3536327" y="44383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message1</a:t>
            </a:r>
          </a:p>
        </p:txBody>
      </p:sp>
      <p:sp>
        <p:nvSpPr>
          <p:cNvPr id="93" name="矩形 92"/>
          <p:cNvSpPr/>
          <p:nvPr/>
        </p:nvSpPr>
        <p:spPr>
          <a:xfrm>
            <a:off x="5655874" y="4256481"/>
            <a:ext cx="1008112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</a:t>
            </a:r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3" idx="3"/>
            <a:endCxn id="29" idx="1"/>
          </p:cNvCxnSpPr>
          <p:nvPr/>
        </p:nvCxnSpPr>
        <p:spPr>
          <a:xfrm flipV="1">
            <a:off x="1326996" y="1725146"/>
            <a:ext cx="1012757" cy="82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" idx="3"/>
          </p:cNvCxnSpPr>
          <p:nvPr/>
        </p:nvCxnSpPr>
        <p:spPr>
          <a:xfrm>
            <a:off x="1326996" y="2545210"/>
            <a:ext cx="2168245" cy="51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9" idx="0"/>
            <a:endCxn id="70" idx="0"/>
          </p:cNvCxnSpPr>
          <p:nvPr/>
        </p:nvCxnSpPr>
        <p:spPr>
          <a:xfrm rot="5400000" flipH="1" flipV="1">
            <a:off x="4470661" y="-173075"/>
            <a:ext cx="27856" cy="3336539"/>
          </a:xfrm>
          <a:prstGeom prst="curvedConnector3">
            <a:avLst>
              <a:gd name="adj1" fmla="val 9206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7" idx="3"/>
            <a:endCxn id="71" idx="1"/>
          </p:cNvCxnSpPr>
          <p:nvPr/>
        </p:nvCxnSpPr>
        <p:spPr>
          <a:xfrm flipV="1">
            <a:off x="4360153" y="3269633"/>
            <a:ext cx="1293108" cy="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7" idx="3"/>
            <a:endCxn id="76" idx="1"/>
          </p:cNvCxnSpPr>
          <p:nvPr/>
        </p:nvCxnSpPr>
        <p:spPr>
          <a:xfrm>
            <a:off x="1326996" y="4544513"/>
            <a:ext cx="1012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6" idx="3"/>
            <a:endCxn id="93" idx="1"/>
          </p:cNvCxnSpPr>
          <p:nvPr/>
        </p:nvCxnSpPr>
        <p:spPr>
          <a:xfrm>
            <a:off x="4515020" y="4544513"/>
            <a:ext cx="1140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740352" y="2405537"/>
            <a:ext cx="1008112" cy="57606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Zookeeper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5540132" y="1252711"/>
            <a:ext cx="1264116" cy="24791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73259" y="2362261"/>
            <a:ext cx="1222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Consumer group</a:t>
            </a:r>
            <a:endParaRPr lang="en-US" altLang="zh-CN" sz="1200" dirty="0"/>
          </a:p>
        </p:txBody>
      </p:sp>
      <p:cxnSp>
        <p:nvCxnSpPr>
          <p:cNvPr id="109" name="曲线连接符 108"/>
          <p:cNvCxnSpPr>
            <a:endCxn id="104" idx="0"/>
          </p:cNvCxnSpPr>
          <p:nvPr/>
        </p:nvCxnSpPr>
        <p:spPr>
          <a:xfrm>
            <a:off x="4661464" y="1226954"/>
            <a:ext cx="3582944" cy="117858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endCxn id="104" idx="0"/>
          </p:cNvCxnSpPr>
          <p:nvPr/>
        </p:nvCxnSpPr>
        <p:spPr>
          <a:xfrm flipV="1">
            <a:off x="4639383" y="2405537"/>
            <a:ext cx="3605025" cy="392218"/>
          </a:xfrm>
          <a:prstGeom prst="curvedConnector4">
            <a:avLst>
              <a:gd name="adj1" fmla="val 3641"/>
              <a:gd name="adj2" fmla="val 1582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endCxn id="104" idx="2"/>
          </p:cNvCxnSpPr>
          <p:nvPr/>
        </p:nvCxnSpPr>
        <p:spPr>
          <a:xfrm flipV="1">
            <a:off x="4860033" y="2981601"/>
            <a:ext cx="3384375" cy="93408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70" idx="3"/>
            <a:endCxn id="104" idx="0"/>
          </p:cNvCxnSpPr>
          <p:nvPr/>
        </p:nvCxnSpPr>
        <p:spPr>
          <a:xfrm>
            <a:off x="6656915" y="1769298"/>
            <a:ext cx="1587493" cy="63623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71" idx="3"/>
            <a:endCxn id="104" idx="2"/>
          </p:cNvCxnSpPr>
          <p:nvPr/>
        </p:nvCxnSpPr>
        <p:spPr>
          <a:xfrm flipV="1">
            <a:off x="6661373" y="2981601"/>
            <a:ext cx="1583035" cy="28803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93" idx="3"/>
            <a:endCxn id="104" idx="2"/>
          </p:cNvCxnSpPr>
          <p:nvPr/>
        </p:nvCxnSpPr>
        <p:spPr>
          <a:xfrm flipV="1">
            <a:off x="6663986" y="2981601"/>
            <a:ext cx="1580422" cy="156291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941404" y="1882068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A-0</a:t>
            </a:r>
            <a:endParaRPr lang="en-US" altLang="zh-CN" sz="1200" dirty="0"/>
          </a:p>
        </p:txBody>
      </p:sp>
      <p:sp>
        <p:nvSpPr>
          <p:cNvPr id="132" name="矩形 131"/>
          <p:cNvSpPr/>
          <p:nvPr/>
        </p:nvSpPr>
        <p:spPr>
          <a:xfrm>
            <a:off x="931447" y="2824485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A-1</a:t>
            </a:r>
            <a:endParaRPr lang="en-US" altLang="zh-CN" sz="1200" dirty="0"/>
          </a:p>
        </p:txBody>
      </p:sp>
      <p:sp>
        <p:nvSpPr>
          <p:cNvPr id="133" name="矩形 132"/>
          <p:cNvSpPr/>
          <p:nvPr/>
        </p:nvSpPr>
        <p:spPr>
          <a:xfrm>
            <a:off x="956417" y="4005835"/>
            <a:ext cx="1146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message to B-0</a:t>
            </a:r>
            <a:endParaRPr lang="en-US" altLang="zh-CN" sz="1200" dirty="0"/>
          </a:p>
        </p:txBody>
      </p:sp>
      <p:sp>
        <p:nvSpPr>
          <p:cNvPr id="134" name="矩形 133"/>
          <p:cNvSpPr/>
          <p:nvPr/>
        </p:nvSpPr>
        <p:spPr>
          <a:xfrm>
            <a:off x="4803923" y="1351117"/>
            <a:ext cx="79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A-0</a:t>
            </a:r>
            <a:endParaRPr lang="en-US" altLang="zh-CN" sz="1200" dirty="0"/>
          </a:p>
        </p:txBody>
      </p:sp>
      <p:sp>
        <p:nvSpPr>
          <p:cNvPr id="135" name="矩形 134"/>
          <p:cNvSpPr/>
          <p:nvPr/>
        </p:nvSpPr>
        <p:spPr>
          <a:xfrm>
            <a:off x="4760750" y="2823106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A-1</a:t>
            </a:r>
            <a:endParaRPr lang="en-US" altLang="zh-CN" sz="1200" dirty="0"/>
          </a:p>
        </p:txBody>
      </p:sp>
      <p:sp>
        <p:nvSpPr>
          <p:cNvPr id="136" name="矩形 135"/>
          <p:cNvSpPr/>
          <p:nvPr/>
        </p:nvSpPr>
        <p:spPr>
          <a:xfrm>
            <a:off x="4827429" y="4089853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message from B-0</a:t>
            </a:r>
            <a:endParaRPr lang="en-US" altLang="zh-CN" sz="1200" dirty="0"/>
          </a:p>
        </p:txBody>
      </p:sp>
      <p:sp>
        <p:nvSpPr>
          <p:cNvPr id="144" name="矩形 143"/>
          <p:cNvSpPr/>
          <p:nvPr/>
        </p:nvSpPr>
        <p:spPr>
          <a:xfrm>
            <a:off x="302658" y="158596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生产者生产消息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722681" y="597221"/>
            <a:ext cx="14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Kafka</a:t>
            </a:r>
            <a:r>
              <a:rPr lang="zh-CN" altLang="en-US" sz="1200" dirty="0" smtClean="0">
                <a:solidFill>
                  <a:srgbClr val="FF0000"/>
                </a:solidFill>
              </a:rPr>
              <a:t>集群管理消息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21916" y="61449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消费者消费消息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80396" y="1483607"/>
            <a:ext cx="886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200" dirty="0" smtClean="0">
                <a:solidFill>
                  <a:srgbClr val="FF0000"/>
                </a:solidFill>
              </a:rPr>
              <a:t>注册消息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30" grpId="0" animBg="1"/>
      <p:bldP spid="5" grpId="0"/>
      <p:bldP spid="33" grpId="0"/>
      <p:bldP spid="39" grpId="0"/>
      <p:bldP spid="41" grpId="0"/>
      <p:bldP spid="42" grpId="0"/>
      <p:bldP spid="55" grpId="0" animBg="1"/>
      <p:bldP spid="56" grpId="0" animBg="1"/>
      <p:bldP spid="57" grpId="0" animBg="1"/>
      <p:bldP spid="59" grpId="0"/>
      <p:bldP spid="62" grpId="0"/>
      <p:bldP spid="66" grpId="0"/>
      <p:bldP spid="70" grpId="0" animBg="1"/>
      <p:bldP spid="71" grpId="0" animBg="1"/>
      <p:bldP spid="72" grpId="0" animBg="1"/>
      <p:bldP spid="74" grpId="0"/>
      <p:bldP spid="75" grpId="0" animBg="1"/>
      <p:bldP spid="76" grpId="0" animBg="1"/>
      <p:bldP spid="80" grpId="0"/>
      <p:bldP spid="89" grpId="0"/>
      <p:bldP spid="90" grpId="0" animBg="1"/>
      <p:bldP spid="91" grpId="0" animBg="1"/>
      <p:bldP spid="93" grpId="0" animBg="1"/>
      <p:bldP spid="104" grpId="0" animBg="1"/>
      <p:bldP spid="106" grpId="0" animBg="1"/>
      <p:bldP spid="107" grpId="0"/>
      <p:bldP spid="131" grpId="0"/>
      <p:bldP spid="132" grpId="0"/>
      <p:bldP spid="133" grpId="0"/>
      <p:bldP spid="134" grpId="0"/>
      <p:bldP spid="135" grpId="0"/>
      <p:bldP spid="136" grpId="0"/>
      <p:bldP spid="144" grpId="0"/>
      <p:bldP spid="145" grpId="0"/>
      <p:bldP spid="146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658876" y="561242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Producer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写入流程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706418"/>
            <a:ext cx="1152128" cy="1008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Producer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3563888" y="1257471"/>
            <a:ext cx="1152128" cy="782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Zookeeper </a:t>
            </a:r>
          </a:p>
          <a:p>
            <a:pPr algn="ctr"/>
            <a:r>
              <a:rPr lang="en-US" altLang="zh-CN" sz="1200" dirty="0" smtClean="0"/>
              <a:t>broker state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548553" y="2715766"/>
            <a:ext cx="1152128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7380312" y="2715766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9236" y="1529598"/>
            <a:ext cx="198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producer</a:t>
            </a:r>
            <a:r>
              <a:rPr lang="zh-CN" altLang="en-US" sz="1200" dirty="0" smtClean="0"/>
              <a:t>先从</a:t>
            </a:r>
            <a:r>
              <a:rPr lang="en-US" altLang="zh-CN" sz="1200" dirty="0" smtClean="0"/>
              <a:t>Zookeeper</a:t>
            </a:r>
            <a:r>
              <a:rPr lang="zh-CN" altLang="en-US" sz="1200" dirty="0" smtClean="0"/>
              <a:t>的“</a:t>
            </a:r>
            <a:r>
              <a:rPr lang="en-US" altLang="zh-CN" sz="1200" dirty="0" smtClean="0"/>
              <a:t>/brokers/../state</a:t>
            </a:r>
            <a:r>
              <a:rPr lang="zh-CN" altLang="en-US" sz="1200" dirty="0" smtClean="0"/>
              <a:t>”节点找到该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Leader</a:t>
            </a:r>
            <a:endParaRPr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574988" y="2728122"/>
            <a:ext cx="10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zh-CN" sz="1200" dirty="0"/>
              <a:t>）</a:t>
            </a:r>
            <a:r>
              <a:rPr lang="en-US" altLang="zh-CN" sz="1200" dirty="0"/>
              <a:t>leader</a:t>
            </a:r>
            <a:r>
              <a:rPr lang="zh-CN" altLang="zh-CN" sz="1200" dirty="0"/>
              <a:t>将消息写入本地</a:t>
            </a:r>
            <a:r>
              <a:rPr lang="en-US" altLang="zh-CN" sz="1200" dirty="0"/>
              <a:t>log</a:t>
            </a:r>
            <a:endParaRPr lang="zh-CN" altLang="zh-CN" sz="1200" dirty="0"/>
          </a:p>
        </p:txBody>
      </p:sp>
      <p:sp>
        <p:nvSpPr>
          <p:cNvPr id="65" name="矩形 64"/>
          <p:cNvSpPr/>
          <p:nvPr/>
        </p:nvSpPr>
        <p:spPr>
          <a:xfrm>
            <a:off x="4120988" y="3307781"/>
            <a:ext cx="509187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806011" y="246043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835557" y="2516053"/>
            <a:ext cx="2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followers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Leader pull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45664" y="3723878"/>
            <a:ext cx="1659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收到所有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replication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后，并向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发送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8" idx="1"/>
            <a:endCxn id="2" idx="0"/>
          </p:cNvCxnSpPr>
          <p:nvPr/>
        </p:nvCxnSpPr>
        <p:spPr>
          <a:xfrm flipH="1">
            <a:off x="1115616" y="1648833"/>
            <a:ext cx="2448272" cy="10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" idx="3"/>
            <a:endCxn id="60" idx="1"/>
          </p:cNvCxnSpPr>
          <p:nvPr/>
        </p:nvCxnSpPr>
        <p:spPr>
          <a:xfrm>
            <a:off x="1691680" y="3210474"/>
            <a:ext cx="1856873" cy="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80870" y="2781551"/>
            <a:ext cx="148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将消息发送给该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565818" y="2392943"/>
            <a:ext cx="758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followers</a:t>
            </a:r>
            <a:endParaRPr lang="zh-CN" altLang="en-US" sz="1200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716016" y="2802068"/>
            <a:ext cx="2664296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692852" y="2847476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830337" y="3006940"/>
            <a:ext cx="2472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）写入</a:t>
            </a:r>
            <a:r>
              <a:rPr lang="zh-CN" altLang="en-US" sz="1200" dirty="0"/>
              <a:t>本地</a:t>
            </a:r>
            <a:r>
              <a:rPr lang="en-US" altLang="zh-CN" sz="1200" dirty="0"/>
              <a:t>log</a:t>
            </a:r>
            <a:r>
              <a:rPr lang="zh-CN" altLang="en-US" sz="1200" dirty="0" smtClean="0"/>
              <a:t>后向</a:t>
            </a:r>
            <a:r>
              <a:rPr lang="en-US" altLang="zh-CN" sz="1200" dirty="0" smtClean="0"/>
              <a:t>Leader</a:t>
            </a:r>
            <a:r>
              <a:rPr lang="zh-CN" altLang="en-US" sz="1200" dirty="0"/>
              <a:t>发送</a:t>
            </a:r>
            <a:r>
              <a:rPr lang="en-US" altLang="zh-CN" sz="1200" dirty="0" err="1"/>
              <a:t>ack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61" idx="1"/>
          </p:cNvCxnSpPr>
          <p:nvPr/>
        </p:nvCxnSpPr>
        <p:spPr>
          <a:xfrm flipH="1" flipV="1">
            <a:off x="4666989" y="2938257"/>
            <a:ext cx="2713323" cy="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691681" y="3627755"/>
            <a:ext cx="1883307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385762" y="3383359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7698302" y="3515069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7380312" y="4058788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692852" y="4190498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3295160" y="2348626"/>
            <a:ext cx="5525312" cy="23833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5695024" y="2049717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Kafka Cluster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44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  <p:bldP spid="60" grpId="0" animBg="1"/>
      <p:bldP spid="61" grpId="0" animBg="1"/>
      <p:bldP spid="4" grpId="0"/>
      <p:bldP spid="64" grpId="0"/>
      <p:bldP spid="65" grpId="0" animBg="1"/>
      <p:bldP spid="6" grpId="0"/>
      <p:bldP spid="67" grpId="0"/>
      <p:bldP spid="7" grpId="0"/>
      <p:bldP spid="17" grpId="0"/>
      <p:bldP spid="18" grpId="0"/>
      <p:bldP spid="83" grpId="0" animBg="1"/>
      <p:bldP spid="22" grpId="0"/>
      <p:bldP spid="97" grpId="0" animBg="1"/>
      <p:bldP spid="98" grpId="0" animBg="1"/>
      <p:bldP spid="100" grpId="0" animBg="1"/>
      <p:bldP spid="101" grpId="0" animBg="1"/>
      <p:bldP spid="102" grpId="0" animBg="1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269</Words>
  <Application>Microsoft Office PowerPoint</Application>
  <PresentationFormat>全屏显示(16:9)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方正兰亭超细黑简体</vt:lpstr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202</cp:revision>
  <dcterms:created xsi:type="dcterms:W3CDTF">2013-03-04T07:19:04Z</dcterms:created>
  <dcterms:modified xsi:type="dcterms:W3CDTF">2017-08-06T22:45:29Z</dcterms:modified>
</cp:coreProperties>
</file>