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3d90c2f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3d90c2f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3d90c2f6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3d90c2f6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3d90c2f6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3d90c2f6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3d90c2f6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3d90c2f6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3d90c2f65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3d90c2f65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3d90c2f6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3d90c2f6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3d90c2f6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3d90c2f6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3d90c2f6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3d90c2f6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3d90c2f65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3d90c2f65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3d90c2f6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3d90c2f6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3d90c2f65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3d90c2f65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3d90c2f6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3d90c2f6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3d90c2f6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3d90c2f6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3d90c2f6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3d90c2f6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3d90c2f65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3d90c2f65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3d90c2f65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3d90c2f65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3d90c2f65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3d90c2f65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3d90c2f6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3d90c2f6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3d90c2f65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3d90c2f65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3d90c2f65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3d90c2f65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3d90c2f65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3d90c2f65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d90c2f6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3d90c2f6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3d90c2f6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3d90c2f6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3d90c2f6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3d90c2f6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40f1ac0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40f1ac0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3d90c2f65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3d90c2f65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3d90c2f6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3d90c2f6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rcgroup.shinyapps.io/src_shiny/" TargetMode="External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countyhealthrankings.org/health-data/population-health-and-well-being/quality-of-life/mental-health/frequent-mental-distress" TargetMode="External"/><Relationship Id="rId4" Type="http://schemas.openxmlformats.org/officeDocument/2006/relationships/hyperlink" Target="https://ilucr.nibrs.com/CrimePublication/CrimeinIllinois" TargetMode="External"/><Relationship Id="rId5" Type="http://schemas.openxmlformats.org/officeDocument/2006/relationships/hyperlink" Target="https://doi.org/10.1093/biomet/73.1.13" TargetMode="External"/><Relationship Id="rId6" Type="http://schemas.openxmlformats.org/officeDocument/2006/relationships/hyperlink" Target="https://fred.stlouisfed.org/series/POPTH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75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Survivor Resource Center</a:t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Final Presentation</a:t>
            </a:r>
            <a:endParaRPr sz="3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Lato"/>
                <a:ea typeface="Lato"/>
                <a:cs typeface="Lato"/>
                <a:sym typeface="Lato"/>
              </a:rPr>
              <a:t>Consulting Project for Marcie Sheridan, Executive Director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Lato"/>
                <a:ea typeface="Lato"/>
                <a:cs typeface="Lato"/>
                <a:sym typeface="Lato"/>
              </a:rPr>
              <a:t>Course: STAT 427 Statistical Consulting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Lato"/>
                <a:ea typeface="Lato"/>
                <a:cs typeface="Lato"/>
                <a:sym typeface="Lato"/>
              </a:rPr>
              <a:t>Group Members: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Lato"/>
                <a:ea typeface="Lato"/>
                <a:cs typeface="Lato"/>
                <a:sym typeface="Lato"/>
              </a:rPr>
              <a:t>Joe Li, Jinhong Zhu, Kexin Wang, Weijia He, Xiaoshan Huang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645375" y="746725"/>
            <a:ext cx="33252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Basic Analysis</a:t>
            </a:r>
            <a:endParaRPr b="1"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35325"/>
            <a:ext cx="7520690" cy="36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627250" y="731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Correlation Plot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6674" r="10612" t="-5663"/>
          <a:stretch/>
        </p:blipFill>
        <p:spPr>
          <a:xfrm>
            <a:off x="3425196" y="602875"/>
            <a:ext cx="4706678" cy="45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ctrTitle"/>
          </p:nvPr>
        </p:nvSpPr>
        <p:spPr>
          <a:xfrm>
            <a:off x="729450" y="1322450"/>
            <a:ext cx="78615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598525" y="714700"/>
            <a:ext cx="4576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Distribution Map </a:t>
            </a:r>
            <a:endParaRPr b="1"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25" y="1360300"/>
            <a:ext cx="2920400" cy="29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000" y="1322450"/>
            <a:ext cx="2920400" cy="29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206175" y="4470725"/>
            <a:ext cx="423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Distribution Map of Total Cases in 2024</a:t>
            </a:r>
            <a:endParaRPr sz="1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Times New Roman"/>
                <a:ea typeface="Times New Roman"/>
                <a:cs typeface="Times New Roman"/>
                <a:sym typeface="Times New Roman"/>
              </a:rPr>
              <a:t>Champaign, Madison, and Winnebago </a:t>
            </a:r>
            <a:endParaRPr sz="1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4443975" y="4470725"/>
            <a:ext cx="423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Distribution Map Per 10,000 in 2024</a:t>
            </a:r>
            <a:endParaRPr sz="1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Times New Roman"/>
                <a:ea typeface="Times New Roman"/>
                <a:cs typeface="Times New Roman"/>
                <a:sym typeface="Times New Roman"/>
              </a:rPr>
              <a:t>Dekalb, Champaign, and Peoria</a:t>
            </a:r>
            <a:endParaRPr sz="1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ctrTitle"/>
          </p:nvPr>
        </p:nvSpPr>
        <p:spPr>
          <a:xfrm>
            <a:off x="727950" y="21688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Modeling Attempt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5704"/>
          <a:stretch/>
        </p:blipFill>
        <p:spPr>
          <a:xfrm>
            <a:off x="648525" y="1393150"/>
            <a:ext cx="6569700" cy="30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562575" y="692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r>
              <a:rPr b="1"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Plot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75" y="2015975"/>
            <a:ext cx="4066950" cy="23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796675" y="395625"/>
            <a:ext cx="3000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558525" y="741700"/>
            <a:ext cx="3000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Time Series Analysis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4850500" y="2388513"/>
            <a:ext cx="41418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Most counties exhibit </a:t>
            </a:r>
            <a:r>
              <a:rPr b="1" lang="zh-C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nonstationarity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Serial dependence and trend</a:t>
            </a:r>
            <a:r>
              <a:rPr lang="zh-C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exist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ctrTitle"/>
          </p:nvPr>
        </p:nvSpPr>
        <p:spPr>
          <a:xfrm>
            <a:off x="371525" y="733150"/>
            <a:ext cx="78615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Initial Modeling Attempt: Generalized Least Squares (GLS)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2695"/>
          <a:stretch/>
        </p:blipFill>
        <p:spPr>
          <a:xfrm>
            <a:off x="295325" y="2040075"/>
            <a:ext cx="4750525" cy="19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5165200" y="2094300"/>
            <a:ext cx="3978900" cy="2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Problems: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</a:pPr>
            <a:r>
              <a:rPr lang="zh-C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No predictors are statistically significant </a:t>
            </a:r>
            <a:endParaRPr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— Do not provide meaningful innformation</a:t>
            </a:r>
            <a:endParaRPr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</a:pPr>
            <a:r>
              <a:rPr lang="zh-C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Residuals autocorrelated </a:t>
            </a:r>
            <a:endParaRPr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— Violating model assumptions</a:t>
            </a:r>
            <a:endParaRPr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ctrTitle"/>
          </p:nvPr>
        </p:nvSpPr>
        <p:spPr>
          <a:xfrm>
            <a:off x="727950" y="21688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</a:t>
            </a:r>
            <a:r>
              <a:rPr lang="zh-CN"/>
              <a:t>Improvements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471700" y="689025"/>
            <a:ext cx="80490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Disaggregating predictors to monthly using new dataset</a:t>
            </a:r>
            <a:r>
              <a:rPr b="1" lang="zh-CN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0"/>
          <p:cNvSpPr txBox="1"/>
          <p:nvPr>
            <p:ph type="ctrTitle"/>
          </p:nvPr>
        </p:nvSpPr>
        <p:spPr>
          <a:xfrm>
            <a:off x="729450" y="1322450"/>
            <a:ext cx="78615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>
            <p:ph type="ctrTitle"/>
          </p:nvPr>
        </p:nvSpPr>
        <p:spPr>
          <a:xfrm>
            <a:off x="729450" y="1322450"/>
            <a:ext cx="78615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zh-C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205" name="Google Shape;205;p30" title="Screenshot 2025-05-02 at 19.11.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08" y="1902799"/>
            <a:ext cx="7446579" cy="299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ctrTitle"/>
          </p:nvPr>
        </p:nvSpPr>
        <p:spPr>
          <a:xfrm>
            <a:off x="729450" y="1322450"/>
            <a:ext cx="78615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type="ctrTitle"/>
          </p:nvPr>
        </p:nvSpPr>
        <p:spPr>
          <a:xfrm>
            <a:off x="729450" y="1322450"/>
            <a:ext cx="78615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zh-C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lang="zh-C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xtends GLS to GEE to account for correlation within clustered or longitudinal data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C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Clustered </a:t>
            </a:r>
            <a:r>
              <a:rPr b="0" lang="zh-C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Grouped by counties 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zh-C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Longitudinal </a:t>
            </a:r>
            <a:r>
              <a:rPr b="0" lang="zh-C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Collected over 48 months for each county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zh-C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sp>
        <p:nvSpPr>
          <p:cNvPr id="212" name="Google Shape;212;p31"/>
          <p:cNvSpPr txBox="1"/>
          <p:nvPr/>
        </p:nvSpPr>
        <p:spPr>
          <a:xfrm>
            <a:off x="574400" y="727525"/>
            <a:ext cx="6195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Generalized Estimating Equations Overview</a:t>
            </a:r>
            <a:endParaRPr b="1"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51800" y="1611450"/>
            <a:ext cx="78615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zh-C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zh-C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Exploratary Data Analysis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zh-C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zh-C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Selected Model and Shiny App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zh-C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Recommendation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75200" y="573650"/>
            <a:ext cx="34617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 sz="3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729450" y="1322450"/>
            <a:ext cx="78615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>
            <p:ph type="ctrTitle"/>
          </p:nvPr>
        </p:nvSpPr>
        <p:spPr>
          <a:xfrm>
            <a:off x="500850" y="721975"/>
            <a:ext cx="78615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Combinations over all predictors for best subset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000" y="1979075"/>
            <a:ext cx="3971075" cy="24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>
            <p:ph type="ctrTitle"/>
          </p:nvPr>
        </p:nvSpPr>
        <p:spPr>
          <a:xfrm>
            <a:off x="803000" y="1979075"/>
            <a:ext cx="39711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b="0" lang="zh-C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baseline="30000" lang="zh-C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aseline="30000" lang="zh-C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lang="zh-C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- 1 = 63 combinations</a:t>
            </a:r>
            <a:endParaRPr b="0"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zh-C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(Excluding null model)</a:t>
            </a:r>
            <a:endParaRPr b="0"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b="0" lang="zh-C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 drop represents inclusion of most important factor</a:t>
            </a:r>
            <a:endParaRPr b="0"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zh-C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(Mental Health Providers)</a:t>
            </a:r>
            <a:endParaRPr b="0"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729450" y="1322450"/>
            <a:ext cx="78615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type="ctrTitle"/>
          </p:nvPr>
        </p:nvSpPr>
        <p:spPr>
          <a:xfrm>
            <a:off x="729450" y="1322450"/>
            <a:ext cx="78615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type="ctrTitle"/>
          </p:nvPr>
        </p:nvSpPr>
        <p:spPr>
          <a:xfrm>
            <a:off x="641250" y="792400"/>
            <a:ext cx="78615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Final Model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025" y="1728438"/>
            <a:ext cx="5734050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type="ctrTitle"/>
          </p:nvPr>
        </p:nvSpPr>
        <p:spPr>
          <a:xfrm>
            <a:off x="803000" y="3455300"/>
            <a:ext cx="78615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b="0" lang="zh-C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best predictor subset: </a:t>
            </a:r>
            <a:endParaRPr b="0"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</a:pPr>
            <a:r>
              <a:rPr b="0" lang="zh-C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Lowest QIC (25667.9) over combinations</a:t>
            </a:r>
            <a:endParaRPr b="0"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</a:pPr>
            <a:r>
              <a:rPr b="0" lang="zh-C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AR(1) coefficient of 0.9748</a:t>
            </a:r>
            <a:endParaRPr b="0"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○"/>
            </a:pPr>
            <a:r>
              <a:rPr lang="zh-C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Mental Health Providers</a:t>
            </a:r>
            <a:r>
              <a:rPr b="0" lang="zh-C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is the most essential predictor</a:t>
            </a:r>
            <a:endParaRPr b="0"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ctrTitle"/>
          </p:nvPr>
        </p:nvSpPr>
        <p:spPr>
          <a:xfrm>
            <a:off x="727950" y="16298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727950" y="1436675"/>
            <a:ext cx="41190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dk2"/>
                </a:solidFill>
              </a:rPr>
              <a:t>Variables: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2"/>
                </a:solidFill>
              </a:rPr>
              <a:t>     Excessive drinking rate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>
                <a:solidFill>
                  <a:schemeClr val="dk2"/>
                </a:solidFill>
              </a:rPr>
              <a:t>     mental health providers per 10000 people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2"/>
                </a:solidFill>
              </a:rPr>
              <a:t>     </a:t>
            </a:r>
            <a:r>
              <a:rPr lang="zh-CN" sz="1400">
                <a:solidFill>
                  <a:schemeClr val="dk2"/>
                </a:solidFill>
              </a:rPr>
              <a:t>adult smoking rate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2"/>
                </a:solidFill>
              </a:rPr>
              <a:t>     unemployment rate</a:t>
            </a:r>
            <a:endParaRPr b="1" i="1">
              <a:solidFill>
                <a:schemeClr val="dk2"/>
              </a:solidFill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575550" y="712075"/>
            <a:ext cx="8205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Properties of final model</a:t>
            </a:r>
            <a:endParaRPr b="1"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46" y="2015225"/>
            <a:ext cx="246454" cy="2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46" y="2908875"/>
            <a:ext cx="246454" cy="2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46" y="3296300"/>
            <a:ext cx="246454" cy="2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950" y="2462051"/>
            <a:ext cx="246450" cy="25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3725" y="2331525"/>
            <a:ext cx="6056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7825" y="1999537"/>
            <a:ext cx="1387550" cy="11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/>
        </p:nvSpPr>
        <p:spPr>
          <a:xfrm>
            <a:off x="286675" y="602625"/>
            <a:ext cx="83388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Limitations &amp; Recommendations</a:t>
            </a:r>
            <a:endParaRPr sz="3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3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25" y="1730150"/>
            <a:ext cx="3572600" cy="22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75" y="1124500"/>
            <a:ext cx="5612500" cy="375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ctrTitle"/>
          </p:nvPr>
        </p:nvSpPr>
        <p:spPr>
          <a:xfrm>
            <a:off x="729450" y="1322450"/>
            <a:ext cx="7861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7"/>
          <p:cNvSpPr txBox="1"/>
          <p:nvPr>
            <p:ph type="ctrTitle"/>
          </p:nvPr>
        </p:nvSpPr>
        <p:spPr>
          <a:xfrm>
            <a:off x="729450" y="1322450"/>
            <a:ext cx="78615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726800" y="727525"/>
            <a:ext cx="45684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Shiny Application</a:t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7"/>
          <p:cNvSpPr txBox="1"/>
          <p:nvPr>
            <p:ph type="ctrTitle"/>
          </p:nvPr>
        </p:nvSpPr>
        <p:spPr>
          <a:xfrm>
            <a:off x="729450" y="1322450"/>
            <a:ext cx="78615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https://srcgroup.shinyapps.io/src_shiny/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4">
            <a:alphaModFix/>
          </a:blip>
          <a:srcRect b="0" l="0" r="0" t="3147"/>
          <a:stretch/>
        </p:blipFill>
        <p:spPr>
          <a:xfrm>
            <a:off x="803000" y="2300475"/>
            <a:ext cx="6544776" cy="24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idx="1" type="subTitle"/>
          </p:nvPr>
        </p:nvSpPr>
        <p:spPr>
          <a:xfrm>
            <a:off x="803000" y="1421425"/>
            <a:ext cx="82029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Aitken, A. C. (1935). On Least Squares and Linear Combinations of Observations. </a:t>
            </a:r>
            <a:r>
              <a:rPr i="1"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Royal Society of Edinburgh</a:t>
            </a: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55, 42–48.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County Health Rankings &amp; Roadmaps. (2024). Frequent mental distress. University of Wisconsin Population Health Institute. </a:t>
            </a:r>
            <a:r>
              <a:rPr lang="zh-C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https://www.countyhealthrankings.org/health-data/population-health-and-well-being/quality-of-life/mental-health/frequent-mental-distress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Hyndman, R. J., &amp; Athanasopoulos, G. (2021). </a:t>
            </a:r>
            <a:r>
              <a:rPr i="1"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Forecasting: Principles and practice</a:t>
            </a: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(3rd ed.). OTexts.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Illinois State Police. (n.d.). Crime in Illinois. </a:t>
            </a:r>
            <a:r>
              <a:rPr i="1"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Illinois Uniform Crime Reporting (I-UCR) Program</a:t>
            </a: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zh-C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https://ilucr.nibrs.com/CrimePublication/CrimeinIllinois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Liang, K.-Y., &amp; Zeger, S. L. (1986). Longitudinal data analysis using generalized linear models. </a:t>
            </a:r>
            <a:r>
              <a:rPr i="1"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Biometrika</a:t>
            </a: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73(1), 13–22. </a:t>
            </a:r>
            <a:r>
              <a:rPr lang="zh-C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https://doi.org/10.1093/biomet/73.1.13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U.S. Bureau of Economic Analysis, Population [POPTHM], retrieved from FRED, Federal Reserve Bank of St. Louis; </a:t>
            </a:r>
            <a:r>
              <a:rPr lang="zh-C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https://fred.stlouisfed.org/series/POPTHM</a:t>
            </a: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April 29, 2025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803000" y="575125"/>
            <a:ext cx="6366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ctrTitle"/>
          </p:nvPr>
        </p:nvSpPr>
        <p:spPr>
          <a:xfrm>
            <a:off x="2058250" y="1783475"/>
            <a:ext cx="45516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/>
              <a:t>Thank you !</a:t>
            </a:r>
            <a:endParaRPr sz="4500"/>
          </a:p>
        </p:txBody>
      </p:sp>
      <p:sp>
        <p:nvSpPr>
          <p:cNvPr id="274" name="Google Shape;274;p39"/>
          <p:cNvSpPr txBox="1"/>
          <p:nvPr>
            <p:ph idx="1" type="subTitle"/>
          </p:nvPr>
        </p:nvSpPr>
        <p:spPr>
          <a:xfrm>
            <a:off x="5190500" y="3032675"/>
            <a:ext cx="16455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dk2"/>
                </a:solidFill>
              </a:rPr>
              <a:t>Q &amp; A</a:t>
            </a:r>
            <a:endParaRPr b="1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816250" y="22231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122425" y="569375"/>
            <a:ext cx="8817300" cy="14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zh-CN" sz="2500">
                <a:latin typeface="Montserrat"/>
                <a:ea typeface="Montserrat"/>
                <a:cs typeface="Montserrat"/>
                <a:sym typeface="Montserrat"/>
              </a:rPr>
              <a:t>Client </a:t>
            </a:r>
            <a:endParaRPr sz="3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50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4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875" y="3854350"/>
            <a:ext cx="1524250" cy="75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53850" y="1822750"/>
            <a:ext cx="88902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2"/>
                </a:solidFill>
              </a:rPr>
              <a:t>● Marcie Sheridan: 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2"/>
                </a:solidFill>
              </a:rPr>
              <a:t>   Executive Director at Survivor Resource Center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2"/>
                </a:solidFill>
              </a:rPr>
              <a:t>● Survivor Resource Center(SRC): 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2"/>
                </a:solidFill>
              </a:rPr>
              <a:t>   A non-profit organization that provides support for survivors of violence and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2"/>
                </a:solidFill>
              </a:rPr>
              <a:t>   trauma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729450" y="1233000"/>
            <a:ext cx="515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56075" y="1475575"/>
            <a:ext cx="8514900" cy="3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b="1" lang="zh-CN" sz="1900">
                <a:solidFill>
                  <a:schemeClr val="dk2"/>
                </a:solidFill>
              </a:rPr>
              <a:t>Goal:</a:t>
            </a:r>
            <a:endParaRPr b="1"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b="1" lang="zh-CN" sz="1900">
                <a:latin typeface="Times New Roman"/>
                <a:ea typeface="Times New Roman"/>
                <a:cs typeface="Times New Roman"/>
                <a:sym typeface="Times New Roman"/>
              </a:rPr>
              <a:t>Identify key factors</a:t>
            </a: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 driving temporal and regional variations in sexual crime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2) Analyze the </a:t>
            </a:r>
            <a:r>
              <a:rPr b="1" lang="zh-CN" sz="1900">
                <a:latin typeface="Times New Roman"/>
                <a:ea typeface="Times New Roman"/>
                <a:cs typeface="Times New Roman"/>
                <a:sym typeface="Times New Roman"/>
              </a:rPr>
              <a:t>changes in sexual crimes</a:t>
            </a: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 in selected counties in Illinois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zh-CN" sz="1900">
                <a:solidFill>
                  <a:schemeClr val="dk2"/>
                </a:solidFill>
              </a:rPr>
              <a:t>Significance：</a:t>
            </a:r>
            <a:endParaRPr b="1" sz="1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Provide data-driven support for SRC's resource allocation and intervention strategies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00250" y="5694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>
                <a:solidFill>
                  <a:schemeClr val="dk2"/>
                </a:solidFill>
              </a:rPr>
              <a:t>Project purpose</a:t>
            </a: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665700" y="677700"/>
            <a:ext cx="811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>
                <a:solidFill>
                  <a:schemeClr val="dk2"/>
                </a:solidFill>
              </a:rPr>
              <a:t>Dataset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23425" y="2988900"/>
            <a:ext cx="721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Monthly dataset from 2021 to 2024</a:t>
            </a:r>
            <a:endParaRPr sz="1000"/>
          </a:p>
        </p:txBody>
      </p:sp>
      <p:sp>
        <p:nvSpPr>
          <p:cNvPr id="118" name="Google Shape;118;p18"/>
          <p:cNvSpPr txBox="1"/>
          <p:nvPr/>
        </p:nvSpPr>
        <p:spPr>
          <a:xfrm>
            <a:off x="579350" y="1479975"/>
            <a:ext cx="70038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Problems: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zh-C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lack of a clean dataset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zh-C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Inconsistencies and missing values across sources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3090375" y="1469300"/>
            <a:ext cx="765600" cy="43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80550" y="1507550"/>
            <a:ext cx="2121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Sexual Crime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80550" y="2186800"/>
            <a:ext cx="2327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 and 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 variables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(For Clustering)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090375" y="2246325"/>
            <a:ext cx="765600" cy="43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090375" y="3521300"/>
            <a:ext cx="765600" cy="43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80550" y="3427400"/>
            <a:ext cx="267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health and socioeconomic variables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65700" y="677700"/>
            <a:ext cx="811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>
                <a:solidFill>
                  <a:schemeClr val="dk2"/>
                </a:solidFill>
              </a:rPr>
              <a:t>Dataset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375" y="1278475"/>
            <a:ext cx="4715660" cy="37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782200" y="21471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Exploratary Data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675200" y="726050"/>
            <a:ext cx="6222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8892" t="0"/>
          <a:stretch/>
        </p:blipFill>
        <p:spPr>
          <a:xfrm>
            <a:off x="748725" y="2037825"/>
            <a:ext cx="4490125" cy="27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314200" y="13878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Montserrat"/>
                <a:ea typeface="Montserrat"/>
                <a:cs typeface="Montserrat"/>
                <a:sym typeface="Montserrat"/>
              </a:rPr>
              <a:t>Rural </a:t>
            </a:r>
            <a:r>
              <a:rPr b="1" lang="zh-CN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zh-CN">
                <a:latin typeface="Montserrat"/>
                <a:ea typeface="Montserrat"/>
                <a:cs typeface="Montserrat"/>
                <a:sym typeface="Montserrat"/>
              </a:rPr>
              <a:t>ercentage | Region | Median Household Income | Population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748725" y="1322450"/>
            <a:ext cx="1617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D1F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796775" y="2321200"/>
            <a:ext cx="30144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200">
                <a:latin typeface="Montserrat"/>
                <a:ea typeface="Montserrat"/>
                <a:cs typeface="Montserrat"/>
                <a:sym typeface="Montserrat"/>
              </a:rPr>
              <a:t>County: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latin typeface="Montserrat"/>
                <a:ea typeface="Montserrat"/>
                <a:cs typeface="Montserrat"/>
                <a:sym typeface="Montserrat"/>
              </a:rPr>
              <a:t>DeKalb, LaSalle, McLean</a:t>
            </a:r>
            <a:r>
              <a:rPr lang="zh-CN" sz="12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latin typeface="Montserrat"/>
                <a:ea typeface="Montserrat"/>
                <a:cs typeface="Montserrat"/>
                <a:sym typeface="Montserrat"/>
              </a:rPr>
              <a:t>Madison</a:t>
            </a:r>
            <a:r>
              <a:rPr lang="zh-CN" sz="1200">
                <a:latin typeface="Montserrat"/>
                <a:ea typeface="Montserrat"/>
                <a:cs typeface="Montserrat"/>
                <a:sym typeface="Montserrat"/>
              </a:rPr>
              <a:t>, Peoria,</a:t>
            </a:r>
            <a:r>
              <a:rPr lang="zh-CN" sz="1200">
                <a:latin typeface="Montserrat"/>
                <a:ea typeface="Montserrat"/>
                <a:cs typeface="Montserrat"/>
                <a:sym typeface="Montserrat"/>
              </a:rPr>
              <a:t> Rock Island,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latin typeface="Montserrat"/>
                <a:ea typeface="Montserrat"/>
                <a:cs typeface="Montserrat"/>
                <a:sym typeface="Montserrat"/>
              </a:rPr>
              <a:t>St. Clair, Sangamon, Tazewell,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200">
                <a:latin typeface="Montserrat"/>
                <a:ea typeface="Montserrat"/>
                <a:cs typeface="Montserrat"/>
                <a:sym typeface="Montserrat"/>
              </a:rPr>
              <a:t>Winnebago</a:t>
            </a:r>
            <a:r>
              <a:rPr lang="zh-CN" sz="12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zh-CN" sz="1200">
                <a:latin typeface="Montserrat"/>
                <a:ea typeface="Montserrat"/>
                <a:cs typeface="Montserrat"/>
                <a:sym typeface="Montserrat"/>
              </a:rPr>
              <a:t>Champaign, Vermilion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