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7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E0B85-1570-42E5-A470-CD60031DA3F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EB30-CA07-466F-B7CB-64BBF797ECA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13CC-14BB-401F-97C5-EDCE5DFF6FF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1A2A-57AD-41C4-900C-44681F244EE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A2A-AEC8-494A-B814-DAA89464169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6824"/>
            <a:ext cx="10515600" cy="88386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3683-B418-4383-9D33-3DAAF9B5D79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537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B97D-1085-4B64-8C1B-1D2060E561E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8282-EC73-4E57-8B04-43387C75DB9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A055-C3F6-4E73-B086-0FD9FCD0C792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8BFC-7707-419B-8FE2-CC6169DF58A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C33A-9B8A-4129-9955-5D8428B6433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DA9-C19C-472C-805C-F949BAC7CEA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6D97-9938-4FB5-AAC4-1063A7D8846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207C-3B04-4B31-8A47-451F19E5762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8543-F9CB-4923-BC76-CA5367B4ED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5959" y="714188"/>
            <a:ext cx="10520082" cy="277756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PHÂN TÍCH THIẾT KẾ HỆ THỐNG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Chương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1: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Môi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trường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phát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triển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hệ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thống</a:t>
            </a:r>
            <a:endParaRPr lang="en-US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188" y="5009496"/>
            <a:ext cx="9493624" cy="1655762"/>
          </a:xfrm>
        </p:spPr>
        <p:txBody>
          <a:bodyPr/>
          <a:lstStyle/>
          <a:p>
            <a:r>
              <a:rPr lang="en-US" dirty="0" err="1"/>
              <a:t>Trương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/>
              <a:t>Khoa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– Trường CNTT&amp;TT –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Thơ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</a:t>
            </a:r>
            <a:r>
              <a:rPr lang="vi-VN" dirty="0"/>
              <a:t>iải pháp phần cứng và phần mềm cho phép </a:t>
            </a:r>
            <a:r>
              <a:rPr lang="vi-VN" dirty="0">
                <a:solidFill>
                  <a:srgbClr val="00B050"/>
                </a:solidFill>
              </a:rPr>
              <a:t>truyền dữ liệu giữa các </a:t>
            </a:r>
            <a:r>
              <a:rPr lang="en-US" dirty="0" err="1">
                <a:solidFill>
                  <a:srgbClr val="00B050"/>
                </a:solidFill>
              </a:rPr>
              <a:t>thành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vi-VN" dirty="0"/>
              <a:t>hệ thống</a:t>
            </a:r>
            <a:r>
              <a:rPr lang="en-US" dirty="0"/>
              <a:t>,</a:t>
            </a:r>
            <a:r>
              <a:rPr lang="vi-VN" dirty="0"/>
              <a:t> </a:t>
            </a:r>
            <a:r>
              <a:rPr lang="vi-VN" dirty="0">
                <a:solidFill>
                  <a:srgbClr val="00B050"/>
                </a:solidFill>
              </a:rPr>
              <a:t>đơn giản hóa và tự động hóa</a:t>
            </a:r>
            <a:r>
              <a:rPr lang="vi-VN" dirty="0"/>
              <a:t> các quy trình</a:t>
            </a:r>
            <a:r>
              <a:rPr lang="en-US" dirty="0"/>
              <a:t>, </a:t>
            </a:r>
            <a:r>
              <a:rPr lang="vi-VN" dirty="0"/>
              <a:t>tác vụ hành chính khác nhau.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Đ</a:t>
            </a:r>
            <a:r>
              <a:rPr lang="vi-VN" dirty="0"/>
              <a:t>ược sử dụng để </a:t>
            </a:r>
            <a:r>
              <a:rPr lang="vi-VN" dirty="0">
                <a:solidFill>
                  <a:srgbClr val="FF0000"/>
                </a:solidFill>
              </a:rPr>
              <a:t>loại bỏ các quy trình thủ công</a:t>
            </a:r>
            <a:r>
              <a:rPr lang="vi-VN" dirty="0"/>
              <a:t>, </a:t>
            </a:r>
            <a:r>
              <a:rPr lang="vi-VN" dirty="0">
                <a:solidFill>
                  <a:srgbClr val="FF0000"/>
                </a:solidFill>
              </a:rPr>
              <a:t>xác định các quy trình không hiệu quả</a:t>
            </a:r>
            <a:r>
              <a:rPr lang="vi-VN" dirty="0"/>
              <a:t> và </a:t>
            </a:r>
            <a:r>
              <a:rPr lang="vi-VN" dirty="0">
                <a:solidFill>
                  <a:srgbClr val="FF0000"/>
                </a:solidFill>
              </a:rPr>
              <a:t>tạo điều kiện cho việc ra quyết định </a:t>
            </a:r>
            <a:r>
              <a:rPr lang="en-US" dirty="0" err="1">
                <a:solidFill>
                  <a:srgbClr val="FF0000"/>
                </a:solidFill>
              </a:rPr>
              <a:t>tốt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18847" y="107577"/>
            <a:ext cx="698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–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  <a:endParaRPr lang="en-US" dirty="0"/>
          </a:p>
        </p:txBody>
      </p:sp>
      <p:pic>
        <p:nvPicPr>
          <p:cNvPr id="8194" name="Picture 2" descr="E-Office System | Softbless.co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86" y="4665248"/>
            <a:ext cx="4168028" cy="205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tri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469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vi-VN" dirty="0"/>
              <a:t> tạo, chia sẻ, lưu giữ, phát triển và sử dụng tối ưu nguồn </a:t>
            </a:r>
            <a:r>
              <a:rPr lang="vi-VN" dirty="0">
                <a:solidFill>
                  <a:srgbClr val="FF0000"/>
                </a:solidFill>
              </a:rPr>
              <a:t>tri thức </a:t>
            </a:r>
            <a:r>
              <a:rPr lang="vi-VN" dirty="0"/>
              <a:t>trong tổ chứ</a:t>
            </a:r>
            <a:r>
              <a:rPr lang="en-US" dirty="0"/>
              <a:t>c.</a:t>
            </a:r>
            <a:endParaRPr lang="en-US" dirty="0"/>
          </a:p>
          <a:p>
            <a:pPr algn="just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en-US" dirty="0"/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endParaRPr lang="en-US" sz="2000" dirty="0"/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sz="2000" dirty="0" err="1"/>
              <a:t>Cải</a:t>
            </a:r>
            <a:r>
              <a:rPr lang="en-US" sz="2000" dirty="0"/>
              <a:t> </a:t>
            </a:r>
            <a:r>
              <a:rPr lang="en-US" sz="2000" dirty="0" err="1"/>
              <a:t>thiện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endParaRPr lang="en-US" sz="2000" dirty="0"/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sz="2000" dirty="0" err="1"/>
              <a:t>Nâng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hài</a:t>
            </a:r>
            <a:r>
              <a:rPr lang="en-US" sz="2000" dirty="0"/>
              <a:t> </a:t>
            </a:r>
            <a:r>
              <a:rPr lang="en-US" sz="2000" dirty="0" err="1"/>
              <a:t>lòngcủa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Thu </a:t>
            </a:r>
            <a:r>
              <a:rPr lang="en-US" sz="2000" dirty="0" err="1"/>
              <a:t>hút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thác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endParaRPr lang="en-US" sz="2000" dirty="0"/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sz="2000" dirty="0" err="1"/>
              <a:t>Khuyến</a:t>
            </a:r>
            <a:r>
              <a:rPr lang="en-US" sz="2000" dirty="0"/>
              <a:t> </a:t>
            </a:r>
            <a:r>
              <a:rPr lang="en-US" sz="2000" dirty="0" err="1"/>
              <a:t>khích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, chia </a:t>
            </a:r>
            <a:r>
              <a:rPr lang="en-US" sz="2000" dirty="0" err="1"/>
              <a:t>sẻ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18847" y="107577"/>
            <a:ext cx="698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–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  <a:endParaRPr lang="en-US" dirty="0"/>
          </a:p>
        </p:txBody>
      </p:sp>
      <p:pic>
        <p:nvPicPr>
          <p:cNvPr id="9222" name="Picture 6" descr="5 Best Knowledge Management Software and Tools - 2021 - Helpie W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90730"/>
            <a:ext cx="4722471" cy="34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ra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</a:t>
            </a:r>
            <a:r>
              <a:rPr lang="vi-VN" dirty="0"/>
              <a:t>ỗ trợ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vi-VN" dirty="0"/>
              <a:t>trong các hoạt động ra quyết định đòi hỏi sự </a:t>
            </a:r>
            <a:r>
              <a:rPr lang="vi-VN" dirty="0">
                <a:solidFill>
                  <a:srgbClr val="FF0000"/>
                </a:solidFill>
              </a:rPr>
              <a:t>phán xét</a:t>
            </a:r>
            <a:r>
              <a:rPr lang="vi-VN" dirty="0"/>
              <a:t>, </a:t>
            </a:r>
            <a:r>
              <a:rPr lang="en-US" dirty="0" err="1">
                <a:solidFill>
                  <a:srgbClr val="FF0000"/>
                </a:solidFill>
              </a:rPr>
              <a:t>chứng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vi-VN" dirty="0"/>
              <a:t> </a:t>
            </a:r>
            <a:r>
              <a:rPr lang="en-US" dirty="0" err="1"/>
              <a:t>với</a:t>
            </a:r>
            <a:r>
              <a:rPr lang="vi-VN" dirty="0"/>
              <a:t> một chuỗi các hành động. 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</a:t>
            </a:r>
            <a:r>
              <a:rPr lang="vi-VN" dirty="0"/>
              <a:t>ỗ trợ quản lý cấp trung và cấp cao của một tổ chức bằng cách </a:t>
            </a:r>
            <a:r>
              <a:rPr lang="vi-VN" dirty="0">
                <a:solidFill>
                  <a:srgbClr val="FF0000"/>
                </a:solidFill>
              </a:rPr>
              <a:t>phân tích khối lượng lớn dữ liệu</a:t>
            </a:r>
            <a:r>
              <a:rPr lang="vi-VN" dirty="0"/>
              <a:t> phi cấu trúc và </a:t>
            </a:r>
            <a:r>
              <a:rPr lang="vi-VN" dirty="0">
                <a:solidFill>
                  <a:srgbClr val="FF0000"/>
                </a:solidFill>
              </a:rPr>
              <a:t>tích lũy thông tin</a:t>
            </a:r>
            <a:r>
              <a:rPr lang="vi-VN" dirty="0"/>
              <a:t> có thể giúp giải quyết các vấn đề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18847" y="107577"/>
            <a:ext cx="698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–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517590" y="4032670"/>
          <a:ext cx="4830763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Bitmap Image" r:id="rId1" imgW="6038850" imgH="3476625" progId="Paint.Picture.1">
                  <p:embed/>
                </p:oleObj>
              </mc:Choice>
              <mc:Fallback>
                <p:oleObj name="Bitmap Image" r:id="rId1" imgW="6038850" imgH="3476625" progId="Paint.Picture.1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17590" y="4032670"/>
                        <a:ext cx="4830763" cy="278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</a:t>
            </a:r>
            <a:r>
              <a:rPr lang="vi-VN" dirty="0"/>
              <a:t>ệ thống thông tin quản trị được </a:t>
            </a:r>
            <a:r>
              <a:rPr lang="vi-VN" dirty="0">
                <a:solidFill>
                  <a:srgbClr val="FF0000"/>
                </a:solidFill>
              </a:rPr>
              <a:t>chuyên biệt hóa cho cấp lãnh đạo</a:t>
            </a:r>
            <a:r>
              <a:rPr lang="vi-VN" dirty="0"/>
              <a:t>, cung cấp các thông tin chiến lược cho lãnh đạo. 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Cung cấp khả năng </a:t>
            </a:r>
            <a:r>
              <a:rPr lang="vi-VN" dirty="0">
                <a:solidFill>
                  <a:srgbClr val="FF0000"/>
                </a:solidFill>
              </a:rPr>
              <a:t>truy cập tức thời và dễ dàng</a:t>
            </a:r>
            <a:r>
              <a:rPr lang="vi-VN" dirty="0"/>
              <a:t> đến các </a:t>
            </a:r>
            <a:r>
              <a:rPr lang="vi-VN" dirty="0">
                <a:solidFill>
                  <a:srgbClr val="FF0000"/>
                </a:solidFill>
              </a:rPr>
              <a:t>thông tin chọn lọc</a:t>
            </a:r>
            <a:r>
              <a:rPr lang="vi-VN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vi-VN" dirty="0"/>
              <a:t> những yếu tố then chốt trong việc </a:t>
            </a:r>
            <a:r>
              <a:rPr lang="vi-VN" dirty="0">
                <a:solidFill>
                  <a:srgbClr val="FF0000"/>
                </a:solidFill>
              </a:rPr>
              <a:t>đạt được mục tiêu chiến lược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18847" y="107577"/>
            <a:ext cx="698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–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  <a:endParaRPr lang="en-US" dirty="0"/>
          </a:p>
        </p:txBody>
      </p:sp>
      <p:pic>
        <p:nvPicPr>
          <p:cNvPr id="2050" name="Picture 2" descr="SISTEM INFORMASI MANAJEMEN contoh penerapan sistem informasi  manajemen(SIM): Executive Support System (ESS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357687"/>
            <a:ext cx="38100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6" name="AutoShape 2" descr="Quy trình phát triển phần mềm ( SDLC )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3080" name="Picture 8" descr="What is SDLC? Phases of Software Development &amp;amp; Model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25624"/>
            <a:ext cx="10515599" cy="448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Hiểu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về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vi-VN" dirty="0">
                <a:solidFill>
                  <a:srgbClr val="FF0000"/>
                </a:solidFill>
              </a:rPr>
              <a:t>hu thập và diễn giải</a:t>
            </a:r>
            <a:r>
              <a:rPr lang="vi-VN" dirty="0"/>
              <a:t> các dữ kiện, </a:t>
            </a:r>
            <a:r>
              <a:rPr lang="vi-VN" dirty="0">
                <a:solidFill>
                  <a:srgbClr val="FF0000"/>
                </a:solidFill>
              </a:rPr>
              <a:t>xác định</a:t>
            </a:r>
            <a:r>
              <a:rPr lang="vi-VN" dirty="0"/>
              <a:t> các vấn đề và </a:t>
            </a:r>
            <a:r>
              <a:rPr lang="vi-VN" dirty="0">
                <a:solidFill>
                  <a:srgbClr val="FF0000"/>
                </a:solidFill>
              </a:rPr>
              <a:t>phân rã</a:t>
            </a:r>
            <a:r>
              <a:rPr lang="vi-VN" dirty="0"/>
              <a:t> một hệ thống thành các thành phần của nó.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</a:t>
            </a:r>
            <a:r>
              <a:rPr lang="vi-VN" dirty="0"/>
              <a:t>à </a:t>
            </a:r>
            <a:r>
              <a:rPr lang="vi-VN" dirty="0">
                <a:solidFill>
                  <a:srgbClr val="00B050"/>
                </a:solidFill>
              </a:rPr>
              <a:t>kỹ thuật giải quyết vấn đề</a:t>
            </a:r>
            <a:r>
              <a:rPr lang="vi-VN" dirty="0"/>
              <a:t> nhằm cải thiện hệ thống và đảm bảo rằng tất cả các thành phần của hệ thống hoạt động hiệu </a:t>
            </a:r>
            <a:r>
              <a:rPr lang="en-US" dirty="0" err="1"/>
              <a:t>quả</a:t>
            </a:r>
            <a:r>
              <a:rPr lang="en-US" dirty="0"/>
              <a:t>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 “</a:t>
            </a: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thống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phải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làm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gì</a:t>
            </a:r>
            <a:r>
              <a:rPr lang="en-US" dirty="0">
                <a:solidFill>
                  <a:srgbClr val="0070C0"/>
                </a:solidFill>
              </a:rPr>
              <a:t>? </a:t>
            </a:r>
            <a:r>
              <a:rPr lang="en-US" dirty="0" err="1">
                <a:solidFill>
                  <a:srgbClr val="0070C0"/>
                </a:solidFill>
              </a:rPr>
              <a:t>Vì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phải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làm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như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vậy</a:t>
            </a:r>
            <a:r>
              <a:rPr lang="en-US" dirty="0">
                <a:solidFill>
                  <a:srgbClr val="0070C0"/>
                </a:solidFill>
              </a:rPr>
              <a:t>? </a:t>
            </a:r>
            <a:r>
              <a:rPr lang="en-US" dirty="0" err="1">
                <a:solidFill>
                  <a:srgbClr val="0070C0"/>
                </a:solidFill>
              </a:rPr>
              <a:t>Có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thể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làm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được</a:t>
            </a:r>
            <a:r>
              <a:rPr lang="en-US" dirty="0">
                <a:solidFill>
                  <a:srgbClr val="0070C0"/>
                </a:solidFill>
              </a:rPr>
              <a:t> hay </a:t>
            </a:r>
            <a:r>
              <a:rPr lang="en-US" dirty="0" err="1">
                <a:solidFill>
                  <a:srgbClr val="0070C0"/>
                </a:solidFill>
              </a:rPr>
              <a:t>không</a:t>
            </a:r>
            <a:r>
              <a:rPr lang="en-US" dirty="0">
                <a:solidFill>
                  <a:srgbClr val="0070C0"/>
                </a:solidFill>
              </a:rPr>
              <a:t>?</a:t>
            </a:r>
            <a:r>
              <a:rPr lang="en-US" dirty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>
                <a:solidFill>
                  <a:srgbClr val="FF0000"/>
                </a:solidFill>
              </a:rPr>
              <a:t> ra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vi-VN" dirty="0">
                <a:solidFill>
                  <a:srgbClr val="FF0000"/>
                </a:solidFill>
              </a:rPr>
              <a:t>em xét</a:t>
            </a:r>
            <a:r>
              <a:rPr lang="vi-VN" dirty="0"/>
              <a:t> nhiều giải pháp tiềm năng và </a:t>
            </a:r>
            <a:r>
              <a:rPr lang="vi-VN" dirty="0">
                <a:solidFill>
                  <a:srgbClr val="FF0000"/>
                </a:solidFill>
              </a:rPr>
              <a:t>thu hẹp</a:t>
            </a:r>
            <a:r>
              <a:rPr lang="vi-VN" dirty="0"/>
              <a:t> các lựa chọn để xác định cách </a:t>
            </a:r>
            <a:r>
              <a:rPr lang="vi-VN" dirty="0">
                <a:solidFill>
                  <a:srgbClr val="00B050"/>
                </a:solidFill>
              </a:rPr>
              <a:t>hiệu quả nhất</a:t>
            </a:r>
            <a:r>
              <a:rPr lang="vi-VN" dirty="0"/>
              <a:t> để xây dựng giải pháp. 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“</a:t>
            </a:r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cầu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đó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chức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năng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đó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làm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như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thế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nào</a:t>
            </a:r>
            <a:r>
              <a:rPr lang="en-US" dirty="0">
                <a:solidFill>
                  <a:srgbClr val="0070C0"/>
                </a:solidFill>
              </a:rPr>
              <a:t>?</a:t>
            </a:r>
            <a:r>
              <a:rPr lang="en-US" dirty="0"/>
              <a:t>”</a:t>
            </a:r>
            <a:r>
              <a:rPr lang="vi-VN" dirty="0"/>
              <a:t>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71170" y="1935801"/>
          <a:ext cx="6096000" cy="3994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Bitmap Image" r:id="rId1" imgW="9229725" imgH="6048375" progId="Paint.Picture.1">
                  <p:embed/>
                </p:oleObj>
              </mc:Choice>
              <mc:Fallback>
                <p:oleObj name="Bitmap Image" r:id="rId1" imgW="9229725" imgH="6048375" progId="Paint.Picture.1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1170" y="1935801"/>
                        <a:ext cx="6096000" cy="3994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767326" y="2072080"/>
          <a:ext cx="4743357" cy="3959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Bitmap Image" r:id="rId3" imgW="4552950" imgH="3800475" progId="Paint.Picture.1">
                  <p:embed/>
                </p:oleObj>
              </mc:Choice>
              <mc:Fallback>
                <p:oleObj name="Bitmap Image" r:id="rId3" imgW="4552950" imgH="3800475" progId="Paint.Picture.1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7326" y="2072080"/>
                        <a:ext cx="4743357" cy="3959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thống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thống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thông</a:t>
            </a:r>
            <a:r>
              <a:rPr lang="en-US" dirty="0">
                <a:solidFill>
                  <a:srgbClr val="0070C0"/>
                </a:solidFill>
              </a:rPr>
              <a:t> tin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thành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loại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Thiết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Theo Merriam-Webster,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tập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thành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phần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tương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tác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phụ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thuộc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sông</a:t>
            </a:r>
            <a:r>
              <a:rPr lang="en-US" dirty="0"/>
              <a:t> </a:t>
            </a:r>
            <a:r>
              <a:rPr lang="en-US" dirty="0" err="1"/>
              <a:t>ngòi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tốc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230" y="1667134"/>
            <a:ext cx="8723539" cy="519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Dữ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liệu</a:t>
            </a:r>
            <a:r>
              <a:rPr lang="en-US" dirty="0">
                <a:solidFill>
                  <a:srgbClr val="0070C0"/>
                </a:solidFill>
              </a:rPr>
              <a:t> (data)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thô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Thông</a:t>
            </a:r>
            <a:r>
              <a:rPr lang="en-US" dirty="0">
                <a:solidFill>
                  <a:srgbClr val="0070C0"/>
                </a:solidFill>
              </a:rPr>
              <a:t> tin (information)</a:t>
            </a:r>
            <a:r>
              <a:rPr lang="en-US" dirty="0"/>
              <a:t>: </a:t>
            </a:r>
            <a:r>
              <a:rPr lang="vi-VN" dirty="0"/>
              <a:t>dữ liệu được xử lý, tổ chức hoặc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vi-VN" dirty="0"/>
              <a:t> trong một ngữ cảnh nhất định để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vi-VN" dirty="0"/>
              <a:t>hữu ích.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tổng</a:t>
            </a:r>
            <a:r>
              <a:rPr lang="en-US" i="1" dirty="0"/>
              <a:t> </a:t>
            </a:r>
            <a:r>
              <a:rPr lang="en-US" i="1" dirty="0" err="1"/>
              <a:t>kết</a:t>
            </a:r>
            <a:r>
              <a:rPr lang="en-US" i="1" dirty="0"/>
              <a:t> </a:t>
            </a: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sinh</a:t>
            </a:r>
            <a:r>
              <a:rPr lang="en-US" i="1" dirty="0"/>
              <a:t> </a:t>
            </a:r>
            <a:r>
              <a:rPr lang="en-US" i="1" dirty="0" err="1"/>
              <a:t>viên</a:t>
            </a:r>
            <a:r>
              <a:rPr lang="en-US" i="1" dirty="0"/>
              <a:t>, </a:t>
            </a:r>
            <a:r>
              <a:rPr lang="en-US" i="1" dirty="0" err="1"/>
              <a:t>phổ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tổng</a:t>
            </a:r>
            <a:r>
              <a:rPr lang="en-US" i="1" dirty="0"/>
              <a:t> </a:t>
            </a:r>
            <a:r>
              <a:rPr lang="en-US" i="1" dirty="0" err="1"/>
              <a:t>kết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lớp</a:t>
            </a:r>
            <a:r>
              <a:rPr lang="en-US" i="1" dirty="0"/>
              <a:t> </a:t>
            </a: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endParaRPr lang="en-US" i="1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Theo Merriam-Webster,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thống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tin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hệ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thống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máy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thu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thập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tạo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lưu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trữ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xử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lý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phân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phối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pic>
        <p:nvPicPr>
          <p:cNvPr id="4098" name="Picture 2" descr="iAcademy.com | Business Information Management | Information Systems &amp;amp;  Communication Technolog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210594"/>
            <a:ext cx="84963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thống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xử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giao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dịch</a:t>
            </a:r>
            <a:r>
              <a:rPr lang="en-US" dirty="0">
                <a:solidFill>
                  <a:srgbClr val="0070C0"/>
                </a:solidFill>
              </a:rPr>
              <a:t> (Transaction Processing Systems)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(Management Information Systems)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Văn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phòng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điện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tử</a:t>
            </a:r>
            <a:r>
              <a:rPr lang="en-US" dirty="0">
                <a:solidFill>
                  <a:srgbClr val="0070C0"/>
                </a:solidFill>
              </a:rPr>
              <a:t> (Office Automation Systems)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 (Knowledge Management Systems)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hỗ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trợ</a:t>
            </a:r>
            <a:r>
              <a:rPr lang="en-US" dirty="0">
                <a:solidFill>
                  <a:srgbClr val="0070C0"/>
                </a:solidFill>
              </a:rPr>
              <a:t> ra </a:t>
            </a:r>
            <a:r>
              <a:rPr lang="en-US" dirty="0" err="1">
                <a:solidFill>
                  <a:srgbClr val="0070C0"/>
                </a:solidFill>
              </a:rPr>
              <a:t>quyết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định</a:t>
            </a:r>
            <a:r>
              <a:rPr lang="en-US" dirty="0">
                <a:solidFill>
                  <a:srgbClr val="0070C0"/>
                </a:solidFill>
              </a:rPr>
              <a:t> (Decision Support Systems)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(Executive Support System)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vi-VN" dirty="0">
                <a:solidFill>
                  <a:srgbClr val="0070C0"/>
                </a:solidFill>
              </a:rPr>
              <a:t>thu thập, lưu trữ, sửa đổi và truy xuất</a:t>
            </a:r>
            <a:r>
              <a:rPr lang="vi-VN" dirty="0"/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vi-VN" dirty="0">
                <a:solidFill>
                  <a:srgbClr val="FF0000"/>
                </a:solidFill>
              </a:rPr>
              <a:t> giao dịch</a:t>
            </a:r>
            <a:r>
              <a:rPr lang="vi-VN" dirty="0"/>
              <a:t> </a:t>
            </a:r>
            <a:r>
              <a:rPr lang="en-US" dirty="0" err="1"/>
              <a:t>của</a:t>
            </a:r>
            <a:r>
              <a:rPr lang="vi-VN" dirty="0"/>
              <a:t> doanh nghiệp. 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cấu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nghĩa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trước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18847" y="107577"/>
            <a:ext cx="698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–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  <a:endParaRPr lang="en-US" dirty="0"/>
          </a:p>
        </p:txBody>
      </p:sp>
      <p:pic>
        <p:nvPicPr>
          <p:cNvPr id="6146" name="Picture 2" descr="Transaction Processing System (TPS) | Techfunnel&amp;#39;s Complete Guid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71" y="4552996"/>
            <a:ext cx="3055564" cy="162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irline reservation systems | The World in My H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48" y="4408416"/>
            <a:ext cx="2766852" cy="191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ypes Of POS (Point Of Sale) System For Retailers | ConnectP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294" y="4552996"/>
            <a:ext cx="3264553" cy="170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>
                <a:solidFill>
                  <a:srgbClr val="FF0000"/>
                </a:solidFill>
              </a:rPr>
              <a:t>quyết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phối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kiểm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soát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</a:t>
            </a:r>
            <a:r>
              <a:rPr lang="vi-VN" dirty="0"/>
              <a:t>ục tiêu cuối cùng là </a:t>
            </a:r>
            <a:r>
              <a:rPr lang="vi-VN" dirty="0">
                <a:solidFill>
                  <a:srgbClr val="00B050"/>
                </a:solidFill>
              </a:rPr>
              <a:t>tăng giá trị và lợi nhuận</a:t>
            </a:r>
            <a:r>
              <a:rPr lang="vi-VN" dirty="0"/>
              <a:t> của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vi-VN" dirty="0"/>
              <a:t>bằng cách cung cấp cho các nhà quản lý </a:t>
            </a:r>
            <a:r>
              <a:rPr lang="vi-VN" dirty="0">
                <a:solidFill>
                  <a:srgbClr val="00B050"/>
                </a:solidFill>
              </a:rPr>
              <a:t>thông tin kịp thời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vi-VN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phù</a:t>
            </a:r>
            <a:r>
              <a:rPr lang="vi-VN" dirty="0">
                <a:solidFill>
                  <a:srgbClr val="00B050"/>
                </a:solidFill>
              </a:rPr>
              <a:t> hợp</a:t>
            </a:r>
            <a:r>
              <a:rPr lang="vi-VN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vi-VN" dirty="0"/>
              <a:t>đưa ra các quyết định hiệu quả trong một khoảng thời gian ngắn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18847" y="107577"/>
            <a:ext cx="698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–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  <a:endParaRPr lang="en-US" dirty="0"/>
          </a:p>
        </p:txBody>
      </p:sp>
      <p:pic>
        <p:nvPicPr>
          <p:cNvPr id="7170" name="Picture 2" descr="Bạn đã sẵn sàng du học và định cư Canada cùng Douglas College?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85" y="4587413"/>
            <a:ext cx="2810055" cy="224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RM Or Customer Relationship Management Concept. Client Support Stock  Vector - Illustration of customer, relationship: 1721047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682" y="4584046"/>
            <a:ext cx="3025588" cy="226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ệ thống ERP là gì và vai trò của nó trong quản lý doanh nghiệp 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198" y="4811398"/>
            <a:ext cx="2507673" cy="197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4681</Words>
  <Application>WPS Presentation</Application>
  <PresentationFormat>Widescreen</PresentationFormat>
  <Paragraphs>163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Paint.Picture.1</vt:lpstr>
      <vt:lpstr>Paint.Picture.1</vt:lpstr>
      <vt:lpstr>Paint.Picture.1</vt:lpstr>
      <vt:lpstr>PHÂN TÍCH THIẾT KẾ HỆ THỐNG  Chương 1: Môi trường phát triển hệ thống</vt:lpstr>
      <vt:lpstr>Nội dung</vt:lpstr>
      <vt:lpstr>Khái niệm hệ thống</vt:lpstr>
      <vt:lpstr>Khái niệm hệ thống</vt:lpstr>
      <vt:lpstr>Khái niệm hệ thống thông tin</vt:lpstr>
      <vt:lpstr>Các thành phần của hệ thống thông tin</vt:lpstr>
      <vt:lpstr>Các loại hệ thống thông tin</vt:lpstr>
      <vt:lpstr>Hệ thống xử lý giao dịch</vt:lpstr>
      <vt:lpstr>Hệ thống thông tin quản lý</vt:lpstr>
      <vt:lpstr>Văn phòng điện tử</vt:lpstr>
      <vt:lpstr>Hệ quản trị tri thức</vt:lpstr>
      <vt:lpstr>Hệ hỗ trợ ra quyết định</vt:lpstr>
      <vt:lpstr>Hệ thống hỗ trợ điều hành</vt:lpstr>
      <vt:lpstr>Các giai đoạn phát triển hệ thống</vt:lpstr>
      <vt:lpstr>Phân tích là làm gì?</vt:lpstr>
      <vt:lpstr>Thiết kế là làm gì?</vt:lpstr>
      <vt:lpstr>Nhà phân tích thiết kế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 Chương 0: Giới thiệu học phần</dc:title>
  <dc:creator>Quoc Dinh Truong</dc:creator>
  <cp:lastModifiedBy>google1591863000</cp:lastModifiedBy>
  <cp:revision>69</cp:revision>
  <dcterms:created xsi:type="dcterms:W3CDTF">2021-07-03T03:36:00Z</dcterms:created>
  <dcterms:modified xsi:type="dcterms:W3CDTF">2025-09-08T04:06:42Z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FC5548DA0951418B8E31D542F36385EC_12</vt:lpwstr>
  </property>
  <property fmtid="{D5CDD505-2E9C-101B-9397-08002B2CF9AE}" pid="3" name="KSOProductBuildVer">
    <vt:lpwstr>2057-12.2.0.22549</vt:lpwstr>
  </property>
</Properties>
</file>